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03" r:id="rId5"/>
    <p:sldId id="393" r:id="rId6"/>
    <p:sldId id="400" r:id="rId7"/>
    <p:sldId id="433" r:id="rId8"/>
    <p:sldId id="472" r:id="rId9"/>
    <p:sldId id="467" r:id="rId10"/>
    <p:sldId id="468" r:id="rId11"/>
    <p:sldId id="504" r:id="rId12"/>
    <p:sldId id="469" r:id="rId13"/>
    <p:sldId id="470" r:id="rId14"/>
    <p:sldId id="567" r:id="rId15"/>
    <p:sldId id="471" r:id="rId16"/>
    <p:sldId id="534" r:id="rId17"/>
    <p:sldId id="535" r:id="rId18"/>
    <p:sldId id="536" r:id="rId19"/>
    <p:sldId id="537" r:id="rId20"/>
    <p:sldId id="569" r:id="rId21"/>
    <p:sldId id="568" r:id="rId22"/>
    <p:sldId id="538" r:id="rId23"/>
    <p:sldId id="539" r:id="rId24"/>
    <p:sldId id="570" r:id="rId25"/>
    <p:sldId id="540" r:id="rId26"/>
    <p:sldId id="571" r:id="rId27"/>
    <p:sldId id="572" r:id="rId28"/>
    <p:sldId id="573" r:id="rId29"/>
    <p:sldId id="431" r:id="rId30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333333"/>
    <a:srgbClr val="1C1C1C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91" d="100"/>
          <a:sy n="91" d="100"/>
        </p:scale>
        <p:origin x="-1080" y="-108"/>
      </p:cViewPr>
      <p:guideLst>
        <p:guide orient="horz" pos="1546"/>
        <p:guide pos="286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图片 56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113036" y="3170864"/>
            <a:ext cx="669932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概率论答疑：第</a:t>
            </a:r>
            <a:r>
              <a:rPr lang="en-US" altLang="zh-CN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</a:t>
            </a:r>
            <a:endParaRPr lang="zh-CN" altLang="en-US" sz="3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656850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mtClean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  <a:r>
              <a:rPr lang="en-US" sz="6000" smtClean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  <a:endParaRPr lang="en-US" sz="600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9490" y="3949700"/>
            <a:ext cx="2286000" cy="27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sz="1800" dirty="0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赖思元  环境工程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1902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0335" y="641350"/>
            <a:ext cx="167640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4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sz="4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88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430" cy="900430"/>
          </a:xfrm>
          <a:prstGeom prst="rect">
            <a:avLst/>
          </a:prstGeom>
        </p:spPr>
      </p:pic>
      <p:pic>
        <p:nvPicPr>
          <p:cNvPr id="2" name="图片 1" descr="93292f75b09c3e46973a3eebf01774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30" y="253365"/>
            <a:ext cx="2219960" cy="229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00" grpId="0" animBg="1"/>
      <p:bldP spid="600" grpId="1" animBg="1"/>
      <p:bldP spid="600" grpId="2" animBg="1"/>
      <p:bldP spid="601" grpId="0" animBg="1"/>
      <p:bldP spid="601" grpId="1" animBg="1"/>
      <p:bldP spid="601" grpId="2" animBg="1"/>
      <p:bldP spid="614" grpId="0" animBg="1"/>
      <p:bldP spid="614" grpId="1" animBg="1"/>
      <p:bldP spid="614" grpId="2" animBg="1"/>
      <p:bldP spid="615" grpId="0" animBg="1"/>
      <p:bldP spid="615" grpId="1" animBg="1"/>
      <p:bldP spid="615" grpId="2" animBg="1"/>
      <p:bldP spid="622" grpId="0"/>
      <p:bldP spid="30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77165" y="417830"/>
            <a:ext cx="87896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定</a:t>
            </a: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义：</a:t>
            </a:r>
            <a:endParaRPr lang="zh-CN" altLang="en-US" sz="20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连续随机变量X服从指数分布，当且仅当它的</a:t>
            </a: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概率密度函数（PDF）是</a:t>
            </a:r>
            <a:endParaRPr lang="zh-CN" altLang="en-US" sz="20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77160" y="1228090"/>
            <a:ext cx="2446020" cy="6013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240" y="2021840"/>
            <a:ext cx="7650480" cy="6153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spcBef>
                <a:spcPct val="0"/>
              </a:spcBef>
              <a:buNone/>
            </a:pP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其中λ &gt; 0是参数，它被表示为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X ∼ Exp(λ)</a:t>
            </a: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。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X ∼ Exp(λ)</a:t>
            </a: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的连续分布函数（CDF）为</a:t>
            </a:r>
            <a:endParaRPr lang="zh-CN" altLang="en-US" sz="2000">
              <a:latin typeface="Arial" panose="020B0604020202020204" pitchFamily="34" charset="0"/>
              <a:ea typeface="+mj-ea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555" y="2637155"/>
            <a:ext cx="3783330" cy="53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240" y="3632200"/>
            <a:ext cx="7650480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spcBef>
                <a:spcPct val="0"/>
              </a:spcBef>
              <a:buNone/>
            </a:pP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推论：当</a:t>
            </a:r>
            <a:r>
              <a: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X ∼ Exp(λ)，则对任意的s，t&gt;0，有：</a:t>
            </a:r>
            <a:endParaRPr lang="zh-CN" altLang="en-US" sz="2000">
              <a:latin typeface="Arial" panose="020B0604020202020204" pitchFamily="34" charset="0"/>
              <a:ea typeface="+mj-ea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微软雅黑" panose="020B0503020204020204" pitchFamily="34" charset="-122"/>
              </a:rPr>
              <a:t>P(X &gt; s + t|X &gt; s) = P(X &gt; t)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424295" cy="1976755"/>
          </a:xfrm>
          <a:prstGeom prst="rect">
            <a:avLst/>
          </a:prstGeom>
        </p:spPr>
      </p:pic>
      <p:pic>
        <p:nvPicPr>
          <p:cNvPr id="3" name="图片 2" descr="7d3e1850e9ab89dd99e9ae5e1bec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858010"/>
            <a:ext cx="4810125" cy="857885"/>
          </a:xfrm>
          <a:prstGeom prst="rect">
            <a:avLst/>
          </a:prstGeom>
        </p:spPr>
      </p:pic>
      <p:pic>
        <p:nvPicPr>
          <p:cNvPr id="4" name="图片 3" descr="dddb958faba3c4bab9e5dfc9f63b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2715895"/>
            <a:ext cx="4839335" cy="506730"/>
          </a:xfrm>
          <a:prstGeom prst="rect">
            <a:avLst/>
          </a:prstGeom>
        </p:spPr>
      </p:pic>
      <p:pic>
        <p:nvPicPr>
          <p:cNvPr id="5" name="图片 4" descr="d5d279ac76daa06651c43c20c0720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5" y="3222625"/>
            <a:ext cx="4768850" cy="865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35704" y="2029599"/>
            <a:ext cx="4246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正态分布的运用及引理</a:t>
            </a:r>
            <a:endParaRPr lang="zh-CN" sz="3200" b="1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Normal Distributions</a:t>
            </a:r>
            <a:endParaRPr 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04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sz="5000" b="1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77165" y="0"/>
            <a:ext cx="87896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定义：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如果一个随机变量X服从正态分布的话，那么它的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概率密度函数（PDF）是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10080" y="1743710"/>
            <a:ext cx="2728595" cy="703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4681" y="1823310"/>
            <a:ext cx="10463069" cy="776335"/>
          </a:xfrm>
          <a:prstGeom prst="rect">
            <a:avLst/>
          </a:prstGeom>
        </p:spPr>
      </p:pic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450850" y="2902585"/>
            <a:ext cx="712851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且参数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µ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σ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的范围为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−∞ &lt; µ &lt; ∞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σ &gt; 0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我们通常将正态分布写作：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X ∼N(µ,σ</a:t>
            </a:r>
            <a:r>
              <a:rPr lang="en-US" altLang="zh-CN" sz="2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).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836" y="4025320"/>
            <a:ext cx="3513177" cy="651637"/>
          </a:xfrm>
          <a:prstGeom prst="rect">
            <a:avLst/>
          </a:prstGeom>
        </p:spPr>
      </p:pic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1673947" y="4156208"/>
            <a:ext cx="1002456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推论：</a:t>
            </a:r>
            <a:endParaRPr lang="zh-CN" altLang="en-US" sz="2800" dirty="0" smtClean="0">
              <a:solidFill>
                <a:srgbClr val="FF0000"/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545" y="21399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正态分布图像：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9830" y="832392"/>
            <a:ext cx="7195124" cy="332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2002155" y="4263390"/>
            <a:ext cx="1266825" cy="4305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Cambria Math" panose="02040503050406030204" pitchFamily="18" charset="0"/>
                <a:cs typeface="+mn-ea"/>
              </a:rPr>
              <a:t>只改变</a:t>
            </a:r>
            <a:r>
              <a:rPr lang="en-US" altLang="zh-CN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µ</a:t>
            </a:r>
            <a:endParaRPr lang="en-US" altLang="zh-CN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3575" y="4263390"/>
            <a:ext cx="1276350" cy="4305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Cambria Math" panose="02040503050406030204" pitchFamily="18" charset="0"/>
                <a:cs typeface="+mn-ea"/>
              </a:rPr>
              <a:t>只改变</a:t>
            </a:r>
            <a:r>
              <a:rPr lang="en-US" altLang="zh-CN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σ</a:t>
            </a:r>
            <a:endParaRPr lang="en-US" altLang="zh-CN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045" y="203200"/>
            <a:ext cx="7327900" cy="16789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特别地, 如果µ = 0,σ = 1, X∼ N(0,1) 该正态分布将被称为</a:t>
            </a:r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标准正态分布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.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它的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概率密度函数（PDF）是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7645" y="1335405"/>
            <a:ext cx="4631055" cy="739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045" y="2564130"/>
            <a:ext cx="2245995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连续分布函数（CDF）是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435" y="3118485"/>
            <a:ext cx="3788410" cy="85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-4" y="228"/>
            <a:ext cx="10024568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且由于对称性，对于任意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x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l-GR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Φ(−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x) = 1 − </a:t>
            </a:r>
            <a:r>
              <a:rPr lang="el-GR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x).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05371" y="1275322"/>
            <a:ext cx="3733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-4" y="228"/>
            <a:ext cx="10024568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引理：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9555" y="695325"/>
            <a:ext cx="4918710" cy="819785"/>
          </a:xfrm>
          <a:prstGeom prst="rect">
            <a:avLst/>
          </a:prstGeom>
        </p:spPr>
      </p:pic>
      <p:sp>
        <p:nvSpPr>
          <p:cNvPr id="3" name="矩形 47"/>
          <p:cNvSpPr>
            <a:spLocks noChangeArrowheads="1"/>
          </p:cNvSpPr>
          <p:nvPr/>
        </p:nvSpPr>
        <p:spPr bwMode="auto">
          <a:xfrm>
            <a:off x="5064756" y="695553"/>
            <a:ext cx="10024568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且a、b为常数（a≠0）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矩形 47"/>
          <p:cNvSpPr>
            <a:spLocks noChangeArrowheads="1"/>
          </p:cNvSpPr>
          <p:nvPr/>
        </p:nvSpPr>
        <p:spPr bwMode="auto">
          <a:xfrm>
            <a:off x="-4" y="1709013"/>
            <a:ext cx="10024568" cy="138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例题：设随机变量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服从正态分布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N(1.5,4)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，求：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(1)P(1.5&lt;X&lt;3.5); (2)P(X&lt;3.5)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其中：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0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=0.5,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0.75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=0.7734,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=0.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8413]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矩形 47"/>
          <p:cNvSpPr>
            <a:spLocks noChangeArrowheads="1"/>
          </p:cNvSpPr>
          <p:nvPr/>
        </p:nvSpPr>
        <p:spPr bwMode="auto">
          <a:xfrm>
            <a:off x="103505" y="3162935"/>
            <a:ext cx="9040495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µ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=1.5,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σ=√4=2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(1)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P(1.5&lt;X&lt;3.5)=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[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3.5-1.5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/2]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－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[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1.5-1.5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/2]=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－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0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=0.3413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(2)P(X&lt;3.5)=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[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3.5-1.5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/2]=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Φ(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=0.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8413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-4" y="228"/>
            <a:ext cx="10024568" cy="396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常见分布的表示方法的总结：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均匀分布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+mn-ea"/>
              </a:rPr>
              <a:t>Uniform Distribution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 U[a,b]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二项分布  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Bernouli Distribution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 B[n,p]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lvl="1" algn="l">
              <a:spcBef>
                <a:spcPct val="0"/>
              </a:spcBef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lvl="1"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指数分布 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+mn-ea"/>
              </a:rPr>
              <a:t>Exponential Distributions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 E(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λ)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宋体" panose="02010600030101010101" pitchFamily="2" charset="-122"/>
              <a:cs typeface="+mn-ea"/>
              <a:sym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正态分布  </a:t>
            </a:r>
            <a:r>
              <a:rPr lang="en-US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+mn-ea"/>
              </a:rPr>
              <a:t>Normal Distributions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  <a:cs typeface="+mn-ea"/>
                <a:sym typeface="微软雅黑" panose="020B0503020204020204" pitchFamily="34" charset="-122"/>
              </a:rPr>
              <a:t>N(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µ,σ</a:t>
            </a:r>
            <a:r>
              <a:rPr lang="en-US" altLang="zh-CN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)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62399" y="2029599"/>
            <a:ext cx="37934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G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amma分布的定义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Gamma Distributions</a:t>
            </a:r>
            <a:endParaRPr 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05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sz="5000" b="1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endParaRPr 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1387475"/>
            <a:ext cx="1979295" cy="198310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36245" y="1908175"/>
            <a:ext cx="18192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287165" y="2523940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5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</a:rPr>
              <a:t>CATALOG</a:t>
            </a:r>
            <a:endParaRPr kumimoji="0" lang="zh-CN" altLang="en-US" sz="15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943539" y="3161692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936333" y="442436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929219" y="1802219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230616" y="435242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524250" y="854075"/>
            <a:ext cx="18021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连续分布的定义及概念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24250" y="2295525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均匀分布的定义及概念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18630" y="854075"/>
            <a:ext cx="1842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正态分布的运用及引理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37560" y="3746500"/>
            <a:ext cx="20072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指数分布的概念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7601" y="1816367"/>
            <a:ext cx="1602228" cy="1359398"/>
            <a:chOff x="7388330" y="3692384"/>
            <a:chExt cx="2397222" cy="2093640"/>
          </a:xfrm>
        </p:grpSpPr>
        <p:grpSp>
          <p:nvGrpSpPr>
            <p:cNvPr id="3" name="组合 2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105"/>
            <p:cNvSpPr txBox="1"/>
            <p:nvPr/>
          </p:nvSpPr>
          <p:spPr>
            <a:xfrm>
              <a:off x="8048903" y="4173377"/>
              <a:ext cx="1185202" cy="99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r>
                <a:rPr lang="en-US" sz="360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23631" y="3175902"/>
            <a:ext cx="1602228" cy="1359398"/>
            <a:chOff x="7388330" y="3692384"/>
            <a:chExt cx="2397222" cy="2093640"/>
          </a:xfrm>
        </p:grpSpPr>
        <p:grpSp>
          <p:nvGrpSpPr>
            <p:cNvPr id="10" name="组合 9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05"/>
            <p:cNvSpPr txBox="1"/>
            <p:nvPr/>
          </p:nvSpPr>
          <p:spPr>
            <a:xfrm>
              <a:off x="8048903" y="4173377"/>
              <a:ext cx="1185202" cy="99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954520" y="2448560"/>
            <a:ext cx="178498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gamma分布的定义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32295" y="3784600"/>
            <a:ext cx="1828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随机变量函数的例题</a:t>
            </a:r>
            <a:endParaRPr lang="zh-CN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ac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77165" y="0"/>
            <a:ext cx="8789670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定义：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如果一个随机变量X服从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Gamma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分布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[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X ∼ Gamma(α,β)]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的话，那么它的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概率密度函数（PDF）是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12797" y="1851243"/>
            <a:ext cx="3789157" cy="844504"/>
          </a:xfrm>
          <a:prstGeom prst="rect">
            <a:avLst/>
          </a:prstGeom>
        </p:spPr>
      </p:pic>
      <p:sp>
        <p:nvSpPr>
          <p:cNvPr id="4" name="TextBox 16"/>
          <p:cNvSpPr txBox="1"/>
          <p:nvPr/>
        </p:nvSpPr>
        <p:spPr>
          <a:xfrm>
            <a:off x="177165" y="2695575"/>
            <a:ext cx="878967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参数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α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β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的范围是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α &gt; 0,β &gt; 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。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Γ(α)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gamma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函数且定义为：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582" y="3763215"/>
            <a:ext cx="2715440" cy="656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0" y="97790"/>
            <a:ext cx="878967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该函数满足以下性质：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76743" y="642232"/>
            <a:ext cx="9897073" cy="4637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977" y="1221232"/>
            <a:ext cx="2375585" cy="531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8850" y="1917700"/>
            <a:ext cx="4469130" cy="4305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>
              <a:spcBef>
                <a:spcPct val="0"/>
              </a:spcBef>
              <a:buNone/>
            </a:pP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Γ(n) = (n − 1)!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为整数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)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235" y="3153410"/>
            <a:ext cx="2761615" cy="615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8125" y="3245485"/>
            <a:ext cx="355600" cy="4305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当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4110" y="3245485"/>
            <a:ext cx="5469890" cy="430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中满足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α = 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时，该概率密度函数将变为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230" y="3925134"/>
            <a:ext cx="3767009" cy="992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890" y="4052570"/>
            <a:ext cx="2667000" cy="864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35704" y="2029599"/>
            <a:ext cx="4653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随机变量函数例题及应用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Gamma Distributions</a:t>
            </a:r>
            <a:endParaRPr 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</a:t>
            </a:r>
            <a:r>
              <a:rPr lang="en-US" sz="1600">
                <a:solidFill>
                  <a:srgbClr val="080808"/>
                </a:solidFill>
                <a:latin typeface="+mj-ea"/>
                <a:ea typeface="+mj-ea"/>
              </a:rPr>
              <a:t>6</a:t>
            </a:r>
            <a:endParaRPr 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sz="5000" b="1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endParaRPr 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aec095effe408a04aa02e36f2059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0"/>
            <a:ext cx="5931535" cy="1167130"/>
          </a:xfrm>
          <a:prstGeom prst="rect">
            <a:avLst/>
          </a:prstGeom>
        </p:spPr>
      </p:pic>
      <p:pic>
        <p:nvPicPr>
          <p:cNvPr id="5" name="图片 4" descr="f4638ee2b9e153b5bc4f37184eaca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5" y="2852420"/>
            <a:ext cx="4114800" cy="787400"/>
          </a:xfrm>
          <a:prstGeom prst="rect">
            <a:avLst/>
          </a:prstGeom>
        </p:spPr>
      </p:pic>
      <p:pic>
        <p:nvPicPr>
          <p:cNvPr id="6" name="图片 5" descr="738dff8113ec42c4c00367df6e978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3639820"/>
            <a:ext cx="2580640" cy="1086485"/>
          </a:xfrm>
          <a:prstGeom prst="rect">
            <a:avLst/>
          </a:prstGeom>
        </p:spPr>
      </p:pic>
      <p:pic>
        <p:nvPicPr>
          <p:cNvPr id="15" name="图片 14" descr="a8acc83600fc1c84f3a7e0a42d2bb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55" y="1279525"/>
            <a:ext cx="3049905" cy="647065"/>
          </a:xfrm>
          <a:prstGeom prst="rect">
            <a:avLst/>
          </a:prstGeom>
        </p:spPr>
      </p:pic>
      <p:pic>
        <p:nvPicPr>
          <p:cNvPr id="16" name="图片 15" descr="71ec1656ce7a7e8990a2f7be58dc08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455" y="1945640"/>
            <a:ext cx="3046095" cy="90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0" y="97790"/>
            <a:ext cx="8789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的密度函数为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0" y="1272540"/>
            <a:ext cx="8789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(1)Y=2X+4 (2)Y=X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(3)Y=lnX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的密度函数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85090" y="2086610"/>
            <a:ext cx="8789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(1)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7" name="图片 6" descr="13763b6903a5530badfbbcfd89c89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1885950"/>
            <a:ext cx="3248025" cy="1014095"/>
          </a:xfrm>
          <a:prstGeom prst="rect">
            <a:avLst/>
          </a:prstGeom>
        </p:spPr>
      </p:pic>
      <p:pic>
        <p:nvPicPr>
          <p:cNvPr id="8" name="图片 7" descr="c3cc2b28226610eb048ca6e071cd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900045"/>
            <a:ext cx="3830320" cy="2011045"/>
          </a:xfrm>
          <a:prstGeom prst="rect">
            <a:avLst/>
          </a:prstGeom>
        </p:spPr>
      </p:pic>
      <p:pic>
        <p:nvPicPr>
          <p:cNvPr id="9" name="图片 8" descr="c510f50132a31186d290fc3b229048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85" y="2900045"/>
            <a:ext cx="4521835" cy="2011045"/>
          </a:xfrm>
          <a:prstGeom prst="rect">
            <a:avLst/>
          </a:prstGeom>
        </p:spPr>
      </p:pic>
      <p:pic>
        <p:nvPicPr>
          <p:cNvPr id="10" name="图片 9" descr="50d5cf4985efb1d53c1550bee84a82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189605" y="-1091565"/>
            <a:ext cx="953770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>
            <p:custDataLst>
              <p:tags r:id="rId1"/>
            </p:custDataLst>
          </p:nvPr>
        </p:nvSpPr>
        <p:spPr>
          <a:xfrm>
            <a:off x="0" y="97790"/>
            <a:ext cx="8789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(2)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7955" y="220980"/>
            <a:ext cx="84201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Y=X</a:t>
            </a:r>
            <a:r>
              <a:rPr lang="en-US" altLang="zh-CN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50d5cf4985efb1d53c1550bee84a82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72590" y="-1189990"/>
            <a:ext cx="953770" cy="3333115"/>
          </a:xfrm>
          <a:prstGeom prst="rect">
            <a:avLst/>
          </a:prstGeom>
        </p:spPr>
      </p:pic>
      <p:pic>
        <p:nvPicPr>
          <p:cNvPr id="6" name="图片 5" descr="f1150dd9c909a311f5eec6b546bd93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104900"/>
            <a:ext cx="3100705" cy="1075690"/>
          </a:xfrm>
          <a:prstGeom prst="rect">
            <a:avLst/>
          </a:prstGeom>
        </p:spPr>
      </p:pic>
      <p:pic>
        <p:nvPicPr>
          <p:cNvPr id="7" name="图片 6" descr="e9cd68325acda1d59996fdb7c187d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5" y="2180590"/>
            <a:ext cx="3100705" cy="1678940"/>
          </a:xfrm>
          <a:prstGeom prst="rect">
            <a:avLst/>
          </a:prstGeom>
        </p:spPr>
      </p:pic>
      <p:pic>
        <p:nvPicPr>
          <p:cNvPr id="8" name="图片 7" descr="a34ea5883da73f86238d8c55b287b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5" y="3820160"/>
            <a:ext cx="6584315" cy="132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0" y="97790"/>
            <a:ext cx="8789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(3)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0" name="图片 9" descr="50d5cf4985efb1d53c1550bee84a8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672590" y="-1189990"/>
            <a:ext cx="953770" cy="3333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0180" y="292735"/>
            <a:ext cx="828675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Y=lnX</a:t>
            </a:r>
            <a:endParaRPr lang="zh-CN" altLang="en-US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ff1e5e2bd681605a7ec687113a0a7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1142365"/>
            <a:ext cx="3462020" cy="1216025"/>
          </a:xfrm>
          <a:prstGeom prst="rect">
            <a:avLst/>
          </a:prstGeom>
        </p:spPr>
      </p:pic>
      <p:pic>
        <p:nvPicPr>
          <p:cNvPr id="5" name="图片 4" descr="22996ef88810861ad4c2275eb4afa5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2291080"/>
            <a:ext cx="3851910" cy="1430020"/>
          </a:xfrm>
          <a:prstGeom prst="rect">
            <a:avLst/>
          </a:prstGeom>
        </p:spPr>
      </p:pic>
      <p:pic>
        <p:nvPicPr>
          <p:cNvPr id="6" name="图片 5" descr="80bf18e2d66bfd565257aaa8bf683b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" y="3721100"/>
            <a:ext cx="6724015" cy="135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1198556" y="3170864"/>
            <a:ext cx="661380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mtClean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35704" y="2029599"/>
            <a:ext cx="4246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sz="3200" b="1">
                <a:solidFill>
                  <a:srgbClr val="080808"/>
                </a:solidFill>
                <a:latin typeface="+mj-ea"/>
                <a:ea typeface="+mj-ea"/>
              </a:rPr>
              <a:t>连续分布的定义及概念</a:t>
            </a:r>
            <a:endParaRPr lang="zh-CN" sz="3200" b="1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Continuous Distributions</a:t>
            </a:r>
            <a:endParaRPr 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01</a:t>
            </a:r>
            <a:endParaRPr lang="zh-CN" alt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94945" y="426085"/>
            <a:ext cx="878967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1800">
                <a:latin typeface="+mj-ea"/>
                <a:ea typeface="+mj-ea"/>
              </a:rPr>
              <a:t>定义：</a:t>
            </a:r>
            <a:endParaRPr lang="zh-CN" altLang="en-US" sz="1800">
              <a:latin typeface="+mj-ea"/>
              <a:ea typeface="+mj-ea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1800">
                <a:latin typeface="+mj-ea"/>
                <a:ea typeface="+mj-ea"/>
              </a:rPr>
              <a:t>如果存在一个定义在实数上的非负函数f(X)，则X为</a:t>
            </a:r>
            <a:r>
              <a:rPr lang="zh-CN" altLang="en-US" sz="1800">
                <a:solidFill>
                  <a:srgbClr val="FF0000"/>
                </a:solidFill>
                <a:latin typeface="+mj-ea"/>
                <a:ea typeface="+mj-ea"/>
              </a:rPr>
              <a:t>连续随机变量</a:t>
            </a:r>
            <a:r>
              <a:rPr lang="zh-CN" altLang="en-US" sz="1800">
                <a:latin typeface="+mj-ea"/>
                <a:ea typeface="+mj-ea"/>
              </a:rPr>
              <a:t>，使得对于每一个实数X, X的CDF（连续分布函数）都可以表示为</a:t>
            </a:r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94945" y="2816225"/>
            <a:ext cx="616331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>
                <a:latin typeface="+mj-ea"/>
                <a:ea typeface="+mj-ea"/>
              </a:rPr>
              <a:t>函数f(x)称为x的概率密度函数(PDF)</a:t>
            </a:r>
            <a:endParaRPr lang="zh-CN" altLang="en-US" sz="18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25906" y="1796077"/>
            <a:ext cx="3732747" cy="64053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8135" y="3456305"/>
            <a:ext cx="112204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>
                <a:latin typeface="+mj-ea"/>
                <a:ea typeface="+mj-ea"/>
                <a:sym typeface="+mn-ea"/>
              </a:rPr>
              <a:t>f(x)的性质：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47"/>
              <p:cNvSpPr>
                <a:spLocks noChangeArrowheads="1"/>
              </p:cNvSpPr>
              <p:nvPr/>
            </p:nvSpPr>
            <p:spPr bwMode="auto">
              <a:xfrm>
                <a:off x="1300929" y="2593157"/>
                <a:ext cx="9880877" cy="109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800" dirty="0" smtClean="0">
                    <a:solidFill>
                      <a:srgbClr val="4F91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微软雅黑" pitchFamily="34" charset="-122"/>
                      </a:rPr>
                      <m:t>≥0</m:t>
                    </m:r>
                  </m:oMath>
                </a14:m>
                <a:endParaRPr lang="en-US" altLang="zh-CN" sz="2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800" dirty="0" smtClean="0">
                    <a:solidFill>
                      <a:srgbClr val="4F91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ea"/>
                    <a:sym typeface="微软雅黑" pitchFamily="34" charset="-122"/>
                  </a:rPr>
                  <a:t>(2)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∞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+∞</m:t>
                        </m:r>
                      </m:sup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微软雅黑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𝑑𝑥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微软雅黑" pitchFamily="34" charset="-122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3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35" y="3909695"/>
                <a:ext cx="7490460" cy="8280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34" t="-5556" b="-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8465" y="2730500"/>
            <a:ext cx="2870835" cy="2301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34975" y="264160"/>
            <a:ext cx="759841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endParaRPr lang="zh-CN" altLang="en-US" sz="2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 descr="73dbf7f3bd9f48d34b8d454bbba34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348615"/>
            <a:ext cx="7505700" cy="1348740"/>
          </a:xfrm>
          <a:prstGeom prst="rect">
            <a:avLst/>
          </a:prstGeom>
        </p:spPr>
      </p:pic>
      <p:pic>
        <p:nvPicPr>
          <p:cNvPr id="38" name="图片 37" descr="de8a71234935e5e02fc7c6f09ef19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10" y="1228725"/>
            <a:ext cx="4599305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35704" y="2029599"/>
            <a:ext cx="4246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均匀分布的定义及概念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Uniform Distribution</a:t>
            </a:r>
            <a:endParaRPr lang="zh-CN" alt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sz="5000" b="1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6"/>
          <p:cNvSpPr txBox="1"/>
          <p:nvPr/>
        </p:nvSpPr>
        <p:spPr>
          <a:xfrm>
            <a:off x="177165" y="426085"/>
            <a:ext cx="878967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defRPr/>
            </a:pPr>
            <a:r>
              <a:rPr lang="zh-CN" altLang="en-US" sz="1800">
                <a:latin typeface="+mj-ea"/>
                <a:ea typeface="+mj-ea"/>
              </a:rPr>
              <a:t>定义：</a:t>
            </a:r>
            <a:endParaRPr lang="zh-CN" altLang="en-US" sz="1800">
              <a:latin typeface="+mj-ea"/>
              <a:ea typeface="+mj-ea"/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sz="1800">
                <a:latin typeface="+mj-ea"/>
                <a:ea typeface="+mj-ea"/>
              </a:rPr>
              <a:t>给定两个实数</a:t>
            </a:r>
            <a:r>
              <a:rPr lang="en-US" altLang="zh-CN" sz="1800">
                <a:latin typeface="+mj-ea"/>
                <a:ea typeface="+mj-ea"/>
              </a:rPr>
              <a:t>a,b</a:t>
            </a:r>
            <a:r>
              <a:rPr lang="zh-CN" altLang="en-US" sz="1800">
                <a:latin typeface="+mj-ea"/>
                <a:ea typeface="+mj-ea"/>
              </a:rPr>
              <a:t>。设</a:t>
            </a:r>
            <a:r>
              <a:rPr lang="en-US" altLang="zh-CN" sz="1800">
                <a:latin typeface="+mj-ea"/>
                <a:ea typeface="+mj-ea"/>
              </a:rPr>
              <a:t>X</a:t>
            </a:r>
            <a:r>
              <a:rPr lang="zh-CN" altLang="en-US" sz="1800">
                <a:latin typeface="+mj-ea"/>
                <a:ea typeface="+mj-ea"/>
              </a:rPr>
              <a:t>是一个随机变量，已知</a:t>
            </a:r>
            <a:r>
              <a:rPr lang="en-US" altLang="zh-CN" sz="1800">
                <a:latin typeface="+mj-ea"/>
                <a:ea typeface="+mj-ea"/>
              </a:rPr>
              <a:t>a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≤X≤b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，对于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[a,b]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的每一个子区间，X属于该子区间的概率与该子区间的长度成比例。即随机变量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在区间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[a,b]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上均匀分布，表示为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X~U[a,b]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。且他的概率密度函数（</a:t>
            </a:r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PDF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）是</a:t>
            </a:r>
            <a:endParaRPr lang="zh-CN" altLang="en-US" sz="1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94644" y="2011826"/>
            <a:ext cx="3967383" cy="8930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0985" y="3414395"/>
            <a:ext cx="417512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连续分布</a:t>
            </a:r>
            <a:r>
              <a:rPr lang="zh-CN" altLang="en-US" sz="1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函数（CDF）是</a:t>
            </a:r>
            <a:endParaRPr lang="zh-CN" altLang="en-US" sz="1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0567" y="3958474"/>
            <a:ext cx="4482846" cy="947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09575" y="222250"/>
            <a:ext cx="75984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有方程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4x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+ 4ξx + (ξ + 2) = 0,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且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ξ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在区间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 [−3,6]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上服从均匀分布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计算这个方程有实根的概率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  <a:p>
            <a:pPr algn="l"/>
            <a:endParaRPr lang="zh-CN" altLang="en-US" sz="2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595" y="1438275"/>
            <a:ext cx="308356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ξ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的概率密度函数（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PDF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微软雅黑" panose="020B0503020204020204" pitchFamily="34" charset="-122"/>
              </a:rPr>
              <a:t>）为：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3155" y="1215390"/>
            <a:ext cx="3135630" cy="71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030" y="2503805"/>
            <a:ext cx="5427345" cy="1538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若该方程有实根，则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（4ξ）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2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</a:rPr>
              <a:t>-4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×4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ea"/>
              </a:rPr>
              <a:t>×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ea"/>
              </a:rPr>
              <a:t>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+2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解得：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ξ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-1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或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ξ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（有实根）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ξ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cs typeface="+mn-ea"/>
                <a:sym typeface="+mn-ea"/>
              </a:rPr>
              <a:t>ξ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 descr="e5ba5c87dd86e208721e44e941bd7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3830320"/>
            <a:ext cx="2296795" cy="93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0477" y="2029599"/>
            <a:ext cx="407733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sz="3200" b="1">
                <a:solidFill>
                  <a:srgbClr val="080808"/>
                </a:solidFill>
                <a:latin typeface="+mj-ea"/>
                <a:ea typeface="+mj-ea"/>
              </a:rPr>
              <a:t>指数分布的概念</a:t>
            </a:r>
            <a:endParaRPr lang="zh-CN" sz="3200" b="1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sz="2400" b="1">
                <a:solidFill>
                  <a:schemeClr val="accent2"/>
                </a:solidFill>
                <a:latin typeface="+mj-ea"/>
                <a:ea typeface="+mj-ea"/>
              </a:rPr>
              <a:t>Exponential Distributions</a:t>
            </a:r>
            <a:endParaRPr lang="en-US" sz="24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03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</a:t>
            </a:r>
            <a:r>
              <a:rPr lang="en-US" sz="5000" b="1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3587663189_1_1"/>
</p:tagLst>
</file>

<file path=ppt/tags/tag2.xml><?xml version="1.0" encoding="utf-8"?>
<p:tagLst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FIRST_PUBLISH" val="1"/>
  <p:tag name="ISPRING_OUTPUT_FOLDER" val="E:\PPT临时\172-工作总结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PRESENTATION_TITLE" val="1"/>
  <p:tag name="ISPRING_RESOURCE_PATHS_HASH_2" val="9bf32b21c57e606988ab10ec694d2e32676a8b"/>
  <p:tag name="ISPRING_RESOURCE_PATHS_HASH_PRESENTER" val="1e23aa3dfefa2dda7d344b154acf39862a58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0000"/>
  <p:tag name="ISPRING_SCORM_RATE_QUIZZES" val="0"/>
  <p:tag name="ISPRING_SCORM_RATE_SLIDES" val="1"/>
  <p:tag name="ISPRING_ULTRA_SCORM_COURSE_ID" val="19D12169-10B6-4984-8CE8-8968B0B22BA0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演示</Application>
  <PresentationFormat>On-screen Show (16:9)</PresentationFormat>
  <Paragraphs>188</Paragraphs>
  <Slides>27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Arial</vt:lpstr>
      <vt:lpstr>Impact</vt:lpstr>
      <vt:lpstr>仿宋_GB2312</vt:lpstr>
      <vt:lpstr>仿宋</vt:lpstr>
      <vt:lpstr>Cambria Math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上海剑姬网络科技有限公司</Company>
  <LinksUpToDate>false</LinksUpToDate>
  <SharedDoc>false</SharedDoc>
  <HyperlinksChanged>false</HyperlinksChanged>
  <AppVersion>14.0000</AppVersion>
  <Manager>风云办公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dc:subject>哎呀小小草</dc:subject>
  <cp:category>https://800sucai.taobao.com/</cp:category>
  <cp:lastModifiedBy>Untouchable</cp:lastModifiedBy>
  <cp:revision>1003</cp:revision>
  <dcterms:created xsi:type="dcterms:W3CDTF">2015-04-24T01:01:00Z</dcterms:created>
  <dcterms:modified xsi:type="dcterms:W3CDTF">2020-10-25T07:37:58Z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