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435" r:id="rId2"/>
    <p:sldId id="393" r:id="rId3"/>
    <p:sldId id="400" r:id="rId4"/>
    <p:sldId id="440" r:id="rId5"/>
    <p:sldId id="441" r:id="rId6"/>
    <p:sldId id="437" r:id="rId7"/>
    <p:sldId id="442" r:id="rId8"/>
    <p:sldId id="443" r:id="rId9"/>
    <p:sldId id="444" r:id="rId10"/>
    <p:sldId id="446" r:id="rId11"/>
    <p:sldId id="445" r:id="rId12"/>
    <p:sldId id="438" r:id="rId13"/>
    <p:sldId id="447" r:id="rId14"/>
    <p:sldId id="448" r:id="rId15"/>
    <p:sldId id="449" r:id="rId16"/>
    <p:sldId id="439" r:id="rId17"/>
    <p:sldId id="433" r:id="rId18"/>
    <p:sldId id="450" r:id="rId19"/>
    <p:sldId id="356" r:id="rId20"/>
    <p:sldId id="358" r:id="rId21"/>
    <p:sldId id="359" r:id="rId22"/>
    <p:sldId id="360" r:id="rId23"/>
    <p:sldId id="364" r:id="rId24"/>
    <p:sldId id="365" r:id="rId25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9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0808"/>
    <a:srgbClr val="333333"/>
    <a:srgbClr val="1C1C1C"/>
    <a:srgbClr val="5F5F5F"/>
    <a:srgbClr val="FCFCFC"/>
    <a:srgbClr val="CCD0D1"/>
    <a:srgbClr val="EED56C"/>
    <a:srgbClr val="D43E01"/>
    <a:srgbClr val="E8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90" d="100"/>
          <a:sy n="90" d="100"/>
        </p:scale>
        <p:origin x="736" y="64"/>
      </p:cViewPr>
      <p:guideLst>
        <p:guide orient="horz" pos="1639"/>
        <p:guide pos="286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30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21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25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7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86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22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75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2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34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98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69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16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3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48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8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8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4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17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7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E37400-0646-4690-B3CD-AFE7E074604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543FE73-A404-45C1-B77A-6DB3BD9EA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867" y="232279"/>
            <a:ext cx="3621233" cy="445618"/>
          </a:xfrm>
        </p:spPr>
        <p:txBody>
          <a:bodyPr/>
          <a:lstStyle>
            <a:lvl1pPr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任意多边形 5"/>
          <p:cNvSpPr/>
          <p:nvPr userDrawn="1"/>
        </p:nvSpPr>
        <p:spPr>
          <a:xfrm rot="16200000" flipV="1">
            <a:off x="-129101" y="89161"/>
            <a:ext cx="719461" cy="541140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 rot="16200000" flipV="1">
            <a:off x="-136947" y="194098"/>
            <a:ext cx="735151" cy="541139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7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图片 5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20" name="矩形 619"/>
          <p:cNvSpPr/>
          <p:nvPr/>
        </p:nvSpPr>
        <p:spPr>
          <a:xfrm>
            <a:off x="0" y="2967927"/>
            <a:ext cx="9144000" cy="1393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7" name="组合 596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8" name="同心圆 5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9" name="椭圆 59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0" name="椭圆 599"/>
          <p:cNvSpPr/>
          <p:nvPr/>
        </p:nvSpPr>
        <p:spPr>
          <a:xfrm>
            <a:off x="576178" y="1587425"/>
            <a:ext cx="677676" cy="67767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椭圆 60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2" name="组合 60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3" name="同心圆 6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4" name="椭圆 60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5" name="组合 604"/>
          <p:cNvGrpSpPr/>
          <p:nvPr/>
        </p:nvGrpSpPr>
        <p:grpSpPr>
          <a:xfrm>
            <a:off x="4044971" y="164169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6" name="同心圆 6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7" name="椭圆 60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8" name="组合 607"/>
          <p:cNvGrpSpPr/>
          <p:nvPr/>
        </p:nvGrpSpPr>
        <p:grpSpPr>
          <a:xfrm>
            <a:off x="3590561" y="254521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9" name="同心圆 6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0" name="椭圆 60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1" name="组合 610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12" name="同心圆 6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3" name="椭圆 6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4" name="椭圆 613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椭圆 614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6" name="组合 615"/>
          <p:cNvGrpSpPr/>
          <p:nvPr/>
        </p:nvGrpSpPr>
        <p:grpSpPr>
          <a:xfrm>
            <a:off x="7580013" y="3949930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7" name="同心圆 6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8" name="椭圆 6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2" name="TextBox 7"/>
          <p:cNvSpPr>
            <a:spLocks noChangeArrowheads="1"/>
          </p:cNvSpPr>
          <p:nvPr/>
        </p:nvSpPr>
        <p:spPr bwMode="auto">
          <a:xfrm>
            <a:off x="1113036" y="3170864"/>
            <a:ext cx="6699324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zh-CN" altLang="en-US" sz="3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概率论答疑：第</a:t>
            </a:r>
            <a:r>
              <a:rPr lang="en-US" altLang="zh-CN" sz="3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3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章 </a:t>
            </a:r>
            <a:r>
              <a:rPr lang="en-US" altLang="zh-CN" sz="3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1-4</a:t>
            </a:r>
            <a:r>
              <a:rPr lang="zh-CN" altLang="en-US" sz="3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</a:t>
            </a:r>
          </a:p>
        </p:txBody>
      </p:sp>
      <p:cxnSp>
        <p:nvCxnSpPr>
          <p:cNvPr id="624" name="直接连接符 623"/>
          <p:cNvCxnSpPr/>
          <p:nvPr/>
        </p:nvCxnSpPr>
        <p:spPr>
          <a:xfrm>
            <a:off x="1243855" y="3815698"/>
            <a:ext cx="6568505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13"/>
          <p:cNvSpPr txBox="1"/>
          <p:nvPr/>
        </p:nvSpPr>
        <p:spPr>
          <a:xfrm>
            <a:off x="1836482" y="1325753"/>
            <a:ext cx="17640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20</a:t>
            </a:r>
            <a:r>
              <a:rPr lang="en-US" sz="600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20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31535" y="3972560"/>
            <a:ext cx="12695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徐置成 信管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 descr="88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00430" cy="9004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2CB959-53DE-4EFD-9B78-89B1A559D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96" y="60478"/>
            <a:ext cx="970033" cy="994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06 -4.68026E-06 L 0.38872 0.84338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06 2.422E-06 L 0.39375 -0.33797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07 -1.46123E-06 L 0.20451 0.58418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06 3.7037E-07 L -0.52465 -0.50957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06 1.18319E-06 L 0.21702 -0.37071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06 2.09762E-06 L -0.18855 -1.11369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-2.71605E-06 L 0.12309 0.575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06 6.17284E-07 L -0.71736 -0.40556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07 3.20988E-06 L 1.0349 -0.87346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44444E-06 4.32099E-06 L -0.64115 -0.9497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00"/>
                            </p:stCondLst>
                            <p:childTnLst>
                              <p:par>
                                <p:cTn id="10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4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" grpId="0" animBg="1"/>
      <p:bldP spid="600" grpId="0" animBg="1"/>
      <p:bldP spid="600" grpId="1" animBg="1"/>
      <p:bldP spid="600" grpId="2" animBg="1"/>
      <p:bldP spid="601" grpId="0" animBg="1"/>
      <p:bldP spid="601" grpId="1" animBg="1"/>
      <p:bldP spid="601" grpId="2" animBg="1"/>
      <p:bldP spid="614" grpId="0" animBg="1"/>
      <p:bldP spid="614" grpId="1" animBg="1"/>
      <p:bldP spid="614" grpId="2" animBg="1"/>
      <p:bldP spid="615" grpId="0" animBg="1"/>
      <p:bldP spid="615" grpId="1" animBg="1"/>
      <p:bldP spid="615" grpId="2" animBg="1"/>
      <p:bldP spid="622" grpId="0"/>
      <p:bldP spid="30" grpId="0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1691680" y="335162"/>
            <a:ext cx="576064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Cumulative Distribution Function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17813C9-1B9B-4C9F-9D45-0CAC7A7701DF}"/>
              </a:ext>
            </a:extLst>
          </p:cNvPr>
          <p:cNvSpPr/>
          <p:nvPr/>
        </p:nvSpPr>
        <p:spPr>
          <a:xfrm>
            <a:off x="681714" y="1073050"/>
            <a:ext cx="3518766" cy="523212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</a:rPr>
              <a:t>Proposition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</a:rPr>
              <a:t>（命题）</a:t>
            </a:r>
            <a:endParaRPr lang="en-US" altLang="zh-CN" sz="2400" dirty="0">
              <a:latin typeface="Adobe 楷体 Std R" panose="02020400000000000000" pitchFamily="18" charset="-122"/>
              <a:ea typeface="Adobe 楷体 Std R" panose="02020400000000000000" pitchFamily="18" charset="-122"/>
              <a:cs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84DD93-F750-4561-9A71-294637EB1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29" y="1825754"/>
            <a:ext cx="7619552" cy="241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For every real numbers a &lt; b, the following formulas are valid: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                                     P(X &gt; a) = 1 − F(a)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                                     P(a &lt; X ≤ b) = F(b) − F(a)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                                     P(X &lt; a) = F(a</a:t>
            </a:r>
            <a:r>
              <a:rPr lang="en-US" altLang="zh-CN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−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                                     P(X = a) = F(a) − F(a</a:t>
            </a:r>
            <a:r>
              <a:rPr lang="en-US" altLang="zh-CN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−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Thorndale Duospace WT J" panose="02020609050405020304" pitchFamily="49" charset="-122"/>
              <a:ea typeface="Thorndale Duospace WT J" panose="02020609050405020304" pitchFamily="49" charset="-122"/>
              <a:cs typeface="Thorndale Duospace WT J" panose="02020609050405020304" pitchFamily="49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6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1691680" y="335162"/>
            <a:ext cx="576064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Cumulative Distribution Function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184DD93-F750-4561-9A71-294637EB1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224" y="987574"/>
            <a:ext cx="7619552" cy="116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CDF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累积分布函数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微软雅黑" pitchFamily="34" charset="-122"/>
              </a:rPr>
              <a:t>[0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微软雅黑" pitchFamily="34" charset="-122"/>
              </a:rPr>
              <a:t>1] -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微软雅黑" pitchFamily="34" charset="-122"/>
              </a:rPr>
              <a:t>∞是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微软雅黑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微软雅黑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微软雅黑" pitchFamily="34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微软雅黑" pitchFamily="34" charset="-122"/>
              </a:rPr>
              <a:t>∞是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微软雅黑" pitchFamily="34" charset="-122"/>
              </a:rPr>
              <a:t>1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积分，非减，右连续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Thorndale Duospace WT J" panose="02020609050405020304" pitchFamily="49" charset="-122"/>
              <a:ea typeface="Thorndale Duospace WT J" panose="02020609050405020304" pitchFamily="49" charset="-122"/>
              <a:cs typeface="Thorndale Duospace WT J" panose="02020609050405020304" pitchFamily="49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8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0" y="1983076"/>
            <a:ext cx="5002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Discrete Distribution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03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2"/>
                </a:solidFill>
                <a:latin typeface="+mj-ea"/>
                <a:ea typeface="+mj-ea"/>
              </a:rPr>
              <a:t>03</a:t>
            </a:r>
            <a:endParaRPr lang="zh-CN" altLang="en-US" sz="50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122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1763688" y="294496"/>
            <a:ext cx="576064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ctr"/>
            <a:r>
              <a:rPr lang="en-US" altLang="zh-CN" sz="2500" dirty="0">
                <a:latin typeface="+mj-ea"/>
                <a:ea typeface="+mj-ea"/>
              </a:rPr>
              <a:t>Discrete Distribution</a:t>
            </a: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967342B-CD01-4652-A044-C96DD9E613B9}"/>
              </a:ext>
            </a:extLst>
          </p:cNvPr>
          <p:cNvSpPr/>
          <p:nvPr/>
        </p:nvSpPr>
        <p:spPr>
          <a:xfrm>
            <a:off x="768873" y="1057081"/>
            <a:ext cx="2210844" cy="523212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</a:rPr>
              <a:t>Definition1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1F18D3-90E8-43E1-9518-B6FECAF64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73" y="1793816"/>
            <a:ext cx="7835575" cy="153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A random variable X has a discrete distribution or X is 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discrete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random variable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if it can take only a finite number of different values x</a:t>
            </a:r>
            <a:r>
              <a:rPr lang="en-US" altLang="zh-CN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1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,··· ,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x</a:t>
            </a:r>
            <a:r>
              <a:rPr lang="en-US" altLang="zh-CN" sz="20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k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or, at most, an infinite sequence of different values x</a:t>
            </a:r>
            <a:r>
              <a:rPr lang="en-US" altLang="zh-CN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1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,x</a:t>
            </a:r>
            <a:r>
              <a:rPr lang="en-US" altLang="zh-CN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2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,···</a:t>
            </a:r>
          </a:p>
        </p:txBody>
      </p:sp>
    </p:spTree>
    <p:extLst>
      <p:ext uri="{BB962C8B-B14F-4D97-AF65-F5344CB8AC3E}">
        <p14:creationId xmlns:p14="http://schemas.microsoft.com/office/powerpoint/2010/main" val="28084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1763688" y="294496"/>
            <a:ext cx="576064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ctr"/>
            <a:r>
              <a:rPr lang="en-US" altLang="zh-CN" sz="2500" dirty="0">
                <a:latin typeface="+mj-ea"/>
                <a:ea typeface="+mj-ea"/>
              </a:rPr>
              <a:t>Discrete Distribution</a:t>
            </a: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967342B-CD01-4652-A044-C96DD9E613B9}"/>
              </a:ext>
            </a:extLst>
          </p:cNvPr>
          <p:cNvSpPr/>
          <p:nvPr/>
        </p:nvSpPr>
        <p:spPr>
          <a:xfrm>
            <a:off x="768873" y="989863"/>
            <a:ext cx="2210844" cy="523212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</a:rPr>
              <a:t>Definition2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E76B18-B477-482E-8A5E-9A00B249A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73" y="1510785"/>
            <a:ext cx="7848872" cy="163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If a random variable X has a </a:t>
            </a:r>
            <a:r>
              <a:rPr lang="en-US" altLang="zh-CN" sz="2000" b="1" dirty="0">
                <a:solidFill>
                  <a:srgbClr val="C00000"/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discrete distribution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,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the probability function (abbreviated as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PF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) of X is defined as the function f(·) such that for every real number x,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f(x) = P(X = x) ≥ 0.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It can also be represented as the following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D2ED47-F19F-4186-A716-E86896050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536" y="3141993"/>
            <a:ext cx="9463602" cy="124096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3C08E75-F4EA-4D22-97B5-E82548F2C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73" y="4127845"/>
            <a:ext cx="7848872" cy="101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The probability function of X fully reflects all the values X can take and their corresponding probabilities. The probability function has the following properties.</a:t>
            </a:r>
          </a:p>
        </p:txBody>
      </p:sp>
    </p:spTree>
    <p:extLst>
      <p:ext uri="{BB962C8B-B14F-4D97-AF65-F5344CB8AC3E}">
        <p14:creationId xmlns:p14="http://schemas.microsoft.com/office/powerpoint/2010/main" val="182084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1763688" y="294496"/>
            <a:ext cx="576064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ctr"/>
            <a:r>
              <a:rPr lang="en-US" altLang="zh-CN" sz="2500" dirty="0">
                <a:latin typeface="+mj-ea"/>
                <a:ea typeface="+mj-ea"/>
              </a:rPr>
              <a:t>Discrete Distribution</a:t>
            </a: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967342B-CD01-4652-A044-C96DD9E613B9}"/>
              </a:ext>
            </a:extLst>
          </p:cNvPr>
          <p:cNvSpPr/>
          <p:nvPr/>
        </p:nvSpPr>
        <p:spPr>
          <a:xfrm>
            <a:off x="768873" y="1057081"/>
            <a:ext cx="2287659" cy="523212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</a:rPr>
              <a:t>Proposition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9D4A43-B442-4A8D-9E2D-7D9DE8215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73" y="1580293"/>
            <a:ext cx="7606254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If X has a discrete distribution with the PF f(x), its CDF can be determined from the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4">
                <a:extLst>
                  <a:ext uri="{FF2B5EF4-FFF2-40B4-BE49-F238E27FC236}">
                    <a16:creationId xmlns:a16="http://schemas.microsoft.com/office/drawing/2014/main" id="{FDA6CBA9-F63A-47E5-B89B-FAC0E379FCCC}"/>
                  </a:ext>
                </a:extLst>
              </p:cNvPr>
              <p:cNvSpPr txBox="1"/>
              <p:nvPr/>
            </p:nvSpPr>
            <p:spPr>
              <a:xfrm>
                <a:off x="756602" y="2288171"/>
                <a:ext cx="5151025" cy="1218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Thorndale Duospace WT J" panose="02020609050405020304" pitchFamily="49" charset="-122"/>
                          <a:cs typeface="Thorndale Duospace WT J" panose="02020609050405020304" pitchFamily="49" charset="-122"/>
                          <a:sym typeface="Calibri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Thorndale Duospace WT J" panose="02020609050405020304" pitchFamily="49" charset="-122"/>
                              <a:cs typeface="Thorndale Duospace WT J" panose="02020609050405020304" pitchFamily="49" charset="-122"/>
                              <a:sym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Thorndale Duospace WT J" panose="02020609050405020304" pitchFamily="49" charset="-122"/>
                              <a:cs typeface="Thorndale Duospace WT J" panose="02020609050405020304" pitchFamily="49" charset="-122"/>
                              <a:sym typeface="Calibri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Thorndale Duospace WT J" panose="02020609050405020304" pitchFamily="49" charset="-122"/>
                          <a:cs typeface="Thorndale Duospace WT J" panose="02020609050405020304" pitchFamily="49" charset="-122"/>
                          <a:sym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Thorndale Duospace WT J" panose="02020609050405020304" pitchFamily="49" charset="-122"/>
                              <a:cs typeface="Thorndale Duospace WT J" panose="02020609050405020304" pitchFamily="49" charset="-122"/>
                              <a:sym typeface="Calibri" pitchFamily="3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horndale Duospace WT J" panose="02020609050405020304" pitchFamily="49" charset="-122"/>
                                  <a:cs typeface="Thorndale Duospace WT J" panose="02020609050405020304" pitchFamily="49" charset="-122"/>
                                  <a:sym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horndale Duospace WT J" panose="02020609050405020304" pitchFamily="49" charset="-122"/>
                                  <a:cs typeface="Thorndale Duospace WT J" panose="02020609050405020304" pitchFamily="49" charset="-122"/>
                                  <a:sym typeface="Calibri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horndale Duospace WT J" panose="02020609050405020304" pitchFamily="49" charset="-122"/>
                                  <a:cs typeface="Thorndale Duospace WT J" panose="02020609050405020304" pitchFamily="49" charset="-122"/>
                                  <a:sym typeface="Calibri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4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Thorndale Duospace WT J" panose="02020609050405020304" pitchFamily="49" charset="-122"/>
                              <a:cs typeface="Thorndale Duospace WT J" panose="02020609050405020304" pitchFamily="49" charset="-122"/>
                              <a:sym typeface="Calibri" pitchFamily="34" charset="0"/>
                            </a:rPr>
                            <m:t>≤</m:t>
                          </m:r>
                          <m:r>
                            <a:rPr lang="en-US" altLang="zh-CN" sz="24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Thorndale Duospace WT J" panose="02020609050405020304" pitchFamily="49" charset="-122"/>
                              <a:cs typeface="Thorndale Duospace WT J" panose="02020609050405020304" pitchFamily="49" charset="-122"/>
                              <a:sym typeface="Calibri" pitchFamily="34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sz="24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Thorndale Duospace WT J" panose="02020609050405020304" pitchFamily="49" charset="-122"/>
                              <a:cs typeface="Thorndale Duospace WT J" panose="02020609050405020304" pitchFamily="49" charset="-122"/>
                              <a:sym typeface="Calibri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horndale Duospace WT J" panose="02020609050405020304" pitchFamily="49" charset="-122"/>
                                  <a:cs typeface="Thorndale Duospace WT J" panose="02020609050405020304" pitchFamily="49" charset="-122"/>
                                  <a:sym typeface="Calibri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horndale Duospace WT J" panose="02020609050405020304" pitchFamily="49" charset="-122"/>
                                      <a:cs typeface="Thorndale Duospace WT J" panose="02020609050405020304" pitchFamily="49" charset="-122"/>
                                      <a:sym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horndale Duospace WT J" panose="02020609050405020304" pitchFamily="49" charset="-122"/>
                                      <a:cs typeface="Thorndale Duospace WT J" panose="02020609050405020304" pitchFamily="49" charset="-122"/>
                                      <a:sym typeface="Calibri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horndale Duospace WT J" panose="02020609050405020304" pitchFamily="49" charset="-122"/>
                                      <a:cs typeface="Thorndale Duospace WT J" panose="02020609050405020304" pitchFamily="49" charset="-122"/>
                                      <a:sym typeface="Calibri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Thorndale Duospace WT J" panose="02020609050405020304" pitchFamily="49" charset="-122"/>
                          <a:cs typeface="Thorndale Duospace WT J" panose="02020609050405020304" pitchFamily="49" charset="-122"/>
                          <a:sym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Thorndale Duospace WT J" panose="02020609050405020304" pitchFamily="49" charset="-122"/>
                              <a:cs typeface="Thorndale Duospace WT J" panose="02020609050405020304" pitchFamily="49" charset="-122"/>
                              <a:sym typeface="Calibri" pitchFamily="3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horndale Duospace WT J" panose="02020609050405020304" pitchFamily="49" charset="-122"/>
                                  <a:cs typeface="Thorndale Duospace WT J" panose="02020609050405020304" pitchFamily="49" charset="-122"/>
                                  <a:sym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horndale Duospace WT J" panose="02020609050405020304" pitchFamily="49" charset="-122"/>
                                  <a:cs typeface="Thorndale Duospace WT J" panose="02020609050405020304" pitchFamily="49" charset="-122"/>
                                  <a:sym typeface="Calibri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horndale Duospace WT J" panose="02020609050405020304" pitchFamily="49" charset="-122"/>
                                  <a:cs typeface="Thorndale Duospace WT J" panose="02020609050405020304" pitchFamily="49" charset="-122"/>
                                  <a:sym typeface="Calibri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4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Thorndale Duospace WT J" panose="02020609050405020304" pitchFamily="49" charset="-122"/>
                              <a:cs typeface="Thorndale Duospace WT J" panose="02020609050405020304" pitchFamily="49" charset="-122"/>
                              <a:sym typeface="Calibri" pitchFamily="34" charset="0"/>
                            </a:rPr>
                            <m:t>≤</m:t>
                          </m:r>
                          <m:r>
                            <a:rPr lang="en-US" altLang="zh-CN" sz="24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Thorndale Duospace WT J" panose="02020609050405020304" pitchFamily="49" charset="-122"/>
                              <a:cs typeface="Thorndale Duospace WT J" panose="02020609050405020304" pitchFamily="49" charset="-122"/>
                              <a:sym typeface="Calibri" pitchFamily="34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sz="24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Thorndale Duospace WT J" panose="02020609050405020304" pitchFamily="49" charset="-122"/>
                              <a:cs typeface="Thorndale Duospace WT J" panose="02020609050405020304" pitchFamily="49" charset="-122"/>
                              <a:sym typeface="Calibri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horndale Duospace WT J" panose="02020609050405020304" pitchFamily="49" charset="-122"/>
                                  <a:cs typeface="Thorndale Duospace WT J" panose="02020609050405020304" pitchFamily="49" charset="-122"/>
                                  <a:sym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horndale Duospace WT J" panose="02020609050405020304" pitchFamily="49" charset="-122"/>
                                  <a:cs typeface="Thorndale Duospace WT J" panose="02020609050405020304" pitchFamily="49" charset="-122"/>
                                  <a:sym typeface="Calibri" pitchFamily="34" charset="0"/>
                                </a:rPr>
                                <m:t>𝑋</m:t>
                              </m:r>
                              <m:r>
                                <a:rPr lang="en-US" altLang="zh-CN" sz="2400" b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horndale Duospace WT J" panose="02020609050405020304" pitchFamily="49" charset="-122"/>
                                  <a:cs typeface="Thorndale Duospace WT J" panose="02020609050405020304" pitchFamily="49" charset="-122"/>
                                  <a:sym typeface="Calibri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horndale Duospace WT J" panose="02020609050405020304" pitchFamily="49" charset="-122"/>
                                      <a:cs typeface="Thorndale Duospace WT J" panose="02020609050405020304" pitchFamily="49" charset="-122"/>
                                      <a:sym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horndale Duospace WT J" panose="02020609050405020304" pitchFamily="49" charset="-122"/>
                                      <a:cs typeface="Thorndale Duospace WT J" panose="02020609050405020304" pitchFamily="49" charset="-122"/>
                                      <a:sym typeface="Calibri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horndale Duospace WT J" panose="02020609050405020304" pitchFamily="49" charset="-122"/>
                                      <a:cs typeface="Thorndale Duospace WT J" panose="02020609050405020304" pitchFamily="49" charset="-122"/>
                                      <a:sym typeface="Calibri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orndale Duospace WT J" panose="02020609050405020304" pitchFamily="49" charset="-122"/>
                  <a:ea typeface="Thorndale Duospace WT J" panose="02020609050405020304" pitchFamily="49" charset="-122"/>
                  <a:cs typeface="Thorndale Duospace WT J" panose="02020609050405020304" pitchFamily="49" charset="-122"/>
                  <a:sym typeface="Calibri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9" name="文本框 4">
                <a:extLst>
                  <a:ext uri="{FF2B5EF4-FFF2-40B4-BE49-F238E27FC236}">
                    <a16:creationId xmlns:a16="http://schemas.microsoft.com/office/drawing/2014/main" id="{FDA6CBA9-F63A-47E5-B89B-FAC0E379F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02" y="2288171"/>
                <a:ext cx="5151025" cy="1218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35AE4018-C944-4C02-8159-3A847C096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3" y="3219822"/>
            <a:ext cx="7618524" cy="101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F(x) will have a jump of magnitude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f(x</a:t>
            </a:r>
            <a:r>
              <a:rPr lang="en-US" altLang="zh-CN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i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)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at each possible value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 x</a:t>
            </a:r>
            <a:r>
              <a:rPr lang="en-US" altLang="zh-CN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i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of X, and F(x) will be constant between every pair of successive jumps. F(x) and f(x) can be determined from each other.</a:t>
            </a:r>
          </a:p>
        </p:txBody>
      </p:sp>
    </p:spTree>
    <p:extLst>
      <p:ext uri="{BB962C8B-B14F-4D97-AF65-F5344CB8AC3E}">
        <p14:creationId xmlns:p14="http://schemas.microsoft.com/office/powerpoint/2010/main" val="107043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97594" y="1971585"/>
            <a:ext cx="5229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Some Common </a:t>
            </a:r>
          </a:p>
          <a:p>
            <a:pPr marL="0" lvl="1" algn="ctr"/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Discrete Distributions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04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2"/>
                </a:solidFill>
                <a:latin typeface="+mj-ea"/>
                <a:ea typeface="+mj-ea"/>
              </a:rPr>
              <a:t>04</a:t>
            </a:r>
            <a:endParaRPr lang="zh-CN" altLang="en-US" sz="50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468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713741" y="382218"/>
            <a:ext cx="413952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500" dirty="0"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Bernoulli distribution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6E9265A-A614-41A0-83FD-D0B76DB11A17}"/>
              </a:ext>
            </a:extLst>
          </p:cNvPr>
          <p:cNvSpPr/>
          <p:nvPr/>
        </p:nvSpPr>
        <p:spPr>
          <a:xfrm>
            <a:off x="712773" y="859272"/>
            <a:ext cx="1989629" cy="523212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</a:rPr>
              <a:t>Definition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A59EBC0-9881-4DD2-BFDE-514DC7DC3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72" y="1477438"/>
            <a:ext cx="7433153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A random variable X that takes only two values 0 and 1 with P(X = 1) = p has the </a:t>
            </a:r>
            <a:r>
              <a:rPr lang="en-US" altLang="zh-CN" sz="2000" b="1" dirty="0">
                <a:solidFill>
                  <a:srgbClr val="C00000"/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Bernoulli distribution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with parameter 0 &lt; p &lt; 1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1EFB0D9-7603-4F02-9CD7-962951C3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2552610"/>
            <a:ext cx="9361040" cy="803974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2603FCB9-7E1D-4B18-9957-336573080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72" y="3723878"/>
            <a:ext cx="7433153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Bernoulli distribution is also called 0-1 distribution. We denote it as </a:t>
            </a:r>
            <a:r>
              <a:rPr lang="en-US" altLang="zh-CN" sz="2000" b="1" dirty="0">
                <a:solidFill>
                  <a:srgbClr val="C00000"/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X ∼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B(1,p)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713741" y="382218"/>
            <a:ext cx="413952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500" dirty="0"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Bernoulli distribution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D20FBD5-2B7D-4E87-AF48-1050ECD93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938" y="1203598"/>
            <a:ext cx="4952124" cy="3273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47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001270" y="1570193"/>
            <a:ext cx="7561024" cy="39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Suppose </a:t>
            </a:r>
            <a:r>
              <a:rPr lang="en-US" altLang="zh-CN" sz="2100" b="1" dirty="0">
                <a:solidFill>
                  <a:srgbClr val="C00000"/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X ∼ B(</a:t>
            </a:r>
            <a:r>
              <a:rPr lang="en-US" altLang="zh-CN" sz="2100" b="1" dirty="0" err="1">
                <a:solidFill>
                  <a:srgbClr val="C00000"/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n,p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). The PF of X will be as follows: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895" y="251585"/>
            <a:ext cx="6230467" cy="607841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2"/>
                </a:solidFill>
                <a:latin typeface="+mj-ea"/>
                <a:cs typeface="+mn-ea"/>
              </a:rPr>
              <a:t>2.4 binomial distribution </a:t>
            </a:r>
          </a:p>
        </p:txBody>
      </p:sp>
      <p:sp>
        <p:nvSpPr>
          <p:cNvPr id="4" name="矩形 3"/>
          <p:cNvSpPr/>
          <p:nvPr/>
        </p:nvSpPr>
        <p:spPr>
          <a:xfrm>
            <a:off x="707895" y="1123132"/>
            <a:ext cx="2450272" cy="39240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en-US" altLang="zh-CN" sz="2100" b="1" dirty="0">
                <a:solidFill>
                  <a:schemeClr val="accent4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</a:rPr>
              <a:t>Proposition 2.4.1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25" y="2064451"/>
            <a:ext cx="5241913" cy="237854"/>
          </a:xfrm>
          <a:prstGeom prst="rect">
            <a:avLst/>
          </a:prstGeom>
        </p:spPr>
      </p:pic>
      <p:sp>
        <p:nvSpPr>
          <p:cNvPr id="6" name="矩形 47"/>
          <p:cNvSpPr>
            <a:spLocks noChangeArrowheads="1"/>
          </p:cNvSpPr>
          <p:nvPr/>
        </p:nvSpPr>
        <p:spPr bwMode="auto">
          <a:xfrm>
            <a:off x="1003377" y="2409664"/>
            <a:ext cx="7561024" cy="62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The binomial distribution is the sum of n independent Bernoulli random variables with same parameter p.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12203" t="-18072"/>
          <a:stretch/>
        </p:blipFill>
        <p:spPr>
          <a:xfrm>
            <a:off x="2160825" y="3174458"/>
            <a:ext cx="2165272" cy="276388"/>
          </a:xfrm>
          <a:prstGeom prst="rect">
            <a:avLst/>
          </a:prstGeom>
        </p:spPr>
      </p:pic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4127043" y="3114817"/>
            <a:ext cx="7561024" cy="39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 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)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where X</a:t>
            </a:r>
            <a:r>
              <a:rPr lang="en-US" altLang="zh-CN" sz="18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i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∼B(1,p).</a:t>
            </a:r>
          </a:p>
        </p:txBody>
      </p:sp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5363488" y="3116122"/>
            <a:ext cx="7561024" cy="39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 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 </a:t>
            </a:r>
            <a:endParaRPr lang="en-US" altLang="zh-CN" sz="2100" b="1" dirty="0">
              <a:solidFill>
                <a:srgbClr val="C00000"/>
              </a:solidFill>
              <a:latin typeface="Thorndale Duospace WT J" panose="02020609050405020304" pitchFamily="49" charset="-122"/>
              <a:ea typeface="Thorndale Duospace WT J" panose="02020609050405020304" pitchFamily="49" charset="-122"/>
              <a:cs typeface="Thorndale Duospace WT J" panose="02020609050405020304" pitchFamily="49" charset="-122"/>
              <a:sym typeface="微软雅黑" pitchFamily="34" charset="-122"/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1001269" y="3625123"/>
            <a:ext cx="7363103" cy="90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Note: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not every sum of Bernoulli random variables has a binomial distribution. The Bernoulli random variables must be mutually independent, and they must all have the same parameter.</a:t>
            </a:r>
          </a:p>
        </p:txBody>
      </p:sp>
    </p:spTree>
    <p:extLst>
      <p:ext uri="{BB962C8B-B14F-4D97-AF65-F5344CB8AC3E}">
        <p14:creationId xmlns:p14="http://schemas.microsoft.com/office/powerpoint/2010/main" val="148336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51051" y="1983076"/>
            <a:ext cx="437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Random Variables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>
                <a:solidFill>
                  <a:schemeClr val="accent2"/>
                </a:solidFill>
                <a:latin typeface="+mj-ea"/>
                <a:ea typeface="+mj-ea"/>
              </a:rPr>
              <a:t>01</a:t>
            </a:r>
            <a:endParaRPr lang="zh-CN" altLang="en-US" sz="5000" b="1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932690" y="1256685"/>
            <a:ext cx="7561024" cy="291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The PF of X can be understood as follows: we want exactly x successes 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(</a:t>
            </a:r>
            <a:r>
              <a:rPr lang="en-US" altLang="zh-CN" sz="2100" dirty="0" err="1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p</a:t>
            </a:r>
            <a:r>
              <a:rPr lang="en-US" altLang="zh-CN" sz="2100" baseline="30000" dirty="0" err="1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x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) 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and n−x failures 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(1−p)</a:t>
            </a:r>
            <a:r>
              <a:rPr lang="en-US" altLang="zh-CN" sz="2100" baseline="30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n−x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. Moreover, the 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x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successes can occur anywhere among the 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n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trials, and there are different ways of distributing 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x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successes in a sequence of 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n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trials.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If 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n = 1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, Binomial distribution reduces to the Bernoulli distribution.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093" y="2455812"/>
            <a:ext cx="205621" cy="2188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54A6C5-E55A-4AE6-8F32-8287C9DC6BF0}"/>
              </a:ext>
            </a:extLst>
          </p:cNvPr>
          <p:cNvSpPr txBox="1"/>
          <p:nvPr/>
        </p:nvSpPr>
        <p:spPr>
          <a:xfrm>
            <a:off x="1331640" y="267494"/>
            <a:ext cx="4593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+mj-ea"/>
                <a:cs typeface="+mn-ea"/>
              </a:rPr>
              <a:t>2.4 binomial distribution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899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001270" y="1570194"/>
            <a:ext cx="7561024" cy="194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Suppose X ∼ B(</a:t>
            </a:r>
            <a:r>
              <a:rPr lang="en-US" altLang="zh-CN" sz="2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n,p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), if (n + 1)p is an integer, the 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most likely number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of X is </a:t>
            </a:r>
            <a:r>
              <a:rPr lang="en-US" altLang="zh-CN" sz="2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k</a:t>
            </a:r>
            <a:r>
              <a:rPr lang="en-US" altLang="zh-CN" sz="21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0</a:t>
            </a:r>
            <a:r>
              <a:rPr lang="en-US" altLang="zh-CN" sz="2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= (n + 1)p 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or</a:t>
            </a:r>
            <a:r>
              <a:rPr lang="en-US" altLang="zh-CN" sz="2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(n + 1)p − 1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; otherwise the most likely number of X is </a:t>
            </a:r>
            <a:r>
              <a:rPr lang="en-US" altLang="zh-CN" sz="21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[(n+1)p]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, the greatest integer less than (n+1)p. The </a:t>
            </a:r>
            <a:r>
              <a:rPr lang="en-US" altLang="zh-CN" sz="2100" dirty="0">
                <a:solidFill>
                  <a:srgbClr val="4F91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least likely number 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of X is 0 or n.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781" y="286159"/>
            <a:ext cx="5942435" cy="607841"/>
          </a:xfrm>
        </p:spPr>
        <p:txBody>
          <a:bodyPr/>
          <a:lstStyle/>
          <a:p>
            <a:r>
              <a:rPr lang="en-US" altLang="zh-CN" sz="1800" dirty="0">
                <a:solidFill>
                  <a:schemeClr val="tx2"/>
                </a:solidFill>
                <a:latin typeface="+mj-ea"/>
                <a:cs typeface="+mn-ea"/>
              </a:rPr>
              <a:t>2.4 	Some Common Discrete Distributions</a:t>
            </a:r>
          </a:p>
        </p:txBody>
      </p:sp>
      <p:sp>
        <p:nvSpPr>
          <p:cNvPr id="4" name="矩形 3"/>
          <p:cNvSpPr/>
          <p:nvPr/>
        </p:nvSpPr>
        <p:spPr>
          <a:xfrm>
            <a:off x="736197" y="1131618"/>
            <a:ext cx="2357170" cy="4385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</a:rPr>
              <a:t>Theorem 2.4.1</a:t>
            </a:r>
          </a:p>
        </p:txBody>
      </p:sp>
    </p:spTree>
    <p:extLst>
      <p:ext uri="{BB962C8B-B14F-4D97-AF65-F5344CB8AC3E}">
        <p14:creationId xmlns:p14="http://schemas.microsoft.com/office/powerpoint/2010/main" val="15832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883704" y="1367228"/>
            <a:ext cx="7767173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Consider the ratio of two </a:t>
            </a:r>
            <a:r>
              <a:rPr lang="en-US" altLang="zh-CN" sz="1800" dirty="0">
                <a:solidFill>
                  <a:srgbClr val="4F91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consecutive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probabilities, for k = 1,2,··· ,n,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781" y="286159"/>
            <a:ext cx="6374483" cy="607841"/>
          </a:xfrm>
        </p:spPr>
        <p:txBody>
          <a:bodyPr/>
          <a:lstStyle/>
          <a:p>
            <a:r>
              <a:rPr lang="en-US" altLang="zh-CN" sz="1800" dirty="0">
                <a:solidFill>
                  <a:schemeClr val="tx2"/>
                </a:solidFill>
                <a:latin typeface="+mj-ea"/>
                <a:cs typeface="+mn-ea"/>
              </a:rPr>
              <a:t>2.4 	Some Common Discrete Distributions</a:t>
            </a:r>
          </a:p>
        </p:txBody>
      </p:sp>
      <p:sp>
        <p:nvSpPr>
          <p:cNvPr id="4" name="矩形 3"/>
          <p:cNvSpPr/>
          <p:nvPr/>
        </p:nvSpPr>
        <p:spPr>
          <a:xfrm>
            <a:off x="789544" y="974818"/>
            <a:ext cx="884459" cy="39240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en-US" altLang="zh-CN" sz="2100" b="1" i="1" dirty="0">
                <a:solidFill>
                  <a:srgbClr val="C0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</a:rPr>
              <a:t>Proof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432" y="1795019"/>
            <a:ext cx="3312138" cy="1686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47"/>
              <p:cNvSpPr>
                <a:spLocks noChangeArrowheads="1"/>
              </p:cNvSpPr>
              <p:nvPr/>
            </p:nvSpPr>
            <p:spPr bwMode="auto">
              <a:xfrm>
                <a:off x="883704" y="3526773"/>
                <a:ext cx="7786766" cy="1341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73" tIns="34287" rIns="68573" bIns="34287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so f(k) ≥ f(k − 1) if and only if k ≤ (n + 1)p. f(k) is increasing until it reaches a maximum value at the point when k reaches the largest integer less than or equal to (n+1)p, and then decreases. In the case that (n+1)p is an integer, if k</a:t>
                </a:r>
                <a:r>
                  <a:rPr lang="en-US" altLang="zh-CN" sz="18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0 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= (n + 1)p, we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𝑓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𝑓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−1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)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微软雅黑" pitchFamily="34" charset="-122"/>
                      </a:rPr>
                      <m:t>=1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, both (n + 1)p and (n + 1)p − 1 are </a:t>
                </a:r>
                <a:r>
                  <a:rPr lang="en-US" altLang="zh-CN" sz="1800" dirty="0">
                    <a:solidFill>
                      <a:srgbClr val="4F91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maxima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.</a:t>
                </a:r>
              </a:p>
            </p:txBody>
          </p:sp>
        </mc:Choice>
        <mc:Fallback>
          <p:sp>
            <p:nvSpPr>
              <p:cNvPr id="6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704" y="3526773"/>
                <a:ext cx="7786766" cy="1341451"/>
              </a:xfrm>
              <a:prstGeom prst="rect">
                <a:avLst/>
              </a:prstGeom>
              <a:blipFill>
                <a:blip r:embed="rId4"/>
                <a:stretch>
                  <a:fillRect l="-940" t="-4091" r="-548" b="-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35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913095" y="1413439"/>
            <a:ext cx="7747580" cy="62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A random variable X has the </a:t>
            </a:r>
            <a:r>
              <a:rPr lang="en-US" altLang="zh-CN" sz="18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Poisson distribution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with parameter λ &gt; 0, denoted as </a:t>
            </a:r>
            <a:r>
              <a:rPr lang="en-US" altLang="zh-CN" sz="1800" dirty="0">
                <a:solidFill>
                  <a:srgbClr val="4F91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X ∼ P(λ) or Poisson(λ)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, if the probability function of X is as follows: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781" y="286159"/>
            <a:ext cx="6446491" cy="607841"/>
          </a:xfrm>
        </p:spPr>
        <p:txBody>
          <a:bodyPr/>
          <a:lstStyle/>
          <a:p>
            <a:r>
              <a:rPr lang="en-US" altLang="zh-CN" sz="1800" dirty="0">
                <a:solidFill>
                  <a:schemeClr val="tx2"/>
                </a:solidFill>
                <a:latin typeface="+mj-ea"/>
                <a:cs typeface="+mn-ea"/>
              </a:rPr>
              <a:t>2.4 	Some Common Discrete Distributions</a:t>
            </a:r>
          </a:p>
        </p:txBody>
      </p:sp>
      <p:sp>
        <p:nvSpPr>
          <p:cNvPr id="4" name="矩形 3"/>
          <p:cNvSpPr/>
          <p:nvPr/>
        </p:nvSpPr>
        <p:spPr>
          <a:xfrm>
            <a:off x="662690" y="1021030"/>
            <a:ext cx="2230405" cy="39240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en-US" altLang="zh-CN" sz="2100" b="1" dirty="0">
                <a:solidFill>
                  <a:schemeClr val="accent4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</a:rPr>
              <a:t>Definition 2.4.3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958" y="2201750"/>
            <a:ext cx="4083854" cy="454680"/>
          </a:xfrm>
          <a:prstGeom prst="rect">
            <a:avLst/>
          </a:prstGeom>
        </p:spPr>
      </p:pic>
      <p:sp>
        <p:nvSpPr>
          <p:cNvPr id="6" name="矩形 47"/>
          <p:cNvSpPr>
            <a:spLocks noChangeArrowheads="1"/>
          </p:cNvSpPr>
          <p:nvPr/>
        </p:nvSpPr>
        <p:spPr bwMode="auto">
          <a:xfrm>
            <a:off x="913096" y="2793511"/>
            <a:ext cx="7943522" cy="200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Many phenomena in the life and social sciences can be modeled using the </a:t>
            </a:r>
            <a:r>
              <a:rPr lang="en-US" altLang="zh-CN" sz="1800" dirty="0">
                <a:solidFill>
                  <a:srgbClr val="4F91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Poisson distribution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. It is useful in counting the number of occurrences in a given unit of measurement. Examples include arrivals of customers entering a bank on a given day, arrivals of calls at a switchboard in a day, the number of misprints per page of a book, and so forth.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In addition, Poisson distribution is </a:t>
            </a:r>
            <a:r>
              <a:rPr lang="en-US" altLang="zh-CN" sz="1800" dirty="0">
                <a:solidFill>
                  <a:srgbClr val="4F91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a limiting case of a Binomial distribution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when the number of trials gets very large and the probability of success is small.</a:t>
            </a:r>
          </a:p>
        </p:txBody>
      </p:sp>
    </p:spTree>
    <p:extLst>
      <p:ext uri="{BB962C8B-B14F-4D97-AF65-F5344CB8AC3E}">
        <p14:creationId xmlns:p14="http://schemas.microsoft.com/office/powerpoint/2010/main" val="130305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47"/>
              <p:cNvSpPr>
                <a:spLocks noChangeArrowheads="1"/>
              </p:cNvSpPr>
              <p:nvPr/>
            </p:nvSpPr>
            <p:spPr bwMode="auto">
              <a:xfrm>
                <a:off x="913095" y="1413439"/>
                <a:ext cx="7943522" cy="813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73" tIns="34287" rIns="68573" bIns="34287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For each n ≥ 1, Let </a:t>
                </a:r>
                <a:r>
                  <a:rPr lang="en-US" altLang="zh-CN" sz="2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X</a:t>
                </a:r>
                <a:r>
                  <a:rPr lang="en-US" altLang="zh-CN" sz="2100" baseline="-25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n</a:t>
                </a:r>
                <a:r>
                  <a:rPr lang="en-US" altLang="zh-CN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 ∼ B (</a:t>
                </a:r>
                <a:r>
                  <a:rPr lang="en-US" altLang="zh-CN" sz="2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n,p</a:t>
                </a:r>
                <a:r>
                  <a:rPr lang="en-US" altLang="zh-CN" sz="2100" baseline="-25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n</a:t>
                </a:r>
                <a:r>
                  <a:rPr lang="en-US" altLang="zh-CN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),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𝑛</m:t>
                            </m:r>
                            <m:r>
                              <a:rPr lang="en-US" altLang="zh-CN" sz="2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sz="2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CN" sz="2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=</m:t>
                        </m:r>
                        <m:r>
                          <a:rPr lang="el-GR" altLang="zh-CN" sz="2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𝜆</m:t>
                        </m:r>
                      </m:e>
                    </m:func>
                  </m:oMath>
                </a14:m>
                <a:r>
                  <a:rPr lang="en-US" altLang="zh-CN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, then X can be approximated by </a:t>
                </a:r>
                <a:r>
                  <a:rPr lang="en-US" altLang="zh-CN" sz="2100" dirty="0">
                    <a:solidFill>
                      <a:srgbClr val="4F91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X ∼ Poisson(λ)</a:t>
                </a:r>
                <a:r>
                  <a:rPr lang="en-US" altLang="zh-CN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. That is, for k ≥ 0,</a:t>
                </a:r>
              </a:p>
            </p:txBody>
          </p:sp>
        </mc:Choice>
        <mc:Fallback>
          <p:sp>
            <p:nvSpPr>
              <p:cNvPr id="27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3095" y="1413439"/>
                <a:ext cx="7943522" cy="813037"/>
              </a:xfrm>
              <a:prstGeom prst="rect">
                <a:avLst/>
              </a:prstGeom>
              <a:blipFill>
                <a:blip r:embed="rId3"/>
                <a:stretch>
                  <a:fillRect l="-1228" t="-6767" b="-150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781" y="286159"/>
            <a:ext cx="6014443" cy="607841"/>
          </a:xfrm>
        </p:spPr>
        <p:txBody>
          <a:bodyPr/>
          <a:lstStyle/>
          <a:p>
            <a:r>
              <a:rPr lang="en-US" altLang="zh-CN" sz="1800" dirty="0">
                <a:solidFill>
                  <a:schemeClr val="tx2"/>
                </a:solidFill>
                <a:latin typeface="+mj-ea"/>
                <a:cs typeface="+mn-ea"/>
              </a:rPr>
              <a:t>2.4 	Some Common Discrete Distributions</a:t>
            </a:r>
          </a:p>
        </p:txBody>
      </p:sp>
      <p:sp>
        <p:nvSpPr>
          <p:cNvPr id="4" name="矩形 3"/>
          <p:cNvSpPr/>
          <p:nvPr/>
        </p:nvSpPr>
        <p:spPr>
          <a:xfrm>
            <a:off x="680523" y="1021030"/>
            <a:ext cx="2081582" cy="39240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en-US" altLang="zh-CN" sz="2100" b="1" dirty="0">
                <a:solidFill>
                  <a:schemeClr val="accent4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</a:rPr>
              <a:t>Theorem 2.4.2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009" y="2378193"/>
            <a:ext cx="4469981" cy="48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variable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F27BB28-4EAD-4ACB-88FE-D289681D3FF7}"/>
              </a:ext>
            </a:extLst>
          </p:cNvPr>
          <p:cNvSpPr/>
          <p:nvPr/>
        </p:nvSpPr>
        <p:spPr>
          <a:xfrm>
            <a:off x="655198" y="1055011"/>
            <a:ext cx="1496229" cy="39240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en-US" altLang="zh-CN" sz="2100" b="1" dirty="0">
                <a:solidFill>
                  <a:schemeClr val="accent4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</a:rPr>
              <a:t>Definition</a:t>
            </a:r>
          </a:p>
        </p:txBody>
      </p:sp>
      <p:sp>
        <p:nvSpPr>
          <p:cNvPr id="35" name="矩形 47">
            <a:extLst>
              <a:ext uri="{FF2B5EF4-FFF2-40B4-BE49-F238E27FC236}">
                <a16:creationId xmlns:a16="http://schemas.microsoft.com/office/drawing/2014/main" id="{53455637-E1E6-4653-A3B3-F86F3C52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50" y="1471366"/>
            <a:ext cx="7840448" cy="103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Let S be the sample space for an experiment. If for any </a:t>
            </a:r>
            <a:r>
              <a:rPr lang="el-GR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ω∈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S, there exists a unique real number X(</a:t>
            </a:r>
            <a:r>
              <a:rPr lang="el-GR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ω)∈ℝ,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then the real-valued function X is called a </a:t>
            </a:r>
            <a:r>
              <a:rPr lang="en-US" altLang="zh-CN" sz="21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random variable</a:t>
            </a:r>
            <a:r>
              <a:rPr lang="zh-CN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．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 </a:t>
            </a: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  <a:latin typeface="Thorndale Duospace WT J" panose="02020609050405020304" pitchFamily="49" charset="-122"/>
              <a:ea typeface="Thorndale Duospace WT J" panose="02020609050405020304" pitchFamily="49" charset="-122"/>
              <a:cs typeface="Thorndale Duospace WT J" panose="02020609050405020304" pitchFamily="49" charset="-122"/>
              <a:sym typeface="微软雅黑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82E3AED-B46D-460C-B88F-FB004F8F3C72}"/>
              </a:ext>
            </a:extLst>
          </p:cNvPr>
          <p:cNvSpPr/>
          <p:nvPr/>
        </p:nvSpPr>
        <p:spPr>
          <a:xfrm>
            <a:off x="610282" y="2671117"/>
            <a:ext cx="1904033" cy="39240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en-US" altLang="zh-CN" sz="2100" b="1" dirty="0">
                <a:solidFill>
                  <a:schemeClr val="accent4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</a:rPr>
              <a:t>Remark 2.1.1</a:t>
            </a:r>
          </a:p>
        </p:txBody>
      </p:sp>
      <p:sp>
        <p:nvSpPr>
          <p:cNvPr id="37" name="矩形 47">
            <a:extLst>
              <a:ext uri="{FF2B5EF4-FFF2-40B4-BE49-F238E27FC236}">
                <a16:creationId xmlns:a16="http://schemas.microsoft.com/office/drawing/2014/main" id="{32C96994-DEFD-4FB0-B736-4121B78D6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52" y="3087472"/>
            <a:ext cx="7945244" cy="13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385763" indent="-385763">
              <a:spcBef>
                <a:spcPct val="0"/>
              </a:spcBef>
              <a:buAutoNum type="arabicParenBoth"/>
            </a:pP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Random variables are usually denoted by capital letters X, Y, Z, ··· or little </a:t>
            </a:r>
            <a:r>
              <a:rPr lang="en-US" altLang="zh-CN" sz="2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greek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letters </a:t>
            </a:r>
            <a:r>
              <a:rPr lang="el-GR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ξ,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</a:t>
            </a:r>
            <a:r>
              <a:rPr lang="el-GR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η,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</a:t>
            </a:r>
            <a:r>
              <a:rPr lang="el-GR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ζ,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 ···</a:t>
            </a:r>
            <a:r>
              <a:rPr lang="zh-CN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．</a:t>
            </a:r>
            <a:endParaRPr lang="en-US" altLang="zh-CN" sz="21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微软雅黑" pitchFamily="34" charset="-122"/>
            </a:endParaRPr>
          </a:p>
          <a:p>
            <a:pPr marL="385763" indent="-385763">
              <a:spcBef>
                <a:spcPct val="0"/>
              </a:spcBef>
              <a:buAutoNum type="arabicParenBoth"/>
            </a:pP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The range of the values are known but the specific value cannot be predicted with certainty before the experiment is run</a:t>
            </a:r>
            <a:r>
              <a:rPr lang="zh-CN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variable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86DA7DF-B4F3-4B7E-8DC4-9FFC2E5D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12" y="987576"/>
            <a:ext cx="7659695" cy="154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微软雅黑" pitchFamily="34" charset="-122"/>
              </a:rPr>
              <a:t>Example 2.1.1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A die is rolled. The sample space is 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＝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{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n-ea"/>
                <a:sym typeface="微软雅黑" pitchFamily="34" charset="-122"/>
              </a:rPr>
              <a:t>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n-ea"/>
                <a:sym typeface="微软雅黑" pitchFamily="34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n-ea"/>
                <a:sym typeface="微软雅黑" pitchFamily="34" charset="-122"/>
              </a:rPr>
              <a:t>２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n-ea"/>
                <a:sym typeface="微软雅黑" pitchFamily="34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n-ea"/>
                <a:sym typeface="微软雅黑" pitchFamily="34" charset="-122"/>
              </a:rPr>
              <a:t>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n-ea"/>
                <a:sym typeface="微软雅黑" pitchFamily="34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n-ea"/>
                <a:sym typeface="微软雅黑" pitchFamily="34" charset="-122"/>
              </a:rPr>
              <a:t>４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n-ea"/>
                <a:sym typeface="微软雅黑" pitchFamily="34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n-ea"/>
                <a:sym typeface="微软雅黑" pitchFamily="34" charset="-122"/>
              </a:rPr>
              <a:t>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n-ea"/>
                <a:sym typeface="微软雅黑" pitchFamily="34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n-ea"/>
                <a:sym typeface="微软雅黑" pitchFamily="34" charset="-122"/>
              </a:rPr>
              <a:t>６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}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Let 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＝１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if the outcome is even and 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＝０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if the outcome is odd. Let 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n-ea"/>
                <a:sym typeface="微软雅黑" pitchFamily="34" charset="-122"/>
              </a:rPr>
              <a:t>１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if the outcome is six and 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n-ea"/>
                <a:sym typeface="微软雅黑" pitchFamily="34" charset="-122"/>
              </a:rPr>
              <a:t>０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otherwise. X and Y are two 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微软雅黑" pitchFamily="34" charset="-122"/>
              </a:rPr>
              <a:t>random variables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defined on the same sample space.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mbria Math" panose="02040503050406030204" pitchFamily="18" charset="0"/>
              <a:cs typeface="+mn-ea"/>
              <a:sym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80AA53-4BAE-41DA-B155-D50980567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12" y="3435846"/>
            <a:ext cx="7659695" cy="80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微软雅黑" pitchFamily="34" charset="-122"/>
              </a:rPr>
              <a:t>Example 2.1.2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Measure the lifetime of a light bulb. The lifetime is a 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微软雅黑" pitchFamily="34" charset="-122"/>
              </a:rPr>
              <a:t>random variable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. It can take all nonnegative values.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mbria Math" panose="02040503050406030204" pitchFamily="18" charset="0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9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variable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86DA7DF-B4F3-4B7E-8DC4-9FFC2E5D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12" y="987576"/>
            <a:ext cx="7659695" cy="154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微软雅黑" pitchFamily="34" charset="-122"/>
              </a:rPr>
              <a:t>随机变量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离散型随机变量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(</a:t>
            </a:r>
            <a:r>
              <a:rPr lang="en-US" altLang="zh-CN" sz="1600" dirty="0"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Discrete random variable)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：掷骰子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mbria Math" panose="02040503050406030204" pitchFamily="18" charset="0"/>
              <a:cs typeface="+mn-ea"/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连续型随机变量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(</a:t>
            </a:r>
            <a:r>
              <a:rPr lang="en-US" altLang="zh-CN" sz="1600" dirty="0"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Continuous random variable)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mbria Math" panose="02040503050406030204" pitchFamily="18" charset="0"/>
                <a:cs typeface="+mn-ea"/>
                <a:sym typeface="微软雅黑" pitchFamily="34" charset="-122"/>
              </a:rPr>
              <a:t>：灯的寿命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mbria Math" panose="02040503050406030204" pitchFamily="18" charset="0"/>
              <a:cs typeface="+mn-ea"/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mbria Math" panose="02040503050406030204" pitchFamily="18" charset="0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7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870" y="1694587"/>
            <a:ext cx="4625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Cumulative </a:t>
            </a:r>
          </a:p>
          <a:p>
            <a:pPr marL="0" lvl="1" algn="ctr"/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Distribution </a:t>
            </a:r>
          </a:p>
          <a:p>
            <a:pPr marL="0" lvl="1" algn="ctr"/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Function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02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2"/>
                </a:solidFill>
                <a:latin typeface="+mj-ea"/>
                <a:ea typeface="+mj-ea"/>
              </a:rPr>
              <a:t>02</a:t>
            </a:r>
            <a:endParaRPr lang="zh-CN" altLang="en-US" sz="50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770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1691680" y="335162"/>
            <a:ext cx="576064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Cumulative Distribution Function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94A1F4B-4277-43F6-B81C-E574E0DF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987575"/>
            <a:ext cx="7632848" cy="375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Random variable X is a real-valued function of sample point </a:t>
            </a:r>
            <a:r>
              <a:rPr lang="el-GR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. If A is a subset of real numbers, then X∈A represents the following random event 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{</a:t>
            </a:r>
            <a:r>
              <a:rPr lang="el-GR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ω|</a:t>
            </a: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X(</a:t>
            </a:r>
            <a:r>
              <a:rPr lang="el-GR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ω)∈</a:t>
            </a: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A}.</a:t>
            </a:r>
            <a:endParaRPr lang="zh-CN" altLang="en-US" sz="20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" panose="02040503050406030204" pitchFamily="18" charset="0"/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Specially, </a:t>
            </a: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{X ≤ a}, {X</a:t>
            </a:r>
            <a:r>
              <a:rPr lang="zh-CN" altLang="en-US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＞</a:t>
            </a: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a}and {a</a:t>
            </a:r>
            <a:r>
              <a:rPr lang="zh-CN" altLang="en-US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＜</a:t>
            </a: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X</a:t>
            </a:r>
            <a:r>
              <a:rPr lang="zh-CN" altLang="en-US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＜</a:t>
            </a: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b}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are events. We are interested in the collection of all probabilities of the form P(X∈A). Since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{a</a:t>
            </a:r>
            <a:r>
              <a:rPr lang="zh-CN" altLang="en-US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＜</a:t>
            </a: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X ≤ b}</a:t>
            </a:r>
            <a:r>
              <a:rPr lang="zh-CN" altLang="en-US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＝</a:t>
            </a: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{X ≤ b}</a:t>
            </a:r>
            <a:r>
              <a:rPr lang="zh-CN" altLang="en-US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－</a:t>
            </a: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{X ≤ a},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{X</a:t>
            </a:r>
            <a:r>
              <a:rPr lang="zh-CN" altLang="en-US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＞</a:t>
            </a: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a}</a:t>
            </a:r>
            <a:r>
              <a:rPr lang="zh-CN" altLang="en-US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＝</a:t>
            </a: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S</a:t>
            </a:r>
            <a:r>
              <a:rPr lang="zh-CN" altLang="en-US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－</a:t>
            </a: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{X ≤ a}</a:t>
            </a:r>
            <a:r>
              <a:rPr lang="zh-CN" altLang="en-US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．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It is sufficient to know the probability of {X ≤ x} for any real number x.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90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1691680" y="335162"/>
            <a:ext cx="576064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Cumulative Distribution Function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9FD3531-611C-401F-9CB7-86E9F4E783A9}"/>
              </a:ext>
            </a:extLst>
          </p:cNvPr>
          <p:cNvSpPr/>
          <p:nvPr/>
        </p:nvSpPr>
        <p:spPr>
          <a:xfrm>
            <a:off x="696865" y="915566"/>
            <a:ext cx="1989630" cy="523212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</a:rPr>
              <a:t>Definition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DB4079-6578-4CB4-BB68-CD250D6D9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65" y="1428703"/>
            <a:ext cx="7056784" cy="33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The distribution function or </a:t>
            </a:r>
            <a:r>
              <a:rPr lang="en-US" altLang="zh-CN" sz="2000" b="1" dirty="0">
                <a:solidFill>
                  <a:srgbClr val="C00000"/>
                </a:solidFill>
                <a:latin typeface="Thorndale Duospace WT J" panose="02020609050405020304" pitchFamily="49" charset="-122"/>
                <a:ea typeface="Thorndale Duospace WT J" panose="02020609050405020304" pitchFamily="49" charset="-122"/>
                <a:cs typeface="Thorndale Duospace WT J" panose="02020609050405020304" pitchFamily="49" charset="-122"/>
                <a:sym typeface="微软雅黑" pitchFamily="34" charset="-122"/>
              </a:rPr>
              <a:t>cumulative distribution function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(abbreviated as CDF) F(x) of a random variable X is the function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F(x)</a:t>
            </a:r>
            <a:r>
              <a:rPr lang="zh-CN" altLang="en-US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＝</a:t>
            </a: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P(X ≤ x),</a:t>
            </a:r>
            <a:r>
              <a:rPr lang="zh-CN" altLang="en-US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－∞＜</a:t>
            </a:r>
            <a:r>
              <a:rPr lang="en-US" altLang="zh-CN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x</a:t>
            </a:r>
            <a:r>
              <a:rPr lang="zh-CN" altLang="en-US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  <a:sym typeface="微软雅黑" pitchFamily="34" charset="-122"/>
              </a:rPr>
              <a:t>＜＋∞．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If X is thought as a random point on the real line, then F(x) is the probability that X falls into the interval 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－∞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,x].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The cumulative distribution function is defined as above for every random variable X, regardless of whether X is discrete, continuous or mixed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itchFamily="34" charset="-122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27923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1691680" y="335162"/>
            <a:ext cx="576064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Cumulative Distribution Function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4A1F4B-4277-43F6-B81C-E574E0DF5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987575"/>
                <a:ext cx="7632848" cy="3862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Property</a:t>
                </a: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（充分必要条件）</a:t>
                </a:r>
                <a:endPara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ea"/>
                  <a:sym typeface="微软雅黑" pitchFamily="34" charset="-122"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ea"/>
                  <a:sym typeface="微软雅黑" pitchFamily="34" charset="-122"/>
                </a:endParaRPr>
              </a:p>
              <a:p>
                <a:pPr marL="457200" indent="-457200">
                  <a:lnSpc>
                    <a:spcPct val="120000"/>
                  </a:lnSpc>
                  <a:spcBef>
                    <a:spcPct val="0"/>
                  </a:spcBef>
                  <a:buAutoNum type="arabicPeriod"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x</a:t>
                </a:r>
                <a:r>
                  <a:rPr lang="zh-CN" altLang="en-US" sz="20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１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＜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x</a:t>
                </a:r>
                <a:r>
                  <a:rPr lang="zh-CN" altLang="en-US" sz="20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２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, F(x</a:t>
                </a:r>
                <a:r>
                  <a:rPr lang="zh-CN" altLang="en-US" sz="20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１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)≤F(x</a:t>
                </a:r>
                <a:r>
                  <a:rPr lang="zh-CN" altLang="en-US" sz="20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２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)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ct val="0"/>
                  </a:spcBef>
                  <a:buAutoNum type="arabicPeriod"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ea"/>
                  <a:sym typeface="微软雅黑" pitchFamily="34" charset="-122"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2. For any real number x,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０≤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F(x)≤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１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ea"/>
                  <a:sym typeface="微软雅黑" pitchFamily="34" charset="-122"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𝑥</m:t>
                            </m:r>
                            <m:r>
                              <a:rPr lang="en-US" altLang="zh-CN" sz="2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US" altLang="zh-CN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=0</m:t>
                        </m:r>
                      </m:e>
                    </m:func>
                    <m:r>
                      <a:rPr lang="en-US" altLang="zh-CN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微软雅黑" pitchFamily="34" charset="-122"/>
                      </a:rPr>
                      <m:t> 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𝑥</m:t>
                            </m:r>
                            <m:r>
                              <a:rPr lang="en-US" altLang="zh-CN" sz="2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=1</m:t>
                        </m:r>
                      </m:e>
                    </m:func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ea"/>
                  <a:sym typeface="微软雅黑" pitchFamily="34" charset="-122"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ea"/>
                  <a:sym typeface="微软雅黑" pitchFamily="34" charset="-122"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Thorndale Duospace WT J" panose="02020609050405020304" pitchFamily="49" charset="-122"/>
                        <a:cs typeface="Thorndale Duospace WT J" panose="02020609050405020304" pitchFamily="49" charset="-122"/>
                        <a:sym typeface="微软雅黑" pitchFamily="34" charset="-122"/>
                      </a:rPr>
                      <m:t>𝐹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Thorndale Duospace WT J" panose="02020609050405020304" pitchFamily="49" charset="-122"/>
                            <a:cs typeface="Thorndale Duospace WT J" panose="02020609050405020304" pitchFamily="49" charset="-122"/>
                            <a:sym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orndale Duospace WT J" panose="02020609050405020304" pitchFamily="49" charset="-122"/>
                                <a:sym typeface="微软雅黑" pitchFamily="34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horndale Duospace WT J" panose="02020609050405020304" pitchFamily="49" charset="-122"/>
                                    <a:sym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horndale Duospace WT J" panose="02020609050405020304" pitchFamily="49" charset="-122"/>
                                    <a:sym typeface="微软雅黑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horndale Duospace WT J" panose="02020609050405020304" pitchFamily="49" charset="-122"/>
                                    <a:sym typeface="微软雅黑" pitchFamily="34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orndale Duospace WT J" panose="02020609050405020304" pitchFamily="49" charset="-122"/>
                                <a:sym typeface="微软雅黑" pitchFamily="34" charset="-122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orndale Duospace WT J" panose="02020609050405020304" pitchFamily="49" charset="-122"/>
                        <a:sym typeface="微软雅黑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orndale Duospace WT J" panose="02020609050405020304" pitchFamily="49" charset="-122"/>
                        <a:sym typeface="微软雅黑" pitchFamily="34" charset="-122"/>
                      </a:rPr>
                      <m:t>F</m:t>
                    </m:r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orndale Duospace WT J" panose="02020609050405020304" pitchFamily="49" charset="-122"/>
                        <a:sym typeface="微软雅黑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Thorndale Duospace WT J" panose="02020609050405020304" pitchFamily="49" charset="-122"/>
                            <a:cs typeface="Thorndale Duospace WT J" panose="02020609050405020304" pitchFamily="49" charset="-122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Thorndale Duospace WT J" panose="02020609050405020304" pitchFamily="49" charset="-122"/>
                            <a:cs typeface="Thorndale Duospace WT J" panose="02020609050405020304" pitchFamily="49" charset="-122"/>
                            <a:sym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Thorndale Duospace WT J" panose="02020609050405020304" pitchFamily="49" charset="-122"/>
                            <a:cs typeface="Thorndale Duospace WT J" panose="02020609050405020304" pitchFamily="49" charset="-122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Thorndale Duospace WT J" panose="02020609050405020304" pitchFamily="49" charset="-122"/>
                        <a:cs typeface="Thorndale Duospace WT J" panose="02020609050405020304" pitchFamily="49" charset="-122"/>
                        <a:sym typeface="微软雅黑" pitchFamily="34" charset="-122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ea"/>
                  <a:sym typeface="微软雅黑" pitchFamily="34" charset="-122"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ea"/>
                  <a:sym typeface="微软雅黑" pitchFamily="34" charset="-122"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  <a:buNone/>
                </a:pP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ea"/>
                  <a:sym typeface="微软雅黑" pitchFamily="34" charset="-122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4A1F4B-4277-43F6-B81C-E574E0DF5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987575"/>
                <a:ext cx="7632848" cy="3862973"/>
              </a:xfrm>
              <a:prstGeom prst="rect">
                <a:avLst/>
              </a:prstGeom>
              <a:blipFill>
                <a:blip r:embed="rId3"/>
                <a:stretch>
                  <a:fillRect l="-799" t="-4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87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FIRST_PUBLISH" val="1"/>
  <p:tag name="ISPRING_OUTPUT_FOLDER" val="E:\PPT临时\172-工作总结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PRESENTATION_TITLE" val="1"/>
  <p:tag name="ISPRING_RESOURCE_PATHS_HASH_2" val="9bf32b21c57e606988ab10ec694d2e32676a8b"/>
  <p:tag name="ISPRING_RESOURCE_PATHS_HASH_PRESENTER" val="1e23aa3dfefa2dda7d344b154acf39862a589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PASSING_SCORE" val="100.0000000000"/>
  <p:tag name="ISPRING_SCORM_RATE_QUIZZES" val="0"/>
  <p:tag name="ISPRING_SCORM_RATE_SLIDES" val="1"/>
  <p:tag name="ISPRING_ULTRA_SCORM_COURSE_ID" val="19D12169-10B6-4984-8CE8-8968B0B22BA0"/>
  <p:tag name="ISPRINGCLOUDFOLDERID" val="0"/>
  <p:tag name="ISPRINGCLOUDFOLDERPATH" val="Repository"/>
  <p:tag name="ISPRINGONLINEFOLDERID" val="0"/>
  <p:tag name="ISPRINGONLINEFOLDERPATH" val="Content List"/>
</p:tagLst>
</file>

<file path=ppt/theme/theme1.xml><?xml version="1.0" encoding="utf-8"?>
<a:theme xmlns:a="http://schemas.openxmlformats.org/drawingml/2006/main" name="Office 主题​​">
  <a:themeElements>
    <a:clrScheme name="自定义 276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C00002"/>
      </a:accent1>
      <a:accent2>
        <a:srgbClr val="C00002"/>
      </a:accent2>
      <a:accent3>
        <a:srgbClr val="C00002"/>
      </a:accent3>
      <a:accent4>
        <a:srgbClr val="C00002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Arial"/>
      </a:majorFont>
      <a:minorFont>
        <a:latin typeface="Calibri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1536</Words>
  <Application>Microsoft Office PowerPoint</Application>
  <PresentationFormat>全屏显示(16:9)</PresentationFormat>
  <Paragraphs>132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Adobe 楷体 Std R</vt:lpstr>
      <vt:lpstr>Thorndale Duospace WT J</vt:lpstr>
      <vt:lpstr>宋体</vt:lpstr>
      <vt:lpstr>微软雅黑</vt:lpstr>
      <vt:lpstr>Arial</vt:lpstr>
      <vt:lpstr>Calibri</vt:lpstr>
      <vt:lpstr>Cambria</vt:lpstr>
      <vt:lpstr>Cambria Math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binomial distribution </vt:lpstr>
      <vt:lpstr>PowerPoint 演示文稿</vt:lpstr>
      <vt:lpstr>2.4  Some Common Discrete Distributions</vt:lpstr>
      <vt:lpstr>2.4  Some Common Discrete Distributions</vt:lpstr>
      <vt:lpstr>2.4  Some Common Discrete Distributions</vt:lpstr>
      <vt:lpstr>2.4  Some Common Discrete Distributions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subject>哎呀小小草</dc:subject>
  <dc:creator>风云办公</dc:creator>
  <cp:keywords>风云办公</cp:keywords>
  <dc:description>风云办公 http://www.ppt118.com</dc:description>
  <cp:lastModifiedBy>zhicheng xu</cp:lastModifiedBy>
  <cp:revision>1015</cp:revision>
  <dcterms:created xsi:type="dcterms:W3CDTF">2015-04-24T01:01:00Z</dcterms:created>
  <dcterms:modified xsi:type="dcterms:W3CDTF">2020-10-25T11:19:13Z</dcterms:modified>
  <cp:category>https://800sucai.taobao.com/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