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435" r:id="rId2"/>
    <p:sldId id="393" r:id="rId3"/>
    <p:sldId id="433" r:id="rId4"/>
    <p:sldId id="440" r:id="rId5"/>
    <p:sldId id="410" r:id="rId6"/>
    <p:sldId id="414" r:id="rId7"/>
    <p:sldId id="441" r:id="rId8"/>
    <p:sldId id="417" r:id="rId9"/>
    <p:sldId id="406" r:id="rId10"/>
    <p:sldId id="442" r:id="rId11"/>
    <p:sldId id="436" r:id="rId12"/>
    <p:sldId id="437" r:id="rId13"/>
    <p:sldId id="405" r:id="rId14"/>
    <p:sldId id="443" r:id="rId15"/>
    <p:sldId id="438" r:id="rId16"/>
    <p:sldId id="415" r:id="rId17"/>
    <p:sldId id="422" r:id="rId18"/>
    <p:sldId id="439" r:id="rId19"/>
    <p:sldId id="425" r:id="rId20"/>
    <p:sldId id="400" r:id="rId21"/>
    <p:sldId id="444" r:id="rId22"/>
    <p:sldId id="446" r:id="rId23"/>
    <p:sldId id="445" r:id="rId24"/>
    <p:sldId id="431" r:id="rId25"/>
  </p:sldIdLst>
  <p:sldSz cx="9144000" cy="5143500" type="screen16x9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9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0808"/>
    <a:srgbClr val="333333"/>
    <a:srgbClr val="1C1C1C"/>
    <a:srgbClr val="5F5F5F"/>
    <a:srgbClr val="FCFCFC"/>
    <a:srgbClr val="CCD0D1"/>
    <a:srgbClr val="EED56C"/>
    <a:srgbClr val="D43E01"/>
    <a:srgbClr val="E8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83" d="100"/>
          <a:sy n="83" d="100"/>
        </p:scale>
        <p:origin x="936" y="60"/>
      </p:cViewPr>
      <p:guideLst>
        <p:guide orient="horz" pos="1639"/>
        <p:guide pos="286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54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70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47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34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91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55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36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99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3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16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E37400-0646-4690-B3CD-AFE7E0746041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543FE73-A404-45C1-B77A-6DB3BD9EA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2020/10/25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1200" advTm="10000">
        <p14:prism/>
      </p:transition>
    </mc:Choice>
    <mc:Fallback xmlns="">
      <p:transition spd="slow" advTm="10000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图片 5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20" name="矩形 619"/>
          <p:cNvSpPr/>
          <p:nvPr/>
        </p:nvSpPr>
        <p:spPr>
          <a:xfrm>
            <a:off x="0" y="2967927"/>
            <a:ext cx="9144000" cy="1393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7" name="组合 596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8" name="同心圆 59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9" name="椭圆 59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0" name="椭圆 599"/>
          <p:cNvSpPr/>
          <p:nvPr/>
        </p:nvSpPr>
        <p:spPr>
          <a:xfrm>
            <a:off x="576178" y="1587425"/>
            <a:ext cx="677676" cy="67767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椭圆 600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2" name="组合 601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3" name="同心圆 60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4" name="椭圆 60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5" name="组合 604"/>
          <p:cNvGrpSpPr/>
          <p:nvPr/>
        </p:nvGrpSpPr>
        <p:grpSpPr>
          <a:xfrm>
            <a:off x="4044971" y="164169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6" name="同心圆 6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7" name="椭圆 60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8" name="组合 607"/>
          <p:cNvGrpSpPr/>
          <p:nvPr/>
        </p:nvGrpSpPr>
        <p:grpSpPr>
          <a:xfrm>
            <a:off x="3590561" y="254521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09" name="同心圆 60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0" name="椭圆 60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1" name="组合 610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12" name="同心圆 6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3" name="椭圆 61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4" name="椭圆 613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椭圆 614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6" name="组合 615"/>
          <p:cNvGrpSpPr/>
          <p:nvPr/>
        </p:nvGrpSpPr>
        <p:grpSpPr>
          <a:xfrm>
            <a:off x="7580013" y="3949930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7" name="同心圆 6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8" name="椭圆 6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2" name="TextBox 7"/>
          <p:cNvSpPr>
            <a:spLocks noChangeArrowheads="1"/>
          </p:cNvSpPr>
          <p:nvPr/>
        </p:nvSpPr>
        <p:spPr bwMode="auto">
          <a:xfrm>
            <a:off x="1113036" y="3170864"/>
            <a:ext cx="6699324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zh-CN" altLang="en-US" sz="3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概率论答疑：第</a:t>
            </a:r>
            <a:r>
              <a:rPr lang="en-US" altLang="zh-CN" sz="3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3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章</a:t>
            </a:r>
          </a:p>
        </p:txBody>
      </p:sp>
      <p:cxnSp>
        <p:nvCxnSpPr>
          <p:cNvPr id="624" name="直接连接符 623"/>
          <p:cNvCxnSpPr/>
          <p:nvPr/>
        </p:nvCxnSpPr>
        <p:spPr>
          <a:xfrm>
            <a:off x="1243855" y="3815698"/>
            <a:ext cx="6568505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13"/>
          <p:cNvSpPr txBox="1"/>
          <p:nvPr/>
        </p:nvSpPr>
        <p:spPr>
          <a:xfrm>
            <a:off x="1836482" y="1325753"/>
            <a:ext cx="17640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20</a:t>
            </a:r>
            <a:r>
              <a:rPr lang="en-US" sz="600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20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31535" y="3972560"/>
            <a:ext cx="126957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董新宇 信管</a:t>
            </a:r>
          </a:p>
          <a:p>
            <a:r>
              <a:rPr lang="en-US" altLang="zh-CN" sz="18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……</a:t>
            </a:r>
          </a:p>
        </p:txBody>
      </p:sp>
      <p:pic>
        <p:nvPicPr>
          <p:cNvPr id="9" name="图片 8" descr="88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00430" cy="9004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74C45E-375D-458B-8C48-95E64DEE4E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427" y="116258"/>
            <a:ext cx="2933517" cy="2639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06 -4.68026E-06 L 0.38872 0.84338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06 2.422E-06 L 0.39375 -0.33797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07 -1.46123E-06 L 0.20451 0.58418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06 3.7037E-07 L -0.52465 -0.50957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06 1.18319E-06 L 0.21702 -0.37071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06 2.09762E-06 L -0.18855 -1.11369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-2.71605E-06 L 0.12309 0.575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06 6.17284E-07 L -0.71736 -0.40556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07 3.20988E-06 L 1.0349 -0.87346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44444E-06 4.32099E-06 L -0.64115 -0.9497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00"/>
                            </p:stCondLst>
                            <p:childTnLst>
                              <p:par>
                                <p:cTn id="10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4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" grpId="0" animBg="1"/>
      <p:bldP spid="600" grpId="0" animBg="1"/>
      <p:bldP spid="600" grpId="1" animBg="1"/>
      <p:bldP spid="600" grpId="2" animBg="1"/>
      <p:bldP spid="601" grpId="0" animBg="1"/>
      <p:bldP spid="601" grpId="1" animBg="1"/>
      <p:bldP spid="601" grpId="2" animBg="1"/>
      <p:bldP spid="614" grpId="0" animBg="1"/>
      <p:bldP spid="614" grpId="1" animBg="1"/>
      <p:bldP spid="614" grpId="2" animBg="1"/>
      <p:bldP spid="615" grpId="0" animBg="1"/>
      <p:bldP spid="615" grpId="1" animBg="1"/>
      <p:bldP spid="615" grpId="2" animBg="1"/>
      <p:bldP spid="622" grpId="0"/>
      <p:bldP spid="30" grpId="0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/>
          <p:nvPr/>
        </p:nvSpPr>
        <p:spPr bwMode="auto">
          <a:xfrm>
            <a:off x="430018" y="414394"/>
            <a:ext cx="931331" cy="4484748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361349" y="1865718"/>
            <a:ext cx="5544615" cy="158390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475656" y="1064404"/>
            <a:ext cx="4824536" cy="67414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482879" y="15077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TextBox 2"/>
          <p:cNvSpPr txBox="1"/>
          <p:nvPr/>
        </p:nvSpPr>
        <p:spPr>
          <a:xfrm>
            <a:off x="7452788" y="414393"/>
            <a:ext cx="125735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500" b="1" dirty="0">
                <a:solidFill>
                  <a:schemeClr val="accent2"/>
                </a:solidFill>
                <a:latin typeface="+mj-ea"/>
                <a:ea typeface="+mj-ea"/>
              </a:rPr>
              <a:t>排列和组合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D89BAC-903E-481E-A367-D6AA31F5242F}"/>
              </a:ext>
            </a:extLst>
          </p:cNvPr>
          <p:cNvSpPr txBox="1"/>
          <p:nvPr/>
        </p:nvSpPr>
        <p:spPr>
          <a:xfrm>
            <a:off x="1444888" y="2032816"/>
            <a:ext cx="5335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Suppose that an experiment has </a:t>
            </a:r>
            <a:r>
              <a:rPr lang="en-US" altLang="zh-CN" sz="18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k steps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(k ≥ 2), that </a:t>
            </a:r>
            <a:r>
              <a:rPr lang="en-US" altLang="zh-CN" sz="18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the </a:t>
            </a:r>
            <a:r>
              <a:rPr lang="en-US" altLang="zh-CN" sz="1800" dirty="0" err="1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i-th</a:t>
            </a:r>
            <a:r>
              <a:rPr lang="en-US" altLang="zh-CN" sz="18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 step can have </a:t>
            </a:r>
            <a:r>
              <a:rPr lang="en-US" altLang="zh-CN" sz="1800" i="1" dirty="0" err="1">
                <a:solidFill>
                  <a:schemeClr val="tx2"/>
                </a:solidFill>
              </a:rPr>
              <a:t>n</a:t>
            </a:r>
            <a:r>
              <a:rPr lang="en-US" altLang="zh-CN" sz="1800" i="1" baseline="-25000" dirty="0" err="1">
                <a:solidFill>
                  <a:schemeClr val="tx2"/>
                </a:solidFill>
              </a:rPr>
              <a:t>i</a:t>
            </a:r>
            <a:r>
              <a:rPr lang="en-US" altLang="zh-CN" sz="18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 possible outcomes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 (</a:t>
            </a:r>
            <a:r>
              <a:rPr lang="en-US" altLang="zh-CN" sz="1800" i="1" dirty="0" err="1">
                <a:solidFill>
                  <a:srgbClr val="646464"/>
                </a:solidFill>
              </a:rPr>
              <a:t>i</a:t>
            </a:r>
            <a:r>
              <a:rPr lang="en-US" altLang="zh-CN" sz="1800" i="1" dirty="0">
                <a:solidFill>
                  <a:srgbClr val="646464"/>
                </a:solidFill>
              </a:rPr>
              <a:t> </a:t>
            </a:r>
            <a:r>
              <a:rPr lang="en-US" altLang="zh-CN" sz="1800" dirty="0">
                <a:solidFill>
                  <a:srgbClr val="646464"/>
                </a:solidFill>
              </a:rPr>
              <a:t>= 1</a:t>
            </a:r>
            <a:r>
              <a:rPr lang="en-US" altLang="zh-CN" sz="1800" i="1" dirty="0">
                <a:solidFill>
                  <a:srgbClr val="646464"/>
                </a:solidFill>
              </a:rPr>
              <a:t>,</a:t>
            </a:r>
            <a:r>
              <a:rPr lang="en-US" altLang="zh-CN" sz="1800" dirty="0">
                <a:solidFill>
                  <a:srgbClr val="646464"/>
                </a:solidFill>
              </a:rPr>
              <a:t>··· </a:t>
            </a:r>
            <a:r>
              <a:rPr lang="en-US" altLang="zh-CN" sz="1800" i="1" dirty="0">
                <a:solidFill>
                  <a:srgbClr val="646464"/>
                </a:solidFill>
              </a:rPr>
              <a:t>,k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), then the total number of elements in S will be equal to the product </a:t>
            </a:r>
            <a:r>
              <a:rPr lang="en-US" altLang="zh-CN" sz="1800" i="1" dirty="0">
                <a:solidFill>
                  <a:schemeClr val="tx2"/>
                </a:solidFill>
              </a:rPr>
              <a:t>n</a:t>
            </a:r>
            <a:r>
              <a:rPr lang="en-US" altLang="zh-CN" sz="1800" baseline="-25000" dirty="0">
                <a:solidFill>
                  <a:schemeClr val="tx2"/>
                </a:solidFill>
              </a:rPr>
              <a:t>1 </a:t>
            </a:r>
            <a:r>
              <a:rPr lang="en-US" altLang="zh-CN" sz="1800" dirty="0">
                <a:solidFill>
                  <a:schemeClr val="tx2"/>
                </a:solidFill>
              </a:rPr>
              <a:t>× </a:t>
            </a:r>
            <a:r>
              <a:rPr lang="en-US" altLang="zh-CN" sz="1800" i="1" dirty="0">
                <a:solidFill>
                  <a:schemeClr val="tx2"/>
                </a:solidFill>
              </a:rPr>
              <a:t>n</a:t>
            </a:r>
            <a:r>
              <a:rPr lang="en-US" altLang="zh-CN" sz="1800" baseline="-25000" dirty="0">
                <a:solidFill>
                  <a:schemeClr val="tx2"/>
                </a:solidFill>
              </a:rPr>
              <a:t>2 </a:t>
            </a:r>
            <a:r>
              <a:rPr lang="en-US" altLang="zh-CN" sz="1800" dirty="0">
                <a:solidFill>
                  <a:schemeClr val="tx2"/>
                </a:solidFill>
              </a:rPr>
              <a:t>× ··· × </a:t>
            </a:r>
            <a:r>
              <a:rPr lang="en-US" altLang="zh-CN" sz="1800" i="1" dirty="0" err="1">
                <a:solidFill>
                  <a:schemeClr val="tx2"/>
                </a:solidFill>
              </a:rPr>
              <a:t>n</a:t>
            </a:r>
            <a:r>
              <a:rPr lang="en-US" altLang="zh-CN" sz="1800" i="1" baseline="-25000" dirty="0" err="1">
                <a:solidFill>
                  <a:schemeClr val="tx2"/>
                </a:solidFill>
              </a:rPr>
              <a:t>k</a:t>
            </a:r>
            <a:r>
              <a:rPr lang="en-US" altLang="zh-CN" sz="1800" dirty="0">
                <a:solidFill>
                  <a:schemeClr val="tx2"/>
                </a:solidFill>
              </a:rPr>
              <a:t>.</a:t>
            </a:r>
            <a:endParaRPr lang="zh-CN" altLang="zh-CN" sz="1800" dirty="0">
              <a:solidFill>
                <a:schemeClr val="tx2"/>
              </a:solidFill>
            </a:endParaRPr>
          </a:p>
        </p:txBody>
      </p:sp>
      <p:pic>
        <p:nvPicPr>
          <p:cNvPr id="37" name="Picture 887619">
            <a:extLst>
              <a:ext uri="{FF2B5EF4-FFF2-40B4-BE49-F238E27FC236}">
                <a16:creationId xmlns:a16="http://schemas.microsoft.com/office/drawing/2014/main" id="{C60E28FB-23D6-4E9F-B3FD-97057826B1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91680" y="1183834"/>
            <a:ext cx="4134119" cy="45273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D03B9D5-5218-417F-8ABA-4CD01248C9DA}"/>
              </a:ext>
            </a:extLst>
          </p:cNvPr>
          <p:cNvSpPr/>
          <p:nvPr/>
        </p:nvSpPr>
        <p:spPr>
          <a:xfrm>
            <a:off x="1408782" y="267494"/>
            <a:ext cx="5328592" cy="70787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Selecting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of the elements one at a time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without replacement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from a set of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elements. </a:t>
            </a:r>
            <a:endParaRPr lang="zh-CN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C2FC19-3A24-4933-A88C-26531BE9568B}"/>
              </a:ext>
            </a:extLst>
          </p:cNvPr>
          <p:cNvSpPr/>
          <p:nvPr/>
        </p:nvSpPr>
        <p:spPr>
          <a:xfrm>
            <a:off x="1182319" y="3441608"/>
            <a:ext cx="75291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Consider a set with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elements. Each subset of size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chosen from this set is called a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combination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the number of distinct such combinations is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17">
            <a:extLst>
              <a:ext uri="{FF2B5EF4-FFF2-40B4-BE49-F238E27FC236}">
                <a16:creationId xmlns:a16="http://schemas.microsoft.com/office/drawing/2014/main" id="{0C4D780F-B7C8-4C8A-9A4D-76BF591B483B}"/>
              </a:ext>
            </a:extLst>
          </p:cNvPr>
          <p:cNvSpPr/>
          <p:nvPr/>
        </p:nvSpPr>
        <p:spPr>
          <a:xfrm>
            <a:off x="1747785" y="4213736"/>
            <a:ext cx="3199120" cy="67414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22" name="Picture 887622">
            <a:extLst>
              <a:ext uri="{FF2B5EF4-FFF2-40B4-BE49-F238E27FC236}">
                <a16:creationId xmlns:a16="http://schemas.microsoft.com/office/drawing/2014/main" id="{A5CA97EB-9B14-47B4-ADF1-860591E7590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51720" y="4227994"/>
            <a:ext cx="2317168" cy="6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8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29" grpId="0"/>
      <p:bldP spid="19" grpId="0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Remark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555375" y="1365456"/>
            <a:ext cx="630230" cy="63023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56848" y="1816596"/>
            <a:ext cx="769476" cy="769476"/>
            <a:chOff x="1695226" y="3321784"/>
            <a:chExt cx="1250759" cy="1250759"/>
          </a:xfrm>
        </p:grpSpPr>
        <p:sp>
          <p:nvSpPr>
            <p:cNvPr id="8" name="椭圆 7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098505" y="2421766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 flipV="1">
            <a:off x="4842996" y="3999040"/>
            <a:ext cx="8518" cy="6609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1675336" y="3421886"/>
            <a:ext cx="4901" cy="734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467544" y="1528309"/>
            <a:ext cx="0" cy="7820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4400031" y="2859782"/>
            <a:ext cx="984394" cy="984394"/>
            <a:chOff x="1695226" y="3321784"/>
            <a:chExt cx="1250759" cy="1250759"/>
          </a:xfrm>
        </p:grpSpPr>
        <p:sp>
          <p:nvSpPr>
            <p:cNvPr id="32" name="椭圆 31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05964" y="2499742"/>
            <a:ext cx="1360493" cy="13604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77577" y="1317475"/>
            <a:ext cx="1625118" cy="1625118"/>
            <a:chOff x="1695226" y="3321784"/>
            <a:chExt cx="1250759" cy="1250759"/>
          </a:xfrm>
        </p:grpSpPr>
        <p:sp>
          <p:nvSpPr>
            <p:cNvPr id="38" name="椭圆 37"/>
            <p:cNvSpPr/>
            <p:nvPr/>
          </p:nvSpPr>
          <p:spPr>
            <a:xfrm>
              <a:off x="1695226" y="3321784"/>
              <a:ext cx="1250759" cy="1250759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chemeClr val="bg1">
                    <a:lumMod val="85000"/>
                  </a:schemeClr>
                </a:gs>
              </a:gsLst>
              <a:lin ang="7200000" scaled="0"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381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BC1DC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826937" y="3453495"/>
              <a:ext cx="987336" cy="9873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0" name="Picture 887627">
            <a:extLst>
              <a:ext uri="{FF2B5EF4-FFF2-40B4-BE49-F238E27FC236}">
                <a16:creationId xmlns:a16="http://schemas.microsoft.com/office/drawing/2014/main" id="{48584A60-88D5-4F62-99C2-70AAC224E9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6292" y="1595956"/>
            <a:ext cx="2037467" cy="605378"/>
          </a:xfrm>
          <a:prstGeom prst="rect">
            <a:avLst/>
          </a:prstGeom>
        </p:spPr>
      </p:pic>
      <p:pic>
        <p:nvPicPr>
          <p:cNvPr id="41" name="Picture 887628">
            <a:extLst>
              <a:ext uri="{FF2B5EF4-FFF2-40B4-BE49-F238E27FC236}">
                <a16:creationId xmlns:a16="http://schemas.microsoft.com/office/drawing/2014/main" id="{59AC9211-4CCB-4409-928E-CD278D9BFF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17941" y="4034068"/>
            <a:ext cx="3328105" cy="697921"/>
          </a:xfrm>
          <a:prstGeom prst="rect">
            <a:avLst/>
          </a:prstGeom>
        </p:spPr>
      </p:pic>
      <p:pic>
        <p:nvPicPr>
          <p:cNvPr id="42" name="Picture 887654">
            <a:extLst>
              <a:ext uri="{FF2B5EF4-FFF2-40B4-BE49-F238E27FC236}">
                <a16:creationId xmlns:a16="http://schemas.microsoft.com/office/drawing/2014/main" id="{459D26D0-3D76-4A97-BB54-744525A4F0C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722291" y="3467219"/>
            <a:ext cx="1509703" cy="7340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1" y="1707654"/>
            <a:ext cx="5292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条件概率</a:t>
            </a:r>
            <a:endParaRPr lang="en-US" altLang="zh-CN" sz="24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en-US" altLang="zh-CN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Conditional Probability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6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50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03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2286507" y="2928765"/>
            <a:ext cx="652760" cy="652760"/>
            <a:chOff x="3237545" y="4561747"/>
            <a:chExt cx="1146960" cy="1146960"/>
          </a:xfrm>
        </p:grpSpPr>
        <p:sp>
          <p:nvSpPr>
            <p:cNvPr id="8" name="圆角矩形 7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351014" y="4675216"/>
              <a:ext cx="920023" cy="9200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00891" y="2882557"/>
            <a:ext cx="652760" cy="652760"/>
            <a:chOff x="3237545" y="4561747"/>
            <a:chExt cx="1146960" cy="1146960"/>
          </a:xfrm>
        </p:grpSpPr>
        <p:sp>
          <p:nvSpPr>
            <p:cNvPr id="11" name="圆角矩形 10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351014" y="4675216"/>
              <a:ext cx="920023" cy="9200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51802" y="1139714"/>
            <a:ext cx="652760" cy="652760"/>
            <a:chOff x="3237545" y="4561747"/>
            <a:chExt cx="1146960" cy="1146960"/>
          </a:xfrm>
        </p:grpSpPr>
        <p:sp>
          <p:nvSpPr>
            <p:cNvPr id="14" name="圆角矩形 13"/>
            <p:cNvSpPr/>
            <p:nvPr/>
          </p:nvSpPr>
          <p:spPr>
            <a:xfrm>
              <a:off x="3237545" y="4561747"/>
              <a:ext cx="1146960" cy="11469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254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</a:ln>
            <a:effectLst>
              <a:innerShdw blurRad="127000" dist="63500" dir="13500000">
                <a:schemeClr val="tx1">
                  <a:lumMod val="65000"/>
                  <a:lumOff val="35000"/>
                  <a:alpha val="49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351014" y="4675216"/>
              <a:ext cx="920023" cy="9200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50800">
              <a:noFill/>
            </a:ln>
            <a:effectLst>
              <a:outerShdw blurRad="76200" dist="38100" dir="2700000" algn="tl" rotWithShape="0">
                <a:schemeClr val="tx1">
                  <a:lumMod val="65000"/>
                  <a:lumOff val="35000"/>
                  <a:alpha val="64000"/>
                </a:scheme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1750" h="63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6" name="饼形 18"/>
          <p:cNvSpPr/>
          <p:nvPr/>
        </p:nvSpPr>
        <p:spPr>
          <a:xfrm>
            <a:off x="2812213" y="1636619"/>
            <a:ext cx="1053098" cy="1051138"/>
          </a:xfrm>
          <a:custGeom>
            <a:avLst/>
            <a:gdLst>
              <a:gd name="connsiteX0" fmla="*/ 0 w 1276483"/>
              <a:gd name="connsiteY0" fmla="*/ 1274106 h 1274106"/>
              <a:gd name="connsiteX1" fmla="*/ 1276483 w 1276483"/>
              <a:gd name="connsiteY1" fmla="*/ 0 h 1274106"/>
              <a:gd name="connsiteX2" fmla="*/ 1276483 w 1720766"/>
              <a:gd name="connsiteY2" fmla="*/ 0 h 1721597"/>
              <a:gd name="connsiteX3" fmla="*/ 1812206 w 1812206"/>
              <a:gd name="connsiteY3" fmla="*/ 1813037 h 181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6483" h="1274106">
                <a:moveTo>
                  <a:pt x="0" y="1274106"/>
                </a:moveTo>
                <a:cubicBezTo>
                  <a:pt x="162534" y="649103"/>
                  <a:pt x="651178" y="161369"/>
                  <a:pt x="1276483" y="0"/>
                </a:cubicBez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headEnd type="oval" w="med" len="me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饼形 18"/>
          <p:cNvSpPr/>
          <p:nvPr/>
        </p:nvSpPr>
        <p:spPr>
          <a:xfrm flipH="1">
            <a:off x="5291053" y="1559622"/>
            <a:ext cx="1053098" cy="1051138"/>
          </a:xfrm>
          <a:custGeom>
            <a:avLst/>
            <a:gdLst>
              <a:gd name="connsiteX0" fmla="*/ 0 w 1276483"/>
              <a:gd name="connsiteY0" fmla="*/ 1274106 h 1274106"/>
              <a:gd name="connsiteX1" fmla="*/ 1276483 w 1276483"/>
              <a:gd name="connsiteY1" fmla="*/ 0 h 1274106"/>
              <a:gd name="connsiteX2" fmla="*/ 1276483 w 1720766"/>
              <a:gd name="connsiteY2" fmla="*/ 0 h 1721597"/>
              <a:gd name="connsiteX3" fmla="*/ 1812206 w 1812206"/>
              <a:gd name="connsiteY3" fmla="*/ 1813037 h 181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6483" h="1274106">
                <a:moveTo>
                  <a:pt x="0" y="1274106"/>
                </a:moveTo>
                <a:cubicBezTo>
                  <a:pt x="162534" y="649103"/>
                  <a:pt x="651178" y="161369"/>
                  <a:pt x="1276483" y="0"/>
                </a:cubicBez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headEnd type="oval" w="med" len="med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Freeform 40"/>
          <p:cNvSpPr/>
          <p:nvPr/>
        </p:nvSpPr>
        <p:spPr bwMode="auto">
          <a:xfrm>
            <a:off x="4442837" y="1282697"/>
            <a:ext cx="246613" cy="223286"/>
          </a:xfrm>
          <a:custGeom>
            <a:avLst/>
            <a:gdLst>
              <a:gd name="T0" fmla="*/ 161 w 188"/>
              <a:gd name="T1" fmla="*/ 58 h 170"/>
              <a:gd name="T2" fmla="*/ 147 w 188"/>
              <a:gd name="T3" fmla="*/ 51 h 170"/>
              <a:gd name="T4" fmla="*/ 142 w 188"/>
              <a:gd name="T5" fmla="*/ 54 h 170"/>
              <a:gd name="T6" fmla="*/ 149 w 188"/>
              <a:gd name="T7" fmla="*/ 85 h 170"/>
              <a:gd name="T8" fmla="*/ 85 w 188"/>
              <a:gd name="T9" fmla="*/ 149 h 170"/>
              <a:gd name="T10" fmla="*/ 21 w 188"/>
              <a:gd name="T11" fmla="*/ 85 h 170"/>
              <a:gd name="T12" fmla="*/ 85 w 188"/>
              <a:gd name="T13" fmla="*/ 21 h 170"/>
              <a:gd name="T14" fmla="*/ 135 w 188"/>
              <a:gd name="T15" fmla="*/ 45 h 170"/>
              <a:gd name="T16" fmla="*/ 125 w 188"/>
              <a:gd name="T17" fmla="*/ 51 h 170"/>
              <a:gd name="T18" fmla="*/ 85 w 188"/>
              <a:gd name="T19" fmla="*/ 33 h 170"/>
              <a:gd name="T20" fmla="*/ 33 w 188"/>
              <a:gd name="T21" fmla="*/ 85 h 170"/>
              <a:gd name="T22" fmla="*/ 85 w 188"/>
              <a:gd name="T23" fmla="*/ 137 h 170"/>
              <a:gd name="T24" fmla="*/ 138 w 188"/>
              <a:gd name="T25" fmla="*/ 85 h 170"/>
              <a:gd name="T26" fmla="*/ 132 w 188"/>
              <a:gd name="T27" fmla="*/ 61 h 170"/>
              <a:gd name="T28" fmla="*/ 115 w 188"/>
              <a:gd name="T29" fmla="*/ 72 h 170"/>
              <a:gd name="T30" fmla="*/ 118 w 188"/>
              <a:gd name="T31" fmla="*/ 85 h 170"/>
              <a:gd name="T32" fmla="*/ 85 w 188"/>
              <a:gd name="T33" fmla="*/ 118 h 170"/>
              <a:gd name="T34" fmla="*/ 53 w 188"/>
              <a:gd name="T35" fmla="*/ 85 h 170"/>
              <a:gd name="T36" fmla="*/ 85 w 188"/>
              <a:gd name="T37" fmla="*/ 52 h 170"/>
              <a:gd name="T38" fmla="*/ 109 w 188"/>
              <a:gd name="T39" fmla="*/ 62 h 170"/>
              <a:gd name="T40" fmla="*/ 97 w 188"/>
              <a:gd name="T41" fmla="*/ 70 h 170"/>
              <a:gd name="T42" fmla="*/ 85 w 188"/>
              <a:gd name="T43" fmla="*/ 65 h 170"/>
              <a:gd name="T44" fmla="*/ 65 w 188"/>
              <a:gd name="T45" fmla="*/ 85 h 170"/>
              <a:gd name="T46" fmla="*/ 85 w 188"/>
              <a:gd name="T47" fmla="*/ 105 h 170"/>
              <a:gd name="T48" fmla="*/ 105 w 188"/>
              <a:gd name="T49" fmla="*/ 85 h 170"/>
              <a:gd name="T50" fmla="*/ 104 w 188"/>
              <a:gd name="T51" fmla="*/ 79 h 170"/>
              <a:gd name="T52" fmla="*/ 88 w 188"/>
              <a:gd name="T53" fmla="*/ 89 h 170"/>
              <a:gd name="T54" fmla="*/ 86 w 188"/>
              <a:gd name="T55" fmla="*/ 86 h 170"/>
              <a:gd name="T56" fmla="*/ 148 w 188"/>
              <a:gd name="T57" fmla="*/ 45 h 170"/>
              <a:gd name="T58" fmla="*/ 163 w 188"/>
              <a:gd name="T59" fmla="*/ 52 h 170"/>
              <a:gd name="T60" fmla="*/ 188 w 188"/>
              <a:gd name="T61" fmla="*/ 36 h 170"/>
              <a:gd name="T62" fmla="*/ 173 w 188"/>
              <a:gd name="T63" fmla="*/ 29 h 170"/>
              <a:gd name="T64" fmla="*/ 177 w 188"/>
              <a:gd name="T65" fmla="*/ 26 h 170"/>
              <a:gd name="T66" fmla="*/ 173 w 188"/>
              <a:gd name="T67" fmla="*/ 20 h 170"/>
              <a:gd name="T68" fmla="*/ 169 w 188"/>
              <a:gd name="T69" fmla="*/ 23 h 170"/>
              <a:gd name="T70" fmla="*/ 169 w 188"/>
              <a:gd name="T71" fmla="*/ 6 h 170"/>
              <a:gd name="T72" fmla="*/ 144 w 188"/>
              <a:gd name="T73" fmla="*/ 22 h 170"/>
              <a:gd name="T74" fmla="*/ 144 w 188"/>
              <a:gd name="T75" fmla="*/ 39 h 170"/>
              <a:gd name="T76" fmla="*/ 139 w 188"/>
              <a:gd name="T77" fmla="*/ 42 h 170"/>
              <a:gd name="T78" fmla="*/ 139 w 188"/>
              <a:gd name="T79" fmla="*/ 24 h 170"/>
              <a:gd name="T80" fmla="*/ 141 w 188"/>
              <a:gd name="T81" fmla="*/ 22 h 170"/>
              <a:gd name="T82" fmla="*/ 85 w 188"/>
              <a:gd name="T83" fmla="*/ 0 h 170"/>
              <a:gd name="T84" fmla="*/ 0 w 188"/>
              <a:gd name="T85" fmla="*/ 85 h 170"/>
              <a:gd name="T86" fmla="*/ 85 w 188"/>
              <a:gd name="T87" fmla="*/ 170 h 170"/>
              <a:gd name="T88" fmla="*/ 170 w 188"/>
              <a:gd name="T89" fmla="*/ 85 h 170"/>
              <a:gd name="T90" fmla="*/ 165 w 188"/>
              <a:gd name="T91" fmla="*/ 55 h 170"/>
              <a:gd name="T92" fmla="*/ 161 w 188"/>
              <a:gd name="T93" fmla="*/ 5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8" h="170">
                <a:moveTo>
                  <a:pt x="161" y="58"/>
                </a:moveTo>
                <a:cubicBezTo>
                  <a:pt x="147" y="51"/>
                  <a:pt x="147" y="51"/>
                  <a:pt x="147" y="51"/>
                </a:cubicBezTo>
                <a:cubicBezTo>
                  <a:pt x="142" y="54"/>
                  <a:pt x="142" y="54"/>
                  <a:pt x="142" y="54"/>
                </a:cubicBezTo>
                <a:cubicBezTo>
                  <a:pt x="147" y="64"/>
                  <a:pt x="149" y="74"/>
                  <a:pt x="149" y="85"/>
                </a:cubicBezTo>
                <a:cubicBezTo>
                  <a:pt x="149" y="120"/>
                  <a:pt x="121" y="149"/>
                  <a:pt x="85" y="149"/>
                </a:cubicBezTo>
                <a:cubicBezTo>
                  <a:pt x="50" y="149"/>
                  <a:pt x="21" y="120"/>
                  <a:pt x="21" y="85"/>
                </a:cubicBezTo>
                <a:cubicBezTo>
                  <a:pt x="21" y="50"/>
                  <a:pt x="50" y="21"/>
                  <a:pt x="85" y="21"/>
                </a:cubicBezTo>
                <a:cubicBezTo>
                  <a:pt x="105" y="21"/>
                  <a:pt x="123" y="30"/>
                  <a:pt x="135" y="45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16" y="40"/>
                  <a:pt x="101" y="33"/>
                  <a:pt x="85" y="33"/>
                </a:cubicBezTo>
                <a:cubicBezTo>
                  <a:pt x="56" y="33"/>
                  <a:pt x="33" y="56"/>
                  <a:pt x="33" y="85"/>
                </a:cubicBezTo>
                <a:cubicBezTo>
                  <a:pt x="33" y="114"/>
                  <a:pt x="56" y="137"/>
                  <a:pt x="85" y="137"/>
                </a:cubicBezTo>
                <a:cubicBezTo>
                  <a:pt x="114" y="137"/>
                  <a:pt x="138" y="114"/>
                  <a:pt x="138" y="85"/>
                </a:cubicBezTo>
                <a:cubicBezTo>
                  <a:pt x="138" y="76"/>
                  <a:pt x="135" y="68"/>
                  <a:pt x="132" y="61"/>
                </a:cubicBezTo>
                <a:cubicBezTo>
                  <a:pt x="115" y="72"/>
                  <a:pt x="115" y="72"/>
                  <a:pt x="115" y="72"/>
                </a:cubicBezTo>
                <a:cubicBezTo>
                  <a:pt x="117" y="76"/>
                  <a:pt x="118" y="80"/>
                  <a:pt x="118" y="85"/>
                </a:cubicBezTo>
                <a:cubicBezTo>
                  <a:pt x="118" y="103"/>
                  <a:pt x="103" y="118"/>
                  <a:pt x="85" y="118"/>
                </a:cubicBezTo>
                <a:cubicBezTo>
                  <a:pt x="67" y="118"/>
                  <a:pt x="53" y="103"/>
                  <a:pt x="53" y="85"/>
                </a:cubicBezTo>
                <a:cubicBezTo>
                  <a:pt x="53" y="67"/>
                  <a:pt x="67" y="52"/>
                  <a:pt x="85" y="52"/>
                </a:cubicBezTo>
                <a:cubicBezTo>
                  <a:pt x="94" y="52"/>
                  <a:pt x="103" y="56"/>
                  <a:pt x="109" y="62"/>
                </a:cubicBezTo>
                <a:cubicBezTo>
                  <a:pt x="97" y="70"/>
                  <a:pt x="97" y="70"/>
                  <a:pt x="97" y="70"/>
                </a:cubicBezTo>
                <a:cubicBezTo>
                  <a:pt x="94" y="67"/>
                  <a:pt x="90" y="65"/>
                  <a:pt x="85" y="65"/>
                </a:cubicBezTo>
                <a:cubicBezTo>
                  <a:pt x="74" y="65"/>
                  <a:pt x="65" y="74"/>
                  <a:pt x="65" y="85"/>
                </a:cubicBezTo>
                <a:cubicBezTo>
                  <a:pt x="65" y="96"/>
                  <a:pt x="74" y="105"/>
                  <a:pt x="85" y="105"/>
                </a:cubicBezTo>
                <a:cubicBezTo>
                  <a:pt x="96" y="105"/>
                  <a:pt x="105" y="96"/>
                  <a:pt x="105" y="85"/>
                </a:cubicBezTo>
                <a:cubicBezTo>
                  <a:pt x="105" y="83"/>
                  <a:pt x="105" y="81"/>
                  <a:pt x="104" y="79"/>
                </a:cubicBezTo>
                <a:cubicBezTo>
                  <a:pt x="88" y="89"/>
                  <a:pt x="88" y="89"/>
                  <a:pt x="88" y="89"/>
                </a:cubicBezTo>
                <a:cubicBezTo>
                  <a:pt x="86" y="86"/>
                  <a:pt x="86" y="86"/>
                  <a:pt x="86" y="86"/>
                </a:cubicBezTo>
                <a:cubicBezTo>
                  <a:pt x="148" y="45"/>
                  <a:pt x="148" y="45"/>
                  <a:pt x="148" y="45"/>
                </a:cubicBezTo>
                <a:cubicBezTo>
                  <a:pt x="163" y="52"/>
                  <a:pt x="163" y="52"/>
                  <a:pt x="163" y="52"/>
                </a:cubicBezTo>
                <a:cubicBezTo>
                  <a:pt x="188" y="36"/>
                  <a:pt x="188" y="36"/>
                  <a:pt x="188" y="36"/>
                </a:cubicBezTo>
                <a:cubicBezTo>
                  <a:pt x="173" y="29"/>
                  <a:pt x="173" y="29"/>
                  <a:pt x="173" y="29"/>
                </a:cubicBezTo>
                <a:cubicBezTo>
                  <a:pt x="177" y="26"/>
                  <a:pt x="177" y="26"/>
                  <a:pt x="177" y="26"/>
                </a:cubicBezTo>
                <a:cubicBezTo>
                  <a:pt x="173" y="20"/>
                  <a:pt x="173" y="20"/>
                  <a:pt x="173" y="20"/>
                </a:cubicBezTo>
                <a:cubicBezTo>
                  <a:pt x="169" y="23"/>
                  <a:pt x="169" y="23"/>
                  <a:pt x="169" y="23"/>
                </a:cubicBezTo>
                <a:cubicBezTo>
                  <a:pt x="169" y="6"/>
                  <a:pt x="169" y="6"/>
                  <a:pt x="169" y="6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4" y="39"/>
                  <a:pt x="144" y="39"/>
                  <a:pt x="144" y="39"/>
                </a:cubicBezTo>
                <a:cubicBezTo>
                  <a:pt x="139" y="42"/>
                  <a:pt x="139" y="42"/>
                  <a:pt x="139" y="42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141" y="22"/>
                  <a:pt x="141" y="22"/>
                  <a:pt x="141" y="22"/>
                </a:cubicBezTo>
                <a:cubicBezTo>
                  <a:pt x="126" y="8"/>
                  <a:pt x="107" y="0"/>
                  <a:pt x="85" y="0"/>
                </a:cubicBezTo>
                <a:cubicBezTo>
                  <a:pt x="38" y="0"/>
                  <a:pt x="0" y="38"/>
                  <a:pt x="0" y="85"/>
                </a:cubicBezTo>
                <a:cubicBezTo>
                  <a:pt x="0" y="132"/>
                  <a:pt x="38" y="170"/>
                  <a:pt x="85" y="170"/>
                </a:cubicBezTo>
                <a:cubicBezTo>
                  <a:pt x="132" y="170"/>
                  <a:pt x="170" y="132"/>
                  <a:pt x="170" y="85"/>
                </a:cubicBezTo>
                <a:cubicBezTo>
                  <a:pt x="170" y="75"/>
                  <a:pt x="168" y="65"/>
                  <a:pt x="165" y="55"/>
                </a:cubicBezTo>
                <a:lnTo>
                  <a:pt x="161" y="5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rgbClr val="000000"/>
              </a:solidFill>
              <a:latin typeface="+mj-ea"/>
              <a:ea typeface="+mj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502633" y="3149863"/>
            <a:ext cx="220508" cy="218842"/>
            <a:chOff x="7078908" y="5461438"/>
            <a:chExt cx="430461" cy="42720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0" name="Freeform 236"/>
            <p:cNvSpPr/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Freeform 237"/>
            <p:cNvSpPr/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48603" y="3087931"/>
            <a:ext cx="253279" cy="241615"/>
            <a:chOff x="8145843" y="5425657"/>
            <a:chExt cx="494435" cy="47166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3" name="Freeform 850"/>
            <p:cNvSpPr/>
            <p:nvPr/>
          </p:nvSpPr>
          <p:spPr bwMode="auto">
            <a:xfrm>
              <a:off x="8294391" y="5425657"/>
              <a:ext cx="89996" cy="101923"/>
            </a:xfrm>
            <a:custGeom>
              <a:avLst/>
              <a:gdLst>
                <a:gd name="T0" fmla="*/ 9 w 35"/>
                <a:gd name="T1" fmla="*/ 35 h 40"/>
                <a:gd name="T2" fmla="*/ 5 w 35"/>
                <a:gd name="T3" fmla="*/ 13 h 40"/>
                <a:gd name="T4" fmla="*/ 27 w 35"/>
                <a:gd name="T5" fmla="*/ 4 h 40"/>
                <a:gd name="T6" fmla="*/ 30 w 35"/>
                <a:gd name="T7" fmla="*/ 27 h 40"/>
                <a:gd name="T8" fmla="*/ 9 w 35"/>
                <a:gd name="T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0">
                  <a:moveTo>
                    <a:pt x="9" y="35"/>
                  </a:moveTo>
                  <a:cubicBezTo>
                    <a:pt x="2" y="31"/>
                    <a:pt x="0" y="21"/>
                    <a:pt x="5" y="13"/>
                  </a:cubicBezTo>
                  <a:cubicBezTo>
                    <a:pt x="10" y="4"/>
                    <a:pt x="20" y="0"/>
                    <a:pt x="27" y="4"/>
                  </a:cubicBezTo>
                  <a:cubicBezTo>
                    <a:pt x="34" y="8"/>
                    <a:pt x="35" y="19"/>
                    <a:pt x="30" y="27"/>
                  </a:cubicBezTo>
                  <a:cubicBezTo>
                    <a:pt x="25" y="36"/>
                    <a:pt x="16" y="40"/>
                    <a:pt x="9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Freeform 851"/>
            <p:cNvSpPr/>
            <p:nvPr/>
          </p:nvSpPr>
          <p:spPr bwMode="auto">
            <a:xfrm>
              <a:off x="8145843" y="5499388"/>
              <a:ext cx="489012" cy="397933"/>
            </a:xfrm>
            <a:custGeom>
              <a:avLst/>
              <a:gdLst>
                <a:gd name="T0" fmla="*/ 3 w 191"/>
                <a:gd name="T1" fmla="*/ 12 h 155"/>
                <a:gd name="T2" fmla="*/ 4 w 191"/>
                <a:gd name="T3" fmla="*/ 12 h 155"/>
                <a:gd name="T4" fmla="*/ 10 w 191"/>
                <a:gd name="T5" fmla="*/ 10 h 155"/>
                <a:gd name="T6" fmla="*/ 35 w 191"/>
                <a:gd name="T7" fmla="*/ 1 h 155"/>
                <a:gd name="T8" fmla="*/ 58 w 191"/>
                <a:gd name="T9" fmla="*/ 6 h 155"/>
                <a:gd name="T10" fmla="*/ 52 w 191"/>
                <a:gd name="T11" fmla="*/ 9 h 155"/>
                <a:gd name="T12" fmla="*/ 50 w 191"/>
                <a:gd name="T13" fmla="*/ 19 h 155"/>
                <a:gd name="T14" fmla="*/ 60 w 191"/>
                <a:gd name="T15" fmla="*/ 14 h 155"/>
                <a:gd name="T16" fmla="*/ 64 w 191"/>
                <a:gd name="T17" fmla="*/ 7 h 155"/>
                <a:gd name="T18" fmla="*/ 65 w 191"/>
                <a:gd name="T19" fmla="*/ 15 h 155"/>
                <a:gd name="T20" fmla="*/ 53 w 191"/>
                <a:gd name="T21" fmla="*/ 41 h 155"/>
                <a:gd name="T22" fmla="*/ 65 w 191"/>
                <a:gd name="T23" fmla="*/ 20 h 155"/>
                <a:gd name="T24" fmla="*/ 70 w 191"/>
                <a:gd name="T25" fmla="*/ 19 h 155"/>
                <a:gd name="T26" fmla="*/ 75 w 191"/>
                <a:gd name="T27" fmla="*/ 50 h 155"/>
                <a:gd name="T28" fmla="*/ 95 w 191"/>
                <a:gd name="T29" fmla="*/ 63 h 155"/>
                <a:gd name="T30" fmla="*/ 130 w 191"/>
                <a:gd name="T31" fmla="*/ 35 h 155"/>
                <a:gd name="T32" fmla="*/ 191 w 191"/>
                <a:gd name="T33" fmla="*/ 79 h 155"/>
                <a:gd name="T34" fmla="*/ 183 w 191"/>
                <a:gd name="T35" fmla="*/ 81 h 155"/>
                <a:gd name="T36" fmla="*/ 92 w 191"/>
                <a:gd name="T37" fmla="*/ 81 h 155"/>
                <a:gd name="T38" fmla="*/ 77 w 191"/>
                <a:gd name="T39" fmla="*/ 79 h 155"/>
                <a:gd name="T40" fmla="*/ 71 w 191"/>
                <a:gd name="T41" fmla="*/ 71 h 155"/>
                <a:gd name="T42" fmla="*/ 61 w 191"/>
                <a:gd name="T43" fmla="*/ 63 h 155"/>
                <a:gd name="T44" fmla="*/ 61 w 191"/>
                <a:gd name="T45" fmla="*/ 63 h 155"/>
                <a:gd name="T46" fmla="*/ 61 w 191"/>
                <a:gd name="T47" fmla="*/ 63 h 155"/>
                <a:gd name="T48" fmla="*/ 57 w 191"/>
                <a:gd name="T49" fmla="*/ 57 h 155"/>
                <a:gd name="T50" fmla="*/ 57 w 191"/>
                <a:gd name="T51" fmla="*/ 55 h 155"/>
                <a:gd name="T52" fmla="*/ 56 w 191"/>
                <a:gd name="T53" fmla="*/ 50 h 155"/>
                <a:gd name="T54" fmla="*/ 60 w 191"/>
                <a:gd name="T55" fmla="*/ 94 h 155"/>
                <a:gd name="T56" fmla="*/ 46 w 191"/>
                <a:gd name="T57" fmla="*/ 155 h 155"/>
                <a:gd name="T58" fmla="*/ 41 w 191"/>
                <a:gd name="T59" fmla="*/ 105 h 155"/>
                <a:gd name="T60" fmla="*/ 40 w 191"/>
                <a:gd name="T61" fmla="*/ 104 h 155"/>
                <a:gd name="T62" fmla="*/ 32 w 191"/>
                <a:gd name="T63" fmla="*/ 87 h 155"/>
                <a:gd name="T64" fmla="*/ 5 w 191"/>
                <a:gd name="T65" fmla="*/ 152 h 155"/>
                <a:gd name="T66" fmla="*/ 2 w 191"/>
                <a:gd name="T67" fmla="*/ 66 h 155"/>
                <a:gd name="T68" fmla="*/ 15 w 191"/>
                <a:gd name="T69" fmla="*/ 40 h 155"/>
                <a:gd name="T70" fmla="*/ 1 w 191"/>
                <a:gd name="T71" fmla="*/ 29 h 155"/>
                <a:gd name="T72" fmla="*/ 0 w 191"/>
                <a:gd name="T73" fmla="*/ 28 h 155"/>
                <a:gd name="T74" fmla="*/ 3 w 191"/>
                <a:gd name="T75" fmla="*/ 1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1" h="155"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44" y="0"/>
                    <a:pt x="46" y="1"/>
                  </a:cubicBezTo>
                  <a:cubicBezTo>
                    <a:pt x="51" y="2"/>
                    <a:pt x="54" y="4"/>
                    <a:pt x="58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69" y="19"/>
                    <a:pt x="70" y="19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82" y="55"/>
                    <a:pt x="82" y="55"/>
                    <a:pt x="82" y="55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2" y="33"/>
                    <a:pt x="136" y="33"/>
                    <a:pt x="138" y="35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0" y="80"/>
                    <a:pt x="189" y="81"/>
                    <a:pt x="187" y="81"/>
                  </a:cubicBezTo>
                  <a:cubicBezTo>
                    <a:pt x="183" y="81"/>
                    <a:pt x="183" y="81"/>
                    <a:pt x="183" y="81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80" y="81"/>
                    <a:pt x="80" y="81"/>
                    <a:pt x="80" y="81"/>
                  </a:cubicBezTo>
                  <a:cubicBezTo>
                    <a:pt x="79" y="81"/>
                    <a:pt x="78" y="80"/>
                    <a:pt x="77" y="79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53" y="50"/>
                    <a:pt x="59" y="59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4" y="56"/>
                    <a:pt x="51" y="63"/>
                    <a:pt x="49" y="71"/>
                  </a:cubicBezTo>
                  <a:cubicBezTo>
                    <a:pt x="51" y="76"/>
                    <a:pt x="55" y="85"/>
                    <a:pt x="60" y="94"/>
                  </a:cubicBezTo>
                  <a:cubicBezTo>
                    <a:pt x="65" y="120"/>
                    <a:pt x="64" y="137"/>
                    <a:pt x="65" y="154"/>
                  </a:cubicBezTo>
                  <a:cubicBezTo>
                    <a:pt x="46" y="155"/>
                    <a:pt x="46" y="155"/>
                    <a:pt x="46" y="155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1" y="105"/>
                    <a:pt x="41" y="105"/>
                    <a:pt x="41" y="105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1" y="106"/>
                    <a:pt x="28" y="136"/>
                    <a:pt x="25" y="154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8" y="124"/>
                    <a:pt x="10" y="98"/>
                    <a:pt x="11" y="70"/>
                  </a:cubicBezTo>
                  <a:cubicBezTo>
                    <a:pt x="8" y="69"/>
                    <a:pt x="5" y="67"/>
                    <a:pt x="2" y="66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6" y="57"/>
                    <a:pt x="11" y="49"/>
                    <a:pt x="15" y="4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3" y="8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Freeform 852"/>
            <p:cNvSpPr>
              <a:spLocks noEditPoints="1"/>
            </p:cNvSpPr>
            <p:nvPr/>
          </p:nvSpPr>
          <p:spPr bwMode="auto">
            <a:xfrm>
              <a:off x="8337762" y="5711908"/>
              <a:ext cx="302516" cy="176739"/>
            </a:xfrm>
            <a:custGeom>
              <a:avLst/>
              <a:gdLst>
                <a:gd name="T0" fmla="*/ 63 w 118"/>
                <a:gd name="T1" fmla="*/ 46 h 69"/>
                <a:gd name="T2" fmla="*/ 118 w 118"/>
                <a:gd name="T3" fmla="*/ 0 h 69"/>
                <a:gd name="T4" fmla="*/ 118 w 118"/>
                <a:gd name="T5" fmla="*/ 63 h 69"/>
                <a:gd name="T6" fmla="*/ 112 w 118"/>
                <a:gd name="T7" fmla="*/ 69 h 69"/>
                <a:gd name="T8" fmla="*/ 5 w 118"/>
                <a:gd name="T9" fmla="*/ 69 h 69"/>
                <a:gd name="T10" fmla="*/ 0 w 118"/>
                <a:gd name="T11" fmla="*/ 63 h 69"/>
                <a:gd name="T12" fmla="*/ 0 w 118"/>
                <a:gd name="T13" fmla="*/ 0 h 69"/>
                <a:gd name="T14" fmla="*/ 55 w 118"/>
                <a:gd name="T15" fmla="*/ 46 h 69"/>
                <a:gd name="T16" fmla="*/ 63 w 118"/>
                <a:gd name="T17" fmla="*/ 46 h 69"/>
                <a:gd name="T18" fmla="*/ 84 w 118"/>
                <a:gd name="T19" fmla="*/ 39 h 69"/>
                <a:gd name="T20" fmla="*/ 110 w 118"/>
                <a:gd name="T21" fmla="*/ 64 h 69"/>
                <a:gd name="T22" fmla="*/ 111 w 118"/>
                <a:gd name="T23" fmla="*/ 64 h 69"/>
                <a:gd name="T24" fmla="*/ 113 w 118"/>
                <a:gd name="T25" fmla="*/ 64 h 69"/>
                <a:gd name="T26" fmla="*/ 113 w 118"/>
                <a:gd name="T27" fmla="*/ 61 h 69"/>
                <a:gd name="T28" fmla="*/ 87 w 118"/>
                <a:gd name="T29" fmla="*/ 36 h 69"/>
                <a:gd name="T30" fmla="*/ 84 w 118"/>
                <a:gd name="T31" fmla="*/ 37 h 69"/>
                <a:gd name="T32" fmla="*/ 84 w 118"/>
                <a:gd name="T33" fmla="*/ 39 h 69"/>
                <a:gd name="T34" fmla="*/ 34 w 118"/>
                <a:gd name="T35" fmla="*/ 37 h 69"/>
                <a:gd name="T36" fmla="*/ 31 w 118"/>
                <a:gd name="T37" fmla="*/ 36 h 69"/>
                <a:gd name="T38" fmla="*/ 5 w 118"/>
                <a:gd name="T39" fmla="*/ 61 h 69"/>
                <a:gd name="T40" fmla="*/ 5 w 118"/>
                <a:gd name="T41" fmla="*/ 64 h 69"/>
                <a:gd name="T42" fmla="*/ 6 w 118"/>
                <a:gd name="T43" fmla="*/ 64 h 69"/>
                <a:gd name="T44" fmla="*/ 8 w 118"/>
                <a:gd name="T45" fmla="*/ 64 h 69"/>
                <a:gd name="T46" fmla="*/ 34 w 118"/>
                <a:gd name="T47" fmla="*/ 39 h 69"/>
                <a:gd name="T48" fmla="*/ 34 w 118"/>
                <a:gd name="T49" fmla="*/ 3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8" h="69">
                  <a:moveTo>
                    <a:pt x="63" y="46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18" y="66"/>
                    <a:pt x="116" y="69"/>
                    <a:pt x="112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6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7" y="47"/>
                    <a:pt x="61" y="47"/>
                    <a:pt x="63" y="46"/>
                  </a:cubicBezTo>
                  <a:close/>
                  <a:moveTo>
                    <a:pt x="84" y="39"/>
                  </a:moveTo>
                  <a:cubicBezTo>
                    <a:pt x="110" y="64"/>
                    <a:pt x="110" y="64"/>
                    <a:pt x="110" y="64"/>
                  </a:cubicBezTo>
                  <a:cubicBezTo>
                    <a:pt x="110" y="64"/>
                    <a:pt x="111" y="64"/>
                    <a:pt x="111" y="64"/>
                  </a:cubicBezTo>
                  <a:cubicBezTo>
                    <a:pt x="112" y="64"/>
                    <a:pt x="112" y="64"/>
                    <a:pt x="113" y="64"/>
                  </a:cubicBezTo>
                  <a:cubicBezTo>
                    <a:pt x="113" y="63"/>
                    <a:pt x="113" y="62"/>
                    <a:pt x="113" y="61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6"/>
                    <a:pt x="85" y="36"/>
                    <a:pt x="84" y="37"/>
                  </a:cubicBezTo>
                  <a:cubicBezTo>
                    <a:pt x="84" y="37"/>
                    <a:pt x="84" y="38"/>
                    <a:pt x="84" y="39"/>
                  </a:cubicBezTo>
                  <a:close/>
                  <a:moveTo>
                    <a:pt x="34" y="37"/>
                  </a:moveTo>
                  <a:cubicBezTo>
                    <a:pt x="33" y="36"/>
                    <a:pt x="32" y="36"/>
                    <a:pt x="31" y="36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4" y="62"/>
                    <a:pt x="4" y="63"/>
                    <a:pt x="5" y="64"/>
                  </a:cubicBezTo>
                  <a:cubicBezTo>
                    <a:pt x="5" y="64"/>
                    <a:pt x="6" y="64"/>
                    <a:pt x="6" y="64"/>
                  </a:cubicBezTo>
                  <a:cubicBezTo>
                    <a:pt x="7" y="64"/>
                    <a:pt x="7" y="64"/>
                    <a:pt x="8" y="64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8"/>
                    <a:pt x="34" y="37"/>
                    <a:pt x="3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Freeform 853"/>
            <p:cNvSpPr/>
            <p:nvPr/>
          </p:nvSpPr>
          <p:spPr bwMode="auto">
            <a:xfrm>
              <a:off x="8414746" y="5709740"/>
              <a:ext cx="169148" cy="43371"/>
            </a:xfrm>
            <a:custGeom>
              <a:avLst/>
              <a:gdLst>
                <a:gd name="T0" fmla="*/ 4 w 66"/>
                <a:gd name="T1" fmla="*/ 1 h 17"/>
                <a:gd name="T2" fmla="*/ 63 w 66"/>
                <a:gd name="T3" fmla="*/ 11 h 17"/>
                <a:gd name="T4" fmla="*/ 66 w 66"/>
                <a:gd name="T5" fmla="*/ 15 h 17"/>
                <a:gd name="T6" fmla="*/ 62 w 66"/>
                <a:gd name="T7" fmla="*/ 17 h 17"/>
                <a:gd name="T8" fmla="*/ 62 w 66"/>
                <a:gd name="T9" fmla="*/ 17 h 17"/>
                <a:gd name="T10" fmla="*/ 2 w 66"/>
                <a:gd name="T11" fmla="*/ 7 h 17"/>
                <a:gd name="T12" fmla="*/ 0 w 66"/>
                <a:gd name="T13" fmla="*/ 3 h 17"/>
                <a:gd name="T14" fmla="*/ 4 w 66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7">
                  <a:moveTo>
                    <a:pt x="4" y="1"/>
                  </a:moveTo>
                  <a:cubicBezTo>
                    <a:pt x="63" y="11"/>
                    <a:pt x="63" y="11"/>
                    <a:pt x="63" y="11"/>
                  </a:cubicBezTo>
                  <a:cubicBezTo>
                    <a:pt x="65" y="11"/>
                    <a:pt x="66" y="13"/>
                    <a:pt x="66" y="15"/>
                  </a:cubicBezTo>
                  <a:cubicBezTo>
                    <a:pt x="65" y="16"/>
                    <a:pt x="64" y="17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2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Freeform 854"/>
            <p:cNvSpPr/>
            <p:nvPr/>
          </p:nvSpPr>
          <p:spPr bwMode="auto">
            <a:xfrm>
              <a:off x="8407156" y="5743352"/>
              <a:ext cx="135536" cy="35782"/>
            </a:xfrm>
            <a:custGeom>
              <a:avLst/>
              <a:gdLst>
                <a:gd name="T0" fmla="*/ 1 w 53"/>
                <a:gd name="T1" fmla="*/ 3 h 14"/>
                <a:gd name="T2" fmla="*/ 4 w 53"/>
                <a:gd name="T3" fmla="*/ 0 h 14"/>
                <a:gd name="T4" fmla="*/ 50 w 53"/>
                <a:gd name="T5" fmla="*/ 8 h 14"/>
                <a:gd name="T6" fmla="*/ 53 w 53"/>
                <a:gd name="T7" fmla="*/ 12 h 14"/>
                <a:gd name="T8" fmla="*/ 50 w 53"/>
                <a:gd name="T9" fmla="*/ 14 h 14"/>
                <a:gd name="T10" fmla="*/ 49 w 53"/>
                <a:gd name="T11" fmla="*/ 14 h 14"/>
                <a:gd name="T12" fmla="*/ 3 w 53"/>
                <a:gd name="T13" fmla="*/ 7 h 14"/>
                <a:gd name="T14" fmla="*/ 1 w 53"/>
                <a:gd name="T1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4">
                  <a:moveTo>
                    <a:pt x="1" y="3"/>
                  </a:moveTo>
                  <a:cubicBezTo>
                    <a:pt x="1" y="1"/>
                    <a:pt x="2" y="0"/>
                    <a:pt x="4" y="0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2" y="8"/>
                    <a:pt x="53" y="10"/>
                    <a:pt x="53" y="12"/>
                  </a:cubicBezTo>
                  <a:cubicBezTo>
                    <a:pt x="53" y="13"/>
                    <a:pt x="51" y="14"/>
                    <a:pt x="50" y="14"/>
                  </a:cubicBezTo>
                  <a:cubicBezTo>
                    <a:pt x="50" y="14"/>
                    <a:pt x="49" y="14"/>
                    <a:pt x="49" y="1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6"/>
                    <a:pt x="0" y="5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Freeform 855"/>
            <p:cNvSpPr/>
            <p:nvPr/>
          </p:nvSpPr>
          <p:spPr bwMode="auto">
            <a:xfrm>
              <a:off x="8450527" y="5784555"/>
              <a:ext cx="61805" cy="22770"/>
            </a:xfrm>
            <a:custGeom>
              <a:avLst/>
              <a:gdLst>
                <a:gd name="T0" fmla="*/ 21 w 24"/>
                <a:gd name="T1" fmla="*/ 3 h 9"/>
                <a:gd name="T2" fmla="*/ 24 w 24"/>
                <a:gd name="T3" fmla="*/ 6 h 9"/>
                <a:gd name="T4" fmla="*/ 21 w 24"/>
                <a:gd name="T5" fmla="*/ 9 h 9"/>
                <a:gd name="T6" fmla="*/ 20 w 24"/>
                <a:gd name="T7" fmla="*/ 9 h 9"/>
                <a:gd name="T8" fmla="*/ 3 w 24"/>
                <a:gd name="T9" fmla="*/ 6 h 9"/>
                <a:gd name="T10" fmla="*/ 0 w 24"/>
                <a:gd name="T11" fmla="*/ 3 h 9"/>
                <a:gd name="T12" fmla="*/ 4 w 24"/>
                <a:gd name="T13" fmla="*/ 0 h 9"/>
                <a:gd name="T14" fmla="*/ 21 w 24"/>
                <a:gd name="T1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9">
                  <a:moveTo>
                    <a:pt x="21" y="3"/>
                  </a:moveTo>
                  <a:cubicBezTo>
                    <a:pt x="23" y="3"/>
                    <a:pt x="24" y="5"/>
                    <a:pt x="24" y="6"/>
                  </a:cubicBezTo>
                  <a:cubicBezTo>
                    <a:pt x="24" y="8"/>
                    <a:pt x="22" y="9"/>
                    <a:pt x="21" y="9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9" name="Group 610346">
            <a:extLst>
              <a:ext uri="{FF2B5EF4-FFF2-40B4-BE49-F238E27FC236}">
                <a16:creationId xmlns:a16="http://schemas.microsoft.com/office/drawing/2014/main" id="{4B279B34-9512-4803-B71E-9E4D7B842C22}"/>
              </a:ext>
            </a:extLst>
          </p:cNvPr>
          <p:cNvGrpSpPr/>
          <p:nvPr/>
        </p:nvGrpSpPr>
        <p:grpSpPr>
          <a:xfrm>
            <a:off x="3354575" y="2035670"/>
            <a:ext cx="2673808" cy="1915346"/>
            <a:chOff x="0" y="0"/>
            <a:chExt cx="2016032" cy="1440023"/>
          </a:xfrm>
        </p:grpSpPr>
        <p:sp>
          <p:nvSpPr>
            <p:cNvPr id="40" name="Shape 5397">
              <a:extLst>
                <a:ext uri="{FF2B5EF4-FFF2-40B4-BE49-F238E27FC236}">
                  <a16:creationId xmlns:a16="http://schemas.microsoft.com/office/drawing/2014/main" id="{CFF04623-7908-4000-B307-F6E00602CB2D}"/>
                </a:ext>
              </a:extLst>
            </p:cNvPr>
            <p:cNvSpPr/>
            <p:nvPr/>
          </p:nvSpPr>
          <p:spPr>
            <a:xfrm>
              <a:off x="864014" y="288005"/>
              <a:ext cx="864014" cy="864014"/>
            </a:xfrm>
            <a:custGeom>
              <a:avLst/>
              <a:gdLst/>
              <a:ahLst/>
              <a:cxnLst/>
              <a:rect l="0" t="0" r="0" b="0"/>
              <a:pathLst>
                <a:path w="864014" h="864014">
                  <a:moveTo>
                    <a:pt x="432007" y="0"/>
                  </a:moveTo>
                  <a:cubicBezTo>
                    <a:pt x="670601" y="0"/>
                    <a:pt x="864014" y="193413"/>
                    <a:pt x="864014" y="432007"/>
                  </a:cubicBezTo>
                  <a:cubicBezTo>
                    <a:pt x="864014" y="670601"/>
                    <a:pt x="670601" y="864014"/>
                    <a:pt x="432007" y="864014"/>
                  </a:cubicBezTo>
                  <a:cubicBezTo>
                    <a:pt x="193413" y="864014"/>
                    <a:pt x="0" y="670601"/>
                    <a:pt x="0" y="432007"/>
                  </a:cubicBezTo>
                  <a:cubicBezTo>
                    <a:pt x="0" y="193413"/>
                    <a:pt x="193413" y="0"/>
                    <a:pt x="43200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F1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5398">
              <a:extLst>
                <a:ext uri="{FF2B5EF4-FFF2-40B4-BE49-F238E27FC236}">
                  <a16:creationId xmlns:a16="http://schemas.microsoft.com/office/drawing/2014/main" id="{053EC54C-6A2F-44C7-8353-11479D88BE3D}"/>
                </a:ext>
              </a:extLst>
            </p:cNvPr>
            <p:cNvSpPr/>
            <p:nvPr/>
          </p:nvSpPr>
          <p:spPr>
            <a:xfrm>
              <a:off x="864014" y="400120"/>
              <a:ext cx="288005" cy="639783"/>
            </a:xfrm>
            <a:custGeom>
              <a:avLst/>
              <a:gdLst/>
              <a:ahLst/>
              <a:cxnLst/>
              <a:rect l="0" t="0" r="0" b="0"/>
              <a:pathLst>
                <a:path w="288005" h="639783">
                  <a:moveTo>
                    <a:pt x="144002" y="0"/>
                  </a:moveTo>
                  <a:lnTo>
                    <a:pt x="161474" y="14415"/>
                  </a:lnTo>
                  <a:cubicBezTo>
                    <a:pt x="239652" y="92593"/>
                    <a:pt x="288005" y="200595"/>
                    <a:pt x="288005" y="319891"/>
                  </a:cubicBezTo>
                  <a:cubicBezTo>
                    <a:pt x="288005" y="439188"/>
                    <a:pt x="239652" y="547190"/>
                    <a:pt x="161474" y="625367"/>
                  </a:cubicBezTo>
                  <a:lnTo>
                    <a:pt x="144002" y="639783"/>
                  </a:lnTo>
                  <a:lnTo>
                    <a:pt x="126531" y="625367"/>
                  </a:lnTo>
                  <a:cubicBezTo>
                    <a:pt x="48353" y="547190"/>
                    <a:pt x="0" y="439188"/>
                    <a:pt x="0" y="319891"/>
                  </a:cubicBezTo>
                  <a:cubicBezTo>
                    <a:pt x="0" y="200595"/>
                    <a:pt x="48353" y="92593"/>
                    <a:pt x="126531" y="14415"/>
                  </a:cubicBezTo>
                  <a:lnTo>
                    <a:pt x="14400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5399">
              <a:extLst>
                <a:ext uri="{FF2B5EF4-FFF2-40B4-BE49-F238E27FC236}">
                  <a16:creationId xmlns:a16="http://schemas.microsoft.com/office/drawing/2014/main" id="{D4B023D6-4DB1-41D1-8CB7-FF44D077C8C8}"/>
                </a:ext>
              </a:extLst>
            </p:cNvPr>
            <p:cNvSpPr/>
            <p:nvPr/>
          </p:nvSpPr>
          <p:spPr>
            <a:xfrm>
              <a:off x="864014" y="400120"/>
              <a:ext cx="288005" cy="639783"/>
            </a:xfrm>
            <a:custGeom>
              <a:avLst/>
              <a:gdLst/>
              <a:ahLst/>
              <a:cxnLst/>
              <a:rect l="0" t="0" r="0" b="0"/>
              <a:pathLst>
                <a:path w="288005" h="639783">
                  <a:moveTo>
                    <a:pt x="144002" y="0"/>
                  </a:moveTo>
                  <a:lnTo>
                    <a:pt x="161474" y="14415"/>
                  </a:lnTo>
                  <a:cubicBezTo>
                    <a:pt x="239652" y="92593"/>
                    <a:pt x="288005" y="200595"/>
                    <a:pt x="288005" y="319891"/>
                  </a:cubicBezTo>
                  <a:cubicBezTo>
                    <a:pt x="288005" y="439188"/>
                    <a:pt x="239652" y="547190"/>
                    <a:pt x="161474" y="625367"/>
                  </a:cubicBezTo>
                  <a:lnTo>
                    <a:pt x="144002" y="639783"/>
                  </a:lnTo>
                  <a:lnTo>
                    <a:pt x="126531" y="625367"/>
                  </a:lnTo>
                  <a:cubicBezTo>
                    <a:pt x="48353" y="547190"/>
                    <a:pt x="0" y="439188"/>
                    <a:pt x="0" y="319891"/>
                  </a:cubicBezTo>
                  <a:cubicBezTo>
                    <a:pt x="0" y="200595"/>
                    <a:pt x="48353" y="92593"/>
                    <a:pt x="126531" y="14415"/>
                  </a:cubicBezTo>
                  <a:lnTo>
                    <a:pt x="14400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Shape 5400">
              <a:extLst>
                <a:ext uri="{FF2B5EF4-FFF2-40B4-BE49-F238E27FC236}">
                  <a16:creationId xmlns:a16="http://schemas.microsoft.com/office/drawing/2014/main" id="{13F51B7E-A2E1-49A4-A0AC-FA7ADDD2D62F}"/>
                </a:ext>
              </a:extLst>
            </p:cNvPr>
            <p:cNvSpPr/>
            <p:nvPr/>
          </p:nvSpPr>
          <p:spPr>
            <a:xfrm>
              <a:off x="288005" y="288005"/>
              <a:ext cx="864014" cy="864014"/>
            </a:xfrm>
            <a:custGeom>
              <a:avLst/>
              <a:gdLst/>
              <a:ahLst/>
              <a:cxnLst/>
              <a:rect l="0" t="0" r="0" b="0"/>
              <a:pathLst>
                <a:path w="864014" h="864014">
                  <a:moveTo>
                    <a:pt x="864014" y="432007"/>
                  </a:moveTo>
                  <a:cubicBezTo>
                    <a:pt x="864014" y="193413"/>
                    <a:pt x="670601" y="0"/>
                    <a:pt x="432007" y="0"/>
                  </a:cubicBezTo>
                  <a:cubicBezTo>
                    <a:pt x="193413" y="0"/>
                    <a:pt x="0" y="193413"/>
                    <a:pt x="0" y="432007"/>
                  </a:cubicBezTo>
                  <a:cubicBezTo>
                    <a:pt x="0" y="670601"/>
                    <a:pt x="193413" y="864014"/>
                    <a:pt x="432007" y="864014"/>
                  </a:cubicBezTo>
                  <a:cubicBezTo>
                    <a:pt x="670601" y="864014"/>
                    <a:pt x="864014" y="670601"/>
                    <a:pt x="864014" y="432007"/>
                  </a:cubicBezTo>
                  <a:close/>
                </a:path>
              </a:pathLst>
            </a:custGeom>
            <a:ln w="506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5402">
              <a:extLst>
                <a:ext uri="{FF2B5EF4-FFF2-40B4-BE49-F238E27FC236}">
                  <a16:creationId xmlns:a16="http://schemas.microsoft.com/office/drawing/2014/main" id="{96B2262F-1763-4034-9351-2BEEF90D4EA5}"/>
                </a:ext>
              </a:extLst>
            </p:cNvPr>
            <p:cNvSpPr/>
            <p:nvPr/>
          </p:nvSpPr>
          <p:spPr>
            <a:xfrm>
              <a:off x="664284" y="666507"/>
              <a:ext cx="148220" cy="1793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56959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 kern="1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A</a:t>
              </a:r>
              <a:endParaRPr lang="zh-CN" sz="1200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45" name="Shape 5403">
              <a:extLst>
                <a:ext uri="{FF2B5EF4-FFF2-40B4-BE49-F238E27FC236}">
                  <a16:creationId xmlns:a16="http://schemas.microsoft.com/office/drawing/2014/main" id="{D7E75A48-9F27-4225-9D4A-8E2C4BF724BD}"/>
                </a:ext>
              </a:extLst>
            </p:cNvPr>
            <p:cNvSpPr/>
            <p:nvPr/>
          </p:nvSpPr>
          <p:spPr>
            <a:xfrm>
              <a:off x="864014" y="288005"/>
              <a:ext cx="864014" cy="864014"/>
            </a:xfrm>
            <a:custGeom>
              <a:avLst/>
              <a:gdLst/>
              <a:ahLst/>
              <a:cxnLst/>
              <a:rect l="0" t="0" r="0" b="0"/>
              <a:pathLst>
                <a:path w="864014" h="864014">
                  <a:moveTo>
                    <a:pt x="864014" y="432007"/>
                  </a:moveTo>
                  <a:cubicBezTo>
                    <a:pt x="864014" y="193413"/>
                    <a:pt x="670601" y="0"/>
                    <a:pt x="432007" y="0"/>
                  </a:cubicBezTo>
                  <a:cubicBezTo>
                    <a:pt x="193413" y="0"/>
                    <a:pt x="0" y="193413"/>
                    <a:pt x="0" y="432007"/>
                  </a:cubicBezTo>
                  <a:cubicBezTo>
                    <a:pt x="0" y="670601"/>
                    <a:pt x="193413" y="864014"/>
                    <a:pt x="432007" y="864014"/>
                  </a:cubicBezTo>
                  <a:cubicBezTo>
                    <a:pt x="670601" y="864014"/>
                    <a:pt x="864014" y="670601"/>
                    <a:pt x="864014" y="432007"/>
                  </a:cubicBezTo>
                  <a:close/>
                </a:path>
              </a:pathLst>
            </a:custGeom>
            <a:ln w="506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Rectangle 5405">
              <a:extLst>
                <a:ext uri="{FF2B5EF4-FFF2-40B4-BE49-F238E27FC236}">
                  <a16:creationId xmlns:a16="http://schemas.microsoft.com/office/drawing/2014/main" id="{CB1D0904-1D05-41A4-9BDD-DF7891CF5F07}"/>
                </a:ext>
              </a:extLst>
            </p:cNvPr>
            <p:cNvSpPr/>
            <p:nvPr/>
          </p:nvSpPr>
          <p:spPr>
            <a:xfrm>
              <a:off x="1235708" y="666507"/>
              <a:ext cx="150219" cy="17931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56959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 kern="1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B</a:t>
              </a:r>
              <a:endParaRPr lang="zh-CN" sz="1200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47" name="Shape 5406">
              <a:extLst>
                <a:ext uri="{FF2B5EF4-FFF2-40B4-BE49-F238E27FC236}">
                  <a16:creationId xmlns:a16="http://schemas.microsoft.com/office/drawing/2014/main" id="{8855BB10-0674-4F74-BC8D-AE21263E067E}"/>
                </a:ext>
              </a:extLst>
            </p:cNvPr>
            <p:cNvSpPr/>
            <p:nvPr/>
          </p:nvSpPr>
          <p:spPr>
            <a:xfrm>
              <a:off x="0" y="0"/>
              <a:ext cx="2016032" cy="1440023"/>
            </a:xfrm>
            <a:custGeom>
              <a:avLst/>
              <a:gdLst/>
              <a:ahLst/>
              <a:cxnLst/>
              <a:rect l="0" t="0" r="0" b="0"/>
              <a:pathLst>
                <a:path w="2016032" h="1440023">
                  <a:moveTo>
                    <a:pt x="0" y="1389412"/>
                  </a:moveTo>
                  <a:lnTo>
                    <a:pt x="0" y="50611"/>
                  </a:lnTo>
                  <a:cubicBezTo>
                    <a:pt x="0" y="22659"/>
                    <a:pt x="22659" y="0"/>
                    <a:pt x="50611" y="0"/>
                  </a:cubicBezTo>
                  <a:lnTo>
                    <a:pt x="1965422" y="0"/>
                  </a:lnTo>
                  <a:cubicBezTo>
                    <a:pt x="1993373" y="0"/>
                    <a:pt x="2016032" y="22659"/>
                    <a:pt x="2016032" y="50611"/>
                  </a:cubicBezTo>
                  <a:lnTo>
                    <a:pt x="2016032" y="1389412"/>
                  </a:lnTo>
                  <a:cubicBezTo>
                    <a:pt x="2016032" y="1417364"/>
                    <a:pt x="1993373" y="1440023"/>
                    <a:pt x="1965422" y="1440023"/>
                  </a:cubicBezTo>
                  <a:lnTo>
                    <a:pt x="50611" y="1440023"/>
                  </a:lnTo>
                  <a:cubicBezTo>
                    <a:pt x="22659" y="1440023"/>
                    <a:pt x="0" y="1417364"/>
                    <a:pt x="0" y="1389412"/>
                  </a:cubicBezTo>
                  <a:close/>
                </a:path>
              </a:pathLst>
            </a:custGeom>
            <a:ln w="506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8" name="Picture 887661">
            <a:extLst>
              <a:ext uri="{FF2B5EF4-FFF2-40B4-BE49-F238E27FC236}">
                <a16:creationId xmlns:a16="http://schemas.microsoft.com/office/drawing/2014/main" id="{48784D87-1728-42BF-95B6-266ECE7292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1229" y="123478"/>
            <a:ext cx="2261145" cy="749665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5186F0C8-3897-4D44-9B49-339DF82C8F80}"/>
              </a:ext>
            </a:extLst>
          </p:cNvPr>
          <p:cNvSpPr txBox="1"/>
          <p:nvPr/>
        </p:nvSpPr>
        <p:spPr>
          <a:xfrm>
            <a:off x="5558452" y="317610"/>
            <a:ext cx="127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If P(B) &gt; 0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CD8CDAB-29B8-4DEE-B275-876366390801}"/>
              </a:ext>
            </a:extLst>
          </p:cNvPr>
          <p:cNvSpPr/>
          <p:nvPr/>
        </p:nvSpPr>
        <p:spPr>
          <a:xfrm>
            <a:off x="2457345" y="4206654"/>
            <a:ext cx="4400093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9860" marR="143510" indent="-6350" algn="ctr">
              <a:lnSpc>
                <a:spcPct val="110000"/>
              </a:lnSpc>
              <a:spcAft>
                <a:spcPts val="1030"/>
              </a:spcAft>
            </a:pP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|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+ 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800" i="1" kern="1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zh-CN" sz="2800" i="1" kern="100" baseline="300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n-US" altLang="zh-CN" sz="2800" kern="1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|</a:t>
            </a:r>
            <a:r>
              <a:rPr lang="en-US" altLang="zh-CN" sz="2800" i="1" kern="1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= 1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zh-CN" altLang="zh-CN" sz="2800" kern="1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B8D740C-D490-4F71-BF41-33147AF51E61}"/>
              </a:ext>
            </a:extLst>
          </p:cNvPr>
          <p:cNvSpPr/>
          <p:nvPr/>
        </p:nvSpPr>
        <p:spPr>
          <a:xfrm>
            <a:off x="223349" y="2923994"/>
            <a:ext cx="2249013" cy="523212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 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Nonnegativity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A9A3934-4447-41CE-83FF-77D2DF342440}"/>
              </a:ext>
            </a:extLst>
          </p:cNvPr>
          <p:cNvSpPr txBox="1"/>
          <p:nvPr/>
        </p:nvSpPr>
        <p:spPr>
          <a:xfrm>
            <a:off x="6557556" y="3659835"/>
            <a:ext cx="25864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Normality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P(S|B) = 1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,</a:t>
            </a:r>
            <a:endParaRPr lang="zh-CN" altLang="en-US" dirty="0"/>
          </a:p>
        </p:txBody>
      </p:sp>
      <p:pic>
        <p:nvPicPr>
          <p:cNvPr id="55" name="Picture 887674">
            <a:extLst>
              <a:ext uri="{FF2B5EF4-FFF2-40B4-BE49-F238E27FC236}">
                <a16:creationId xmlns:a16="http://schemas.microsoft.com/office/drawing/2014/main" id="{ACE1489B-FD15-471C-8666-978BBC458B5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28383" y="1303407"/>
            <a:ext cx="2710252" cy="6918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4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8" grpId="0" animBg="1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C64D89C-EEF1-4F38-BAF2-EEA906D4E857}"/>
              </a:ext>
            </a:extLst>
          </p:cNvPr>
          <p:cNvSpPr/>
          <p:nvPr/>
        </p:nvSpPr>
        <p:spPr>
          <a:xfrm>
            <a:off x="395536" y="1059002"/>
            <a:ext cx="10334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Let A and B be events. If P(B) &gt; 0, then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60890B-6DB2-4522-A94F-2693FEB46CE7}"/>
              </a:ext>
            </a:extLst>
          </p:cNvPr>
          <p:cNvSpPr/>
          <p:nvPr/>
        </p:nvSpPr>
        <p:spPr>
          <a:xfrm>
            <a:off x="4211960" y="992702"/>
            <a:ext cx="5760639" cy="532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9140" marR="732790" indent="-6350" algn="ctr">
              <a:lnSpc>
                <a:spcPct val="111000"/>
              </a:lnSpc>
              <a:spcAft>
                <a:spcPts val="1090"/>
              </a:spcAft>
            </a:pP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∩ 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= 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× 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|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endParaRPr lang="zh-CN" altLang="zh-CN" sz="2800" kern="1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80E539-ACBE-4246-8E77-405F6B0A86E9}"/>
              </a:ext>
            </a:extLst>
          </p:cNvPr>
          <p:cNvSpPr/>
          <p:nvPr/>
        </p:nvSpPr>
        <p:spPr>
          <a:xfrm>
            <a:off x="4402119" y="1738308"/>
            <a:ext cx="5380319" cy="532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9140" marR="732790" indent="-6350" algn="ctr">
              <a:lnSpc>
                <a:spcPct val="111000"/>
              </a:lnSpc>
              <a:spcAft>
                <a:spcPts val="970"/>
              </a:spcAft>
            </a:pP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∩ 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= 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× 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|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endParaRPr lang="zh-CN" altLang="zh-CN" sz="2800" kern="1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4C0A422-21ED-4C7D-8DE1-A1798D089AF5}"/>
              </a:ext>
            </a:extLst>
          </p:cNvPr>
          <p:cNvSpPr/>
          <p:nvPr/>
        </p:nvSpPr>
        <p:spPr>
          <a:xfrm>
            <a:off x="2879812" y="1804612"/>
            <a:ext cx="7710902" cy="40010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P(A) &gt; 0, then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8DE4099-8EB3-48BC-A1D1-41DBF2200393}"/>
              </a:ext>
            </a:extLst>
          </p:cNvPr>
          <p:cNvSpPr/>
          <p:nvPr/>
        </p:nvSpPr>
        <p:spPr>
          <a:xfrm>
            <a:off x="611560" y="3716242"/>
            <a:ext cx="8794715" cy="5706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marR="569595" indent="-6350" algn="ctr">
              <a:lnSpc>
                <a:spcPct val="111000"/>
              </a:lnSpc>
              <a:spcAft>
                <a:spcPts val="965"/>
              </a:spcAft>
            </a:pP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zh-CN" sz="2800" kern="100" baseline="-25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 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∩ 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zh-CN" sz="2800" kern="100" baseline="-25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 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··· ∩ 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zh-CN" sz="2800" i="1" kern="100" baseline="-25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= 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zh-CN" sz="2800" kern="100" baseline="-25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zh-CN" sz="2800" kern="100" baseline="-25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|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zh-CN" sz="2800" kern="100" baseline="-25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)···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zh-CN" sz="2800" i="1" kern="100" baseline="-25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|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zh-CN" sz="2800" kern="100" baseline="-25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zh-CN" sz="2800" kern="100" baseline="-25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 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···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zh-CN" sz="2800" i="1" kern="100" baseline="-25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altLang="zh-CN" sz="2800" kern="100" baseline="-250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−1</a:t>
            </a:r>
            <a:r>
              <a:rPr lang="en-US" altLang="zh-CN" sz="2800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altLang="zh-CN" sz="2800" i="1" kern="1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zh-CN" altLang="zh-CN" sz="2800" kern="1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A5F6BB6-474A-4231-93DF-600221880DE1}"/>
              </a:ext>
            </a:extLst>
          </p:cNvPr>
          <p:cNvSpPr/>
          <p:nvPr/>
        </p:nvSpPr>
        <p:spPr>
          <a:xfrm>
            <a:off x="611560" y="300835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Suppose that 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000" b="1" baseline="-25000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··· 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000" b="1" i="1" baseline="-25000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are events such that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··· ∩ 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-25000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baseline="-25000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Then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1" y="1707654"/>
            <a:ext cx="5292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全概率公式和贝叶斯定理</a:t>
            </a:r>
            <a:endParaRPr lang="en-US" altLang="zh-CN" sz="24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en-US" altLang="zh-CN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Probability and Bayes’ Theorem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6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50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95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全概率</a:t>
            </a: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19"/>
          <p:cNvSpPr>
            <a:spLocks noEditPoints="1"/>
          </p:cNvSpPr>
          <p:nvPr/>
        </p:nvSpPr>
        <p:spPr bwMode="auto">
          <a:xfrm rot="5400000">
            <a:off x="189812" y="2974660"/>
            <a:ext cx="493713" cy="340033"/>
          </a:xfrm>
          <a:custGeom>
            <a:avLst/>
            <a:gdLst>
              <a:gd name="T0" fmla="*/ 153 w 611"/>
              <a:gd name="T1" fmla="*/ 610 h 610"/>
              <a:gd name="T2" fmla="*/ 153 w 611"/>
              <a:gd name="T3" fmla="*/ 305 h 610"/>
              <a:gd name="T4" fmla="*/ 0 w 611"/>
              <a:gd name="T5" fmla="*/ 305 h 610"/>
              <a:gd name="T6" fmla="*/ 305 w 611"/>
              <a:gd name="T7" fmla="*/ 0 h 610"/>
              <a:gd name="T8" fmla="*/ 611 w 611"/>
              <a:gd name="T9" fmla="*/ 305 h 610"/>
              <a:gd name="T10" fmla="*/ 458 w 611"/>
              <a:gd name="T11" fmla="*/ 305 h 610"/>
              <a:gd name="T12" fmla="*/ 458 w 611"/>
              <a:gd name="T13" fmla="*/ 610 h 610"/>
              <a:gd name="T14" fmla="*/ 153 w 611"/>
              <a:gd name="T15" fmla="*/ 610 h 610"/>
              <a:gd name="T16" fmla="*/ 305 w 611"/>
              <a:gd name="T17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0">
                <a:moveTo>
                  <a:pt x="153" y="610"/>
                </a:moveTo>
                <a:lnTo>
                  <a:pt x="153" y="305"/>
                </a:lnTo>
                <a:lnTo>
                  <a:pt x="0" y="305"/>
                </a:lnTo>
                <a:lnTo>
                  <a:pt x="305" y="0"/>
                </a:lnTo>
                <a:lnTo>
                  <a:pt x="611" y="305"/>
                </a:lnTo>
                <a:lnTo>
                  <a:pt x="458" y="305"/>
                </a:lnTo>
                <a:lnTo>
                  <a:pt x="458" y="610"/>
                </a:lnTo>
                <a:lnTo>
                  <a:pt x="153" y="610"/>
                </a:lnTo>
                <a:close/>
                <a:moveTo>
                  <a:pt x="305" y="610"/>
                </a:move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E647C"/>
              </a:solidFill>
              <a:latin typeface="+mj-ea"/>
              <a:ea typeface="+mj-ea"/>
            </a:endParaRPr>
          </a:p>
        </p:txBody>
      </p:sp>
      <p:sp>
        <p:nvSpPr>
          <p:cNvPr id="6" name="Freeform 20"/>
          <p:cNvSpPr>
            <a:spLocks noEditPoints="1"/>
          </p:cNvSpPr>
          <p:nvPr/>
        </p:nvSpPr>
        <p:spPr bwMode="auto">
          <a:xfrm rot="5400000">
            <a:off x="192395" y="1047209"/>
            <a:ext cx="493713" cy="340033"/>
          </a:xfrm>
          <a:custGeom>
            <a:avLst/>
            <a:gdLst>
              <a:gd name="T0" fmla="*/ 153 w 611"/>
              <a:gd name="T1" fmla="*/ 610 h 610"/>
              <a:gd name="T2" fmla="*/ 153 w 611"/>
              <a:gd name="T3" fmla="*/ 305 h 610"/>
              <a:gd name="T4" fmla="*/ 0 w 611"/>
              <a:gd name="T5" fmla="*/ 305 h 610"/>
              <a:gd name="T6" fmla="*/ 305 w 611"/>
              <a:gd name="T7" fmla="*/ 0 h 610"/>
              <a:gd name="T8" fmla="*/ 611 w 611"/>
              <a:gd name="T9" fmla="*/ 305 h 610"/>
              <a:gd name="T10" fmla="*/ 458 w 611"/>
              <a:gd name="T11" fmla="*/ 305 h 610"/>
              <a:gd name="T12" fmla="*/ 458 w 611"/>
              <a:gd name="T13" fmla="*/ 610 h 610"/>
              <a:gd name="T14" fmla="*/ 153 w 611"/>
              <a:gd name="T15" fmla="*/ 610 h 610"/>
              <a:gd name="T16" fmla="*/ 305 w 611"/>
              <a:gd name="T17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0">
                <a:moveTo>
                  <a:pt x="153" y="610"/>
                </a:moveTo>
                <a:lnTo>
                  <a:pt x="153" y="305"/>
                </a:lnTo>
                <a:lnTo>
                  <a:pt x="0" y="305"/>
                </a:lnTo>
                <a:lnTo>
                  <a:pt x="305" y="0"/>
                </a:lnTo>
                <a:lnTo>
                  <a:pt x="611" y="305"/>
                </a:lnTo>
                <a:lnTo>
                  <a:pt x="458" y="305"/>
                </a:lnTo>
                <a:lnTo>
                  <a:pt x="458" y="610"/>
                </a:lnTo>
                <a:lnTo>
                  <a:pt x="153" y="610"/>
                </a:lnTo>
                <a:close/>
                <a:moveTo>
                  <a:pt x="305" y="610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rgbClr val="0E647C"/>
              </a:solidFill>
              <a:latin typeface="+mj-ea"/>
              <a:ea typeface="+mj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E44640-2542-4BAD-BE2A-FEB2BA24AB7B}"/>
              </a:ext>
            </a:extLst>
          </p:cNvPr>
          <p:cNvSpPr/>
          <p:nvPr/>
        </p:nvSpPr>
        <p:spPr>
          <a:xfrm>
            <a:off x="753886" y="970369"/>
            <a:ext cx="7270780" cy="70787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Let S denote the sample space of some experiment, and consider n events 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··· 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err="1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i="1" baseline="-25000" dirty="0" err="1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i="1" baseline="-25000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 S such that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3E1D405-7B73-4A64-8FFF-B01842435B4C}"/>
              </a:ext>
            </a:extLst>
          </p:cNvPr>
          <p:cNvSpPr/>
          <p:nvPr/>
        </p:nvSpPr>
        <p:spPr>
          <a:xfrm>
            <a:off x="525089" y="1620010"/>
            <a:ext cx="4161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(1) </a:t>
            </a:r>
            <a:r>
              <a:rPr lang="en-US" altLang="zh-CN" sz="2800" i="1" dirty="0">
                <a:solidFill>
                  <a:srgbClr val="646464"/>
                </a:solidFill>
              </a:rPr>
              <a:t>B</a:t>
            </a:r>
            <a:r>
              <a:rPr lang="en-US" altLang="zh-CN" sz="2800" baseline="-25000" dirty="0">
                <a:solidFill>
                  <a:srgbClr val="646464"/>
                </a:solidFill>
              </a:rPr>
              <a:t>1</a:t>
            </a:r>
            <a:r>
              <a:rPr lang="en-US" altLang="zh-CN" sz="2800" i="1" dirty="0">
                <a:solidFill>
                  <a:srgbClr val="646464"/>
                </a:solidFill>
              </a:rPr>
              <a:t>,</a:t>
            </a:r>
            <a:r>
              <a:rPr lang="en-US" altLang="zh-CN" sz="2800" dirty="0">
                <a:solidFill>
                  <a:srgbClr val="646464"/>
                </a:solidFill>
              </a:rPr>
              <a:t>··· </a:t>
            </a:r>
            <a:r>
              <a:rPr lang="en-US" altLang="zh-CN" sz="2800" i="1" dirty="0">
                <a:solidFill>
                  <a:srgbClr val="646464"/>
                </a:solidFill>
              </a:rPr>
              <a:t>,</a:t>
            </a:r>
            <a:r>
              <a:rPr lang="en-US" altLang="zh-CN" sz="2800" i="1" dirty="0" err="1">
                <a:solidFill>
                  <a:srgbClr val="646464"/>
                </a:solidFill>
              </a:rPr>
              <a:t>B</a:t>
            </a:r>
            <a:r>
              <a:rPr lang="en-US" altLang="zh-CN" sz="2800" i="1" baseline="-25000" dirty="0" err="1">
                <a:solidFill>
                  <a:srgbClr val="646464"/>
                </a:solidFill>
              </a:rPr>
              <a:t>k</a:t>
            </a:r>
            <a:r>
              <a:rPr lang="en-US" altLang="zh-CN" sz="2800" i="1" baseline="-25000" dirty="0">
                <a:solidFill>
                  <a:srgbClr val="646464"/>
                </a:solidFill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are disjoint;</a:t>
            </a:r>
            <a:endParaRPr lang="en-US" altLang="zh-CN" sz="24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</a:endParaRPr>
          </a:p>
        </p:txBody>
      </p:sp>
      <p:pic>
        <p:nvPicPr>
          <p:cNvPr id="21" name="Picture 887677">
            <a:extLst>
              <a:ext uri="{FF2B5EF4-FFF2-40B4-BE49-F238E27FC236}">
                <a16:creationId xmlns:a16="http://schemas.microsoft.com/office/drawing/2014/main" id="{A9F564F1-B698-47CE-BFE5-3598637E9D6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98357" y="1758352"/>
            <a:ext cx="2545975" cy="388906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11C58BD-E167-4C9E-81C1-57C507BC20D8}"/>
              </a:ext>
            </a:extLst>
          </p:cNvPr>
          <p:cNvSpPr/>
          <p:nvPr/>
        </p:nvSpPr>
        <p:spPr>
          <a:xfrm>
            <a:off x="828449" y="2153053"/>
            <a:ext cx="8277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Then these events are called a </a:t>
            </a:r>
            <a:r>
              <a:rPr lang="en-US" altLang="zh-CN" sz="20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partition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 of S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.</a:t>
            </a:r>
            <a:endParaRPr lang="en-US" altLang="zh-CN" sz="24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</a:endParaRPr>
          </a:p>
        </p:txBody>
      </p:sp>
      <p:pic>
        <p:nvPicPr>
          <p:cNvPr id="23" name="Picture 887678">
            <a:extLst>
              <a:ext uri="{FF2B5EF4-FFF2-40B4-BE49-F238E27FC236}">
                <a16:creationId xmlns:a16="http://schemas.microsoft.com/office/drawing/2014/main" id="{04140793-6273-4FA5-B274-D0FB820C2C6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23420" y="2771531"/>
            <a:ext cx="2881499" cy="844100"/>
          </a:xfrm>
          <a:prstGeom prst="rect">
            <a:avLst/>
          </a:prstGeom>
        </p:spPr>
      </p:pic>
      <p:grpSp>
        <p:nvGrpSpPr>
          <p:cNvPr id="24" name="Group 611337">
            <a:extLst>
              <a:ext uri="{FF2B5EF4-FFF2-40B4-BE49-F238E27FC236}">
                <a16:creationId xmlns:a16="http://schemas.microsoft.com/office/drawing/2014/main" id="{6E3F4279-D724-464F-BCF1-2A4D693933EC}"/>
              </a:ext>
            </a:extLst>
          </p:cNvPr>
          <p:cNvGrpSpPr/>
          <p:nvPr/>
        </p:nvGrpSpPr>
        <p:grpSpPr>
          <a:xfrm>
            <a:off x="960751" y="2858791"/>
            <a:ext cx="2379712" cy="1638643"/>
            <a:chOff x="0" y="0"/>
            <a:chExt cx="2016032" cy="1440023"/>
          </a:xfrm>
        </p:grpSpPr>
        <p:sp>
          <p:nvSpPr>
            <p:cNvPr id="25" name="Shape 6410">
              <a:extLst>
                <a:ext uri="{FF2B5EF4-FFF2-40B4-BE49-F238E27FC236}">
                  <a16:creationId xmlns:a16="http://schemas.microsoft.com/office/drawing/2014/main" id="{707892EB-64B4-4137-8AA8-21C0774EA231}"/>
                </a:ext>
              </a:extLst>
            </p:cNvPr>
            <p:cNvSpPr/>
            <p:nvPr/>
          </p:nvSpPr>
          <p:spPr>
            <a:xfrm>
              <a:off x="144002" y="432007"/>
              <a:ext cx="1152019" cy="576009"/>
            </a:xfrm>
            <a:custGeom>
              <a:avLst/>
              <a:gdLst/>
              <a:ahLst/>
              <a:cxnLst/>
              <a:rect l="0" t="0" r="0" b="0"/>
              <a:pathLst>
                <a:path w="1152019" h="576009">
                  <a:moveTo>
                    <a:pt x="576009" y="0"/>
                  </a:moveTo>
                  <a:cubicBezTo>
                    <a:pt x="894135" y="0"/>
                    <a:pt x="1152019" y="128942"/>
                    <a:pt x="1152019" y="288005"/>
                  </a:cubicBezTo>
                  <a:cubicBezTo>
                    <a:pt x="1152019" y="447067"/>
                    <a:pt x="894135" y="576009"/>
                    <a:pt x="576009" y="576009"/>
                  </a:cubicBezTo>
                  <a:cubicBezTo>
                    <a:pt x="257884" y="576009"/>
                    <a:pt x="0" y="447067"/>
                    <a:pt x="0" y="288005"/>
                  </a:cubicBezTo>
                  <a:cubicBezTo>
                    <a:pt x="0" y="128942"/>
                    <a:pt x="257884" y="0"/>
                    <a:pt x="57600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F1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6411">
              <a:extLst>
                <a:ext uri="{FF2B5EF4-FFF2-40B4-BE49-F238E27FC236}">
                  <a16:creationId xmlns:a16="http://schemas.microsoft.com/office/drawing/2014/main" id="{1DA992EE-DB17-40B8-BDA3-542485ACF28A}"/>
                </a:ext>
              </a:extLst>
            </p:cNvPr>
            <p:cNvSpPr/>
            <p:nvPr/>
          </p:nvSpPr>
          <p:spPr>
            <a:xfrm>
              <a:off x="0" y="0"/>
              <a:ext cx="1296021" cy="1008016"/>
            </a:xfrm>
            <a:custGeom>
              <a:avLst/>
              <a:gdLst/>
              <a:ahLst/>
              <a:cxnLst/>
              <a:rect l="0" t="0" r="0" b="0"/>
              <a:pathLst>
                <a:path w="1296021" h="1008016">
                  <a:moveTo>
                    <a:pt x="1296021" y="0"/>
                  </a:moveTo>
                  <a:lnTo>
                    <a:pt x="0" y="1008016"/>
                  </a:lnTo>
                </a:path>
              </a:pathLst>
            </a:custGeom>
            <a:ln w="1012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6412">
              <a:extLst>
                <a:ext uri="{FF2B5EF4-FFF2-40B4-BE49-F238E27FC236}">
                  <a16:creationId xmlns:a16="http://schemas.microsoft.com/office/drawing/2014/main" id="{CC8F432F-B2B4-4CD4-8460-971B0E61DAF6}"/>
                </a:ext>
              </a:extLst>
            </p:cNvPr>
            <p:cNvSpPr/>
            <p:nvPr/>
          </p:nvSpPr>
          <p:spPr>
            <a:xfrm>
              <a:off x="432007" y="672009"/>
              <a:ext cx="1584025" cy="0"/>
            </a:xfrm>
            <a:custGeom>
              <a:avLst/>
              <a:gdLst/>
              <a:ahLst/>
              <a:cxnLst/>
              <a:rect l="0" t="0" r="0" b="0"/>
              <a:pathLst>
                <a:path w="1584025">
                  <a:moveTo>
                    <a:pt x="0" y="0"/>
                  </a:moveTo>
                  <a:lnTo>
                    <a:pt x="1584025" y="0"/>
                  </a:lnTo>
                </a:path>
              </a:pathLst>
            </a:custGeom>
            <a:ln w="1012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6413">
              <a:extLst>
                <a:ext uri="{FF2B5EF4-FFF2-40B4-BE49-F238E27FC236}">
                  <a16:creationId xmlns:a16="http://schemas.microsoft.com/office/drawing/2014/main" id="{559AC240-0FEA-4338-997A-36E557F2A47A}"/>
                </a:ext>
              </a:extLst>
            </p:cNvPr>
            <p:cNvSpPr/>
            <p:nvPr/>
          </p:nvSpPr>
          <p:spPr>
            <a:xfrm>
              <a:off x="720012" y="672009"/>
              <a:ext cx="0" cy="768014"/>
            </a:xfrm>
            <a:custGeom>
              <a:avLst/>
              <a:gdLst/>
              <a:ahLst/>
              <a:cxnLst/>
              <a:rect l="0" t="0" r="0" b="0"/>
              <a:pathLst>
                <a:path h="768014">
                  <a:moveTo>
                    <a:pt x="0" y="0"/>
                  </a:moveTo>
                  <a:lnTo>
                    <a:pt x="0" y="768014"/>
                  </a:lnTo>
                </a:path>
              </a:pathLst>
            </a:custGeom>
            <a:ln w="1012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6414">
              <a:extLst>
                <a:ext uri="{FF2B5EF4-FFF2-40B4-BE49-F238E27FC236}">
                  <a16:creationId xmlns:a16="http://schemas.microsoft.com/office/drawing/2014/main" id="{4345EE52-12FA-4672-A19F-ACE292F2A130}"/>
                </a:ext>
              </a:extLst>
            </p:cNvPr>
            <p:cNvSpPr/>
            <p:nvPr/>
          </p:nvSpPr>
          <p:spPr>
            <a:xfrm>
              <a:off x="1152019" y="672009"/>
              <a:ext cx="0" cy="768014"/>
            </a:xfrm>
            <a:custGeom>
              <a:avLst/>
              <a:gdLst/>
              <a:ahLst/>
              <a:cxnLst/>
              <a:rect l="0" t="0" r="0" b="0"/>
              <a:pathLst>
                <a:path h="768014">
                  <a:moveTo>
                    <a:pt x="0" y="0"/>
                  </a:moveTo>
                  <a:lnTo>
                    <a:pt x="0" y="768014"/>
                  </a:lnTo>
                </a:path>
              </a:pathLst>
            </a:custGeom>
            <a:ln w="1012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6415">
              <a:extLst>
                <a:ext uri="{FF2B5EF4-FFF2-40B4-BE49-F238E27FC236}">
                  <a16:creationId xmlns:a16="http://schemas.microsoft.com/office/drawing/2014/main" id="{71D3F37C-AD4E-46BC-90DB-0D94272A2C96}"/>
                </a:ext>
              </a:extLst>
            </p:cNvPr>
            <p:cNvSpPr/>
            <p:nvPr/>
          </p:nvSpPr>
          <p:spPr>
            <a:xfrm>
              <a:off x="345489" y="79120"/>
              <a:ext cx="150219" cy="1793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56959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 kern="1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B</a:t>
              </a:r>
              <a:endParaRPr lang="zh-CN" sz="1200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31" name="Rectangle 6416">
              <a:extLst>
                <a:ext uri="{FF2B5EF4-FFF2-40B4-BE49-F238E27FC236}">
                  <a16:creationId xmlns:a16="http://schemas.microsoft.com/office/drawing/2014/main" id="{B3F82DEA-7BF3-4FD5-8D68-7C411F3397F8}"/>
                </a:ext>
              </a:extLst>
            </p:cNvPr>
            <p:cNvSpPr/>
            <p:nvPr/>
          </p:nvSpPr>
          <p:spPr>
            <a:xfrm>
              <a:off x="458430" y="137028"/>
              <a:ext cx="71525" cy="119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56959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1</a:t>
              </a:r>
              <a:endParaRPr lang="zh-CN" sz="1200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32" name="Rectangle 6417">
              <a:extLst>
                <a:ext uri="{FF2B5EF4-FFF2-40B4-BE49-F238E27FC236}">
                  <a16:creationId xmlns:a16="http://schemas.microsoft.com/office/drawing/2014/main" id="{5758D0F1-1402-463E-9FF9-AF5F0F7CEB7A}"/>
                </a:ext>
              </a:extLst>
            </p:cNvPr>
            <p:cNvSpPr/>
            <p:nvPr/>
          </p:nvSpPr>
          <p:spPr>
            <a:xfrm>
              <a:off x="1785491" y="79120"/>
              <a:ext cx="150219" cy="1793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56959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 kern="1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B</a:t>
              </a:r>
              <a:endParaRPr lang="zh-CN" sz="1200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33" name="Rectangle 6418">
              <a:extLst>
                <a:ext uri="{FF2B5EF4-FFF2-40B4-BE49-F238E27FC236}">
                  <a16:creationId xmlns:a16="http://schemas.microsoft.com/office/drawing/2014/main" id="{DF88A211-4A7B-4C1B-BF61-43E35A2508C9}"/>
                </a:ext>
              </a:extLst>
            </p:cNvPr>
            <p:cNvSpPr/>
            <p:nvPr/>
          </p:nvSpPr>
          <p:spPr>
            <a:xfrm>
              <a:off x="1898432" y="137028"/>
              <a:ext cx="71525" cy="119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56959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2</a:t>
              </a:r>
              <a:endParaRPr lang="zh-CN" sz="1200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34" name="Rectangle 6419">
              <a:extLst>
                <a:ext uri="{FF2B5EF4-FFF2-40B4-BE49-F238E27FC236}">
                  <a16:creationId xmlns:a16="http://schemas.microsoft.com/office/drawing/2014/main" id="{3B577727-59AE-4ECB-BD54-2966D515EA9A}"/>
                </a:ext>
              </a:extLst>
            </p:cNvPr>
            <p:cNvSpPr/>
            <p:nvPr/>
          </p:nvSpPr>
          <p:spPr>
            <a:xfrm>
              <a:off x="345489" y="1231125"/>
              <a:ext cx="150219" cy="1793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56959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 kern="1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B</a:t>
              </a:r>
              <a:endParaRPr lang="zh-CN" sz="1200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35" name="Rectangle 6420">
              <a:extLst>
                <a:ext uri="{FF2B5EF4-FFF2-40B4-BE49-F238E27FC236}">
                  <a16:creationId xmlns:a16="http://schemas.microsoft.com/office/drawing/2014/main" id="{BEB32999-0B69-44A2-A504-3177CB692F47}"/>
                </a:ext>
              </a:extLst>
            </p:cNvPr>
            <p:cNvSpPr/>
            <p:nvPr/>
          </p:nvSpPr>
          <p:spPr>
            <a:xfrm>
              <a:off x="458430" y="1289032"/>
              <a:ext cx="71525" cy="119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56959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5</a:t>
              </a:r>
              <a:endParaRPr lang="zh-CN" sz="1200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36" name="Rectangle 6421">
              <a:extLst>
                <a:ext uri="{FF2B5EF4-FFF2-40B4-BE49-F238E27FC236}">
                  <a16:creationId xmlns:a16="http://schemas.microsoft.com/office/drawing/2014/main" id="{5E0A1566-5C58-4E48-8CA0-A71EABA567FE}"/>
                </a:ext>
              </a:extLst>
            </p:cNvPr>
            <p:cNvSpPr/>
            <p:nvPr/>
          </p:nvSpPr>
          <p:spPr>
            <a:xfrm>
              <a:off x="777492" y="1231125"/>
              <a:ext cx="150219" cy="1793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56959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 kern="1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B</a:t>
              </a:r>
              <a:endParaRPr lang="zh-CN" sz="1200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37" name="Rectangle 6422">
              <a:extLst>
                <a:ext uri="{FF2B5EF4-FFF2-40B4-BE49-F238E27FC236}">
                  <a16:creationId xmlns:a16="http://schemas.microsoft.com/office/drawing/2014/main" id="{FC184F01-22BC-4D94-A688-63F9375948EB}"/>
                </a:ext>
              </a:extLst>
            </p:cNvPr>
            <p:cNvSpPr/>
            <p:nvPr/>
          </p:nvSpPr>
          <p:spPr>
            <a:xfrm>
              <a:off x="890433" y="1289032"/>
              <a:ext cx="71525" cy="119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56959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4</a:t>
              </a:r>
              <a:endParaRPr lang="zh-CN" sz="1200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38" name="Rectangle 6423">
              <a:extLst>
                <a:ext uri="{FF2B5EF4-FFF2-40B4-BE49-F238E27FC236}">
                  <a16:creationId xmlns:a16="http://schemas.microsoft.com/office/drawing/2014/main" id="{69AA5749-ABAF-452E-BF46-2B419C06F5ED}"/>
                </a:ext>
              </a:extLst>
            </p:cNvPr>
            <p:cNvSpPr/>
            <p:nvPr/>
          </p:nvSpPr>
          <p:spPr>
            <a:xfrm>
              <a:off x="1497493" y="1231125"/>
              <a:ext cx="150219" cy="1793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56959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 kern="1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B</a:t>
              </a:r>
              <a:endParaRPr lang="zh-CN" sz="1200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39" name="Rectangle 6424">
              <a:extLst>
                <a:ext uri="{FF2B5EF4-FFF2-40B4-BE49-F238E27FC236}">
                  <a16:creationId xmlns:a16="http://schemas.microsoft.com/office/drawing/2014/main" id="{0581230B-9FD2-4979-B0FD-F16F7D0B5EA6}"/>
                </a:ext>
              </a:extLst>
            </p:cNvPr>
            <p:cNvSpPr/>
            <p:nvPr/>
          </p:nvSpPr>
          <p:spPr>
            <a:xfrm>
              <a:off x="1610434" y="1289032"/>
              <a:ext cx="71525" cy="11954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56959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3</a:t>
              </a:r>
              <a:endParaRPr lang="zh-CN" sz="1200" kern="10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40" name="Rectangle 6425">
              <a:extLst>
                <a:ext uri="{FF2B5EF4-FFF2-40B4-BE49-F238E27FC236}">
                  <a16:creationId xmlns:a16="http://schemas.microsoft.com/office/drawing/2014/main" id="{D7BE3883-92E9-49E7-BDED-69C49F7FEA0D}"/>
                </a:ext>
              </a:extLst>
            </p:cNvPr>
            <p:cNvSpPr/>
            <p:nvPr/>
          </p:nvSpPr>
          <p:spPr>
            <a:xfrm>
              <a:off x="952295" y="378510"/>
              <a:ext cx="148220" cy="1793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56959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i="1" kern="10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rPr>
                <a:t>A</a:t>
              </a:r>
              <a:endParaRPr lang="zh-CN" sz="12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endParaRPr>
            </a:p>
          </p:txBody>
        </p:sp>
        <p:sp>
          <p:nvSpPr>
            <p:cNvPr id="41" name="Shape 6426">
              <a:extLst>
                <a:ext uri="{FF2B5EF4-FFF2-40B4-BE49-F238E27FC236}">
                  <a16:creationId xmlns:a16="http://schemas.microsoft.com/office/drawing/2014/main" id="{C71250D3-5E78-4EBB-AAF8-E2A8C164773E}"/>
                </a:ext>
              </a:extLst>
            </p:cNvPr>
            <p:cNvSpPr/>
            <p:nvPr/>
          </p:nvSpPr>
          <p:spPr>
            <a:xfrm>
              <a:off x="0" y="0"/>
              <a:ext cx="2016032" cy="1440023"/>
            </a:xfrm>
            <a:custGeom>
              <a:avLst/>
              <a:gdLst/>
              <a:ahLst/>
              <a:cxnLst/>
              <a:rect l="0" t="0" r="0" b="0"/>
              <a:pathLst>
                <a:path w="2016032" h="1440023">
                  <a:moveTo>
                    <a:pt x="0" y="1389412"/>
                  </a:moveTo>
                  <a:lnTo>
                    <a:pt x="0" y="50611"/>
                  </a:lnTo>
                  <a:cubicBezTo>
                    <a:pt x="0" y="22659"/>
                    <a:pt x="22659" y="0"/>
                    <a:pt x="50611" y="0"/>
                  </a:cubicBezTo>
                  <a:lnTo>
                    <a:pt x="1965422" y="0"/>
                  </a:lnTo>
                  <a:cubicBezTo>
                    <a:pt x="1993373" y="0"/>
                    <a:pt x="2016032" y="22659"/>
                    <a:pt x="2016032" y="50611"/>
                  </a:cubicBezTo>
                  <a:lnTo>
                    <a:pt x="2016032" y="1389412"/>
                  </a:lnTo>
                  <a:cubicBezTo>
                    <a:pt x="2016032" y="1417364"/>
                    <a:pt x="1993373" y="1440023"/>
                    <a:pt x="1965422" y="1440023"/>
                  </a:cubicBezTo>
                  <a:lnTo>
                    <a:pt x="50611" y="1440023"/>
                  </a:lnTo>
                  <a:cubicBezTo>
                    <a:pt x="22659" y="1440023"/>
                    <a:pt x="0" y="1417364"/>
                    <a:pt x="0" y="1389412"/>
                  </a:cubicBezTo>
                  <a:close/>
                </a:path>
              </a:pathLst>
            </a:custGeom>
            <a:ln w="5061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/>
      <p:bldP spid="20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贝叶斯定理</a:t>
            </a: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107504" y="866783"/>
            <a:ext cx="1438976" cy="269649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0800">
            <a:noFill/>
          </a:ln>
          <a:effectLst>
            <a:outerShdw blurRad="139700" dist="50800" dir="2700000" algn="tl" rotWithShape="0">
              <a:schemeClr val="tx1">
                <a:alpha val="29000"/>
              </a:scheme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FFFF"/>
              </a:solidFill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3298" y="1062730"/>
            <a:ext cx="1407387" cy="1407388"/>
            <a:chOff x="4184106" y="2952206"/>
            <a:chExt cx="3823790" cy="3823790"/>
          </a:xfrm>
        </p:grpSpPr>
        <p:sp>
          <p:nvSpPr>
            <p:cNvPr id="6" name="椭圆 5"/>
            <p:cNvSpPr/>
            <p:nvPr/>
          </p:nvSpPr>
          <p:spPr>
            <a:xfrm>
              <a:off x="4184106" y="2952206"/>
              <a:ext cx="3823790" cy="3823790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8" name="椭圆 7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1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</a:gradFill>
              </a:ln>
              <a:effectLst>
                <a:innerShdw blurRad="127000" dist="63500" dir="13500000">
                  <a:schemeClr val="accent1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2386802" y="2093026"/>
                <a:ext cx="2034160" cy="203416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76200" dist="38100" dir="2700000" algn="tl" rotWithShape="0">
                  <a:schemeClr val="accent1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31750" h="127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latin typeface="+mj-ea"/>
                  <a:ea typeface="+mj-ea"/>
                </a:endParaRPr>
              </a:p>
            </p:txBody>
          </p:sp>
        </p:grpSp>
      </p:grpSp>
      <p:cxnSp>
        <p:nvCxnSpPr>
          <p:cNvPr id="13" name="直接连接符 12"/>
          <p:cNvCxnSpPr/>
          <p:nvPr/>
        </p:nvCxnSpPr>
        <p:spPr>
          <a:xfrm>
            <a:off x="316921" y="2470118"/>
            <a:ext cx="98629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465956" y="1485986"/>
            <a:ext cx="757990" cy="560874"/>
            <a:chOff x="8931338" y="2437732"/>
            <a:chExt cx="1010653" cy="747833"/>
          </a:xfrm>
        </p:grpSpPr>
        <p:sp>
          <p:nvSpPr>
            <p:cNvPr id="25" name="文本框 24"/>
            <p:cNvSpPr txBox="1"/>
            <p:nvPr/>
          </p:nvSpPr>
          <p:spPr>
            <a:xfrm>
              <a:off x="8931338" y="2437732"/>
              <a:ext cx="101065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01</a:t>
              </a:r>
              <a:endParaRPr lang="zh-CN" alt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931338" y="2908566"/>
              <a:ext cx="1010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OPTION</a:t>
              </a:r>
              <a:endParaRPr lang="zh-CN" altLang="en-US" sz="75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2" name="Picture 887680">
            <a:extLst>
              <a:ext uri="{FF2B5EF4-FFF2-40B4-BE49-F238E27FC236}">
                <a16:creationId xmlns:a16="http://schemas.microsoft.com/office/drawing/2014/main" id="{49090AB6-0B9E-4B7A-8FBB-FD71D883CF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96315" y="2758047"/>
            <a:ext cx="4835585" cy="749352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57183E01-F613-41EA-8169-58BED1363E88}"/>
              </a:ext>
            </a:extLst>
          </p:cNvPr>
          <p:cNvSpPr/>
          <p:nvPr/>
        </p:nvSpPr>
        <p:spPr>
          <a:xfrm>
            <a:off x="1612254" y="1392121"/>
            <a:ext cx="7208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Suppose that the events 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baseline="-25000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··· 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 err="1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i="1" baseline="-25000" dirty="0" err="1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i="1" baseline="-25000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form a partition of the space S and P(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i="1" baseline="-25000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&gt; 0 for </a:t>
            </a:r>
            <a:r>
              <a:rPr lang="en-US" altLang="zh-CN" sz="2000" b="1" i="1" dirty="0" err="1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··· 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 and let A be an event such that P(A) &gt; 0, Then,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1" y="1707654"/>
            <a:ext cx="5292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独立事件</a:t>
            </a:r>
            <a:endParaRPr lang="en-US" altLang="zh-CN" sz="24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r>
              <a:rPr lang="en-US" altLang="zh-CN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Independent Events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6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50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84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668808" y="1370302"/>
            <a:ext cx="2846358" cy="284635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32040" y="1410570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>
                  <a:solidFill>
                    <a:schemeClr val="accent3"/>
                  </a:solidFill>
                  <a:latin typeface="+mj-ea"/>
                  <a:ea typeface="+mj-ea"/>
                </a:rPr>
                <a:t>1</a:t>
              </a:r>
              <a:endParaRPr lang="zh-CN" altLang="en-US" sz="2500" b="1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72153" y="247398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chemeClr val="accent4"/>
                  </a:solidFill>
                  <a:latin typeface="+mj-ea"/>
                  <a:ea typeface="+mj-ea"/>
                </a:rPr>
                <a:t>2</a:t>
              </a:r>
              <a:endParaRPr lang="zh-CN" altLang="en-US" sz="2500" b="1" dirty="0">
                <a:solidFill>
                  <a:schemeClr val="accent4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32040" y="3541908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>
                  <a:solidFill>
                    <a:schemeClr val="accent2"/>
                  </a:solidFill>
                  <a:latin typeface="+mj-ea"/>
                  <a:ea typeface="+mj-ea"/>
                </a:rPr>
                <a:t>3</a:t>
              </a:r>
              <a:endParaRPr lang="zh-CN" altLang="en-US" sz="2500" b="1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" name="Half Frame 12"/>
          <p:cNvSpPr/>
          <p:nvPr/>
        </p:nvSpPr>
        <p:spPr>
          <a:xfrm rot="8097294">
            <a:off x="2063481" y="2595582"/>
            <a:ext cx="360168" cy="395798"/>
          </a:xfrm>
          <a:prstGeom prst="halfFrame">
            <a:avLst/>
          </a:prstGeom>
          <a:solidFill>
            <a:schemeClr val="accent1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FC26B88-7C29-4656-B83E-19280059E859}"/>
              </a:ext>
            </a:extLst>
          </p:cNvPr>
          <p:cNvSpPr/>
          <p:nvPr/>
        </p:nvSpPr>
        <p:spPr>
          <a:xfrm>
            <a:off x="476407" y="2243679"/>
            <a:ext cx="1540487" cy="1015655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Two events A and B are independent 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16A97E-942F-4AC1-9957-E79D82221975}"/>
              </a:ext>
            </a:extLst>
          </p:cNvPr>
          <p:cNvSpPr/>
          <p:nvPr/>
        </p:nvSpPr>
        <p:spPr>
          <a:xfrm>
            <a:off x="2928070" y="2243679"/>
            <a:ext cx="21653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P(A ∩ B) = P(A) × P(B).</a:t>
            </a:r>
            <a:endParaRPr lang="en-US" altLang="zh-CN" sz="24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AD338CD-F947-46C2-8887-300D234D1BC4}"/>
              </a:ext>
            </a:extLst>
          </p:cNvPr>
          <p:cNvSpPr/>
          <p:nvPr/>
        </p:nvSpPr>
        <p:spPr>
          <a:xfrm>
            <a:off x="5673124" y="1150940"/>
            <a:ext cx="30827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two events A and B are independent, and P(B) &gt; 0, then P(A|B) = P(A).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DE7E5D8-16AF-4C49-B041-16B7BAD9064E}"/>
              </a:ext>
            </a:extLst>
          </p:cNvPr>
          <p:cNvSpPr txBox="1"/>
          <p:nvPr/>
        </p:nvSpPr>
        <p:spPr>
          <a:xfrm>
            <a:off x="5725609" y="2606116"/>
            <a:ext cx="35051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and </a:t>
            </a:r>
            <a:r>
              <a:rPr lang="en-US" altLang="zh-CN" sz="2000" b="1" i="1" dirty="0" err="1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i="1" baseline="30000" dirty="0" err="1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30000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and B, </a:t>
            </a:r>
            <a:r>
              <a:rPr lang="en-US" altLang="zh-CN" sz="2000" b="1" i="1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baseline="30000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b="1" i="1" dirty="0" err="1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i="1" baseline="30000" dirty="0" err="1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30000" dirty="0">
                <a:solidFill>
                  <a:srgbClr val="6464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are also independent.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7B2AA29-C3E0-4FB0-8A66-2FEBCE6D066E}"/>
              </a:ext>
            </a:extLst>
          </p:cNvPr>
          <p:cNvSpPr/>
          <p:nvPr/>
        </p:nvSpPr>
        <p:spPr>
          <a:xfrm>
            <a:off x="3419872" y="4408216"/>
            <a:ext cx="5933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i</a:t>
            </a:r>
            <a:r>
              <a:rPr lang="en-US" altLang="zh-CN" sz="2800" baseline="-25000" dirty="0"/>
              <a:t>1 </a:t>
            </a:r>
            <a:r>
              <a:rPr lang="en-US" altLang="zh-CN" sz="2800" dirty="0"/>
              <a:t>∩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i</a:t>
            </a:r>
            <a:r>
              <a:rPr lang="en-US" altLang="zh-CN" sz="2800" baseline="-25000" dirty="0"/>
              <a:t>2 </a:t>
            </a:r>
            <a:r>
              <a:rPr lang="en-US" altLang="zh-CN" sz="2800" dirty="0"/>
              <a:t>··· ∩ 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ik</a:t>
            </a:r>
            <a:r>
              <a:rPr lang="en-US" altLang="zh-CN" sz="2800" dirty="0"/>
              <a:t>) = 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i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i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)···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A</a:t>
            </a:r>
            <a:r>
              <a:rPr lang="en-US" altLang="zh-CN" sz="2800" i="1" baseline="-25000" dirty="0" err="1"/>
              <a:t>ik</a:t>
            </a:r>
            <a:r>
              <a:rPr lang="en-US" altLang="zh-CN" sz="2800" dirty="0"/>
              <a:t>)</a:t>
            </a:r>
            <a:r>
              <a:rPr lang="en-US" altLang="zh-CN" sz="2800" i="1" dirty="0"/>
              <a:t>.</a:t>
            </a:r>
            <a:endParaRPr lang="zh-CN" altLang="zh-C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accel="4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3" ac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ac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6" ac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2" y="1707654"/>
            <a:ext cx="518457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Random Experiments &amp; </a:t>
            </a:r>
          </a:p>
          <a:p>
            <a:pPr marL="0" lvl="1" algn="ctr"/>
            <a:r>
              <a:rPr lang="en-US" altLang="zh-CN" sz="3600" b="1" dirty="0">
                <a:solidFill>
                  <a:schemeClr val="accent2"/>
                </a:solidFill>
                <a:latin typeface="+mj-ea"/>
                <a:ea typeface="+mj-ea"/>
              </a:rPr>
              <a:t>Sample space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>
                <a:solidFill>
                  <a:schemeClr val="accent2"/>
                </a:solidFill>
                <a:latin typeface="+mj-ea"/>
                <a:ea typeface="+mj-ea"/>
              </a:rPr>
              <a:t>01</a:t>
            </a:r>
            <a:endParaRPr lang="zh-CN" altLang="en-US" sz="5000" b="1">
              <a:solidFill>
                <a:schemeClr val="accent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54"/>
          <p:cNvSpPr/>
          <p:nvPr/>
        </p:nvSpPr>
        <p:spPr>
          <a:xfrm>
            <a:off x="1187624" y="1563638"/>
            <a:ext cx="6480720" cy="3579862"/>
          </a:xfrm>
          <a:custGeom>
            <a:avLst/>
            <a:gdLst>
              <a:gd name="connsiteX0" fmla="*/ 48756 w 3477652"/>
              <a:gd name="connsiteY0" fmla="*/ 5796 h 1802173"/>
              <a:gd name="connsiteX1" fmla="*/ 3474665 w 3477652"/>
              <a:gd name="connsiteY1" fmla="*/ 47047 h 1802173"/>
              <a:gd name="connsiteX2" fmla="*/ 1727334 w 3477652"/>
              <a:gd name="connsiteY2" fmla="*/ 1801252 h 1802173"/>
              <a:gd name="connsiteX3" fmla="*/ 48756 w 3477652"/>
              <a:gd name="connsiteY3" fmla="*/ 5796 h 1802173"/>
              <a:gd name="connsiteX4" fmla="*/ 0 w 3439659"/>
              <a:gd name="connsiteY4" fmla="*/ 1719830 h 343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7651" h="1802173">
                <a:moveTo>
                  <a:pt x="48756" y="5796"/>
                </a:moveTo>
                <a:cubicBezTo>
                  <a:pt x="305602" y="15937"/>
                  <a:pt x="3181151" y="-33335"/>
                  <a:pt x="3474665" y="47047"/>
                </a:cubicBezTo>
                <a:cubicBezTo>
                  <a:pt x="3527547" y="271809"/>
                  <a:pt x="2875835" y="1753126"/>
                  <a:pt x="1727334" y="1801252"/>
                </a:cubicBezTo>
                <a:cubicBezTo>
                  <a:pt x="578833" y="1849378"/>
                  <a:pt x="-208090" y="-4345"/>
                  <a:pt x="48756" y="5796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BCAD07F0-8AE8-4972-ACA4-DA5B12579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48" y="1563638"/>
            <a:ext cx="4974304" cy="225073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9A0FD5F3-7CFA-49B5-89C5-880C159F4127}"/>
              </a:ext>
            </a:extLst>
          </p:cNvPr>
          <p:cNvSpPr/>
          <p:nvPr/>
        </p:nvSpPr>
        <p:spPr>
          <a:xfrm>
            <a:off x="1705155" y="627534"/>
            <a:ext cx="5733689" cy="706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Three events A,B, and C are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pairwise independent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first three relations above are satisfied.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A3B68A-5724-4DCF-9659-E1BE653C92A5}"/>
              </a:ext>
            </a:extLst>
          </p:cNvPr>
          <p:cNvSpPr txBox="1"/>
          <p:nvPr/>
        </p:nvSpPr>
        <p:spPr>
          <a:xfrm>
            <a:off x="971600" y="411510"/>
            <a:ext cx="61206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在区间（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0,1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）中随机取两个数，则事件两数之和小于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6/5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的概率为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2695684-7AA7-4E21-8FFC-30A1A9EDEA73}"/>
              </a:ext>
            </a:extLst>
          </p:cNvPr>
          <p:cNvSpPr txBox="1"/>
          <p:nvPr/>
        </p:nvSpPr>
        <p:spPr>
          <a:xfrm>
            <a:off x="971600" y="1419622"/>
            <a:ext cx="64087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已知随机事件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P(A)=0.5,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随机事件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的概率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P(B)=0.6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，条件概率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P(B|A)=0.8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P(A+B)=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BB01E3-4A82-4A07-AB49-9BF2B134C686}"/>
              </a:ext>
            </a:extLst>
          </p:cNvPr>
          <p:cNvSpPr txBox="1"/>
          <p:nvPr/>
        </p:nvSpPr>
        <p:spPr>
          <a:xfrm>
            <a:off x="1043608" y="2283718"/>
            <a:ext cx="583264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已知事件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仅发生一个的概率为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P(A)+P(B)=0.5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至少有一个不发生的概率为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F5D58D-A12D-4705-AF98-806D11A6D535}"/>
              </a:ext>
            </a:extLst>
          </p:cNvPr>
          <p:cNvSpPr txBox="1"/>
          <p:nvPr/>
        </p:nvSpPr>
        <p:spPr>
          <a:xfrm>
            <a:off x="1043608" y="3147814"/>
            <a:ext cx="648072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4. 10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个同规格的零件中混入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个次品，现逐个检查，则查完五个零件时正好查出三个次品的概率为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2291F-E043-4819-A51C-A3375CC3D03A}"/>
              </a:ext>
            </a:extLst>
          </p:cNvPr>
          <p:cNvSpPr txBox="1"/>
          <p:nvPr/>
        </p:nvSpPr>
        <p:spPr>
          <a:xfrm>
            <a:off x="1043608" y="4011910"/>
            <a:ext cx="518457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已知两个事件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P(AB)=P(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Cu(A∩</a:t>
            </a:r>
            <a:r>
              <a:rPr lang="en-US" altLang="zh-CN" sz="1600" b="0" i="0" dirty="0">
                <a:effectLst/>
                <a:latin typeface="Arial" panose="020B0604020202020204" pitchFamily="34" charset="0"/>
              </a:rPr>
              <a:t>B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P(A)=p, 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P(B)=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8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E3088D-744E-4950-9054-F3626EE23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783"/>
            <a:ext cx="9144000" cy="36999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6F1C42-C151-46D3-8BAA-6969B4330348}"/>
              </a:ext>
            </a:extLst>
          </p:cNvPr>
          <p:cNvSpPr txBox="1"/>
          <p:nvPr/>
        </p:nvSpPr>
        <p:spPr>
          <a:xfrm>
            <a:off x="395536" y="267494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 </a:t>
            </a:r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4047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A3B68A-5724-4DCF-9659-E1BE653C92A5}"/>
              </a:ext>
            </a:extLst>
          </p:cNvPr>
          <p:cNvSpPr txBox="1"/>
          <p:nvPr/>
        </p:nvSpPr>
        <p:spPr>
          <a:xfrm>
            <a:off x="971600" y="411510"/>
            <a:ext cx="61206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1.The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occurs is</a:t>
            </a:r>
            <a:endParaRPr lang="zh-CN" altLang="en-US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2695684-7AA7-4E21-8FFC-30A1A9EDEA73}"/>
              </a:ext>
            </a:extLst>
          </p:cNvPr>
          <p:cNvSpPr txBox="1"/>
          <p:nvPr/>
        </p:nvSpPr>
        <p:spPr>
          <a:xfrm>
            <a:off x="971600" y="1419622"/>
            <a:ext cx="640871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An urn contains 10 balls numbered from 1 to 10. If three balls are taken, the probability that the maximum number of them is 5 is</a:t>
            </a:r>
            <a:endParaRPr lang="zh-CN" altLang="en-US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BB01E3-4A82-4A07-AB49-9BF2B134C686}"/>
              </a:ext>
            </a:extLst>
          </p:cNvPr>
          <p:cNvSpPr txBox="1"/>
          <p:nvPr/>
        </p:nvSpPr>
        <p:spPr>
          <a:xfrm>
            <a:off x="971600" y="2800549"/>
            <a:ext cx="583264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and B are two random events. P(A)=0.4, P(B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=0.3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P(A</a:t>
            </a:r>
            <a:r>
              <a:rPr lang="pt-BR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 ∪ 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B)=0.6,thenP(A</a:t>
            </a:r>
            <a:r>
              <a:rPr lang="en-US" altLang="zh-CN" sz="2000" dirty="0"/>
              <a:t> ∩ </a:t>
            </a:r>
            <a:r>
              <a:rPr lang="en-US" altLang="zh-CN" sz="2000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aseline="300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endParaRPr lang="zh-CN" altLang="en-US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49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2967927"/>
            <a:ext cx="9144000" cy="1393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747814" y="846409"/>
            <a:ext cx="1870428" cy="18704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576178" y="1587425"/>
            <a:ext cx="677676" cy="67767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98898" y="50768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870435" y="2666867"/>
            <a:ext cx="301060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44971" y="164169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90561" y="2545213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32219" y="434900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4534785" y="105481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49298" y="4510926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7580013" y="3949930"/>
            <a:ext cx="713989" cy="71398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TextBox 7"/>
          <p:cNvSpPr>
            <a:spLocks noChangeArrowheads="1"/>
          </p:cNvSpPr>
          <p:nvPr/>
        </p:nvSpPr>
        <p:spPr bwMode="auto">
          <a:xfrm>
            <a:off x="1198556" y="3170864"/>
            <a:ext cx="6613804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/>
            <a:r>
              <a:rPr lang="zh-CN" altLang="en-US" sz="3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38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243855" y="3815698"/>
            <a:ext cx="5447228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13"/>
          <p:cNvSpPr txBox="1"/>
          <p:nvPr/>
        </p:nvSpPr>
        <p:spPr>
          <a:xfrm>
            <a:off x="1836482" y="1325753"/>
            <a:ext cx="17640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微软雅黑" panose="020B0503020204020204" pitchFamily="34" charset="-122"/>
              </a:rPr>
              <a:t>2020</a:t>
            </a:r>
            <a:endParaRPr lang="zh-CN" altLang="en-US" sz="6000">
              <a:solidFill>
                <a:schemeClr val="accent2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72222E-06 -4.68026E-06 L 0.38872 0.84338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7778E-06 2.422E-06 L 0.39375 -0.33797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07 -1.46123E-06 L 0.20451 0.58418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06 3.7037E-07 L -0.52465 -0.50957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22222E-06 1.18319E-06 L 0.21702 -0.37071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06 2.09762E-06 L -0.18855 -1.11369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-2.71605E-06 L 0.12309 0.575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06 6.17284E-07 L -0.71736 -0.40556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07 3.20988E-06 L 1.0349 -0.87346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44444E-06 4.32099E-06 L -0.64115 -0.9497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6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475740" y="369267"/>
            <a:ext cx="437046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Experiments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 flipV="1">
            <a:off x="2969045" y="1857279"/>
            <a:ext cx="3628920" cy="1695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820981" y="1359141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8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44736" y="3296276"/>
            <a:ext cx="1414632" cy="636545"/>
            <a:chOff x="1591195" y="3531391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圆角矩形 104"/>
            <p:cNvSpPr/>
            <p:nvPr/>
          </p:nvSpPr>
          <p:spPr>
            <a:xfrm>
              <a:off x="1591195" y="3531391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853297" y="3313413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746633" y="1810030"/>
            <a:ext cx="1382075" cy="1382075"/>
            <a:chOff x="3746633" y="1810030"/>
            <a:chExt cx="1382075" cy="1382075"/>
          </a:xfrm>
        </p:grpSpPr>
        <p:grpSp>
          <p:nvGrpSpPr>
            <p:cNvPr id="23" name="组合 22"/>
            <p:cNvGrpSpPr/>
            <p:nvPr/>
          </p:nvGrpSpPr>
          <p:grpSpPr>
            <a:xfrm>
              <a:off x="3746633" y="1810030"/>
              <a:ext cx="1382075" cy="13820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2" y="760412"/>
                <a:ext cx="3825877" cy="3825877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4" name="TextBox 30"/>
            <p:cNvSpPr txBox="1"/>
            <p:nvPr/>
          </p:nvSpPr>
          <p:spPr>
            <a:xfrm>
              <a:off x="3978122" y="2397335"/>
              <a:ext cx="92641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2"/>
                  </a:solidFill>
                  <a:latin typeface="+mj-ea"/>
                  <a:ea typeface="+mj-ea"/>
                </a:rPr>
                <a:t>Def.</a:t>
              </a:r>
              <a:endParaRPr lang="zh-CN" altLang="en-US" sz="1600" b="1" dirty="0">
                <a:solidFill>
                  <a:schemeClr val="accent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31"/>
          <p:cNvSpPr txBox="1"/>
          <p:nvPr/>
        </p:nvSpPr>
        <p:spPr>
          <a:xfrm>
            <a:off x="320456" y="1571452"/>
            <a:ext cx="3342034" cy="125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experiment can be repeated indefinitely under essentially the same conditions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" name="TextBox 32"/>
          <p:cNvSpPr txBox="1"/>
          <p:nvPr/>
        </p:nvSpPr>
        <p:spPr>
          <a:xfrm>
            <a:off x="395536" y="3866625"/>
            <a:ext cx="3682803" cy="125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possible outcomes may not be unique and can be identified ahead of time.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9" name="TextBox 33"/>
          <p:cNvSpPr txBox="1"/>
          <p:nvPr/>
        </p:nvSpPr>
        <p:spPr>
          <a:xfrm>
            <a:off x="5849364" y="4058985"/>
            <a:ext cx="3403155" cy="85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outcome is uncertain before the experiment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5585840" y="1284690"/>
            <a:ext cx="3237704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or hypothetical process satisfying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above three conditions.</a:t>
            </a:r>
          </a:p>
        </p:txBody>
      </p:sp>
      <p:sp>
        <p:nvSpPr>
          <p:cNvPr id="31" name="椭圆 30"/>
          <p:cNvSpPr/>
          <p:nvPr/>
        </p:nvSpPr>
        <p:spPr>
          <a:xfrm>
            <a:off x="2883767" y="1304103"/>
            <a:ext cx="373310" cy="3733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523727" y="3207487"/>
            <a:ext cx="373310" cy="3733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911328" y="3275267"/>
            <a:ext cx="373310" cy="3733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  <a:latin typeface="+mj-ea"/>
                <a:ea typeface="+mj-ea"/>
              </a:rPr>
              <a:t>3</a:t>
            </a:r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3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8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 Space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C44F5144-D759-494C-B1FF-1578D4AC3258}"/>
              </a:ext>
            </a:extLst>
          </p:cNvPr>
          <p:cNvSpPr/>
          <p:nvPr/>
        </p:nvSpPr>
        <p:spPr>
          <a:xfrm>
            <a:off x="971600" y="987574"/>
            <a:ext cx="7292412" cy="235146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Definition 1.2.1.   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● The collection of all possible outcomes of an experiment is called the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sample space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of the experiment, denoted by Ω or S.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● The elements in sample space are called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sample points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basic events</a:t>
            </a:r>
            <a:r>
              <a:rPr lang="en-US" altLang="zh-CN" sz="28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37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1" y="1707654"/>
            <a:ext cx="3960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Operations between Events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16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0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8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Remark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940025" y="1717265"/>
            <a:ext cx="2011893" cy="201189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11"/>
          <p:cNvSpPr txBox="1"/>
          <p:nvPr/>
        </p:nvSpPr>
        <p:spPr>
          <a:xfrm>
            <a:off x="4644842" y="1421577"/>
            <a:ext cx="3887597" cy="352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pt-BR" altLang="zh-CN" sz="2000" dirty="0"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A ∩ B = B ∩ A,A ∩ A = A,A ∩ </a:t>
            </a:r>
            <a:r>
              <a:rPr lang="en-US" altLang="zh-CN" sz="2000" dirty="0">
                <a:solidFill>
                  <a:srgbClr val="64646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000" baseline="30000" dirty="0">
                <a:solidFill>
                  <a:srgbClr val="64646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sz="2000" i="1" baseline="30000" dirty="0"/>
              <a:t> </a:t>
            </a:r>
            <a:r>
              <a:rPr lang="pt-BR" altLang="zh-CN" sz="2000" dirty="0"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 = ∅, A ∩ ∅ = ∅,A ∩ S = A.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38595" y="1588290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4"/>
          <p:cNvSpPr txBox="1"/>
          <p:nvPr/>
        </p:nvSpPr>
        <p:spPr>
          <a:xfrm>
            <a:off x="4639254" y="2048878"/>
            <a:ext cx="3456384" cy="1855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if A ⊂ B , then A ∩ B = A.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638595" y="2094309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7"/>
          <p:cNvSpPr txBox="1"/>
          <p:nvPr/>
        </p:nvSpPr>
        <p:spPr>
          <a:xfrm>
            <a:off x="4644842" y="2431652"/>
            <a:ext cx="4535669" cy="1851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− B = </a:t>
            </a:r>
            <a:r>
              <a:rPr lang="en-US" altLang="zh-CN" sz="20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aseline="30000" dirty="0" err="1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A − AB.      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3638595" y="2598365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0"/>
          <p:cNvSpPr txBox="1"/>
          <p:nvPr/>
        </p:nvSpPr>
        <p:spPr>
          <a:xfrm>
            <a:off x="4639254" y="2935708"/>
            <a:ext cx="3461973" cy="1851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 − B is not same as B − A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638595" y="3102421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3"/>
          <p:cNvSpPr txBox="1"/>
          <p:nvPr/>
        </p:nvSpPr>
        <p:spPr>
          <a:xfrm>
            <a:off x="4644842" y="3439764"/>
            <a:ext cx="4175629" cy="518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 is said that two sets A and B are disjoint, or mutually exclusive, if  A∩B = AB = ∅.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638595" y="3606477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4639254" y="4502219"/>
            <a:ext cx="3456384" cy="518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n sets A1,··· ,An,  if any two of them are disjoint, then they are called pairwise disjoint events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3775983" y="4692970"/>
            <a:ext cx="792088" cy="0"/>
          </a:xfrm>
          <a:prstGeom prst="line">
            <a:avLst/>
          </a:prstGeom>
          <a:ln w="6350">
            <a:solidFill>
              <a:schemeClr val="tx1"/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427015" y="1450900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425919" y="1952988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425730" y="2462943"/>
            <a:ext cx="274777" cy="27477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  <a:latin typeface="+mj-ea"/>
                <a:ea typeface="+mj-ea"/>
              </a:rPr>
              <a:t>3</a:t>
            </a:r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424634" y="2965031"/>
            <a:ext cx="274777" cy="27477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  <a:latin typeface="+mj-ea"/>
                <a:ea typeface="+mj-ea"/>
              </a:rPr>
              <a:t>4</a:t>
            </a:r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27060" y="3467289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  <a:latin typeface="+mj-ea"/>
                <a:ea typeface="+mj-ea"/>
              </a:rPr>
              <a:t>5</a:t>
            </a:r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501206" y="4502219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+mj-ea"/>
                <a:ea typeface="+mj-ea"/>
              </a:rPr>
              <a:t>6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直接连接符​​ 14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2F746AE-16EB-48E5-A003-A45443494180}"/>
              </a:ext>
            </a:extLst>
          </p:cNvPr>
          <p:cNvSpPr/>
          <p:nvPr/>
        </p:nvSpPr>
        <p:spPr>
          <a:xfrm>
            <a:off x="611560" y="987574"/>
            <a:ext cx="6965239" cy="523212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●  </a:t>
            </a:r>
            <a:r>
              <a:rPr lang="pt-BR" altLang="zh-CN" sz="2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Associative Property</a:t>
            </a:r>
            <a:endParaRPr lang="zh-CN" altLang="zh-CN" sz="2800" b="1" dirty="0">
              <a:solidFill>
                <a:schemeClr val="tx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C4F3F4-B6D4-4C0F-A31E-F5F5FA05EA2A}"/>
              </a:ext>
            </a:extLst>
          </p:cNvPr>
          <p:cNvSpPr/>
          <p:nvPr/>
        </p:nvSpPr>
        <p:spPr>
          <a:xfrm>
            <a:off x="1089380" y="1419622"/>
            <a:ext cx="6965239" cy="95409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pt-BR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A ∪ B ∪ C = (A ∪ B) ∪ C = A ∪ (B ∪ C)</a:t>
            </a:r>
          </a:p>
          <a:p>
            <a:r>
              <a:rPr lang="pt-BR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A ∩ B ∩ C = (A ∩ B) ∩ C = A ∩ (B ∩ C)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3879E6-8768-4732-981D-2305E6C8DE2F}"/>
              </a:ext>
            </a:extLst>
          </p:cNvPr>
          <p:cNvSpPr/>
          <p:nvPr/>
        </p:nvSpPr>
        <p:spPr>
          <a:xfrm>
            <a:off x="1075754" y="2775457"/>
            <a:ext cx="6965239" cy="95409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pt-BR" altLang="zh-CN" sz="2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A ∩ (B ∪ C) = (A ∩ B) ∪ (A ∩ C)</a:t>
            </a:r>
          </a:p>
          <a:p>
            <a:r>
              <a:rPr lang="pt-BR" altLang="zh-CN" sz="2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A ∪ (B ∩ C) = (A ∪ B) ∩ (A ∪ C)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34D44E-2258-4AC3-BD38-37EDF3D524DC}"/>
              </a:ext>
            </a:extLst>
          </p:cNvPr>
          <p:cNvSpPr/>
          <p:nvPr/>
        </p:nvSpPr>
        <p:spPr>
          <a:xfrm>
            <a:off x="611560" y="2368043"/>
            <a:ext cx="6965239" cy="523212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● </a:t>
            </a:r>
            <a:r>
              <a:rPr lang="pt-BR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 </a:t>
            </a:r>
            <a:r>
              <a:rPr lang="pt-BR" altLang="zh-CN" sz="2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Distributive Properties</a:t>
            </a:r>
            <a:endParaRPr lang="zh-CN" altLang="zh-CN" sz="2800" b="1" dirty="0">
              <a:solidFill>
                <a:schemeClr val="tx2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02E2E2-FBC6-48EA-9F24-A8B9F491EC79}"/>
              </a:ext>
            </a:extLst>
          </p:cNvPr>
          <p:cNvSpPr/>
          <p:nvPr/>
        </p:nvSpPr>
        <p:spPr>
          <a:xfrm>
            <a:off x="623444" y="3697445"/>
            <a:ext cx="6965239" cy="523212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●  </a:t>
            </a:r>
            <a:r>
              <a:rPr lang="en-US" altLang="zh-CN" sz="28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De Morgan’s Laws</a:t>
            </a:r>
            <a:endParaRPr lang="zh-CN" altLang="zh-CN" sz="28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12EE830-9560-4850-AE30-E4A6D0589B30}"/>
                  </a:ext>
                </a:extLst>
              </p:cNvPr>
              <p:cNvSpPr/>
              <p:nvPr/>
            </p:nvSpPr>
            <p:spPr>
              <a:xfrm>
                <a:off x="395536" y="4155926"/>
                <a:ext cx="6965239" cy="1323431"/>
              </a:xfrm>
              <a:prstGeom prst="rect">
                <a:avLst/>
              </a:prstGeom>
            </p:spPr>
            <p:txBody>
              <a:bodyPr wrap="square" lIns="91431" tIns="45716" rIns="91431" bIns="45716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(A ∪ B)</a:t>
                </a:r>
                <a:r>
                  <a:rPr lang="en-US" altLang="zh-CN" sz="2800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A</a:t>
                </a:r>
                <a:r>
                  <a:rPr lang="en-US" altLang="zh-CN" sz="2800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∩ </a:t>
                </a:r>
                <a:r>
                  <a:rPr lang="en-US" altLang="zh-CN" sz="28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altLang="zh-CN" sz="2800" baseline="300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,(A ∩ B)</a:t>
                </a:r>
                <a:r>
                  <a:rPr lang="en-US" altLang="zh-CN" sz="2800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A</a:t>
                </a:r>
                <a:r>
                  <a:rPr lang="en-US" altLang="zh-CN" sz="2800" baseline="30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∪ </a:t>
                </a:r>
                <a:r>
                  <a:rPr lang="en-US" altLang="zh-CN" sz="28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altLang="zh-CN" sz="2800" baseline="30000" dirty="0" err="1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endParaRPr lang="en-US" altLang="zh-CN" sz="2800" baseline="30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(∩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64646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dirty="0">
                                <a:solidFill>
                                  <a:srgbClr val="64646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0" dirty="0">
                                <a:solidFill>
                                  <a:srgbClr val="64646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2800" i="0" dirty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0" dirty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rgbClr val="64646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 smtClean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bSup>
                    <m:sSup>
                      <m:sSupPr>
                        <m:ctrlPr>
                          <a:rPr lang="en-US" altLang="zh-CN" sz="2800" i="1" dirty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b="0" dirty="0" smtClean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(∪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64646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dirty="0">
                                <a:solidFill>
                                  <a:srgbClr val="64646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0" dirty="0">
                                <a:solidFill>
                                  <a:srgbClr val="64646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2800" i="0" dirty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0" dirty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rgbClr val="64646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64646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2800" i="0" dirty="0">
                        <a:solidFill>
                          <a:srgbClr val="64646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800" i="1" dirty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 i="0" dirty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0" dirty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i="0" dirty="0">
                            <a:solidFill>
                              <a:srgbClr val="64646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p>
                    </m:sSubSup>
                  </m:oMath>
                </a14:m>
                <a:endParaRPr lang="zh-CN" altLang="zh-CN" sz="2400" dirty="0">
                  <a:latin typeface="Cambria Math" panose="02040503050406030204" pitchFamily="18" charset="0"/>
                </a:endParaRPr>
              </a:p>
              <a:p>
                <a:endParaRPr lang="zh-CN" altLang="zh-CN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12EE830-9560-4850-AE30-E4A6D0589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55926"/>
                <a:ext cx="6965239" cy="1323431"/>
              </a:xfrm>
              <a:prstGeom prst="rect">
                <a:avLst/>
              </a:prstGeom>
              <a:blipFill>
                <a:blip r:embed="rId3"/>
                <a:stretch>
                  <a:fillRect t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BDF8497-F8FF-4309-A7CE-68EB18AFD20E}"/>
              </a:ext>
            </a:extLst>
          </p:cNvPr>
          <p:cNvSpPr txBox="1"/>
          <p:nvPr/>
        </p:nvSpPr>
        <p:spPr>
          <a:xfrm>
            <a:off x="2771800" y="411510"/>
            <a:ext cx="352839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Important Remark</a:t>
            </a:r>
            <a:endParaRPr lang="zh-CN" altLang="en-US" sz="16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90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51921" y="1707654"/>
            <a:ext cx="4392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古典概型</a:t>
            </a:r>
            <a:endParaRPr lang="en-US" altLang="zh-CN" sz="24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en-US" altLang="zh-CN" sz="36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Equally Likely Outcomes Model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3229730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60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8" y="1707656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1921522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000" b="1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直接连接符​​ 14"/>
          <p:cNvCxnSpPr>
            <a:cxnSpLocks/>
          </p:cNvCxnSpPr>
          <p:nvPr/>
        </p:nvCxnSpPr>
        <p:spPr>
          <a:xfrm>
            <a:off x="430018" y="771550"/>
            <a:ext cx="6734270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cxnSpLocks/>
          </p:cNvCxnSpPr>
          <p:nvPr/>
        </p:nvCxnSpPr>
        <p:spPr>
          <a:xfrm>
            <a:off x="611560" y="4515966"/>
            <a:ext cx="7587683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503038" y="2989700"/>
            <a:ext cx="3986455" cy="96433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482879" y="15077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TextBox 2"/>
          <p:cNvSpPr txBox="1"/>
          <p:nvPr/>
        </p:nvSpPr>
        <p:spPr>
          <a:xfrm>
            <a:off x="7452788" y="414393"/>
            <a:ext cx="1257356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500" b="1" dirty="0">
                <a:solidFill>
                  <a:schemeClr val="accent2"/>
                </a:solidFill>
                <a:latin typeface="+mj-ea"/>
                <a:ea typeface="+mj-ea"/>
              </a:rPr>
              <a:t>定义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77111FB-8A83-446A-97C6-EABC1857F46F}"/>
              </a:ext>
            </a:extLst>
          </p:cNvPr>
          <p:cNvSpPr/>
          <p:nvPr/>
        </p:nvSpPr>
        <p:spPr>
          <a:xfrm>
            <a:off x="1479252" y="1189461"/>
            <a:ext cx="4460900" cy="70787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(1) The sample space S contains only a finite number of points 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,··· ,</a:t>
            </a:r>
            <a:r>
              <a:rPr lang="en-US" altLang="zh-CN" sz="2000" b="1" dirty="0" err="1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 dirty="0" err="1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6C8472A-6E5D-4482-A097-2773CE0A62FB}"/>
              </a:ext>
            </a:extLst>
          </p:cNvPr>
          <p:cNvSpPr/>
          <p:nvPr/>
        </p:nvSpPr>
        <p:spPr>
          <a:xfrm>
            <a:off x="1503038" y="2201644"/>
            <a:ext cx="5157193" cy="70787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2)The probability assigned to each of the outcomes 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 dirty="0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,··· ,</a:t>
            </a:r>
            <a:r>
              <a:rPr lang="en-US" altLang="zh-CN" sz="2000" b="1" dirty="0" err="1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 dirty="0" err="1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baseline="-25000" dirty="0">
                <a:solidFill>
                  <a:srgbClr val="646464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is1/n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95E6173-593E-421C-9694-43A25D4D3800}"/>
                  </a:ext>
                </a:extLst>
              </p:cNvPr>
              <p:cNvSpPr txBox="1"/>
              <p:nvPr/>
            </p:nvSpPr>
            <p:spPr>
              <a:xfrm>
                <a:off x="1115616" y="3072786"/>
                <a:ext cx="4572000" cy="620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altLang="zh-CN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zh-CN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outcomes</m:t>
                          </m:r>
                          <m:r>
                            <m:rPr>
                              <m:nor/>
                            </m:rPr>
                            <a:rPr lang="en-US" altLang="zh-CN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altLang="zh-CN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CN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altLang="zh-CN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altLang="zh-CN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outcomes</m:t>
                          </m:r>
                          <m:r>
                            <m:rPr>
                              <m:nor/>
                            </m:rPr>
                            <a:rPr lang="en-US" altLang="zh-CN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altLang="zh-CN" sz="1800" b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r>
                        <a:rPr lang="en-US" altLang="zh-CN" sz="18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altLang="zh-CN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zh-CN" altLang="en-US" sz="1800" b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95E6173-593E-421C-9694-43A25D4D3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072786"/>
                <a:ext cx="4572000" cy="620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9" grpId="0"/>
      <p:bldP spid="30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FIRST_PUBLISH" val="1"/>
  <p:tag name="ISPRING_OUTPUT_FOLDER" val="E:\PPT临时\172-工作总结"/>
  <p:tag name="ISPRING_PLAYERS_CUSTOMIZATION" val="UEsDBBQAAgAIAImQhEf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iZCER6uvADQSAwAAYQsAACcAAAB1bml2ZXJzYWwvZmxhc2hfcHVibGlzaGluZ19zZXR0aW5ncy54bWzVVt1SGjEUvucpMul4KYsWq2V2cTr8TB0VGKFVr5ywCWzGbLJNsiBe9Wn6YH2SnmwEYbTOqnWmDheQk3O+8/+R8PAmFWjGtOFKRninWsOIyVhRLqcR/jbqbh9gZCyRlAglWYSlwuiwWQmzfCy4SYbMWlA1CGCkaWQ2wom1WSMI5vN5lZtMu1slcgv4phqrNMg0M0xapoNMkAV82UXGDG5WKgiFXnSqaC4Y4hRCkNxFR0RXEJPgwKuNSXw91SqXtKWE0khPxxH+UGu5z1LHQ7V5yqRLzjRB6MS2QSjlLh4ihvyWoYTxaQKB79cxmnNqkwjv1h0KaAcPUQpsnwNxKC0FyUh7B58ySyixxB+9P8turFkKvIguJEl5PIIb5PKPcHt09fVy0Dk7OeodX436/ZPR0cAHUdgEmzhhsOkohIBUrmO28hMSa0mcQNxgMyHCsDBYFy3VJkpuBOfOaKwE1L6wgnlIx4z2SMrWujG85rILmjsYTSARsYjwF82JwIhbIni8Mjb52Fhui/531zURYMGcMXQ6xPfufXXihGjD1sNa3hhX87h5rnJB0ULlSPBrhqxCkH+ewq+EofXmoIlWaSGF8bHICA4eZ5zNGT0sanoH+DdHl+AizcESJjcTzHoPP3J+i8ZsojTgMjKDGQc5Nx6/+izgjBhzD0qWMW4NT47anaujXrtzseUSJHRGZPxMcGg4SzP7FvgEcpcKXAihoJprEFCZmOSGFf2hnBZqZdIs7Tshs6LprpEFKLSbQzweEy5iGE0uc1YWMCYSKSkWiMSwQsaN0Iyr3IDED4uHNi8K0JsiLotQp7BB4ExTpsug1XZ2P9b3Pu0ffG5Ug98/f20/aXRHKwNBnDfPK60niWVFLg93LgwcFzxODVbn/yczDM4638vUtde5GJXqZmdYCq5fRqt/XEbrzFPZYI3GypidEy2BiN6Fag84c+oJGlhT8JRbRv/lOrxgpF/1b+f34W1G+g1zfs0av5uU/Wn1cNp4KYXBo085d5NyyVMohGPv1fuvuVevwdvr0atKBdA2n8XNyh9QSwMEFAACAAgAiZCER+ShKwC+AgAAVQoAACEAAAB1bml2ZXJzYWwvZmxhc2hfc2tpbl9zZXR0aW5ncy54bWyVVsFu2zAMve8rguxeZ+u6boAaIE1ToEC3FmvRu2wzthBZMiQ5Xf5+oizXUhInXogCEfkeSVEkU6I3TMw/TSYkk1yqFzCGiUKjptNNWH4zTRtjpLjIpDAgzIWQqqJ8Ov987z4kcchzLLkFNZazphn0YWazy/vFbAzFx7i6RhkiZLKqqdg9ykJepDTbFEo2Ij+bWrmrQXEmNpjRz+vlajAAZ9o8GKiinFY/UMZRagVaA6b0fYVylsVpCryLNHOfkZw+1Onb79G2TDPjaIsvKEO0mhYQF3m2RBnGC+s9fpVrlNMEA3+NhV5+RRmEcroDFTtfXKEMMmTd1P/TI7WSBRY05px+xA8OlzS342cJdzOUswS8EAY6+wq+PN/uUAKQ/xrOPcFxVZI/Y133FgI+esphblQDJOlOrU2X8v2pMXY+YL6mXFtAqOpBzzbpZ9rozk2s63F/4J2JPPTlNT3kTfKmgmWbcOAu1vf45fLW7YrQ6YcuyFDB1iuDFHtlj/xt63qADJQ98oWzHJ4E3x1msG9qSd0j31L/nKfrb60gqD3m3tqdOitGesTR1UGqXtFhKpnDXGM6r6wCfDeSOF2bUnKQExF0ywpqmBS/EJfu3GU0SfYMvteOdxYxzHA41nAuR7umw3K5c9yP3ho3ZPuz0F+uPU+M3eI3U2oMzcrK/izp6cTz7JjYwkyT4wzckxYO6kGsZcBxsYdIFVUbUK9S8rFhhDSgx7qX7XANwUkS1IAkx6tMvJNj5RdNlYJa2VdjoLsqx8oWWLKi5PbPvDF4h3yPMWBtqaa0/gRlH30ZKHwTAFVZ2XVte2gtVcMN47CFbvgDhbvy0N2Itl061HAL8whrE7ac14zqSb8r+l6Jd0igP4J/s2lFjvcsI9re0FS7m0WT363hPpdoMXfrDJsv3GTu7HspcmzthxW0Svx38h9QSwMEFAACAAgAiZCER9XqJ9PnAgAAcgoAACYAAAB1bml2ZXJzYWwvaHRtbF9wdWJsaXNoaW5nX3NldHRpbmdzLnhtbNVWzU4bMRC+5yksVxzJAqWFok1QRYKIoElE0gInNFk7WQuvvbW9CeHUp+mD9Uk6XhNIBEULgqpVDonHM9988xvH+9eZJFNurNCqQTfrG5RwlWgm1KRBvw4P13cpsQ4UA6kVb1ClKdlv1uK8GElh0wF3DlUtQRhl93LXoKlz+V4UzWazurC58bdaFg7xbT3RWZQbbrly3ES5hDl+uXnOLW3WaoTEQfRFs0JyIhhSUMKzA3nkMkmjoDWC5GpidKHYgZbaEDMZNei7jQP/WegEpJbIuPKx2SYKvdjtAWPC0wE5EDecpFxMUuS9s03JTDCXNujWtkdB7eghSokdQgCPcqAxFuVu4TPugIGDcAz+HL92diEIIjZXkIlkiDfEh9+greHl0UW/fXrS6R5fDnu9k2GnH0iUNtEqThytOoqRkC5Mwu/8xOAcJCnyRpsxSMvjaFm0UBtrtULOn8lIS0x9aUXJGJnKeYN+NgIkJcKBFMndrQMz4e5QSIzB227Wx8rRe8AQb5KCsXzZ0eLG+iwmzTNdSEbmuiBSXHHiNMGIigx/pZwsp5uMjc5KqQTriJWCcTIVfMbZfpmlW8A/ObpAF1mBltiKueQuePheiBsy4mNtEJfDFJsW5cIG/PqzgHOw9h4UFhzXBiedVvuy0221z9d8gMCmoJJngmMJeZa7t8AHjF1pdCGlxmwuQWBmEigsL+vDBCvVqoRZ2XcK07LovpAlKJZbIJ+AiRcJtpZQBa8KmIAiWsk5gQSHwvoWmgpdWJSEZgnQ9kUEgykRqqQ6wQWFzgzjpgraxubW++0PH3d2P+3Vo18/fq4/aXS7KPoSvLewKQ6eXBV36+LhzMWRn9DHh92Z4m/Nev+0/a1Kprrt82Gl+rQHleB6VbR6x1W0TsNy6i8tpipmZ2AUrpb/QrWLW3ASVi7uQSky4Th7zQZ/QZM+/Y8UWviVmvQNo3hy1P7dIMLp7gGy8uKIo0efRDWUr74Tm7XfUEsDBBQAAgAIAImQhEcAu+QqngEAAB8GAAAfAAAAdW5pdmVyc2FsL2h0bWxfc2tpbl9zZXR0aW5ncy5qc42UTW/CMAyG7/wKlF0n1I0xtt0QH9IkDpPGbdohLaZUpEmVhI4O8d9XlwFN6o7FF/Ly5HXsKt53uuViEeu+dPfV72r/5u4rDVCzegu3ri5a9BR1ZkSyhEWSgkgkMA/JT0fP8uFCUMZMVqZh8Y62pubHFP6z4sLU8Yyw0IRmqMM5AX4R2o46/H0WO7W6jjXVGh1urVWyFylpQdqeVDrlFcNuZtWql+jBKgd9BV3xCBzTIOjPRkEbeXEcDDHqXKTSjMtirmLVC3m0ibXaymVb/nWRgS4/+eY37fNwPHXsRGLsq4XUTzx9wmgnMw3GwG/exykGCQsegqj5BtX6A3WMmwV5dJ6YxJ7o0R1Gnc54DI0uBWMMF5OlV6ObQ4wmZ2Fnj0T/HsMhBC9AN6xGAwwHVNk2+8cHzLSKsSMNtNnzMyoUXyYyPnKTAIPk8LJo29a9S6EPEwzmPCHlPaE19fzSttnhg4YArTOWTnmNl3dO2QlKlEQORWjUtMrpOWL9OYL7jy7j1vJonZbjoRyOZRu43oBeKCXK239eu6efq3P4AVBLAwQUAAIACACJkIRH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iZCER7DtXVduAAAAdgAAABwAAAB1bml2ZXJzYWwvbG9jYWxfc2V0dGluZ3MueG1sDcw9DsIwDEDhvaewvJefjaFpNzYQEuUAVmNQJMdGiYXg9nh7w6c3Ld8q8OHWi2nC4+6AwLpZLvpK+FjP4wmhO2kmMeWEagjLPExiG8md3QN2eAv9uK1cI5yvVEPeGndWJ48zjHCJ57Nwxv08/AFQSwMEFAACAAgAA3TL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iZCER1xY5FeMAgAAagcAACkAAAB1bml2ZXJzYWwvc2tpbl9jdXN0b21pemF0aW9uX3NldHRpbmdzLnhtbJVVS27bMBDd9xSEDxCTIvUDHAP6UIWBIg2aAF3TMuMKkUmDpNOk0AV6hqKLZtEDdJlNT9M2xyhp1x+5iuNoVuS8N8N5HA0H+roS2UIbOas+MVNJccGNqcRUD18BMChlLdW54pqb5UZ7Cwg246e9Pw/3j59/PP788uvh+++v33pAGyYmTE1Oe1es1ry3Yq65oLKO8cIYKU5KKQwX5kRINWN1D9ywemEjFsuv13+eKG+4egHtipV8P1m4/J5ltTL5obNOTilncybu3sipPBmz8nqq5EJMjjnjh7s5V3UlrjfgOMxod5a60mZk+KzjbDRydgRrbi9R8+3RAursMLFmY16388FjGPu5Dsiwx7ypdGV2mAly1smcsynv0hw+gRY2fAc8gTCEhziG35oNGnvOutE1u+PqBSeS88X8hU0zV3LqtO2iHbjQDa2WbGJ/9w0nh84Oc1xdLt0xd9LSiuTO1rhBf2eWLMdNf3/erAK9r8REfhyJK/mPuB4wmfPqIQQrgUAUJlEe2RVJiQdCQj0agZz6mfXFOI9xZn25h7JBfy/EKq7ipR0q3VEH/Zb3f8JIaK7MSEz47RC30buudgWvlZXf4vQwIM6addZmKRUBBNlJQxsvwRgHIPNzlMMmDOMwQYBC4kPcpJFrQYB8H8VBg0LPx3ZVxIGNQmgcABIS4uWNRz3LBkmS5l7WhDhGKLHZaBRnTVGktucBQgiTvPEDXKQQWDS2MRIcOQFxjlMcNEmaoAiDIivSgjQ0p0Hmg8ijAYQNSVMM4VbcbXW7cm13jy5nLeczATuvoNO77bZ2cw3KhVIWfMlntssNB2Om+cj28fk7ekHPLpPL0duzVQNbqHs210htN23lTz6nfwFQSwMEFAACAAgAirpzR4LIvt4RCgAA+B4AABcAAAB1bml2ZXJzYWwvdW5pdmVyc2FsLnBuZ+2Z/1cTVxbA466rri62rlJKSonttrD9ItTlS5BvU79W241UKUUpIbSoqabyJWkaAkmm1SrLQYguW1GIyWlpQUtJuiKFaCBWCiNFJkspDEhMhECmEEkIaRJCmJmdwGnds7/sH7D5Yc7MvZ87b+57775735lX+vreVwJWU1dTKJSAPbt37KdQljMolN9yV60gNVUbYhDytoy3/5VtFCUcMkkKy9lbGVsplH9K1yy8/TtS/n3+7oM8CmVth+9aBuVdPkShhJbv2bH1jcKs6XvA7cMjbytGR66kstNjnz+T+jj99IZlQSde3v945vIfVgX+JewUk7l99dsvPXYre/npjS+t6Mne0PzqurGwU6+mrfho/+XAp099f/mNBPv1QwlvlQhwURQPSjfaDs7k6zTogyhjFqp/p3EYFdHaWstp+ExJZPvsJyrN3FiQdq5Umjy/inTv/vB118uw5PZwkFoKGqI9cyapI5vUfxjIBsepiveqRd4RI7zyN6Tqqy3eZ0jFwng40L2S4lPMH9KOi47UW5eTwgFnt6Q7qH3mlGY9KWUPECORkwnLyMeuw4u4ap1Pzdzla5sf7AODfuAHfuAHfuAHfuAHfuAHfuAHfuAHfuAHfuAHfvD/AIZcLMDdt8b3U1FyjuH7gfhhdr8PbByK9lmtimX42In/iWberAkDCY+uba4hEreWqUDPa5H4AynxU2e6dj5Nfv/O8MUbUSXsCE4F+e7c+3rkWvMR7+ECCW56gsCNyUePC0OLK9QVKhT3KVN4x7FxRqXW+4lOO9cPeOLAA3LrnYmL/dUc8mMGlRZrZonPE3Pg4HlUPyWzwTlyUzWuqcvj4ilO34sLmLGHdrZFYL5mppLeudGFk04efu071gJEnEXFgtBUKHkl2iw2Bj2bKOz/Li3MZvylcanDXg4QHcDtmGHeflSSDiWGozESBW1AOFu3B3tdc+MXs7ag5seKc6f0tqkLqFkzyLfmddR1s3f0xpDYZhUhOxs75LXxxI14s1rYbxMI18cykv90TEn2v5CO1lJ1nuK/hg6E6Ac26/o8F/ZeIlKHoz1nLqtXUCj37yWikcmbYlYK+Hd4fEkjt/fb1KFf4bTYIZAkICzdwd4O5pMOGebMw47AHTXzQWQDgy3tzrFio9cQjo/S8NFOeru9nNVK/GyTuG9o/6XMgXOkljmuFYBYLTYdT20FWlSoFxa0O36A9ESmFWorX+oe7BloKiOH2TymrBDCcPF9piTAvvJetMdM13rG6gFssozKTh0v0gcDuF0Kjg41bS7oEurtXxb8V9seHYiPcVjejGQzjlKRHMObiwOUhzIlbTMm4O80N3gIXChZ4G2+eTBdHmOzyNE4YiOYBKnFgDlOx7cWDxe50o5FWKcuIFuAni1Q8Q1Jl2XbKYR5KN9s00s0B0YTbZPsTRLA3Ddyp3OC2W4cP5lbnVmzFtWyt+n2KAh5gfHrOFOiWfLg4udRoeFTU6jWLcGYkTVDFpznTTRTgblvH5nd7ETdVxaDpT7BeHifRUl3Xi04HqJHzkpNrwDzfRwFmmGT82eC3aAGUJYFZLm6S9OveFobcrJQqtvpNFGxjEgkzq0I+CLKyiGaPuJ2xdBUVCkHry8asdE92TVh0soCN2YDiUqv8slvokJp7k9jGXChqM9ywd249GVPjXHOmclL6gx2x0wOv6hu4QQIWSXygAoF9oCt+JnTZDrjdSTGE++CXdjzFbwHwWzTOD5ET+Nx0yENHAN7mNMF5XiYZcJygWcg2d3oIn3IdbM7jeeOhYtrzeNpyUN13T2x9AqIrg+WVjrmTiS6ILQt62sIAgxgLgsknKfbDDJp5LwThexzTe1L4SA3ixe+kWWgzHRQNiLlDPXwt95sXptkSrN0WqbKvCu6m7em0kaE62PCyYi16CE+LOX8DDkdPZmOwiS8YK2UIzFCGV6rhn5sb1ZnXTdwr53AEMcl+hS22Z0DgzaYePzX0EhJtTTWx5tetOoy7K2x2+FP1qE4OQ6DJ5H4WftmxPFjq4qlakhV2rarYwNDgauOumN7F6PDJLN4hmHPpRe2K5sdzeZkNxKH4ZnIrr5g9wvpVqvjLbe2rLoy3TcVSO4wlrA9AnFXL7wGJqJFFZby/LaDDyfiinMwte29TNY7RY1PqQKkUTB1VqToxmrD0gFO9w1v2jPIkR6Pzdkny6Brr1RXkmucD8cBbr4BTWR9c5QL6Ez2p096IS6Mub0RiNFx1Wvc2dvdIPqaUWnpBEx4+S32LSX9bnPlB+Vek1IKZ0benugfilbjovJ4s7hhcZ0f9eXPPyOZKQVd2KuVEH/CRJ3NqErOfVRmv36K4E90Du9ujYgtXAiIStm3FADBiDCT44Bi3DXKKt3pnmAk+SbmzYxAFtpzrfKpxcGfOHm8OgRZezcYHZdySiZx83VDPvuPKuhSQWgx2O7NUdEtE/FmTZ8KjVNq0euEXiLqoCFPjJ5pYEJ6hY1rvC98YvHsLbEX9NCJeJ97jd6p9trBs0h4YChYDDfIUa72nQm9EtL8MjKtsEnyxe3glOFodfJhbuOnujids1WOXyPDfykof6rrLvjgnHW9aNf0i8yap5C4vJtQ3o9J8OeKUg3L8L6s91w/jUnOGoa6hB/B016ejH6Lf2cgyyUr8ZWfD3WnfQVHbS1KZcv4WfcEP9Z1Y/2ByK5bwWzM2yoRiayW1ZVRyhjLyJdLK/aMVyfCPtBHhdIZVrRwi2UiCmBHVHCOg5fcB20snVhErQlDk/Y57PE0Uf/Hb/ICKJSb/RiGAu6xFGLclFncVtp0ABww78Q6vAWxy/ZqY1Ph6So1TRC7TpkVtCZxZy9EpuZ4FC2SSR2TZ/pVa1ZlCc59e7GS57V/VmoRWml7yGXJpJ+NQNvyDevJTJHTPx712WLwtTjoWrtF7SqyLmY91KoCLXRehOFjRqXub0vZ2cAS2wU8zCkbSPTVj2EWjtsmEjXP1YQp1i3OjqZmqYQN8dJ4+WQJS0dbJjTTEDfiP2oQ6H5BAdaTqelw6pIN6OVoq3kzGx7aCNCETceedIUMeIy+MkUH0RbHguL7h2UO8uSWZZQl0flWX6lyKI05XDdZf7/oqU7+R1T9kisAi5it4jJcmTLbzGVHe4L0So6izEFFhNrG8Lzqrx7A4t02XtAfyJ679FrjOGPwvE7IALNGHpqIS+H66f7CfaRL76I9WxWmahcDOa/jM0B4UiyyW2pJoxB0pdBaFSNexV4LlAcFkq1VFedy7tYrNyE64jnDscWty31101Hfieqj71X79i7La8J8t9FawqVqPytYPFqN9z5LExOA+Fnb4saJ73oteR4gLCXCcFK8+WUTa7avDKQScwoAXjqL3eJ9hi26epTb9QgxxvG8/OsRLqEhdQROI7BOYkHAunPSZy1vaKJxXTtxotA+Rvwmy7WR+x3CU/vInp17dyi3ZZ/4N1BLAwQUAAIACACKunNH0iigUkoAAABrAAAAGwAAAHVuaXZlcnNhbC91bml2ZXJzYWwucG5nLnhtbLOxr8jNUShLLSrOzM+zVTLUM1Cyt+PlsikoSi3LTC1XqACKGekZQICSQiUqtzwzpSQDKGRgbo4QzEjNTM8osVWyMLCAC+oDzQQAUEsBAgAAFAACAAgAiZCER+lu22TkAwAAdA4AAB0AAAAAAAAAAQAAAAAAAAAAAHVuaXZlcnNhbC9jb21tb25fbWVzc2FnZXMubG5nUEsBAgAAFAACAAgAiZCER6uvADQSAwAAYQsAACcAAAAAAAAAAQAAAAAAHwQAAHVuaXZlcnNhbC9mbGFzaF9wdWJsaXNoaW5nX3NldHRpbmdzLnhtbFBLAQIAABQAAgAIAImQhEfkoSsAvgIAAFUKAAAhAAAAAAAAAAEAAAAAAHYHAAB1bml2ZXJzYWwvZmxhc2hfc2tpbl9zZXR0aW5ncy54bWxQSwECAAAUAAIACACJkIRH1eon0+cCAAByCgAAJgAAAAAAAAABAAAAAABzCgAAdW5pdmVyc2FsL2h0bWxfcHVibGlzaGluZ19zZXR0aW5ncy54bWxQSwECAAAUAAIACACJkIRHALvkKp4BAAAfBgAAHwAAAAAAAAABAAAAAACeDQAAdW5pdmVyc2FsL2h0bWxfc2tpbl9zZXR0aW5ncy5qc1BLAQIAABQAAgAIAImQhEca2uo7qgAAAB8BAAAaAAAAAAAAAAEAAAAAAHkPAAB1bml2ZXJzYWwvaTE4bl9wcmVzZXRzLnhtbFBLAQIAABQAAgAIAImQhEew7V1XbgAAAHYAAAAcAAAAAAAAAAEAAAAAAFsQAAB1bml2ZXJzYWwvbG9jYWxfc2V0dGluZ3MueG1sUEsBAgAAFAACAAgAA3TLRM6CCTfsAgAAiAgAABQAAAAAAAAAAQAAAAAAAxEAAHVuaXZlcnNhbC9wbGF5ZXIueG1sUEsBAgAAFAACAAgAiZCER1xY5FeMAgAAagcAACkAAAAAAAAAAQAAAAAAIRQAAHVuaXZlcnNhbC9za2luX2N1c3RvbWl6YXRpb25fc2V0dGluZ3MueG1sUEsBAgAAFAACAAgAirpzR4LIvt4RCgAA+B4AABcAAAAAAAAAAAAAAAAA9BYAAHVuaXZlcnNhbC91bml2ZXJzYWwucG5nUEsBAgAAFAACAAgAirpzR9IooFJKAAAAawAAABsAAAAAAAAAAQAAAAAAOiEAAHVuaXZlcnNhbC91bml2ZXJzYWwucG5nLnhtbFBLBQYAAAAACwALAEkDAAC9IQAAAAA="/>
  <p:tag name="ISPRING_PRESENTATION_TITLE" val="1"/>
  <p:tag name="ISPRING_RESOURCE_PATHS_HASH_2" val="9bf32b21c57e606988ab10ec694d2e32676a8b"/>
  <p:tag name="ISPRING_RESOURCE_PATHS_HASH_PRESENTER" val="1e23aa3dfefa2dda7d344b154acf39862a589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PASSING_SCORE" val="100.0000000000"/>
  <p:tag name="ISPRING_SCORM_RATE_QUIZZES" val="0"/>
  <p:tag name="ISPRING_SCORM_RATE_SLIDES" val="1"/>
  <p:tag name="ISPRING_ULTRA_SCORM_COURSE_ID" val="19D12169-10B6-4984-8CE8-8968B0B22BA0"/>
  <p:tag name="ISPRINGCLOUDFOLDERID" val="0"/>
  <p:tag name="ISPRINGCLOUDFOLDERPATH" val="Repository"/>
  <p:tag name="ISPRINGONLINEFOLDERID" val="0"/>
  <p:tag name="ISPRINGONLINEFOLDERPATH" val="Content List"/>
</p:tagLst>
</file>

<file path=ppt/theme/theme1.xml><?xml version="1.0" encoding="utf-8"?>
<a:theme xmlns:a="http://schemas.openxmlformats.org/drawingml/2006/main" name="Office 主题​​">
  <a:themeElements>
    <a:clrScheme name="自定义 276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C00002"/>
      </a:accent1>
      <a:accent2>
        <a:srgbClr val="C00002"/>
      </a:accent2>
      <a:accent3>
        <a:srgbClr val="C00002"/>
      </a:accent3>
      <a:accent4>
        <a:srgbClr val="C00002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Arial"/>
      </a:majorFont>
      <a:minorFont>
        <a:latin typeface="Calibri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1200</Words>
  <Application>Microsoft Office PowerPoint</Application>
  <PresentationFormat>全屏显示(16:9)</PresentationFormat>
  <Paragraphs>149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Cambria</vt:lpstr>
      <vt:lpstr>Cambria Math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subject>哎呀小小草</dc:subject>
  <dc:creator>风云办公</dc:creator>
  <cp:keywords>风云办公</cp:keywords>
  <dc:description>风云办公 http://www.ppt118.com</dc:description>
  <cp:lastModifiedBy>dong xinyu</cp:lastModifiedBy>
  <cp:revision>1017</cp:revision>
  <dcterms:created xsi:type="dcterms:W3CDTF">2015-04-24T01:01:00Z</dcterms:created>
  <dcterms:modified xsi:type="dcterms:W3CDTF">2020-10-25T13:03:29Z</dcterms:modified>
  <cp:category>https://800sucai.taobao.com/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