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35" r:id="rId2"/>
    <p:sldId id="393" r:id="rId3"/>
    <p:sldId id="432" r:id="rId4"/>
    <p:sldId id="405" r:id="rId5"/>
    <p:sldId id="437" r:id="rId6"/>
    <p:sldId id="439" r:id="rId7"/>
    <p:sldId id="450" r:id="rId8"/>
    <p:sldId id="449" r:id="rId9"/>
    <p:sldId id="448" r:id="rId10"/>
    <p:sldId id="443" r:id="rId11"/>
    <p:sldId id="444" r:id="rId12"/>
    <p:sldId id="451" r:id="rId13"/>
    <p:sldId id="441" r:id="rId14"/>
    <p:sldId id="452" r:id="rId15"/>
    <p:sldId id="446" r:id="rId16"/>
    <p:sldId id="454" r:id="rId17"/>
    <p:sldId id="455" r:id="rId18"/>
    <p:sldId id="456" r:id="rId19"/>
    <p:sldId id="457" r:id="rId20"/>
    <p:sldId id="431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39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80808"/>
    <a:srgbClr val="333333"/>
    <a:srgbClr val="1C1C1C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>
        <p:scale>
          <a:sx n="75" d="100"/>
          <a:sy n="75" d="100"/>
        </p:scale>
        <p:origin x="-792" y="-634"/>
      </p:cViewPr>
      <p:guideLst>
        <p:guide orient="horz" pos="1639"/>
        <p:guide pos="286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393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947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590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46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467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95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195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559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93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8193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6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91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2020-12-13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954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图片 5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113036" y="3170864"/>
            <a:ext cx="669932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概率论</a:t>
            </a:r>
            <a:r>
              <a:rPr lang="zh-CN" altLang="en-US" sz="3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第六章</a:t>
            </a:r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答疑</a:t>
            </a: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656850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781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 dirty="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770" y="3967911"/>
            <a:ext cx="17472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计科</a:t>
            </a:r>
            <a:r>
              <a:rPr lang="en-US" altLang="zh-CN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1901 </a:t>
            </a:r>
            <a:r>
              <a:rPr lang="zh-CN" altLang="en-US" sz="1800" b="1" dirty="0" smtClean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廖文昭</a:t>
            </a:r>
            <a:endParaRPr lang="en-US" altLang="zh-CN" sz="1800" b="1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AB416C2-2F7E-47D4-A0D2-EC83CC28D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9966" y="127428"/>
            <a:ext cx="2230271" cy="2773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9000">
        <p14:prism/>
      </p:transition>
    </mc:Choice>
    <mc:Fallback>
      <p:transition spd="slow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00" grpId="0" animBg="1"/>
      <p:bldP spid="600" grpId="1" animBg="1"/>
      <p:bldP spid="600" grpId="2" animBg="1"/>
      <p:bldP spid="601" grpId="0" animBg="1"/>
      <p:bldP spid="601" grpId="1" animBg="1"/>
      <p:bldP spid="601" grpId="2" animBg="1"/>
      <p:bldP spid="614" grpId="0" animBg="1"/>
      <p:bldP spid="614" grpId="1" animBg="1"/>
      <p:bldP spid="614" grpId="2" animBg="1"/>
      <p:bldP spid="615" grpId="0" animBg="1"/>
      <p:bldP spid="615" grpId="1" animBg="1"/>
      <p:bldP spid="615" grpId="2" animBg="1"/>
      <p:bldP spid="622" grpId="0"/>
      <p:bldP spid="30" grpId="0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6d3b4ce370c4cdb0c6c482b4ee5f6d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779662"/>
            <a:ext cx="848941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6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915816" y="195486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555776" y="627534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33435b92e36eded9675c93ce322f82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699542"/>
            <a:ext cx="6310119" cy="4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131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555776" y="411510"/>
            <a:ext cx="399644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估计量的性质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1619672" y="1275606"/>
            <a:ext cx="5832648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None/>
            </a:pPr>
            <a:r>
              <a:rPr lang="es-ES" altLang="zh-CN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(1)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无偏性</a:t>
            </a:r>
            <a:endParaRPr lang="es-ES" altLang="zh-CN" sz="24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</a:pPr>
            <a:r>
              <a:rPr lang="es-ES" altLang="zh-CN" sz="2400" b="1" dirty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</a:t>
            </a:r>
            <a:r>
              <a:rPr lang="es-ES" altLang="zh-CN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2)</a:t>
            </a:r>
            <a:r>
              <a:rPr lang="zh-CN" altLang="en-US" sz="2400" b="1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一致性</a:t>
            </a:r>
            <a:endParaRPr lang="es-ES" altLang="zh-CN" sz="24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s-ES" altLang="zh-CN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3)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有效性</a:t>
            </a:r>
            <a:endParaRPr lang="en-US" altLang="zh-CN" sz="24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723878"/>
            <a:ext cx="7560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无偏性最容易出题，需要大家重点掌握</a:t>
            </a:r>
          </a:p>
        </p:txBody>
      </p:sp>
    </p:spTree>
    <p:extLst>
      <p:ext uri="{BB962C8B-B14F-4D97-AF65-F5344CB8AC3E}">
        <p14:creationId xmlns:p14="http://schemas.microsoft.com/office/powerpoint/2010/main" xmlns="" val="259227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无偏性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987574"/>
            <a:ext cx="756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若估计量的数学期望存在，且等于总体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中的待估参数，则称其为无偏估计量</a:t>
            </a:r>
          </a:p>
        </p:txBody>
      </p:sp>
      <p:pic>
        <p:nvPicPr>
          <p:cNvPr id="13" name="图片 12" descr="c9b5738df59dd0aae606bfe1aff366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2930846" y="-251591"/>
            <a:ext cx="3210301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0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无偏性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9ab2b3430022749fde7898586423d9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707654"/>
            <a:ext cx="8573243" cy="313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987574"/>
            <a:ext cx="756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若估计量的数学期望存在，且等于总体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中的待估参数，则称其为无偏估计量</a:t>
            </a:r>
          </a:p>
        </p:txBody>
      </p:sp>
    </p:spTree>
    <p:extLst>
      <p:ext uri="{BB962C8B-B14F-4D97-AF65-F5344CB8AC3E}">
        <p14:creationId xmlns:p14="http://schemas.microsoft.com/office/powerpoint/2010/main" xmlns="" val="372602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03598"/>
            <a:ext cx="75608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一组数据的方差越小，有效性就越高</a:t>
            </a:r>
          </a:p>
        </p:txBody>
      </p:sp>
      <p:pic>
        <p:nvPicPr>
          <p:cNvPr id="9" name="图片 8" descr="38e5c622f098350a1511aac64fae1f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754715" y="-931444"/>
            <a:ext cx="1615882" cy="74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246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5" name="图片 4" descr="35712582f945bf9c659ee6507c006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635646"/>
            <a:ext cx="8580864" cy="32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246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7654"/>
            <a:ext cx="8459526" cy="11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390525"/>
            <a:ext cx="62738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1762125"/>
            <a:ext cx="77914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0" y="1855152"/>
            <a:ext cx="39869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>
                <a:solidFill>
                  <a:srgbClr val="080808"/>
                </a:solidFill>
                <a:latin typeface="+mj-ea"/>
                <a:ea typeface="+mj-ea"/>
              </a:rPr>
              <a:t>答疑第三部分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第六章</a:t>
            </a:r>
            <a:r>
              <a:rPr lang="en-US" altLang="zh-CN" sz="3600" b="1" dirty="0" smtClean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、</a:t>
            </a:r>
            <a:r>
              <a:rPr lang="en-US" altLang="zh-CN" sz="3600" b="1" dirty="0" smtClean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节</a:t>
            </a: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内容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1198556" y="3170864"/>
            <a:ext cx="661380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4</a:t>
            </a:r>
            <a:r>
              <a:rPr lang="zh-CN" altLang="en-US" sz="2500" dirty="0" smtClean="0">
                <a:solidFill>
                  <a:srgbClr val="333333"/>
                </a:solidFill>
                <a:latin typeface="+mn-ea"/>
                <a:ea typeface="+mn-ea"/>
              </a:rPr>
              <a:t>节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内容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11760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715191" y="1023018"/>
            <a:ext cx="1008287" cy="244362"/>
          </a:xfrm>
          <a:prstGeom prst="rect">
            <a:avLst/>
          </a:prstGeom>
          <a:noFill/>
        </p:spPr>
        <p:txBody>
          <a:bodyPr wrap="square" lIns="91431" tIns="0" rIns="91431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华文黑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E12D117-DCFB-402E-B863-6437CEC9E2F4}"/>
              </a:ext>
            </a:extLst>
          </p:cNvPr>
          <p:cNvSpPr txBox="1"/>
          <p:nvPr/>
        </p:nvSpPr>
        <p:spPr>
          <a:xfrm>
            <a:off x="914497" y="4611655"/>
            <a:ext cx="44479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最大似然估计法为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重点，期末至少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51" name="矩形 50"/>
          <p:cNvSpPr/>
          <p:nvPr/>
        </p:nvSpPr>
        <p:spPr>
          <a:xfrm>
            <a:off x="1547664" y="1275606"/>
            <a:ext cx="648607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最大似然估计法</a:t>
            </a:r>
            <a:endParaRPr lang="en-US" altLang="zh-CN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6.4 .</a:t>
            </a:r>
            <a:r>
              <a:rPr lang="zh-CN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估计量的性质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最大似然法定义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75656" y="1419622"/>
            <a:ext cx="5976664" cy="2530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假设种群分布有</a:t>
            </a:r>
            <a:r>
              <a:rPr lang="en-US" altLang="ko-KR" b="1" dirty="0" smtClean="0">
                <a:latin typeface="+mn-ea"/>
                <a:ea typeface="+mn-ea"/>
              </a:rPr>
              <a:t>r</a:t>
            </a:r>
            <a:r>
              <a:rPr lang="zh-CN" altLang="en-US" b="1" dirty="0" smtClean="0">
                <a:latin typeface="+mn-ea"/>
                <a:ea typeface="+mn-ea"/>
              </a:rPr>
              <a:t>个未知参数，构成一个变量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en-US" altLang="zh-CN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ko-KR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µ</a:t>
            </a:r>
            <a:r>
              <a:rPr lang="en-US" altLang="zh-CN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ko-KR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µ</a:t>
            </a:r>
            <a:r>
              <a:rPr lang="en-US" altLang="zh-CN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en-US" altLang="ko-KR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µn)</a:t>
            </a:r>
            <a:r>
              <a:rPr lang="zh-CN" altLang="en-US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ko-KR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我们想要去估计它，这就用到了最大似然法</a:t>
            </a:r>
            <a:r>
              <a:rPr lang="ko-KR" altLang="en-US" b="1" dirty="0" smtClean="0">
                <a:latin typeface="+mn-ea"/>
                <a:ea typeface="+mn-ea"/>
              </a:rPr>
              <a:t>。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  <a:ea typeface="+mn-ea"/>
              </a:rPr>
              <a:t>极大似然估计法的基本思想具体如下：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最大似然估计选择</a:t>
            </a:r>
            <a:r>
              <a:rPr lang="en-US" altLang="ko-KR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ko-KR" altLang="en-US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的估计值作为使观测数据最有可能的参数值</a:t>
            </a:r>
            <a:r>
              <a:rPr lang="zh-CN" altLang="en-US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（即数值最大的时候）</a:t>
            </a:r>
            <a:r>
              <a:rPr lang="ko-KR" altLang="en-US" sz="20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555776" y="411510"/>
            <a:ext cx="399644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最大似然法的特点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1619672" y="1275606"/>
            <a:ext cx="5832648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+mn-ea"/>
                <a:ea typeface="+mn-ea"/>
              </a:rPr>
              <a:t>最大似然法特点：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zh-CN" sz="16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(1)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由于最大似然估计是从总体里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挑选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样本作为统计量，因此每个样本直接都是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独立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的。</a:t>
            </a:r>
            <a:endParaRPr lang="es-ES" altLang="zh-CN" sz="16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zh-CN" sz="1600" b="1" dirty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</a:t>
            </a:r>
            <a:r>
              <a:rPr lang="es-ES" altLang="zh-CN" sz="16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2)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我们要求几个独立变量的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联合分布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，因此我们只需要将他们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相乘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即可。</a:t>
            </a:r>
            <a:endParaRPr lang="es-ES" altLang="zh-CN" sz="16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sz="16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(</a:t>
            </a:r>
            <a:r>
              <a:rPr lang="en-US" altLang="zh-CN" sz="16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3</a:t>
            </a:r>
            <a:r>
              <a:rPr lang="zh-CN" altLang="en-US" sz="1600" b="1" dirty="0" smtClean="0">
                <a:solidFill>
                  <a:srgbClr val="C0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）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对于最大似然估计法我们认为对于每一个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变量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X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都是已知</a:t>
            </a:r>
            <a:r>
              <a:rPr lang="zh-CN" altLang="en-US" sz="1600" b="1" dirty="0" smtClean="0">
                <a:latin typeface="+mn-ea"/>
                <a:ea typeface="+mn-ea"/>
                <a:cs typeface="+mn-ea"/>
                <a:sym typeface="微软雅黑" pitchFamily="34" charset="-122"/>
              </a:rPr>
              <a:t>的，而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参数</a:t>
            </a:r>
            <a:r>
              <a:rPr lang="en-US" altLang="ko-KR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是未知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的，我们要确定的是当联合分布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概率最大时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r>
              <a:rPr lang="en-US" altLang="ko-KR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的值，通常用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endParaRPr lang="en-US" altLang="zh-CN" sz="1600" b="1" dirty="0"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27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似然方程的建立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dell\AppData\Local\Temp\WeChat Files\3da15f93bcc01b870c88e1d0a63a6b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15566"/>
            <a:ext cx="8550381" cy="3795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951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771800" y="339502"/>
            <a:ext cx="370841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最大似然估计法通用套路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47664" y="915566"/>
            <a:ext cx="5976664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最大似然估计法套路非常固定，牢记“三步走”战略即可。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建立似然方程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：对于每一个变量，由于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的分布已知，我们想要得到全体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的联合分布，第一步就是将他们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连乘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，得到似然方程。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：由于我们想要得到似然方程的最大值，因此为了方便后续计算，我们采用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的方法来对似然方程进行变换，方便后续的求导工作。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：由于我们要求最大值时所取得的参数，只要当导数不存在或者为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的时候才有可能取到最大值，对于似然方程，导数处处存在，因此我们只需让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导数为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即可得到最后的结果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309511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2407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  <a:cs typeface="楷体" panose="02010609060101010101" charset="-122"/>
              </a:rPr>
              <a:t>      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6" name="图片 5" descr="aa21e0b66f0dbc49442b89517b1939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347614"/>
            <a:ext cx="867645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369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03F961B-183D-41A6-B161-A8AFC529C3A3}"/>
              </a:ext>
            </a:extLst>
          </p:cNvPr>
          <p:cNvSpPr txBox="1"/>
          <p:nvPr/>
        </p:nvSpPr>
        <p:spPr>
          <a:xfrm>
            <a:off x="791580" y="1334313"/>
            <a:ext cx="7560840" cy="2253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6" name="图片 5" descr="6e60ac9df65ff592017019143ae60b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843558"/>
            <a:ext cx="8458934" cy="412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763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FIRST_PUBLISH" val="1"/>
  <p:tag name="ISPRING_OUTPUT_FOLDER" val="E:\PPT临时\172-工作总结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PRESENTATION_TITLE" val="1"/>
  <p:tag name="ISPRING_RESOURCE_PATHS_HASH_2" val="9bf32b21c57e606988ab10ec694d2e32676a8b"/>
  <p:tag name="ISPRING_RESOURCE_PATHS_HASH_PRESENTER" val="1e23aa3dfefa2dda7d344b154acf39862a58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0000"/>
  <p:tag name="ISPRING_SCORM_RATE_QUIZZES" val="0"/>
  <p:tag name="ISPRING_SCORM_RATE_SLIDES" val="1"/>
  <p:tag name="ISPRING_ULTRA_SCORM_COURSE_ID" val="19D12169-10B6-4984-8CE8-8968B0B22BA0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448</Words>
  <Application>Microsoft Office PowerPoint</Application>
  <PresentationFormat>全屏显示(16:9)</PresentationFormat>
  <Paragraphs>75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Manager>风云办公</Manager>
  <Company>上海剑姬网络科技有限公司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subject>哎呀小小草</dc:subject>
  <dc:creator>风云办公</dc:creator>
  <cp:keywords>风云办公</cp:keywords>
  <dc:description>风云办公 http://www.ppt118.com</dc:description>
  <cp:lastModifiedBy>dell</cp:lastModifiedBy>
  <cp:revision>1038</cp:revision>
  <dcterms:created xsi:type="dcterms:W3CDTF">2015-04-24T01:01:00Z</dcterms:created>
  <dcterms:modified xsi:type="dcterms:W3CDTF">2020-12-13T09:56:40Z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