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png" ContentType="image/png"/>
  <Default Extension="gif" ContentType="image/gif"/>
  <Default Extension="wmf" ContentType="image/x-w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394" r:id="rId3"/>
    <p:sldId id="390" r:id="rId5"/>
    <p:sldId id="403" r:id="rId6"/>
    <p:sldId id="399" r:id="rId7"/>
    <p:sldId id="400" r:id="rId8"/>
    <p:sldId id="401" r:id="rId9"/>
    <p:sldId id="405" r:id="rId10"/>
    <p:sldId id="406" r:id="rId11"/>
    <p:sldId id="407" r:id="rId12"/>
    <p:sldId id="408" r:id="rId13"/>
    <p:sldId id="409" r:id="rId14"/>
    <p:sldId id="410" r:id="rId15"/>
    <p:sldId id="412" r:id="rId16"/>
    <p:sldId id="413" r:id="rId17"/>
    <p:sldId id="414" r:id="rId18"/>
    <p:sldId id="415" r:id="rId19"/>
    <p:sldId id="416" r:id="rId20"/>
    <p:sldId id="417" r:id="rId21"/>
    <p:sldId id="418" r:id="rId22"/>
    <p:sldId id="419" r:id="rId23"/>
    <p:sldId id="420" r:id="rId24"/>
    <p:sldId id="422" r:id="rId25"/>
    <p:sldId id="421" r:id="rId26"/>
    <p:sldId id="42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08" d="100"/>
          <a:sy n="108" d="100"/>
        </p:scale>
        <p:origin x="-96" y="-456"/>
      </p:cViewPr>
      <p:guideLst>
        <p:guide orient="horz" pos="1632"/>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90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NULL"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oleObject" Target="../embeddings/Document1.doc"/><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5" name="TextBox 24"/>
          <p:cNvSpPr txBox="1"/>
          <p:nvPr/>
        </p:nvSpPr>
        <p:spPr>
          <a:xfrm>
            <a:off x="2543969" y="699542"/>
            <a:ext cx="3524023" cy="746348"/>
          </a:xfrm>
          <a:prstGeom prst="rect">
            <a:avLst/>
          </a:prstGeom>
          <a:noFill/>
        </p:spPr>
        <p:txBody>
          <a:bodyPr wrap="none" lIns="68571" tIns="34285" rIns="68571" bIns="34285" rtlCol="0">
            <a:spAutoFit/>
          </a:bodyPr>
          <a:lstStyle/>
          <a:p>
            <a:pPr algn="ct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信息存储初步</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347864" y="3723878"/>
            <a:ext cx="1620957"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：何钰枫</a:t>
            </a:r>
            <a:endParaRPr lang="zh-CN" altLang="en-US" sz="1600" dirty="0">
              <a:solidFill>
                <a:schemeClr val="tx1">
                  <a:lumMod val="75000"/>
                  <a:lumOff val="25000"/>
                </a:schemeClr>
              </a:solidFill>
            </a:endParaRPr>
          </a:p>
        </p:txBody>
      </p:sp>
      <p:pic>
        <p:nvPicPr>
          <p:cNvPr id="3" name="27-大气激昂背景音乐">
            <a:hlinkClick r:id="" action="ppaction://media"/>
          </p:cNvPr>
          <p:cNvPicPr>
            <a:picLocks noChangeAspect="1"/>
          </p:cNvPicPr>
          <p:nvPr>
            <a:videoFile r:link="rId2"/>
            <p:extLst>
              <p:ext uri="{DAA4B4D4-6D71-4841-9C94-3DE7FCFB9230}">
                <p14:media xmlns:p14="http://schemas.microsoft.com/office/powerpoint/2010/main" r:embed="rId3">
                  <p14:trim st="2000.000000"/>
                </p14:media>
              </p:ext>
            </p:extLst>
          </p:nvPr>
        </p:nvPicPr>
        <p:blipFill>
          <a:blip r:embed="rId4" cstate="print"/>
          <a:stretch>
            <a:fillRect/>
          </a:stretch>
        </p:blipFill>
        <p:spPr>
          <a:xfrm>
            <a:off x="-824644" y="-181322"/>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par>
                                <p:cTn id="7" presetID="2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childTnLst>
                          </p:cTn>
                        </p:par>
                        <p:par>
                          <p:cTn id="10" fill="hold">
                            <p:stCondLst>
                              <p:cond delay="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par>
                          <p:cTn id="18" fill="hold">
                            <p:stCondLst>
                              <p:cond delay="75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25" repeatCount="indefinite" fill="hold" display="0">
                  <p:stCondLst>
                    <p:cond delay="indefinite"/>
                  </p:stCondLst>
                  <p:endCondLst>
                    <p:cond evt="onStopAudio" delay="0">
                      <p:tgtEl>
                        <p:sldTgt/>
                      </p:tgtEl>
                    </p:cond>
                  </p:endCondLst>
                </p:cTn>
                <p:tgtEl>
                  <p:spTgt spid="3"/>
                </p:tgtEl>
              </p:cMediaNode>
            </p:video>
          </p:childTnLst>
        </p:cTn>
      </p:par>
    </p:tnLst>
    <p:bldLst>
      <p:bldP spid="2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931790"/>
            <a:ext cx="8964488" cy="2049792"/>
          </a:xfrm>
          <a:prstGeom prst="rect">
            <a:avLst/>
          </a:prstGeom>
          <a:noFill/>
        </p:spPr>
        <p:txBody>
          <a:bodyPr wrap="square" rtlCol="0">
            <a:spAutoFit/>
          </a:bodyPr>
          <a:lstStyle/>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上的</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调度算法实现：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NOOP</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No Operation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CFQ</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Completely Fair Queuing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CFQ</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的基础上，区分读写队列，设置等待事件，解决了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请求饿死的极端情况。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ANTICIPATORY</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，预期算法，针对连续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请求，如顺序读写。在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算法基础上为每个请求设置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6ms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的等待窗口。</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查看、修改</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cat /sys/block/sda/queue/scheduler</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echo  noop &gt; /sys/block/sda/queue/scheduler</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endParaRPr lang="zh-CN" altLang="en-US" dirty="0"/>
          </a:p>
        </p:txBody>
      </p:sp>
      <p:sp>
        <p:nvSpPr>
          <p:cNvPr id="23" name="Content Placeholder 2"/>
          <p:cNvSpPr txBox="1"/>
          <p:nvPr/>
        </p:nvSpPr>
        <p:spPr>
          <a:xfrm>
            <a:off x="0" y="555526"/>
            <a:ext cx="8964488" cy="2232248"/>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访问过程（机械部分）：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寻道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、旋转延时</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、数据读写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磁盘调度：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同时多个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请求时，通过磁盘调度算法能直接直接减少磁盘的寻道延时，达到时间优化。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先来先服务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FCFS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算法，简单公平，但是效率很低，最差情况下磁头一次运动整个磁盘半径距离。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最短寻找时间算法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SSTF</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Shortest Seek Time First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）算法，可能产生“饥饿”现象</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扫描算法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算法（电梯算法），规定磁头运动方向，不到头不转向，按该规则访问磁道。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循环扫描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算法，单向扫描算法，磁头运动到头，不转向，直接回起点开始下一轮扫描。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基础上规定扫描区间只在请求磁道范围内，即不用到达磁道两端</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descr="Tu4_11_1122"/>
          <p:cNvPicPr>
            <a:picLocks noChangeAspect="1" noChangeArrowheads="1"/>
          </p:cNvPicPr>
          <p:nvPr/>
        </p:nvPicPr>
        <p:blipFill>
          <a:blip r:embed="rId1" cstate="print"/>
          <a:srcRect/>
          <a:stretch>
            <a:fillRect/>
          </a:stretch>
        </p:blipFill>
        <p:spPr bwMode="auto">
          <a:xfrm>
            <a:off x="251520" y="771550"/>
            <a:ext cx="6516216" cy="3446076"/>
          </a:xfrm>
          <a:prstGeom prst="rect">
            <a:avLst/>
          </a:prstGeom>
          <a:noFill/>
        </p:spPr>
      </p:pic>
      <p:pic>
        <p:nvPicPr>
          <p:cNvPr id="5" name="Picture 2" descr="Tu4_12_1122"/>
          <p:cNvPicPr>
            <a:picLocks noChangeAspect="1" noChangeArrowheads="1"/>
          </p:cNvPicPr>
          <p:nvPr/>
        </p:nvPicPr>
        <p:blipFill>
          <a:blip r:embed="rId2" cstate="print"/>
          <a:srcRect/>
          <a:stretch>
            <a:fillRect/>
          </a:stretch>
        </p:blipFill>
        <p:spPr bwMode="auto">
          <a:xfrm>
            <a:off x="683568" y="1563638"/>
            <a:ext cx="7144713" cy="3297560"/>
          </a:xfrm>
          <a:prstGeom prst="rect">
            <a:avLst/>
          </a:prstGeom>
          <a:noFill/>
        </p:spPr>
      </p:pic>
      <p:pic>
        <p:nvPicPr>
          <p:cNvPr id="7" name="Picture 2" descr="Tu4_14_1122"/>
          <p:cNvPicPr>
            <a:picLocks noChangeAspect="1" noChangeArrowheads="1"/>
          </p:cNvPicPr>
          <p:nvPr/>
        </p:nvPicPr>
        <p:blipFill>
          <a:blip r:embed="rId3" cstate="print"/>
          <a:srcRect/>
          <a:stretch>
            <a:fillRect/>
          </a:stretch>
        </p:blipFill>
        <p:spPr bwMode="auto">
          <a:xfrm>
            <a:off x="2051720" y="699542"/>
            <a:ext cx="6914728" cy="3161019"/>
          </a:xfrm>
          <a:prstGeom prst="rect">
            <a:avLst/>
          </a:prstGeom>
          <a:noFill/>
        </p:spPr>
      </p:pic>
      <p:graphicFrame>
        <p:nvGraphicFramePr>
          <p:cNvPr id="1026" name="Object 2"/>
          <p:cNvGraphicFramePr>
            <a:graphicFrameLocks noChangeAspect="1"/>
          </p:cNvGraphicFramePr>
          <p:nvPr/>
        </p:nvGraphicFramePr>
        <p:xfrm>
          <a:off x="1259632" y="1707654"/>
          <a:ext cx="7344816" cy="2745305"/>
        </p:xfrm>
        <a:graphic>
          <a:graphicData uri="http://schemas.openxmlformats.org/presentationml/2006/ole">
            <mc:AlternateContent xmlns:mc="http://schemas.openxmlformats.org/markup-compatibility/2006">
              <mc:Choice xmlns:v="urn:schemas-microsoft-com:vml" Requires="v">
                <p:oleObj spid="_x0000_s1025" name="文档" r:id="rId4" imgW="13458825" imgH="7134225" progId="Word.Document.8">
                  <p:embed/>
                </p:oleObj>
              </mc:Choice>
              <mc:Fallback>
                <p:oleObj name="文档" r:id="rId4" imgW="13458825" imgH="7134225" progId="Word.Document.8">
                  <p:embed/>
                  <p:pic>
                    <p:nvPicPr>
                      <p:cNvPr id="0" name="图片 1024"/>
                      <p:cNvPicPr>
                        <a:picLocks noChangeAspect="1"/>
                      </p:cNvPicPr>
                      <p:nvPr/>
                    </p:nvPicPr>
                    <p:blipFill>
                      <a:blip r:embed="rId5"/>
                      <a:stretch>
                        <a:fillRect/>
                      </a:stretch>
                    </p:blipFill>
                    <p:spPr>
                      <a:xfrm>
                        <a:off x="1259632" y="1707654"/>
                        <a:ext cx="7344816" cy="2745305"/>
                      </a:xfrm>
                      <a:prstGeom prst="rect">
                        <a:avLst/>
                      </a:prstGeom>
                      <a:noFill/>
                      <a:ln w="9525">
                        <a:noFill/>
                      </a:ln>
                    </p:spPr>
                  </p:pic>
                </p:oleObj>
              </mc:Fallback>
            </mc:AlternateContent>
          </a:graphicData>
        </a:graphic>
      </p:graphicFrame>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磁盘工作原理：访问过程、调度算法</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 calcmode="lin" valueType="num">
                                      <p:cBhvr additive="base">
                                        <p:cTn id="25"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 calcmode="lin" valueType="num">
                                      <p:cBhvr additive="base">
                                        <p:cTn id="31"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 calcmode="lin" valueType="num">
                                      <p:cBhvr additive="base">
                                        <p:cTn id="37" dur="500" fill="hold"/>
                                        <p:tgtEl>
                                          <p:spTgt spid="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 calcmode="lin" valueType="num">
                                      <p:cBhvr additive="base">
                                        <p:cTn id="43" dur="500" fill="hold"/>
                                        <p:tgtEl>
                                          <p:spTgt spid="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to="" calcmode="lin" valueType="num">
                                      <p:cBhvr>
                                        <p:cTn id="49" dur="1" fill="hold"/>
                                        <p:tgtEl>
                                          <p:spTgt spid="4"/>
                                        </p:tgtEl>
                                      </p:cBhvr>
                                    </p:anim>
                                  </p:childTnLst>
                                </p:cTn>
                              </p:par>
                            </p:childTnLst>
                          </p:cTn>
                        </p:par>
                      </p:childTnLst>
                    </p:cTn>
                  </p:par>
                  <p:par>
                    <p:cTn id="50" fill="hold">
                      <p:stCondLst>
                        <p:cond delay="indefinite"/>
                      </p:stCondLst>
                      <p:childTnLst>
                        <p:par>
                          <p:cTn id="51" fill="hold">
                            <p:stCondLst>
                              <p:cond delay="0"/>
                            </p:stCondLst>
                            <p:childTnLst>
                              <p:par>
                                <p:cTn id="52" presetID="24" presetClass="exit" presetSubtype="0" fill="hold" nodeType="clickEffect">
                                  <p:stCondLst>
                                    <p:cond delay="0"/>
                                  </p:stCondLst>
                                  <p:childTnLst>
                                    <p:anim to="" calcmode="lin" valueType="num">
                                      <p:cBhvr>
                                        <p:cTn id="53" dur="1"/>
                                        <p:tgtEl>
                                          <p:spTgt spid="4"/>
                                        </p:tgtEl>
                                      </p:cBhvr>
                                    </p:anim>
                                    <p:set>
                                      <p:cBhvr>
                                        <p:cTn id="54" dur="1" fill="hold">
                                          <p:stCondLst>
                                            <p:cond delay="0"/>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to="" calcmode="lin" valueType="num">
                                      <p:cBhvr>
                                        <p:cTn id="59" dur="1" fill="hold"/>
                                        <p:tgtEl>
                                          <p:spTgt spid="5"/>
                                        </p:tgtEl>
                                      </p:cBhvr>
                                    </p:anim>
                                  </p:childTnLst>
                                </p:cTn>
                              </p:par>
                            </p:childTnLst>
                          </p:cTn>
                        </p:par>
                      </p:childTnLst>
                    </p:cTn>
                  </p:par>
                  <p:par>
                    <p:cTn id="60" fill="hold">
                      <p:stCondLst>
                        <p:cond delay="indefinite"/>
                      </p:stCondLst>
                      <p:childTnLst>
                        <p:par>
                          <p:cTn id="61" fill="hold">
                            <p:stCondLst>
                              <p:cond delay="0"/>
                            </p:stCondLst>
                            <p:childTnLst>
                              <p:par>
                                <p:cTn id="62" presetID="24" presetClass="exit" presetSubtype="0" fill="hold" nodeType="clickEffect">
                                  <p:stCondLst>
                                    <p:cond delay="0"/>
                                  </p:stCondLst>
                                  <p:childTnLst>
                                    <p:anim to="" calcmode="lin" valueType="num">
                                      <p:cBhvr>
                                        <p:cTn id="63" dur="1"/>
                                        <p:tgtEl>
                                          <p:spTgt spid="5"/>
                                        </p:tgtEl>
                                      </p:cBhvr>
                                    </p:anim>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to="" calcmode="lin" valueType="num">
                                      <p:cBhvr>
                                        <p:cTn id="69" dur="1" fill="hold"/>
                                        <p:tgtEl>
                                          <p:spTgt spid="7"/>
                                        </p:tgtEl>
                                      </p:cBhvr>
                                    </p:anim>
                                  </p:childTnLst>
                                </p:cTn>
                              </p:par>
                            </p:childTnLst>
                          </p:cTn>
                        </p:par>
                      </p:childTnLst>
                    </p:cTn>
                  </p:par>
                  <p:par>
                    <p:cTn id="70" fill="hold">
                      <p:stCondLst>
                        <p:cond delay="indefinite"/>
                      </p:stCondLst>
                      <p:childTnLst>
                        <p:par>
                          <p:cTn id="71" fill="hold">
                            <p:stCondLst>
                              <p:cond delay="0"/>
                            </p:stCondLst>
                            <p:childTnLst>
                              <p:par>
                                <p:cTn id="72" presetID="24" presetClass="exit" presetSubtype="0" fill="hold" nodeType="clickEffect">
                                  <p:stCondLst>
                                    <p:cond delay="0"/>
                                  </p:stCondLst>
                                  <p:childTnLst>
                                    <p:anim to="" calcmode="lin" valueType="num">
                                      <p:cBhvr>
                                        <p:cTn id="73" dur="1"/>
                                        <p:tgtEl>
                                          <p:spTgt spid="7"/>
                                        </p:tgtEl>
                                      </p:cBhvr>
                                    </p:anim>
                                    <p:set>
                                      <p:cBhvr>
                                        <p:cTn id="74" dur="1" fill="hold">
                                          <p:stCondLst>
                                            <p:cond delay="0"/>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to="" calcmode="lin" valueType="num">
                                      <p:cBhvr>
                                        <p:cTn id="79" dur="1" fill="hold"/>
                                        <p:tgtEl>
                                          <p:spTgt spid="1026"/>
                                        </p:tgtEl>
                                      </p:cBhvr>
                                    </p:anim>
                                  </p:childTnLst>
                                </p:cTn>
                              </p:par>
                            </p:childTnLst>
                          </p:cTn>
                        </p:par>
                      </p:childTnLst>
                    </p:cTn>
                  </p:par>
                  <p:par>
                    <p:cTn id="80" fill="hold">
                      <p:stCondLst>
                        <p:cond delay="indefinite"/>
                      </p:stCondLst>
                      <p:childTnLst>
                        <p:par>
                          <p:cTn id="81" fill="hold">
                            <p:stCondLst>
                              <p:cond delay="0"/>
                            </p:stCondLst>
                            <p:childTnLst>
                              <p:par>
                                <p:cTn id="82" presetID="24" presetClass="exit" presetSubtype="0" fill="hold" nodeType="clickEffect">
                                  <p:stCondLst>
                                    <p:cond delay="0"/>
                                  </p:stCondLst>
                                  <p:childTnLst>
                                    <p:anim to="" calcmode="lin" valueType="num">
                                      <p:cBhvr>
                                        <p:cTn id="83" dur="1"/>
                                        <p:tgtEl>
                                          <p:spTgt spid="1026"/>
                                        </p:tgtEl>
                                      </p:cBhvr>
                                    </p:anim>
                                    <p:set>
                                      <p:cBhvr>
                                        <p:cTn id="84" dur="1" fill="hold">
                                          <p:stCondLst>
                                            <p:cond delay="0"/>
                                          </p:stCondLst>
                                        </p:cTn>
                                        <p:tgtEl>
                                          <p:spTgt spid="10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
                                            <p:txEl>
                                              <p:pRg st="0" end="0"/>
                                            </p:txEl>
                                          </p:spTgt>
                                        </p:tgtEl>
                                        <p:attrNameLst>
                                          <p:attrName>style.visibility</p:attrName>
                                        </p:attrNameLst>
                                      </p:cBhvr>
                                      <p:to>
                                        <p:strVal val="visible"/>
                                      </p:to>
                                    </p:set>
                                    <p:anim calcmode="lin" valueType="num">
                                      <p:cBhvr additive="base">
                                        <p:cTn id="8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 calcmode="lin" valueType="num">
                                      <p:cBhvr additive="base">
                                        <p:cTn id="9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xEl>
                                              <p:pRg st="3" end="3"/>
                                            </p:txEl>
                                          </p:spTgt>
                                        </p:tgtEl>
                                        <p:attrNameLst>
                                          <p:attrName>style.visibility</p:attrName>
                                        </p:attrNameLst>
                                      </p:cBhvr>
                                      <p:to>
                                        <p:strVal val="visible"/>
                                      </p:to>
                                    </p:set>
                                    <p:anim calcmode="lin" valueType="num">
                                      <p:cBhvr additive="base">
                                        <p:cTn id="10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容错技术</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第一级：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针对磁盘表面部分故障，如某扇区损坏。</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双份文件目录和双份文件分配表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（文件系统，防止文件信息还在，但文件管理的数据结构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FAT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损坏，导致文件不可访问）。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热修复重定向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，将磁盘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空间作为热修复重定向区，当需要读写的扇区损坏就用这个区域代替。</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写后读校验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，数据写完后立即读出与源数据对比，若不一致，认为磁盘出错，则启用热修复重定向。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第二级：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磁盘镜像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，相当于每个逻辑磁盘对应一组两个完全相同的磁盘（一个为主磁盘，另一个为备份磁盘），磁盘利用率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50%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磁盘双工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，与磁盘镜像类似，不同点是磁盘镜像两个磁盘连接的是同一个磁盘控制器，而磁盘双工是两个磁盘挂接在不同的磁盘控制器上。能避免磁盘控制器损坏时磁盘镜像失效，同时也提高磁盘访问效率。</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提高磁盘</a:t>
            </a: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的方法</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磁盘高速缓存：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分配部分内存作为磁盘的高速缓存，可静态分配固定的内存部分作为高速缓存，也可以动态的将所有闲置内存作为一个高速缓冲池。读数据时先从高速缓存中取，没有，再从磁盘读到高速缓存（供本次及下一次访问使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缓冲区置换算法、周期性回写机制：</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高速缓存满时，需要淘汰部分数据，常用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（最近最久未使用）、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LFU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（最少使用）算法做置换。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算法中最常访问的盘块数据始终在高速缓存中，存在安全隐患，所以需要周期性回写机制负责以几十秒为一个周期将修改的盘块信息从高速缓存写回磁盘。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优化数据分布（物理块、索引节点）：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略（物理块的大小、分布，文件索引的物理位置等）。</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其他方法：</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提前读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，读当前块时提前读出接下来的一块数据（访问局部性原理，大概率）。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延时写</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。修改缓存中的数据后不立马写入，置延时写标志，周期性回写。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虚拟盘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，以内存仿真磁盘，又称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盘。与虚拟内存相反。（与高速缓存不同）</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磁盘工作原理：容错技术、磁盘</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优化</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椭圆 3"/>
          <p:cNvSpPr/>
          <p:nvPr/>
        </p:nvSpPr>
        <p:spPr>
          <a:xfrm>
            <a:off x="3131840" y="2715766"/>
            <a:ext cx="2016224" cy="72008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缓冲区？</a:t>
            </a:r>
            <a:endParaRPr lang="zh-CN" altLang="en-US" b="1" dirty="0">
              <a:solidFill>
                <a:srgbClr val="FF0000"/>
              </a:solidFill>
            </a:endParaRPr>
          </a:p>
        </p:txBody>
      </p:sp>
      <p:sp>
        <p:nvSpPr>
          <p:cNvPr id="5" name="椭圆 4"/>
          <p:cNvSpPr/>
          <p:nvPr/>
        </p:nvSpPr>
        <p:spPr>
          <a:xfrm>
            <a:off x="4355976" y="1851670"/>
            <a:ext cx="2304256"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磁盘高速缓存？</a:t>
            </a:r>
            <a:endParaRPr lang="en-US" altLang="zh-CN" b="1" dirty="0" smtClean="0">
              <a:solidFill>
                <a:srgbClr val="FF0000"/>
              </a:solidFill>
            </a:endParaRPr>
          </a:p>
        </p:txBody>
      </p:sp>
      <p:sp>
        <p:nvSpPr>
          <p:cNvPr id="6" name="椭圆 5"/>
          <p:cNvSpPr/>
          <p:nvPr/>
        </p:nvSpPr>
        <p:spPr>
          <a:xfrm>
            <a:off x="5436096" y="915566"/>
            <a:ext cx="3312368"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高速缓冲存储器（</a:t>
            </a:r>
            <a:r>
              <a:rPr lang="en-US" altLang="zh-CN" b="1" dirty="0" smtClean="0">
                <a:solidFill>
                  <a:srgbClr val="FF0000"/>
                </a:solidFill>
              </a:rPr>
              <a:t>cache</a:t>
            </a:r>
            <a:r>
              <a:rPr lang="zh-CN" altLang="en-US" b="1" dirty="0" smtClean="0">
                <a:solidFill>
                  <a:srgbClr val="FF0000"/>
                </a:solidFill>
              </a:rPr>
              <a:t>）？</a:t>
            </a:r>
            <a:endParaRPr lang="en-US" altLang="zh-CN" b="1"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290">
                                          <p:stCondLst>
                                            <p:cond delay="0"/>
                                          </p:stCondLst>
                                        </p:cTn>
                                        <p:tgtEl>
                                          <p:spTgt spid="4"/>
                                        </p:tgtEl>
                                      </p:cBhvr>
                                    </p:animEffect>
                                    <p:anim calcmode="lin" valueType="num">
                                      <p:cBhvr>
                                        <p:cTn id="3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8" dur="13">
                                          <p:stCondLst>
                                            <p:cond delay="325"/>
                                          </p:stCondLst>
                                        </p:cTn>
                                        <p:tgtEl>
                                          <p:spTgt spid="4"/>
                                        </p:tgtEl>
                                      </p:cBhvr>
                                      <p:to x="100000" y="60000"/>
                                    </p:animScale>
                                    <p:animScale>
                                      <p:cBhvr>
                                        <p:cTn id="39" dur="83" decel="50000">
                                          <p:stCondLst>
                                            <p:cond delay="338"/>
                                          </p:stCondLst>
                                        </p:cTn>
                                        <p:tgtEl>
                                          <p:spTgt spid="4"/>
                                        </p:tgtEl>
                                      </p:cBhvr>
                                      <p:to x="100000" y="100000"/>
                                    </p:animScale>
                                    <p:animScale>
                                      <p:cBhvr>
                                        <p:cTn id="40" dur="13">
                                          <p:stCondLst>
                                            <p:cond delay="656"/>
                                          </p:stCondLst>
                                        </p:cTn>
                                        <p:tgtEl>
                                          <p:spTgt spid="4"/>
                                        </p:tgtEl>
                                      </p:cBhvr>
                                      <p:to x="100000" y="80000"/>
                                    </p:animScale>
                                    <p:animScale>
                                      <p:cBhvr>
                                        <p:cTn id="41" dur="83" decel="50000">
                                          <p:stCondLst>
                                            <p:cond delay="669"/>
                                          </p:stCondLst>
                                        </p:cTn>
                                        <p:tgtEl>
                                          <p:spTgt spid="4"/>
                                        </p:tgtEl>
                                      </p:cBhvr>
                                      <p:to x="100000" y="100000"/>
                                    </p:animScale>
                                    <p:animScale>
                                      <p:cBhvr>
                                        <p:cTn id="42" dur="13">
                                          <p:stCondLst>
                                            <p:cond delay="821"/>
                                          </p:stCondLst>
                                        </p:cTn>
                                        <p:tgtEl>
                                          <p:spTgt spid="4"/>
                                        </p:tgtEl>
                                      </p:cBhvr>
                                      <p:to x="100000" y="90000"/>
                                    </p:animScale>
                                    <p:animScale>
                                      <p:cBhvr>
                                        <p:cTn id="43" dur="83" decel="50000">
                                          <p:stCondLst>
                                            <p:cond delay="834"/>
                                          </p:stCondLst>
                                        </p:cTn>
                                        <p:tgtEl>
                                          <p:spTgt spid="4"/>
                                        </p:tgtEl>
                                      </p:cBhvr>
                                      <p:to x="100000" y="100000"/>
                                    </p:animScale>
                                    <p:animScale>
                                      <p:cBhvr>
                                        <p:cTn id="44" dur="13">
                                          <p:stCondLst>
                                            <p:cond delay="904"/>
                                          </p:stCondLst>
                                        </p:cTn>
                                        <p:tgtEl>
                                          <p:spTgt spid="4"/>
                                        </p:tgtEl>
                                      </p:cBhvr>
                                      <p:to x="100000" y="95000"/>
                                    </p:animScale>
                                    <p:animScale>
                                      <p:cBhvr>
                                        <p:cTn id="45" dur="83" decel="50000">
                                          <p:stCondLst>
                                            <p:cond delay="917"/>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290">
                                          <p:stCondLst>
                                            <p:cond delay="0"/>
                                          </p:stCondLst>
                                        </p:cTn>
                                        <p:tgtEl>
                                          <p:spTgt spid="6"/>
                                        </p:tgtEl>
                                      </p:cBhvr>
                                    </p:animEffect>
                                    <p:anim calcmode="lin" valueType="num">
                                      <p:cBhvr>
                                        <p:cTn id="6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74" dur="13">
                                          <p:stCondLst>
                                            <p:cond delay="325"/>
                                          </p:stCondLst>
                                        </p:cTn>
                                        <p:tgtEl>
                                          <p:spTgt spid="6"/>
                                        </p:tgtEl>
                                      </p:cBhvr>
                                      <p:to x="100000" y="60000"/>
                                    </p:animScale>
                                    <p:animScale>
                                      <p:cBhvr>
                                        <p:cTn id="75" dur="83" decel="50000">
                                          <p:stCondLst>
                                            <p:cond delay="338"/>
                                          </p:stCondLst>
                                        </p:cTn>
                                        <p:tgtEl>
                                          <p:spTgt spid="6"/>
                                        </p:tgtEl>
                                      </p:cBhvr>
                                      <p:to x="100000" y="100000"/>
                                    </p:animScale>
                                    <p:animScale>
                                      <p:cBhvr>
                                        <p:cTn id="76" dur="13">
                                          <p:stCondLst>
                                            <p:cond delay="656"/>
                                          </p:stCondLst>
                                        </p:cTn>
                                        <p:tgtEl>
                                          <p:spTgt spid="6"/>
                                        </p:tgtEl>
                                      </p:cBhvr>
                                      <p:to x="100000" y="80000"/>
                                    </p:animScale>
                                    <p:animScale>
                                      <p:cBhvr>
                                        <p:cTn id="77" dur="83" decel="50000">
                                          <p:stCondLst>
                                            <p:cond delay="669"/>
                                          </p:stCondLst>
                                        </p:cTn>
                                        <p:tgtEl>
                                          <p:spTgt spid="6"/>
                                        </p:tgtEl>
                                      </p:cBhvr>
                                      <p:to x="100000" y="100000"/>
                                    </p:animScale>
                                    <p:animScale>
                                      <p:cBhvr>
                                        <p:cTn id="78" dur="13">
                                          <p:stCondLst>
                                            <p:cond delay="821"/>
                                          </p:stCondLst>
                                        </p:cTn>
                                        <p:tgtEl>
                                          <p:spTgt spid="6"/>
                                        </p:tgtEl>
                                      </p:cBhvr>
                                      <p:to x="100000" y="90000"/>
                                    </p:animScale>
                                    <p:animScale>
                                      <p:cBhvr>
                                        <p:cTn id="79" dur="83" decel="50000">
                                          <p:stCondLst>
                                            <p:cond delay="834"/>
                                          </p:stCondLst>
                                        </p:cTn>
                                        <p:tgtEl>
                                          <p:spTgt spid="6"/>
                                        </p:tgtEl>
                                      </p:cBhvr>
                                      <p:to x="100000" y="100000"/>
                                    </p:animScale>
                                    <p:animScale>
                                      <p:cBhvr>
                                        <p:cTn id="80" dur="13">
                                          <p:stCondLst>
                                            <p:cond delay="904"/>
                                          </p:stCondLst>
                                        </p:cTn>
                                        <p:tgtEl>
                                          <p:spTgt spid="6"/>
                                        </p:tgtEl>
                                      </p:cBhvr>
                                      <p:to x="100000" y="95000"/>
                                    </p:animScale>
                                    <p:animScale>
                                      <p:cBhvr>
                                        <p:cTn id="81" dur="83" decel="50000">
                                          <p:stCondLst>
                                            <p:cond delay="917"/>
                                          </p:stCondLst>
                                        </p:cTn>
                                        <p:tgtEl>
                                          <p:spTgt spid="6"/>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1" nodeType="click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1+ppt_w/2"/>
                                          </p:val>
                                        </p:tav>
                                      </p:tavLst>
                                    </p:anim>
                                    <p:anim calcmode="lin" valueType="num">
                                      <p:cBhvr additive="base">
                                        <p:cTn id="86" dur="500"/>
                                        <p:tgtEl>
                                          <p:spTgt spid="5"/>
                                        </p:tgtEl>
                                        <p:attrNameLst>
                                          <p:attrName>ppt_y</p:attrName>
                                        </p:attrNameLst>
                                      </p:cBhvr>
                                      <p:tavLst>
                                        <p:tav tm="0">
                                          <p:val>
                                            <p:strVal val="ppt_y"/>
                                          </p:val>
                                        </p:tav>
                                        <p:tav tm="100000">
                                          <p:val>
                                            <p:strVal val="ppt_y"/>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1+ppt_w/2"/>
                                          </p:val>
                                        </p:tav>
                                      </p:tavLst>
                                    </p:anim>
                                    <p:anim calcmode="lin" valueType="num">
                                      <p:cBhvr additive="base">
                                        <p:cTn id="90" dur="500"/>
                                        <p:tgtEl>
                                          <p:spTgt spid="4"/>
                                        </p:tgtEl>
                                        <p:attrNameLst>
                                          <p:attrName>ppt_y</p:attrName>
                                        </p:attrNameLst>
                                      </p:cBhvr>
                                      <p:tavLst>
                                        <p:tav tm="0">
                                          <p:val>
                                            <p:strVal val="ppt_y"/>
                                          </p:val>
                                        </p:tav>
                                        <p:tav tm="100000">
                                          <p:val>
                                            <p:strVal val="ppt_y"/>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6"/>
                                        </p:tgtEl>
                                        <p:attrNameLst>
                                          <p:attrName>ppt_x</p:attrName>
                                        </p:attrNameLst>
                                      </p:cBhvr>
                                      <p:tavLst>
                                        <p:tav tm="0">
                                          <p:val>
                                            <p:strVal val="ppt_x"/>
                                          </p:val>
                                        </p:tav>
                                        <p:tav tm="100000">
                                          <p:val>
                                            <p:strVal val="1+ppt_w/2"/>
                                          </p:val>
                                        </p:tav>
                                      </p:tavLst>
                                    </p:anim>
                                    <p:anim calcmode="lin" valueType="num">
                                      <p:cBhvr additive="base">
                                        <p:cTn id="94" dur="500"/>
                                        <p:tgtEl>
                                          <p:spTgt spid="6"/>
                                        </p:tgtEl>
                                        <p:attrNameLst>
                                          <p:attrName>ppt_y</p:attrName>
                                        </p:attrNameLst>
                                      </p:cBhvr>
                                      <p:tavLst>
                                        <p:tav tm="0">
                                          <p:val>
                                            <p:strVal val="ppt_y"/>
                                          </p:val>
                                        </p:tav>
                                        <p:tav tm="100000">
                                          <p:val>
                                            <p:strVal val="ppt_y"/>
                                          </p:val>
                                        </p:tav>
                                      </p:tavLst>
                                    </p:anim>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3">
                                            <p:txEl>
                                              <p:pRg st="6" end="6"/>
                                            </p:txEl>
                                          </p:spTgt>
                                        </p:tgtEl>
                                        <p:attrNameLst>
                                          <p:attrName>style.visibility</p:attrName>
                                        </p:attrNameLst>
                                      </p:cBhvr>
                                      <p:to>
                                        <p:strVal val="visible"/>
                                      </p:to>
                                    </p:set>
                                    <p:animEffect transition="in" filter="wipe(down)">
                                      <p:cBhvr>
                                        <p:cTn id="100" dur="500"/>
                                        <p:tgtEl>
                                          <p:spTgt spid="23">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3">
                                            <p:txEl>
                                              <p:pRg st="7" end="7"/>
                                            </p:txEl>
                                          </p:spTgt>
                                        </p:tgtEl>
                                        <p:attrNameLst>
                                          <p:attrName>style.visibility</p:attrName>
                                        </p:attrNameLst>
                                      </p:cBhvr>
                                      <p:to>
                                        <p:strVal val="visible"/>
                                      </p:to>
                                    </p:set>
                                    <p:animEffect transition="in" filter="wipe(down)">
                                      <p:cBhvr>
                                        <p:cTn id="105" dur="500"/>
                                        <p:tgtEl>
                                          <p:spTgt spid="23">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3">
                                            <p:txEl>
                                              <p:pRg st="8" end="8"/>
                                            </p:txEl>
                                          </p:spTgt>
                                        </p:tgtEl>
                                        <p:attrNameLst>
                                          <p:attrName>style.visibility</p:attrName>
                                        </p:attrNameLst>
                                      </p:cBhvr>
                                      <p:to>
                                        <p:strVal val="visible"/>
                                      </p:to>
                                    </p:set>
                                    <p:animEffect transition="in" filter="wipe(down)">
                                      <p:cBhvr>
                                        <p:cTn id="11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2650"/>
                            </p:stCondLst>
                            <p:childTnLst>
                              <p:par>
                                <p:cTn id="50" presetID="26" presetClass="emph" presetSubtype="0" fill="hold" grpId="2" nodeType="afterEffect">
                                  <p:stCondLst>
                                    <p:cond delay="0"/>
                                  </p:stCondLst>
                                  <p:childTnLst>
                                    <p:animEffect transition="out" filter="fade">
                                      <p:cBhvr>
                                        <p:cTn id="51" dur="500" tmFilter="0, 0; .2, .5; .8, .5; 1, 0"/>
                                        <p:tgtEl>
                                          <p:spTgt spid="29"/>
                                        </p:tgtEl>
                                      </p:cBhvr>
                                    </p:animEffect>
                                    <p:animScale>
                                      <p:cBhvr>
                                        <p:cTn id="52" dur="250" autoRev="1" fill="hold"/>
                                        <p:tgtEl>
                                          <p:spTgt spid="29"/>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
                                        </p:tgtEl>
                                      </p:cBhvr>
                                    </p:animEffect>
                                    <p:animScale>
                                      <p:cBhvr>
                                        <p:cTn id="5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3" descr="FD1DDF730CE4456e89755B07FE1653D0# #Rectangle 13"/>
          <p:cNvSpPr>
            <a:spLocks noChangeArrowheads="1"/>
          </p:cNvSpPr>
          <p:nvPr/>
        </p:nvSpPr>
        <p:spPr bwMode="auto">
          <a:xfrm>
            <a:off x="1401224" y="1717066"/>
            <a:ext cx="2378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程序直接控制方式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中断驱动方式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通道方式</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缓冲区的作用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四种缓冲区的实现极其工作方式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1640" y="1361462"/>
            <a:ext cx="182934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控制方式</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4414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介绍四种缓冲区</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设备管理的数据结构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设备分配的策略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18040" y="2162272"/>
            <a:ext cx="14943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设备管理与分配 </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570905" y="2679842"/>
              <a:ext cx="1299318" cy="359881"/>
            </a:xfrm>
            <a:prstGeom prst="rect">
              <a:avLst/>
            </a:prstGeom>
            <a:noFill/>
          </p:spPr>
          <p:txBody>
            <a:bodyPr wrap="non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控制方式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62"/>
          <p:cNvGrpSpPr/>
          <p:nvPr/>
        </p:nvGrpSpPr>
        <p:grpSpPr>
          <a:xfrm>
            <a:off x="4269494"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214465" y="1971296"/>
              <a:ext cx="1178776" cy="611796"/>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设备分配与管理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2742"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缓冲区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401375" y="1998072"/>
              <a:ext cx="1107998" cy="611796"/>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子系统层次设计</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364088" y="4157667"/>
            <a:ext cx="2592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层次结构设计的目的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各层次的内容与作用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通过一次磁盘</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了解整个系统流程</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91403" y="3792952"/>
            <a:ext cx="164981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子系统层次结构</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285750" indent="-285750">
              <a:lnSpc>
                <a:spcPct val="130000"/>
              </a:lnSpc>
              <a:buNone/>
            </a:pPr>
            <a:r>
              <a:rPr lang="zh-CN" altLang="en-US" sz="1600" b="1" dirty="0" smtClean="0">
                <a:solidFill>
                  <a:schemeClr val="tx1"/>
                </a:solidFill>
                <a:sym typeface="Wingdings" charset="2"/>
              </a:rPr>
              <a:t>循环测试</a:t>
            </a:r>
            <a:r>
              <a:rPr lang="en-US" altLang="zh-CN" sz="1600" b="1" dirty="0" smtClean="0">
                <a:solidFill>
                  <a:schemeClr val="tx1"/>
                </a:solidFill>
                <a:sym typeface="Wingdings" charset="2"/>
              </a:rPr>
              <a:t>IO</a:t>
            </a:r>
            <a:r>
              <a:rPr lang="zh-CN" altLang="en-US" sz="1600" b="1" dirty="0" smtClean="0">
                <a:solidFill>
                  <a:schemeClr val="tx1"/>
                </a:solidFill>
                <a:sym typeface="Wingdings" charset="2"/>
              </a:rPr>
              <a:t>方式</a:t>
            </a:r>
            <a:endParaRPr lang="en-US" altLang="zh-CN" sz="1600" b="1" dirty="0" smtClean="0">
              <a:solidFill>
                <a:schemeClr val="tx1"/>
              </a:solidFill>
              <a:sym typeface="Wingdings" charset="2"/>
            </a:endParaRPr>
          </a:p>
          <a:p>
            <a:pPr marL="285750" indent="-285750">
              <a:lnSpc>
                <a:spcPct val="130000"/>
              </a:lnSpc>
              <a:buNone/>
            </a:pPr>
            <a:r>
              <a:rPr lang="en-US" altLang="zh-CN" sz="1600" dirty="0" smtClean="0">
                <a:solidFill>
                  <a:schemeClr val="tx1"/>
                </a:solidFill>
                <a:sym typeface="Wingdings" charset="2"/>
              </a:rPr>
              <a:t>      </a:t>
            </a:r>
            <a:r>
              <a:rPr lang="zh-CN" altLang="en-US" sz="1600" dirty="0" smtClean="0">
                <a:solidFill>
                  <a:schemeClr val="tx1"/>
                </a:solidFill>
                <a:sym typeface="Wingdings" charset="2"/>
              </a:rPr>
              <a:t>也叫程序直接控制方式，</a:t>
            </a:r>
            <a:r>
              <a:rPr lang="en-US" altLang="zh-CN" sz="1600" dirty="0" smtClean="0">
                <a:solidFill>
                  <a:schemeClr val="tx1"/>
                </a:solidFill>
                <a:sym typeface="Wingdings" charset="2"/>
              </a:rPr>
              <a:t>IO</a:t>
            </a:r>
            <a:r>
              <a:rPr lang="zh-CN" altLang="en-US" sz="1600" dirty="0" smtClean="0">
                <a:solidFill>
                  <a:schemeClr val="tx1"/>
                </a:solidFill>
                <a:sym typeface="Wingdings" charset="2"/>
              </a:rPr>
              <a:t>控制器的控制寄存器存在几个标志位，启动位、完成位、忙位。</a:t>
            </a:r>
            <a:r>
              <a:rPr lang="en-US" altLang="zh-CN" sz="1600" dirty="0" smtClean="0">
                <a:solidFill>
                  <a:schemeClr val="tx1"/>
                </a:solidFill>
                <a:sym typeface="Wingdings" charset="2"/>
              </a:rPr>
              <a:t>CPU</a:t>
            </a:r>
            <a:r>
              <a:rPr lang="zh-CN" altLang="en-US" sz="1600" dirty="0" smtClean="0">
                <a:solidFill>
                  <a:schemeClr val="tx1"/>
                </a:solidFill>
                <a:sym typeface="Wingdings" charset="2"/>
              </a:rPr>
              <a:t>不断查询控制器的这几个标志位，然后从数据寄存器存取数据。这种方式</a:t>
            </a:r>
            <a:r>
              <a:rPr lang="en-US" altLang="zh-CN" sz="1600" dirty="0" smtClean="0">
                <a:solidFill>
                  <a:schemeClr val="tx1"/>
                </a:solidFill>
                <a:sym typeface="Wingdings" charset="2"/>
              </a:rPr>
              <a:t>IO</a:t>
            </a:r>
            <a:r>
              <a:rPr lang="zh-CN" altLang="en-US" sz="1600" dirty="0" smtClean="0">
                <a:solidFill>
                  <a:schemeClr val="tx1"/>
                </a:solidFill>
                <a:sym typeface="Wingdings" charset="2"/>
              </a:rPr>
              <a:t>操作持续占有</a:t>
            </a:r>
            <a:r>
              <a:rPr lang="en-US" altLang="zh-CN" sz="1600" dirty="0" smtClean="0">
                <a:solidFill>
                  <a:schemeClr val="tx1"/>
                </a:solidFill>
                <a:sym typeface="Wingdings" charset="2"/>
              </a:rPr>
              <a:t>CPU</a:t>
            </a:r>
            <a:r>
              <a:rPr lang="zh-CN" altLang="en-US" sz="1600" dirty="0" smtClean="0">
                <a:solidFill>
                  <a:schemeClr val="tx1"/>
                </a:solidFill>
                <a:sym typeface="Wingdings" charset="2"/>
              </a:rPr>
              <a:t>，造成</a:t>
            </a:r>
            <a:r>
              <a:rPr lang="en-US" altLang="zh-CN" sz="1600" dirty="0" smtClean="0">
                <a:solidFill>
                  <a:schemeClr val="tx1"/>
                </a:solidFill>
                <a:sym typeface="Wingdings" charset="2"/>
              </a:rPr>
              <a:t>CPU</a:t>
            </a:r>
            <a:r>
              <a:rPr lang="zh-CN" altLang="en-US" sz="1600" dirty="0" smtClean="0">
                <a:solidFill>
                  <a:schemeClr val="tx1"/>
                </a:solidFill>
                <a:sym typeface="Wingdings" charset="2"/>
              </a:rPr>
              <a:t>资源极大浪费。</a:t>
            </a:r>
            <a:endParaRPr lang="en-US" altLang="zh-CN" sz="1600" dirty="0" smtClean="0">
              <a:solidFill>
                <a:schemeClr val="tx1"/>
              </a:solidFill>
              <a:sym typeface="Wingdings" charset="2"/>
            </a:endParaRPr>
          </a:p>
          <a:p>
            <a:pPr marL="285750" indent="-285750">
              <a:lnSpc>
                <a:spcPct val="130000"/>
              </a:lnSpc>
              <a:buNone/>
            </a:pPr>
            <a:endParaRPr lang="en-US" altLang="zh-CN" sz="1600" dirty="0" smtClean="0">
              <a:solidFill>
                <a:schemeClr val="tx1"/>
              </a:solidFill>
              <a:sym typeface="Wingdings" charset="2"/>
            </a:endParaRPr>
          </a:p>
          <a:p>
            <a:pPr marL="285750" indent="-285750">
              <a:lnSpc>
                <a:spcPct val="130000"/>
              </a:lnSpc>
              <a:buNone/>
            </a:pPr>
            <a:endParaRPr lang="en-US" altLang="zh-CN" sz="1600" dirty="0" smtClean="0">
              <a:solidFill>
                <a:schemeClr val="tx1"/>
              </a:solidFill>
              <a:sym typeface="Wingdings" charset="2"/>
            </a:endParaRPr>
          </a:p>
          <a:p>
            <a:pPr marL="285750" indent="-285750">
              <a:lnSpc>
                <a:spcPct val="130000"/>
              </a:lnSpc>
              <a:buNone/>
            </a:pPr>
            <a:r>
              <a:rPr lang="zh-CN" altLang="en-US" sz="1600" b="1" dirty="0" smtClean="0">
                <a:solidFill>
                  <a:schemeClr val="tx1"/>
                </a:solidFill>
                <a:sym typeface="Wingdings" charset="2"/>
              </a:rPr>
              <a:t>中断驱动方式</a:t>
            </a:r>
            <a:endParaRPr lang="en-US" altLang="zh-CN" sz="1600" b="1" dirty="0" smtClean="0">
              <a:solidFill>
                <a:schemeClr val="tx1"/>
              </a:solidFill>
              <a:sym typeface="Wingdings" charset="2"/>
            </a:endParaRPr>
          </a:p>
          <a:p>
            <a:pPr marL="285750" indent="-285750">
              <a:lnSpc>
                <a:spcPct val="130000"/>
              </a:lnSpc>
              <a:buNone/>
            </a:pPr>
            <a:r>
              <a:rPr lang="en-US" altLang="zh-CN" sz="1600" dirty="0" smtClean="0">
                <a:solidFill>
                  <a:schemeClr val="tx1"/>
                </a:solidFill>
                <a:sym typeface="Wingdings" charset="2"/>
              </a:rPr>
              <a:t>	</a:t>
            </a:r>
            <a:r>
              <a:rPr lang="zh-CN" altLang="en-US" sz="1600" dirty="0" smtClean="0">
                <a:solidFill>
                  <a:schemeClr val="tx1"/>
                </a:solidFill>
                <a:sym typeface="Wingdings" charset="2"/>
              </a:rPr>
              <a:t>允许</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设备主动以中断形式打断</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的运行并请求服务，从而让</a:t>
            </a:r>
            <a:r>
              <a:rPr lang="en-US" altLang="zh-CN" sz="1600" dirty="0" smtClean="0">
                <a:solidFill>
                  <a:schemeClr val="tx1"/>
                </a:solidFill>
                <a:sym typeface="Wingdings" charset="2"/>
              </a:rPr>
              <a:t>CPU</a:t>
            </a:r>
            <a:r>
              <a:rPr lang="zh-CN" altLang="en-US" sz="1600" dirty="0" smtClean="0">
                <a:solidFill>
                  <a:schemeClr val="tx1"/>
                </a:solidFill>
                <a:sym typeface="Wingdings" charset="2"/>
              </a:rPr>
              <a:t>在</a:t>
            </a:r>
            <a:r>
              <a:rPr lang="en-US" altLang="zh-CN" sz="1600" dirty="0" smtClean="0">
                <a:solidFill>
                  <a:schemeClr val="tx1"/>
                </a:solidFill>
                <a:sym typeface="Wingdings" charset="2"/>
              </a:rPr>
              <a:t>IO</a:t>
            </a:r>
            <a:r>
              <a:rPr lang="zh-CN" altLang="en-US" sz="1600" dirty="0" smtClean="0">
                <a:solidFill>
                  <a:schemeClr val="tx1"/>
                </a:solidFill>
                <a:sym typeface="Wingdings" charset="2"/>
              </a:rPr>
              <a:t>操作时解放出来。让</a:t>
            </a:r>
            <a:r>
              <a:rPr lang="en-US" altLang="zh-CN" sz="1600" dirty="0" smtClean="0">
                <a:solidFill>
                  <a:schemeClr val="tx1"/>
                </a:solidFill>
                <a:sym typeface="Wingdings" charset="2"/>
              </a:rPr>
              <a:t>CPU</a:t>
            </a:r>
            <a:r>
              <a:rPr lang="zh-CN" altLang="en-US" sz="1600" dirty="0" smtClean="0">
                <a:solidFill>
                  <a:schemeClr val="tx1"/>
                </a:solidFill>
                <a:sym typeface="Wingdings" charset="2"/>
              </a:rPr>
              <a:t>与</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设备能并行工作。但这种方式当</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设备很多时，频繁中断</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的工作，大大减少</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的常规工作时间。</a:t>
            </a:r>
            <a:endParaRPr lang="en-US" altLang="zh-CN" sz="1600" dirty="0" smtClean="0">
              <a:solidFill>
                <a:schemeClr val="tx1"/>
              </a:solidFill>
              <a:sym typeface="Wingdings" charset="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grpSp>
        <p:nvGrpSpPr>
          <p:cNvPr id="5" name="Group 19"/>
          <p:cNvGrpSpPr/>
          <p:nvPr/>
        </p:nvGrpSpPr>
        <p:grpSpPr bwMode="auto">
          <a:xfrm>
            <a:off x="1691680" y="2067694"/>
            <a:ext cx="5943600" cy="2286000"/>
            <a:chOff x="672" y="2352"/>
            <a:chExt cx="3744" cy="1440"/>
          </a:xfrm>
        </p:grpSpPr>
        <p:sp>
          <p:nvSpPr>
            <p:cNvPr id="6" name="Rectangle 6"/>
            <p:cNvSpPr>
              <a:spLocks noChangeArrowheads="1"/>
            </p:cNvSpPr>
            <p:nvPr/>
          </p:nvSpPr>
          <p:spPr bwMode="auto">
            <a:xfrm>
              <a:off x="672" y="2352"/>
              <a:ext cx="384" cy="1056"/>
            </a:xfrm>
            <a:prstGeom prst="rect">
              <a:avLst/>
            </a:prstGeom>
            <a:noFill/>
            <a:ln w="28575">
              <a:solidFill>
                <a:schemeClr val="tx1"/>
              </a:solidFill>
              <a:miter lim="800000"/>
            </a:ln>
          </p:spPr>
          <p:txBody>
            <a:bodyPr wrap="none" anchor="ctr"/>
            <a:lstStyle/>
            <a:p>
              <a:pPr algn="ctr"/>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sp>
          <p:nvSpPr>
            <p:cNvPr id="7" name="Rectangle 7"/>
            <p:cNvSpPr>
              <a:spLocks noChangeArrowheads="1"/>
            </p:cNvSpPr>
            <p:nvPr/>
          </p:nvSpPr>
          <p:spPr bwMode="auto">
            <a:xfrm>
              <a:off x="1536" y="2352"/>
              <a:ext cx="2016" cy="1056"/>
            </a:xfrm>
            <a:prstGeom prst="rect">
              <a:avLst/>
            </a:prstGeom>
            <a:noFill/>
            <a:ln w="28575">
              <a:solidFill>
                <a:schemeClr val="tx1"/>
              </a:solidFill>
              <a:miter lim="800000"/>
            </a:ln>
          </p:spPr>
          <p:txBody>
            <a:bodyPr wrap="none" anchor="ctr"/>
            <a:lstStyle/>
            <a:p>
              <a:endParaRPr lang="zh-CN" altLang="en-US"/>
            </a:p>
          </p:txBody>
        </p:sp>
        <p:sp>
          <p:nvSpPr>
            <p:cNvPr id="8" name="Rectangle 8"/>
            <p:cNvSpPr>
              <a:spLocks noChangeArrowheads="1"/>
            </p:cNvSpPr>
            <p:nvPr/>
          </p:nvSpPr>
          <p:spPr bwMode="auto">
            <a:xfrm>
              <a:off x="4032" y="2352"/>
              <a:ext cx="384" cy="1056"/>
            </a:xfrm>
            <a:prstGeom prst="rect">
              <a:avLst/>
            </a:prstGeom>
            <a:noFill/>
            <a:ln w="28575">
              <a:solidFill>
                <a:schemeClr val="tx1"/>
              </a:solidFill>
              <a:miter lim="800000"/>
            </a:ln>
          </p:spPr>
          <p:txBody>
            <a:bodyPr wrap="none" anchor="ctr"/>
            <a:lstStyle/>
            <a:p>
              <a:pPr algn="ctr"/>
              <a:r>
                <a:rPr lang="zh-CN" altLang="en-US">
                  <a:latin typeface="Times New Roman" panose="02020603050405020304" pitchFamily="18" charset="0"/>
                </a:rPr>
                <a:t>外</a:t>
              </a:r>
              <a:endParaRPr lang="zh-CN" altLang="en-US">
                <a:latin typeface="Times New Roman" panose="02020603050405020304" pitchFamily="18" charset="0"/>
              </a:endParaRPr>
            </a:p>
            <a:p>
              <a:pPr algn="ctr"/>
              <a:r>
                <a:rPr lang="zh-CN" altLang="en-US">
                  <a:latin typeface="Times New Roman" panose="02020603050405020304" pitchFamily="18" charset="0"/>
                </a:rPr>
                <a:t>部</a:t>
              </a:r>
              <a:endParaRPr lang="zh-CN" altLang="en-US">
                <a:latin typeface="Times New Roman" panose="02020603050405020304" pitchFamily="18" charset="0"/>
              </a:endParaRPr>
            </a:p>
            <a:p>
              <a:pPr algn="ctr"/>
              <a:r>
                <a:rPr lang="zh-CN" altLang="en-US">
                  <a:latin typeface="Times New Roman" panose="02020603050405020304" pitchFamily="18" charset="0"/>
                </a:rPr>
                <a:t>设</a:t>
              </a:r>
              <a:endParaRPr lang="zh-CN" altLang="en-US">
                <a:latin typeface="Times New Roman" panose="02020603050405020304" pitchFamily="18" charset="0"/>
              </a:endParaRPr>
            </a:p>
            <a:p>
              <a:pPr algn="ctr"/>
              <a:r>
                <a:rPr lang="zh-CN" altLang="en-US">
                  <a:latin typeface="Times New Roman" panose="02020603050405020304" pitchFamily="18" charset="0"/>
                </a:rPr>
                <a:t>备</a:t>
              </a:r>
              <a:endParaRPr lang="zh-CN" altLang="en-US">
                <a:latin typeface="Times New Roman" panose="02020603050405020304" pitchFamily="18" charset="0"/>
              </a:endParaRPr>
            </a:p>
          </p:txBody>
        </p:sp>
        <p:sp>
          <p:nvSpPr>
            <p:cNvPr id="9" name="Rectangle 9"/>
            <p:cNvSpPr>
              <a:spLocks noChangeArrowheads="1"/>
            </p:cNvSpPr>
            <p:nvPr/>
          </p:nvSpPr>
          <p:spPr bwMode="auto">
            <a:xfrm>
              <a:off x="1680" y="2496"/>
              <a:ext cx="336" cy="816"/>
            </a:xfrm>
            <a:prstGeom prst="rect">
              <a:avLst/>
            </a:prstGeom>
            <a:noFill/>
            <a:ln w="19050">
              <a:solidFill>
                <a:srgbClr val="FF0066"/>
              </a:solidFill>
              <a:miter lim="800000"/>
            </a:ln>
          </p:spPr>
          <p:txBody>
            <a:bodyPr wrap="none" anchor="ctr"/>
            <a:lstStyle/>
            <a:p>
              <a:pPr algn="ctr"/>
              <a:r>
                <a:rPr lang="zh-CN" altLang="en-US" sz="1400" b="1">
                  <a:solidFill>
                    <a:srgbClr val="008000"/>
                  </a:solidFill>
                  <a:latin typeface="Times New Roman" panose="02020603050405020304" pitchFamily="18" charset="0"/>
                </a:rPr>
                <a:t>控</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制</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逻</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辑</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电</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路</a:t>
              </a:r>
              <a:endParaRPr lang="zh-CN" altLang="en-US" sz="1400" b="1">
                <a:solidFill>
                  <a:srgbClr val="008000"/>
                </a:solidFill>
                <a:latin typeface="Times New Roman" panose="02020603050405020304" pitchFamily="18" charset="0"/>
              </a:endParaRPr>
            </a:p>
          </p:txBody>
        </p:sp>
        <p:sp>
          <p:nvSpPr>
            <p:cNvPr id="10" name="Rectangle 10"/>
            <p:cNvSpPr>
              <a:spLocks noChangeArrowheads="1"/>
            </p:cNvSpPr>
            <p:nvPr/>
          </p:nvSpPr>
          <p:spPr bwMode="auto">
            <a:xfrm>
              <a:off x="2352" y="2496"/>
              <a:ext cx="1056" cy="240"/>
            </a:xfrm>
            <a:prstGeom prst="rect">
              <a:avLst/>
            </a:prstGeom>
            <a:noFill/>
            <a:ln w="19050">
              <a:solidFill>
                <a:srgbClr val="FF0066"/>
              </a:solidFill>
              <a:miter lim="800000"/>
            </a:ln>
          </p:spPr>
          <p:txBody>
            <a:bodyPr wrap="none" anchor="ctr"/>
            <a:lstStyle/>
            <a:p>
              <a:pPr algn="ctr"/>
              <a:r>
                <a:rPr lang="zh-CN" altLang="en-US" sz="2000" b="1" dirty="0">
                  <a:solidFill>
                    <a:srgbClr val="008000"/>
                  </a:solidFill>
                  <a:latin typeface="Times New Roman" panose="02020603050405020304" pitchFamily="18" charset="0"/>
                </a:rPr>
                <a:t>控制寄存器</a:t>
              </a:r>
              <a:endParaRPr lang="zh-CN" altLang="en-US" sz="2000" b="1" dirty="0">
                <a:solidFill>
                  <a:srgbClr val="008000"/>
                </a:solidFill>
                <a:latin typeface="Times New Roman" panose="02020603050405020304" pitchFamily="18" charset="0"/>
              </a:endParaRPr>
            </a:p>
          </p:txBody>
        </p:sp>
        <p:sp>
          <p:nvSpPr>
            <p:cNvPr id="11" name="Rectangle 11"/>
            <p:cNvSpPr>
              <a:spLocks noChangeArrowheads="1"/>
            </p:cNvSpPr>
            <p:nvPr/>
          </p:nvSpPr>
          <p:spPr bwMode="auto">
            <a:xfrm>
              <a:off x="1968" y="3552"/>
              <a:ext cx="1056" cy="240"/>
            </a:xfrm>
            <a:prstGeom prst="rect">
              <a:avLst/>
            </a:prstGeom>
            <a:noFill/>
            <a:ln w="19050">
              <a:noFill/>
              <a:miter lim="800000"/>
            </a:ln>
          </p:spPr>
          <p:txBody>
            <a:bodyPr wrap="none" anchor="ctr"/>
            <a:lstStyle/>
            <a:p>
              <a:pPr algn="ctr"/>
              <a:r>
                <a:rPr lang="en-US" altLang="zh-CN" sz="2000" b="1">
                  <a:solidFill>
                    <a:srgbClr val="008000"/>
                  </a:solidFill>
                  <a:latin typeface="Times New Roman" panose="02020603050405020304" pitchFamily="18" charset="0"/>
                </a:rPr>
                <a:t>I/O</a:t>
              </a:r>
              <a:r>
                <a:rPr lang="zh-CN" altLang="en-US" sz="2000" b="1">
                  <a:solidFill>
                    <a:srgbClr val="008000"/>
                  </a:solidFill>
                  <a:latin typeface="Times New Roman" panose="02020603050405020304" pitchFamily="18" charset="0"/>
                </a:rPr>
                <a:t>控制器</a:t>
              </a:r>
              <a:endParaRPr lang="zh-CN" altLang="en-US" sz="2000" b="1">
                <a:solidFill>
                  <a:srgbClr val="008000"/>
                </a:solidFill>
                <a:latin typeface="Times New Roman" panose="02020603050405020304" pitchFamily="18" charset="0"/>
              </a:endParaRPr>
            </a:p>
          </p:txBody>
        </p:sp>
        <p:sp>
          <p:nvSpPr>
            <p:cNvPr id="12" name="Rectangle 12"/>
            <p:cNvSpPr>
              <a:spLocks noChangeArrowheads="1"/>
            </p:cNvSpPr>
            <p:nvPr/>
          </p:nvSpPr>
          <p:spPr bwMode="auto">
            <a:xfrm>
              <a:off x="2352" y="3072"/>
              <a:ext cx="1056" cy="240"/>
            </a:xfrm>
            <a:prstGeom prst="rect">
              <a:avLst/>
            </a:prstGeom>
            <a:noFill/>
            <a:ln w="19050">
              <a:solidFill>
                <a:srgbClr val="FF0066"/>
              </a:solidFill>
              <a:miter lim="800000"/>
            </a:ln>
          </p:spPr>
          <p:txBody>
            <a:bodyPr wrap="none" anchor="ctr"/>
            <a:lstStyle/>
            <a:p>
              <a:pPr algn="ctr"/>
              <a:r>
                <a:rPr lang="zh-CN" altLang="en-US" sz="2000" b="1">
                  <a:solidFill>
                    <a:srgbClr val="008000"/>
                  </a:solidFill>
                  <a:latin typeface="Times New Roman" panose="02020603050405020304" pitchFamily="18" charset="0"/>
                </a:rPr>
                <a:t>数据寄存器</a:t>
              </a:r>
              <a:endParaRPr lang="zh-CN" altLang="en-US" sz="2000" b="1">
                <a:solidFill>
                  <a:srgbClr val="008000"/>
                </a:solidFill>
                <a:latin typeface="Times New Roman" panose="02020603050405020304" pitchFamily="18" charset="0"/>
              </a:endParaRPr>
            </a:p>
          </p:txBody>
        </p:sp>
        <p:sp>
          <p:nvSpPr>
            <p:cNvPr id="13" name="Line 13"/>
            <p:cNvSpPr>
              <a:spLocks noChangeShapeType="1"/>
            </p:cNvSpPr>
            <p:nvPr/>
          </p:nvSpPr>
          <p:spPr bwMode="auto">
            <a:xfrm>
              <a:off x="1056" y="2544"/>
              <a:ext cx="480" cy="0"/>
            </a:xfrm>
            <a:prstGeom prst="line">
              <a:avLst/>
            </a:prstGeom>
            <a:noFill/>
            <a:ln w="19050">
              <a:solidFill>
                <a:srgbClr val="990000"/>
              </a:solidFill>
              <a:round/>
              <a:tailEnd type="triangle" w="med" len="med"/>
            </a:ln>
          </p:spPr>
          <p:txBody>
            <a:bodyPr/>
            <a:lstStyle/>
            <a:p>
              <a:endParaRPr lang="zh-CN" altLang="en-US"/>
            </a:p>
          </p:txBody>
        </p:sp>
        <p:sp>
          <p:nvSpPr>
            <p:cNvPr id="14" name="Line 14"/>
            <p:cNvSpPr>
              <a:spLocks noChangeShapeType="1"/>
            </p:cNvSpPr>
            <p:nvPr/>
          </p:nvSpPr>
          <p:spPr bwMode="auto">
            <a:xfrm>
              <a:off x="3552" y="2544"/>
              <a:ext cx="480" cy="0"/>
            </a:xfrm>
            <a:prstGeom prst="line">
              <a:avLst/>
            </a:prstGeom>
            <a:noFill/>
            <a:ln w="19050">
              <a:solidFill>
                <a:srgbClr val="990000"/>
              </a:solidFill>
              <a:round/>
              <a:tailEnd type="triangle" w="med" len="med"/>
            </a:ln>
          </p:spPr>
          <p:txBody>
            <a:bodyPr/>
            <a:lstStyle/>
            <a:p>
              <a:endParaRPr lang="zh-CN" altLang="en-US"/>
            </a:p>
          </p:txBody>
        </p:sp>
        <p:sp>
          <p:nvSpPr>
            <p:cNvPr id="15" name="Line 15"/>
            <p:cNvSpPr>
              <a:spLocks noChangeShapeType="1"/>
            </p:cNvSpPr>
            <p:nvPr/>
          </p:nvSpPr>
          <p:spPr bwMode="auto">
            <a:xfrm flipH="1">
              <a:off x="1056" y="2784"/>
              <a:ext cx="480" cy="0"/>
            </a:xfrm>
            <a:prstGeom prst="line">
              <a:avLst/>
            </a:prstGeom>
            <a:noFill/>
            <a:ln w="19050">
              <a:solidFill>
                <a:srgbClr val="990000"/>
              </a:solidFill>
              <a:round/>
              <a:tailEnd type="triangle" w="med" len="med"/>
            </a:ln>
          </p:spPr>
          <p:txBody>
            <a:bodyPr/>
            <a:lstStyle/>
            <a:p>
              <a:endParaRPr lang="zh-CN" altLang="en-US"/>
            </a:p>
          </p:txBody>
        </p:sp>
        <p:sp>
          <p:nvSpPr>
            <p:cNvPr id="16" name="Line 16"/>
            <p:cNvSpPr>
              <a:spLocks noChangeShapeType="1"/>
            </p:cNvSpPr>
            <p:nvPr/>
          </p:nvSpPr>
          <p:spPr bwMode="auto">
            <a:xfrm flipH="1">
              <a:off x="3552" y="2784"/>
              <a:ext cx="480" cy="0"/>
            </a:xfrm>
            <a:prstGeom prst="line">
              <a:avLst/>
            </a:prstGeom>
            <a:noFill/>
            <a:ln w="19050">
              <a:solidFill>
                <a:srgbClr val="990000"/>
              </a:solidFill>
              <a:round/>
              <a:tailEnd type="triangle" w="med" len="med"/>
            </a:ln>
          </p:spPr>
          <p:txBody>
            <a:bodyPr/>
            <a:lstStyle/>
            <a:p>
              <a:endParaRPr lang="zh-CN" altLang="en-US"/>
            </a:p>
          </p:txBody>
        </p:sp>
        <p:sp>
          <p:nvSpPr>
            <p:cNvPr id="17" name="Line 17"/>
            <p:cNvSpPr>
              <a:spLocks noChangeShapeType="1"/>
            </p:cNvSpPr>
            <p:nvPr/>
          </p:nvSpPr>
          <p:spPr bwMode="auto">
            <a:xfrm>
              <a:off x="1056"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sp>
          <p:nvSpPr>
            <p:cNvPr id="18" name="Line 18"/>
            <p:cNvSpPr>
              <a:spLocks noChangeShapeType="1"/>
            </p:cNvSpPr>
            <p:nvPr/>
          </p:nvSpPr>
          <p:spPr bwMode="auto">
            <a:xfrm>
              <a:off x="3552"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grpSp>
      <p:pic>
        <p:nvPicPr>
          <p:cNvPr id="36866" name="Picture 2" descr="https://gss1.bdstatic.com/9vo3dSag_xI4khGkpoWK1HF6hhy/baike/c0%3Dbaike80%2C5%2C5%2C80%2C26/sign=3dfda315cebf6c81e33a24badd57da50/b21c8701a18b87d68600ec62050828381f30fd09.jpg"/>
          <p:cNvPicPr>
            <a:picLocks noChangeAspect="1" noChangeArrowheads="1"/>
          </p:cNvPicPr>
          <p:nvPr/>
        </p:nvPicPr>
        <p:blipFill>
          <a:blip r:embed="rId1" cstate="print"/>
          <a:srcRect/>
          <a:stretch>
            <a:fillRect/>
          </a:stretch>
        </p:blipFill>
        <p:spPr bwMode="auto">
          <a:xfrm>
            <a:off x="4716016" y="267494"/>
            <a:ext cx="3456384" cy="4735518"/>
          </a:xfrm>
          <a:prstGeom prst="rect">
            <a:avLst/>
          </a:prstGeom>
          <a:noFill/>
        </p:spPr>
      </p:pic>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10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10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10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 calcmode="lin" valueType="num">
                                      <p:cBhvr>
                                        <p:cTn id="37" dur="500" fill="hold"/>
                                        <p:tgtEl>
                                          <p:spTgt spid="36866"/>
                                        </p:tgtEl>
                                        <p:attrNameLst>
                                          <p:attrName>ppt_w</p:attrName>
                                        </p:attrNameLst>
                                      </p:cBhvr>
                                      <p:tavLst>
                                        <p:tav tm="0">
                                          <p:val>
                                            <p:fltVal val="0"/>
                                          </p:val>
                                        </p:tav>
                                        <p:tav tm="100000">
                                          <p:val>
                                            <p:strVal val="#ppt_w"/>
                                          </p:val>
                                        </p:tav>
                                      </p:tavLst>
                                    </p:anim>
                                    <p:anim calcmode="lin" valueType="num">
                                      <p:cBhvr>
                                        <p:cTn id="38" dur="500" fill="hold"/>
                                        <p:tgtEl>
                                          <p:spTgt spid="36866"/>
                                        </p:tgtEl>
                                        <p:attrNameLst>
                                          <p:attrName>ppt_h</p:attrName>
                                        </p:attrNameLst>
                                      </p:cBhvr>
                                      <p:tavLst>
                                        <p:tav tm="0">
                                          <p:val>
                                            <p:fltVal val="0"/>
                                          </p:val>
                                        </p:tav>
                                        <p:tav tm="100000">
                                          <p:val>
                                            <p:strVal val="#ppt_h"/>
                                          </p:val>
                                        </p:tav>
                                      </p:tavLst>
                                    </p:anim>
                                    <p:animEffect transition="in" filter="fade">
                                      <p:cBhvr>
                                        <p:cTn id="39" dur="500"/>
                                        <p:tgtEl>
                                          <p:spTgt spid="3686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16" fill="hold" nodeType="clickEffect">
                                  <p:stCondLst>
                                    <p:cond delay="0"/>
                                  </p:stCondLst>
                                  <p:childTnLst>
                                    <p:anim calcmode="lin" valueType="num">
                                      <p:cBhvr>
                                        <p:cTn id="43" dur="500"/>
                                        <p:tgtEl>
                                          <p:spTgt spid="36866"/>
                                        </p:tgtEl>
                                        <p:attrNameLst>
                                          <p:attrName>ppt_w</p:attrName>
                                        </p:attrNameLst>
                                      </p:cBhvr>
                                      <p:tavLst>
                                        <p:tav tm="0">
                                          <p:val>
                                            <p:strVal val="ppt_w"/>
                                          </p:val>
                                        </p:tav>
                                        <p:tav tm="100000">
                                          <p:val>
                                            <p:fltVal val="0"/>
                                          </p:val>
                                        </p:tav>
                                      </p:tavLst>
                                    </p:anim>
                                    <p:anim calcmode="lin" valueType="num">
                                      <p:cBhvr>
                                        <p:cTn id="44" dur="500"/>
                                        <p:tgtEl>
                                          <p:spTgt spid="36866"/>
                                        </p:tgtEl>
                                        <p:attrNameLst>
                                          <p:attrName>ppt_h</p:attrName>
                                        </p:attrNameLst>
                                      </p:cBhvr>
                                      <p:tavLst>
                                        <p:tav tm="0">
                                          <p:val>
                                            <p:strVal val="ppt_h"/>
                                          </p:val>
                                        </p:tav>
                                        <p:tav tm="100000">
                                          <p:val>
                                            <p:fltVal val="0"/>
                                          </p:val>
                                        </p:tav>
                                      </p:tavLst>
                                    </p:anim>
                                    <p:animEffect transition="out" filter="fade">
                                      <p:cBhvr>
                                        <p:cTn id="45" dur="500"/>
                                        <p:tgtEl>
                                          <p:spTgt spid="36866"/>
                                        </p:tgtEl>
                                      </p:cBhvr>
                                    </p:animEffect>
                                    <p:set>
                                      <p:cBhvr>
                                        <p:cTn id="46" dur="1" fill="hold">
                                          <p:stCondLst>
                                            <p:cond delay="499"/>
                                          </p:stCondLst>
                                        </p:cTn>
                                        <p:tgtEl>
                                          <p:spTgt spid="36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sym typeface="Wingdings" charset="2"/>
              </a:rPr>
              <a:t>Direct Memory Access</a:t>
            </a:r>
            <a:r>
              <a:rPr lang="zh-CN" altLang="en-US" sz="1200" dirty="0" smtClean="0">
                <a:solidFill>
                  <a:schemeClr val="tx1"/>
                </a:solidFill>
                <a:sym typeface="Wingdings" charset="2"/>
              </a:rPr>
              <a:t>，直接存储器访问。在之前的控制方式中，</a:t>
            </a:r>
            <a:r>
              <a:rPr lang="en-US" altLang="zh-CN" sz="1200" dirty="0" smtClean="0">
                <a:solidFill>
                  <a:schemeClr val="tx1"/>
                </a:solidFill>
                <a:sym typeface="Wingdings" charset="2"/>
              </a:rPr>
              <a:t>IO</a:t>
            </a:r>
            <a:r>
              <a:rPr lang="zh-CN" altLang="en-US" sz="1200" dirty="0" smtClean="0">
                <a:solidFill>
                  <a:schemeClr val="tx1"/>
                </a:solidFill>
                <a:sym typeface="Wingdings" charset="2"/>
              </a:rPr>
              <a:t>设备与内存之间的数据，需要经过</a:t>
            </a:r>
            <a:r>
              <a:rPr lang="en-US" altLang="zh-CN" sz="1200" dirty="0" smtClean="0">
                <a:solidFill>
                  <a:schemeClr val="tx1"/>
                </a:solidFill>
                <a:sym typeface="Wingdings" charset="2"/>
              </a:rPr>
              <a:t>CPU</a:t>
            </a:r>
            <a:r>
              <a:rPr lang="zh-CN" altLang="en-US" sz="1200" dirty="0" smtClean="0">
                <a:solidFill>
                  <a:schemeClr val="tx1"/>
                </a:solidFill>
                <a:sym typeface="Wingdings" charset="2"/>
              </a:rPr>
              <a:t>的寄存器，</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先与</a:t>
            </a:r>
            <a:r>
              <a:rPr lang="en-US" altLang="zh-CN" sz="1200" dirty="0" smtClean="0">
                <a:solidFill>
                  <a:schemeClr val="tx1"/>
                </a:solidFill>
                <a:sym typeface="Wingdings" charset="2"/>
              </a:rPr>
              <a:t>IO</a:t>
            </a:r>
            <a:r>
              <a:rPr lang="zh-CN" altLang="en-US" sz="1200" dirty="0" smtClean="0">
                <a:solidFill>
                  <a:schemeClr val="tx1"/>
                </a:solidFill>
                <a:sym typeface="Wingdings" charset="2"/>
              </a:rPr>
              <a:t>设备通信，数据暂存到</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寄存器，之后再与内存通信，将</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寄存器数据传给内存，</a:t>
            </a:r>
            <a:r>
              <a:rPr lang="en-US" altLang="zh-CN" sz="1200" dirty="0" smtClean="0">
                <a:solidFill>
                  <a:schemeClr val="tx1"/>
                </a:solidFill>
                <a:sym typeface="Wingdings" charset="2"/>
              </a:rPr>
              <a:t>CPU</a:t>
            </a:r>
            <a:r>
              <a:rPr lang="zh-CN" altLang="en-US" sz="1200" dirty="0" smtClean="0">
                <a:solidFill>
                  <a:schemeClr val="tx1"/>
                </a:solidFill>
                <a:sym typeface="Wingdings" charset="2"/>
              </a:rPr>
              <a:t>起到中转的作用，但速度受限。而</a:t>
            </a:r>
            <a:r>
              <a:rPr lang="en-US" altLang="zh-CN" sz="1200" dirty="0" smtClean="0">
                <a:solidFill>
                  <a:schemeClr val="tx1"/>
                </a:solidFill>
                <a:sym typeface="Wingdings" charset="2"/>
              </a:rPr>
              <a:t>DMA</a:t>
            </a:r>
            <a:r>
              <a:rPr lang="zh-CN" altLang="en-US" sz="1200" dirty="0" smtClean="0">
                <a:solidFill>
                  <a:schemeClr val="tx1"/>
                </a:solidFill>
                <a:sym typeface="Wingdings" charset="2"/>
              </a:rPr>
              <a:t>方式在</a:t>
            </a:r>
            <a:r>
              <a:rPr lang="en-US" altLang="zh-CN" sz="1200" dirty="0" smtClean="0">
                <a:solidFill>
                  <a:schemeClr val="tx1"/>
                </a:solidFill>
                <a:sym typeface="Wingdings" charset="2"/>
              </a:rPr>
              <a:t>IO</a:t>
            </a:r>
            <a:r>
              <a:rPr lang="zh-CN" altLang="en-US" sz="1200" dirty="0" smtClean="0">
                <a:solidFill>
                  <a:schemeClr val="tx1"/>
                </a:solidFill>
                <a:sym typeface="Wingdings" charset="2"/>
              </a:rPr>
              <a:t>和内存间开辟直接的数据交换通路，彻底解放</a:t>
            </a:r>
            <a:r>
              <a:rPr lang="en-US" altLang="zh-CN" sz="1200" dirty="0" smtClean="0">
                <a:solidFill>
                  <a:schemeClr val="tx1"/>
                </a:solidFill>
                <a:sym typeface="Wingdings" charset="2"/>
              </a:rPr>
              <a:t>CPU</a:t>
            </a:r>
            <a:r>
              <a:rPr lang="zh-CN" altLang="en-US" sz="1200" dirty="0" smtClean="0">
                <a:solidFill>
                  <a:schemeClr val="tx1"/>
                </a:solidFill>
                <a:sym typeface="Wingdings" charset="2"/>
              </a:rPr>
              <a:t>。</a:t>
            </a:r>
            <a:endParaRPr lang="en-US" altLang="zh-CN" sz="1200" dirty="0" smtClean="0">
              <a:solidFill>
                <a:schemeClr val="tx1"/>
              </a:solidFill>
              <a:sym typeface="Wingdings" charset="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方式特点</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）基本单位是数据块。</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）访问的数据，从设备直接到内存，或着相反。</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）仅在一块或多块数据块开始或结束时需要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干预，整块数据的传送是在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控制器的控制下完成。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控制器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（命令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状态寄存器）：接收从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发来的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命令或有关的控制信息，或设备状态。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MAR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（内存地址寄存器），存放操作的内存空间的起始地址。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（数据寄存器）：暂存内存和设备间的数据。</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（数据计数器）：本次传送数据的长度。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工作流程</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与中断方式的不同：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）中断驱动方式每个数据都需要中断</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是数据块为单位，中断次数大大减少。</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）中断驱动方式中数据是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控制传输的，而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方式，数据的传输由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4" name="组合 23"/>
          <p:cNvGrpSpPr/>
          <p:nvPr/>
        </p:nvGrpSpPr>
        <p:grpSpPr>
          <a:xfrm>
            <a:off x="1835696" y="627534"/>
            <a:ext cx="5688632" cy="4237603"/>
            <a:chOff x="1691680" y="555526"/>
            <a:chExt cx="5688632" cy="4237603"/>
          </a:xfrm>
        </p:grpSpPr>
        <p:grpSp>
          <p:nvGrpSpPr>
            <p:cNvPr id="5" name="组合 4"/>
            <p:cNvGrpSpPr/>
            <p:nvPr/>
          </p:nvGrpSpPr>
          <p:grpSpPr>
            <a:xfrm>
              <a:off x="1691680" y="555526"/>
              <a:ext cx="5198859" cy="4237603"/>
              <a:chOff x="673224" y="1772816"/>
              <a:chExt cx="5198859" cy="4237603"/>
            </a:xfrm>
            <a:solidFill>
              <a:schemeClr val="tx2">
                <a:lumMod val="60000"/>
                <a:lumOff val="40000"/>
              </a:schemeClr>
            </a:solidFill>
          </p:grpSpPr>
          <p:sp>
            <p:nvSpPr>
              <p:cNvPr id="6" name="Text Box 2"/>
              <p:cNvSpPr txBox="1">
                <a:spLocks noChangeArrowheads="1"/>
              </p:cNvSpPr>
              <p:nvPr/>
            </p:nvSpPr>
            <p:spPr bwMode="auto">
              <a:xfrm>
                <a:off x="673224" y="1772816"/>
                <a:ext cx="5198859" cy="400110"/>
              </a:xfrm>
              <a:prstGeom prst="rect">
                <a:avLst/>
              </a:prstGeom>
              <a:grpFill/>
              <a:ln w="38100">
                <a:solidFill>
                  <a:srgbClr val="FF0066"/>
                </a:solidFill>
                <a:miter lim="800000"/>
              </a:ln>
            </p:spPr>
            <p:txBody>
              <a:bodyPr wrap="none">
                <a:spAutoFit/>
              </a:bodyPr>
              <a:lstStyle/>
              <a:p>
                <a:r>
                  <a:rPr lang="en-US" altLang="zh-CN" sz="2000" b="1" dirty="0">
                    <a:latin typeface="Times New Roman" panose="02020603050405020304" pitchFamily="18" charset="0"/>
                    <a:ea typeface="楷体_GB2312" pitchFamily="49" charset="-122"/>
                  </a:rPr>
                  <a:t>CPU</a:t>
                </a:r>
                <a:r>
                  <a:rPr lang="zh-CN" altLang="en-US" sz="2000" b="1" dirty="0">
                    <a:latin typeface="Times New Roman" panose="02020603050405020304" pitchFamily="18" charset="0"/>
                    <a:ea typeface="楷体_GB2312" pitchFamily="49" charset="-122"/>
                  </a:rPr>
                  <a:t>向控制器发出启动</a:t>
                </a:r>
                <a:r>
                  <a:rPr lang="en-US" altLang="zh-CN" sz="2000" b="1" dirty="0">
                    <a:latin typeface="Times New Roman" panose="02020603050405020304" pitchFamily="18" charset="0"/>
                    <a:ea typeface="楷体_GB2312" pitchFamily="49" charset="-122"/>
                  </a:rPr>
                  <a:t>DMA</a:t>
                </a:r>
                <a:r>
                  <a:rPr lang="zh-CN" altLang="en-US" sz="2000" b="1" dirty="0">
                    <a:latin typeface="Times New Roman" panose="02020603050405020304" pitchFamily="18" charset="0"/>
                    <a:ea typeface="楷体_GB2312" pitchFamily="49" charset="-122"/>
                  </a:rPr>
                  <a:t>通知和有关参数</a:t>
                </a:r>
                <a:endParaRPr lang="zh-CN" altLang="en-US" sz="2000" b="1" dirty="0">
                  <a:latin typeface="Times New Roman" panose="02020603050405020304" pitchFamily="18" charset="0"/>
                  <a:ea typeface="楷体_GB2312" pitchFamily="49" charset="-122"/>
                </a:endParaRPr>
              </a:p>
            </p:txBody>
          </p:sp>
          <p:sp>
            <p:nvSpPr>
              <p:cNvPr id="7" name="Text Box 3"/>
              <p:cNvSpPr txBox="1">
                <a:spLocks noChangeArrowheads="1"/>
              </p:cNvSpPr>
              <p:nvPr/>
            </p:nvSpPr>
            <p:spPr bwMode="auto">
              <a:xfrm>
                <a:off x="1753344" y="2564904"/>
                <a:ext cx="3281668"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控制器向内存发出询问请求</a:t>
                </a:r>
                <a:endParaRPr lang="zh-CN" altLang="en-US" sz="2000" b="1" dirty="0">
                  <a:latin typeface="Times New Roman" panose="02020603050405020304" pitchFamily="18" charset="0"/>
                  <a:ea typeface="楷体_GB2312" pitchFamily="49" charset="-122"/>
                </a:endParaRPr>
              </a:p>
            </p:txBody>
          </p:sp>
          <p:sp>
            <p:nvSpPr>
              <p:cNvPr id="8" name="Text Box 4"/>
              <p:cNvSpPr txBox="1">
                <a:spLocks noChangeArrowheads="1"/>
              </p:cNvSpPr>
              <p:nvPr/>
            </p:nvSpPr>
            <p:spPr bwMode="auto">
              <a:xfrm>
                <a:off x="2185392" y="3284984"/>
                <a:ext cx="2045753"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访问内存（读、写）</a:t>
                </a:r>
                <a:endParaRPr lang="zh-CN" altLang="en-US" sz="1600" b="1" dirty="0">
                  <a:latin typeface="Times New Roman" panose="02020603050405020304" pitchFamily="18" charset="0"/>
                  <a:ea typeface="楷体_GB2312" pitchFamily="49" charset="-122"/>
                </a:endParaRPr>
              </a:p>
            </p:txBody>
          </p:sp>
          <p:sp>
            <p:nvSpPr>
              <p:cNvPr id="9" name="Text Box 5"/>
              <p:cNvSpPr txBox="1">
                <a:spLocks noChangeArrowheads="1"/>
              </p:cNvSpPr>
              <p:nvPr/>
            </p:nvSpPr>
            <p:spPr bwMode="auto">
              <a:xfrm>
                <a:off x="2511144" y="4077072"/>
                <a:ext cx="1114408"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计数器减1</a:t>
                </a:r>
                <a:endParaRPr lang="zh-CN" altLang="en-US" sz="1600" b="1" dirty="0">
                  <a:latin typeface="Times New Roman" panose="02020603050405020304" pitchFamily="18" charset="0"/>
                  <a:ea typeface="楷体_GB2312" pitchFamily="49" charset="-122"/>
                </a:endParaRPr>
              </a:p>
            </p:txBody>
          </p:sp>
          <p:sp>
            <p:nvSpPr>
              <p:cNvPr id="10" name="Text Box 6"/>
              <p:cNvSpPr txBox="1">
                <a:spLocks noChangeArrowheads="1"/>
              </p:cNvSpPr>
              <p:nvPr/>
            </p:nvSpPr>
            <p:spPr bwMode="auto">
              <a:xfrm>
                <a:off x="2525604" y="4826976"/>
                <a:ext cx="1112805" cy="461665"/>
              </a:xfrm>
              <a:prstGeom prst="rect">
                <a:avLst/>
              </a:prstGeom>
              <a:grpFill/>
              <a:ln w="9525">
                <a:noFill/>
                <a:miter lim="800000"/>
              </a:ln>
            </p:spPr>
            <p:txBody>
              <a:bodyPr wrap="none">
                <a:spAutoFit/>
              </a:bodyPr>
              <a:lstStyle/>
              <a:p>
                <a:r>
                  <a:rPr lang="zh-CN" altLang="en-US" b="1" dirty="0">
                    <a:latin typeface="Times New Roman" panose="02020603050405020304" pitchFamily="18" charset="0"/>
                    <a:ea typeface="楷体_GB2312" pitchFamily="49" charset="-122"/>
                  </a:rPr>
                  <a:t>结束否</a:t>
                </a:r>
                <a:endParaRPr lang="zh-CN" altLang="en-US" b="1" dirty="0">
                  <a:latin typeface="Times New Roman" panose="02020603050405020304" pitchFamily="18" charset="0"/>
                  <a:ea typeface="楷体_GB2312" pitchFamily="49" charset="-122"/>
                </a:endParaRPr>
              </a:p>
            </p:txBody>
          </p:sp>
          <p:sp>
            <p:nvSpPr>
              <p:cNvPr id="11" name="Text Box 7"/>
              <p:cNvSpPr txBox="1">
                <a:spLocks noChangeArrowheads="1"/>
              </p:cNvSpPr>
              <p:nvPr/>
            </p:nvSpPr>
            <p:spPr bwMode="auto">
              <a:xfrm>
                <a:off x="2465578" y="5610309"/>
                <a:ext cx="958917"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发中断</a:t>
                </a:r>
                <a:endParaRPr lang="zh-CN" altLang="en-US" sz="2000" b="1" dirty="0">
                  <a:latin typeface="Times New Roman" panose="02020603050405020304" pitchFamily="18" charset="0"/>
                  <a:ea typeface="楷体_GB2312" pitchFamily="49" charset="-122"/>
                </a:endParaRPr>
              </a:p>
            </p:txBody>
          </p:sp>
          <p:sp>
            <p:nvSpPr>
              <p:cNvPr id="12" name="Line 8"/>
              <p:cNvSpPr>
                <a:spLocks noChangeShapeType="1"/>
              </p:cNvSpPr>
              <p:nvPr/>
            </p:nvSpPr>
            <p:spPr bwMode="auto">
              <a:xfrm>
                <a:off x="3098354" y="2291039"/>
                <a:ext cx="0" cy="230322"/>
              </a:xfrm>
              <a:prstGeom prst="line">
                <a:avLst/>
              </a:prstGeom>
              <a:grpFill/>
              <a:ln w="38100">
                <a:solidFill>
                  <a:srgbClr val="FF0066"/>
                </a:solidFill>
                <a:round/>
                <a:tailEnd type="triangle" w="med" len="med"/>
              </a:ln>
            </p:spPr>
            <p:txBody>
              <a:bodyPr wrap="none" anchor="ctr"/>
              <a:lstStyle/>
              <a:p>
                <a:endParaRPr lang="zh-CN" altLang="en-US"/>
              </a:p>
            </p:txBody>
          </p:sp>
          <p:sp>
            <p:nvSpPr>
              <p:cNvPr id="13" name="Line 9"/>
              <p:cNvSpPr>
                <a:spLocks noChangeShapeType="1"/>
              </p:cNvSpPr>
              <p:nvPr/>
            </p:nvSpPr>
            <p:spPr bwMode="auto">
              <a:xfrm>
                <a:off x="3098354" y="2982004"/>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4" name="Line 10"/>
              <p:cNvSpPr>
                <a:spLocks noChangeShapeType="1"/>
              </p:cNvSpPr>
              <p:nvPr/>
            </p:nvSpPr>
            <p:spPr bwMode="auto">
              <a:xfrm>
                <a:off x="3098354" y="3717032"/>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5" name="Line 11"/>
              <p:cNvSpPr>
                <a:spLocks noChangeShapeType="1"/>
              </p:cNvSpPr>
              <p:nvPr/>
            </p:nvSpPr>
            <p:spPr bwMode="auto">
              <a:xfrm>
                <a:off x="3098354" y="4536675"/>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6" name="Line 12"/>
              <p:cNvSpPr>
                <a:spLocks noChangeShapeType="1"/>
              </p:cNvSpPr>
              <p:nvPr/>
            </p:nvSpPr>
            <p:spPr bwMode="auto">
              <a:xfrm>
                <a:off x="3038328" y="5227639"/>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7" name="Line 13"/>
              <p:cNvSpPr>
                <a:spLocks noChangeShapeType="1"/>
              </p:cNvSpPr>
              <p:nvPr/>
            </p:nvSpPr>
            <p:spPr bwMode="auto">
              <a:xfrm flipH="1">
                <a:off x="757331" y="5054898"/>
                <a:ext cx="1800787" cy="0"/>
              </a:xfrm>
              <a:prstGeom prst="line">
                <a:avLst/>
              </a:prstGeom>
              <a:grpFill/>
              <a:ln w="38100">
                <a:solidFill>
                  <a:srgbClr val="FF0066"/>
                </a:solidFill>
                <a:round/>
                <a:tailEnd type="triangle" w="med" len="med"/>
              </a:ln>
            </p:spPr>
            <p:txBody>
              <a:bodyPr wrap="none" anchor="ctr"/>
              <a:lstStyle/>
              <a:p>
                <a:endParaRPr lang="zh-CN" altLang="en-US"/>
              </a:p>
            </p:txBody>
          </p:sp>
          <p:sp>
            <p:nvSpPr>
              <p:cNvPr id="18" name="Line 14"/>
              <p:cNvSpPr>
                <a:spLocks noChangeShapeType="1"/>
              </p:cNvSpPr>
              <p:nvPr/>
            </p:nvSpPr>
            <p:spPr bwMode="auto">
              <a:xfrm flipV="1">
                <a:off x="757331" y="2348620"/>
                <a:ext cx="0" cy="2706278"/>
              </a:xfrm>
              <a:prstGeom prst="line">
                <a:avLst/>
              </a:prstGeom>
              <a:grpFill/>
              <a:ln w="38100">
                <a:solidFill>
                  <a:srgbClr val="FF0066"/>
                </a:solidFill>
                <a:round/>
                <a:tailEnd type="triangle" w="med" len="med"/>
              </a:ln>
            </p:spPr>
            <p:txBody>
              <a:bodyPr wrap="none" anchor="ctr"/>
              <a:lstStyle/>
              <a:p>
                <a:endParaRPr lang="zh-CN" altLang="en-US"/>
              </a:p>
            </p:txBody>
          </p:sp>
          <p:sp>
            <p:nvSpPr>
              <p:cNvPr id="19" name="Line 15"/>
              <p:cNvSpPr>
                <a:spLocks noChangeShapeType="1"/>
              </p:cNvSpPr>
              <p:nvPr/>
            </p:nvSpPr>
            <p:spPr bwMode="auto">
              <a:xfrm>
                <a:off x="757331" y="2348620"/>
                <a:ext cx="2341023" cy="0"/>
              </a:xfrm>
              <a:prstGeom prst="line">
                <a:avLst/>
              </a:prstGeom>
              <a:grpFill/>
              <a:ln w="38100">
                <a:solidFill>
                  <a:srgbClr val="FF0066"/>
                </a:solidFill>
                <a:round/>
                <a:tailEnd type="triangle" w="med" len="med"/>
              </a:ln>
            </p:spPr>
            <p:txBody>
              <a:bodyPr wrap="none" anchor="ctr"/>
              <a:lstStyle/>
              <a:p>
                <a:endParaRPr lang="zh-CN" altLang="en-US"/>
              </a:p>
            </p:txBody>
          </p:sp>
          <p:sp>
            <p:nvSpPr>
              <p:cNvPr id="20" name="Text Box 16"/>
              <p:cNvSpPr txBox="1">
                <a:spLocks noChangeArrowheads="1"/>
              </p:cNvSpPr>
              <p:nvPr/>
            </p:nvSpPr>
            <p:spPr bwMode="auto">
              <a:xfrm>
                <a:off x="1753343" y="4653136"/>
                <a:ext cx="270791" cy="369332"/>
              </a:xfrm>
              <a:prstGeom prst="rect">
                <a:avLst/>
              </a:prstGeom>
              <a:grpFill/>
              <a:ln w="9525">
                <a:noFill/>
                <a:miter lim="800000"/>
              </a:ln>
            </p:spPr>
            <p:txBody>
              <a:bodyPr wrap="square">
                <a:spAutoFit/>
              </a:bodyPr>
              <a:lstStyle/>
              <a:p>
                <a:r>
                  <a:rPr lang="en-US" altLang="zh-CN" b="1" dirty="0">
                    <a:latin typeface="Times New Roman" panose="02020603050405020304" pitchFamily="18" charset="0"/>
                  </a:rPr>
                  <a:t>N</a:t>
                </a:r>
                <a:endParaRPr lang="en-US" altLang="zh-CN" b="1" dirty="0">
                  <a:latin typeface="Times New Roman" panose="02020603050405020304" pitchFamily="18" charset="0"/>
                </a:endParaRPr>
              </a:p>
            </p:txBody>
          </p:sp>
          <p:sp>
            <p:nvSpPr>
              <p:cNvPr id="21" name="Text Box 17"/>
              <p:cNvSpPr txBox="1">
                <a:spLocks noChangeArrowheads="1"/>
              </p:cNvSpPr>
              <p:nvPr/>
            </p:nvSpPr>
            <p:spPr bwMode="auto">
              <a:xfrm>
                <a:off x="3553544" y="5373216"/>
                <a:ext cx="288032" cy="307777"/>
              </a:xfrm>
              <a:prstGeom prst="rect">
                <a:avLst/>
              </a:prstGeom>
              <a:grpFill/>
              <a:ln w="9525">
                <a:noFill/>
                <a:miter lim="800000"/>
              </a:ln>
            </p:spPr>
            <p:txBody>
              <a:bodyPr wrap="square">
                <a:spAutoFit/>
              </a:bodyPr>
              <a:lstStyle/>
              <a:p>
                <a:r>
                  <a:rPr lang="en-US" altLang="zh-CN" sz="1400" b="1" dirty="0">
                    <a:latin typeface="Times New Roman" panose="02020603050405020304" pitchFamily="18" charset="0"/>
                  </a:rPr>
                  <a:t>Y</a:t>
                </a:r>
                <a:endParaRPr lang="en-US" altLang="zh-CN" sz="1400" b="1" dirty="0">
                  <a:latin typeface="Times New Roman" panose="02020603050405020304" pitchFamily="18" charset="0"/>
                </a:endParaRPr>
              </a:p>
            </p:txBody>
          </p:sp>
        </p:grpSp>
        <p:sp>
          <p:nvSpPr>
            <p:cNvPr id="22" name="Rectangle 19"/>
            <p:cNvSpPr txBox="1">
              <a:spLocks noChangeArrowheads="1"/>
            </p:cNvSpPr>
            <p:nvPr/>
          </p:nvSpPr>
          <p:spPr>
            <a:xfrm>
              <a:off x="5364088" y="4083918"/>
              <a:ext cx="2016224" cy="630560"/>
            </a:xfrm>
            <a:prstGeom prst="rect">
              <a:avLst/>
            </a:prstGeom>
            <a:solidFill>
              <a:schemeClr val="tx2">
                <a:lumMod val="60000"/>
                <a:lumOff val="4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a:t>
              </a:r>
              <a:r>
                <a:rPr kumimoji="0" lang="zh-CN" altLang="en-US"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的工作流程：</a:t>
              </a:r>
              <a:b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b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DMA-Memory</a:t>
              </a:r>
              <a:endParaRPr kumimoji="0" lang="zh-CN" altLang="en-US" sz="2800" b="0" i="0" u="none" strike="noStrike" kern="1200" cap="none" spc="0" normalizeH="0" baseline="0" noProof="0" dirty="0" smtClean="0">
                <a:ln>
                  <a:noFill/>
                </a:ln>
                <a:effectLst/>
                <a:uLnTx/>
                <a:uFillTx/>
                <a:latin typeface="+mj-lt"/>
                <a:ea typeface="+mj-ea"/>
                <a:cs typeface="+mj-cs"/>
              </a:endParaRPr>
            </a:p>
          </p:txBody>
        </p:sp>
      </p:grpSp>
      <p:pic>
        <p:nvPicPr>
          <p:cNvPr id="26" name="Picture 3"/>
          <p:cNvPicPr>
            <a:picLocks noChangeAspect="1" noChangeArrowheads="1"/>
          </p:cNvPicPr>
          <p:nvPr/>
        </p:nvPicPr>
        <p:blipFill>
          <a:blip r:embed="rId1" cstate="print"/>
          <a:stretch>
            <a:fillRect/>
          </a:stretch>
        </p:blipFill>
        <p:spPr bwMode="auto">
          <a:xfrm rot="16200000">
            <a:off x="2599337" y="-856187"/>
            <a:ext cx="3225246" cy="6912768"/>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26"/>
                                        </p:tgtEl>
                                      </p:cBhvr>
                                    </p:animEffect>
                                    <p:set>
                                      <p:cBhvr>
                                        <p:cTn id="50" dur="1" fill="hold">
                                          <p:stCondLst>
                                            <p:cond delay="19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9" end="9"/>
                                            </p:txEl>
                                          </p:spTgt>
                                        </p:tgtEl>
                                        <p:attrNameLst>
                                          <p:attrName>style.visibility</p:attrName>
                                        </p:attrNameLst>
                                      </p:cBhvr>
                                      <p:to>
                                        <p:strVal val="visible"/>
                                      </p:to>
                                    </p:set>
                                    <p:anim calcmode="lin" valueType="num">
                                      <p:cBhvr additive="base">
                                        <p:cTn id="55"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Effect transition="in" filter="fade">
                                      <p:cBhvr>
                                        <p:cTn id="63" dur="10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xit" presetSubtype="16" fill="hold" nodeType="clickEffect">
                                  <p:stCondLst>
                                    <p:cond delay="0"/>
                                  </p:stCondLst>
                                  <p:childTnLst>
                                    <p:anim calcmode="lin" valueType="num">
                                      <p:cBhvr>
                                        <p:cTn id="67" dur="1000"/>
                                        <p:tgtEl>
                                          <p:spTgt spid="24"/>
                                        </p:tgtEl>
                                        <p:attrNameLst>
                                          <p:attrName>ppt_w</p:attrName>
                                        </p:attrNameLst>
                                      </p:cBhvr>
                                      <p:tavLst>
                                        <p:tav tm="0">
                                          <p:val>
                                            <p:strVal val="ppt_w"/>
                                          </p:val>
                                        </p:tav>
                                        <p:tav tm="100000">
                                          <p:val>
                                            <p:fltVal val="0"/>
                                          </p:val>
                                        </p:tav>
                                      </p:tavLst>
                                    </p:anim>
                                    <p:anim calcmode="lin" valueType="num">
                                      <p:cBhvr>
                                        <p:cTn id="68" dur="1000"/>
                                        <p:tgtEl>
                                          <p:spTgt spid="24"/>
                                        </p:tgtEl>
                                        <p:attrNameLst>
                                          <p:attrName>ppt_h</p:attrName>
                                        </p:attrNameLst>
                                      </p:cBhvr>
                                      <p:tavLst>
                                        <p:tav tm="0">
                                          <p:val>
                                            <p:strVal val="ppt_h"/>
                                          </p:val>
                                        </p:tav>
                                        <p:tav tm="100000">
                                          <p:val>
                                            <p:fltVal val="0"/>
                                          </p:val>
                                        </p:tav>
                                      </p:tavLst>
                                    </p:anim>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xEl>
                                              <p:pRg st="10" end="10"/>
                                            </p:txEl>
                                          </p:spTgt>
                                        </p:tgtEl>
                                        <p:attrNameLst>
                                          <p:attrName>style.visibility</p:attrName>
                                        </p:attrNameLst>
                                      </p:cBhvr>
                                      <p:to>
                                        <p:strVal val="visible"/>
                                      </p:to>
                                    </p:set>
                                    <p:anim calcmode="lin" valueType="num">
                                      <p:cBhvr additive="base">
                                        <p:cTn id="75"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xEl>
                                              <p:pRg st="11" end="11"/>
                                            </p:txEl>
                                          </p:spTgt>
                                        </p:tgtEl>
                                        <p:attrNameLst>
                                          <p:attrName>style.visibility</p:attrName>
                                        </p:attrNameLst>
                                      </p:cBhvr>
                                      <p:to>
                                        <p:strVal val="visible"/>
                                      </p:to>
                                    </p:set>
                                    <p:anim calcmode="lin" valueType="num">
                                      <p:cBhvr additive="base">
                                        <p:cTn id="81"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：通道是一种专用于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处理的处理机，有针对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的指令集，没有独立内存，与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共享主机内存，通道执行的程序存放在主机的内存中。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需要完成读写操作时，只需要给通道发送一条</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指令，给出其通道程序的首地址及要访问的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设备即可。通道执行通道程序完成相应的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任务，之后通过中断通知主机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工作流程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进程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系统调用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操作系统分配通道、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生成通道程序并存入内存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把通道程序内存首地址存入通道的首地址寄存器（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发出通道启动命令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，从内存取出指令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送入通道控制子寄存器（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指向下一条指令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中的指令，完成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操作（设备与内存之间）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循环执行直至通道程序结束，中断通知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的区别</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通道方式是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方式的发展，进一步减少</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的干预。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控制传输数据块的大小、传输的内存位置，而通道处理时这些内容都在其通道控制程序中。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一次对应一台设备与内存的数据连接，一个通道可同时控制多台设备和内存的数据交换（分时的方式执行多个通道程序，控制多个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设备，每个通道程序叫做</a:t>
            </a:r>
            <a:r>
              <a:rPr lang="zh-CN" altLang="en-US" sz="1200" b="1" dirty="0" smtClean="0">
                <a:solidFill>
                  <a:schemeClr val="tx2"/>
                </a:solidFill>
                <a:latin typeface="微软雅黑" panose="020B0503020204020204" pitchFamily="34" charset="-122"/>
                <a:ea typeface="微软雅黑" panose="020B0503020204020204" pitchFamily="34" charset="-122"/>
              </a:rPr>
              <a:t>子通道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1547664" y="1131590"/>
            <a:ext cx="5939406" cy="3127709"/>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
                                        </p:tgtEl>
                                      </p:cBhvr>
                                    </p:animEffect>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 calcmode="lin" valueType="num">
                                      <p:cBhvr additive="base">
                                        <p:cTn id="31"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 calcmode="lin" valueType="num">
                                      <p:cBhvr additive="base">
                                        <p:cTn id="37"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 calcmode="lin" valueType="num">
                                      <p:cBhvr additive="base">
                                        <p:cTn id="4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 calcmode="lin" valueType="num">
                                      <p:cBhvr additive="base">
                                        <p:cTn id="49"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8" end="8"/>
                                            </p:txEl>
                                          </p:spTgt>
                                        </p:tgtEl>
                                        <p:attrNameLst>
                                          <p:attrName>style.visibility</p:attrName>
                                        </p:attrNameLst>
                                      </p:cBhvr>
                                      <p:to>
                                        <p:strVal val="visible"/>
                                      </p:to>
                                    </p:set>
                                    <p:anim calcmode="lin" valueType="num">
                                      <p:cBhvr additive="base">
                                        <p:cTn id="55"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设备管理数据结构</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系统设备表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System Device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）：整个系统维护一张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，每个物理设备在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都有一个表项，反映整个系统中的资源极其使用情况。</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charset="2"/>
              </a:rPr>
              <a:t>DCT</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charset="2"/>
              </a:rPr>
              <a:t>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，指向该设备的设备控制表。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）正在使用该设备的进程标识。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）设备类型和设备标识符。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Device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）：系统中每个设备都有一张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，系统加载或设备连接时创建。内容包括：</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设备标识符。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设备类型。</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设备地址或设备号（单独编址或与内存统一编址）。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等待队列指针，等待该资源的进程组成的等待队列的队首、队尾指针。</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charset="2"/>
              </a:rPr>
              <a:t>控制器指针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，指向与该设备相连接的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控制器控制表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COCT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COntroler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）：每个控制器一张，反映该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控制器的使用状态。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通道控制表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CHannel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）：该表只在通道控制方式的系统中存在，也是每个通道一张。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包括通道标识符、通道忙</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闲标识、等待获得该通道的进程等待队列的队首指针与队尾指针等。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设备分配的策略</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原则</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：充分发挥设备的使用效率，让设备尽可能忙碌，同时又避免不合理的分配导致的进程死锁。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方法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）静态分配方式，系统一次性分配该作业所要求的所有设备、控制器，一旦分配，保持占有，直到作业撤销，不会出现死锁，但是设备使用率低。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）动态分配方式，进程需要设备时再向系统提出申请，系统按分配算法为它分配所需的设备、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控制器，一旦用完立刻释放，设备利用率高，但若分配算法不当，可能引起进程死锁。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：先请求先分配、优先级高者先等。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4" descr="D:\Documents and Settings\Administrator\桌面\-计算机操作系统教程(第2版)\TU\图8.12.TIF"/>
          <p:cNvPicPr>
            <a:picLocks noChangeAspect="1" noChangeArrowheads="1"/>
          </p:cNvPicPr>
          <p:nvPr/>
        </p:nvPicPr>
        <p:blipFill>
          <a:blip r:embed="rId1" cstate="print"/>
          <a:srcRect/>
          <a:stretch>
            <a:fillRect/>
          </a:stretch>
        </p:blipFill>
        <p:spPr>
          <a:xfrm>
            <a:off x="2483768" y="699542"/>
            <a:ext cx="5360988" cy="4114800"/>
          </a:xfrm>
          <a:prstGeom prst="rect">
            <a:avLst/>
          </a:prstGeom>
          <a:noFill/>
        </p:spPr>
      </p:pic>
      <p:pic>
        <p:nvPicPr>
          <p:cNvPr id="6" name="Picture 4" descr="D:\Documents and Settings\Administrator\桌面\-计算机操作系统教程(第2版)\TU\图8.13.TIF"/>
          <p:cNvPicPr>
            <a:picLocks noChangeAspect="1" noChangeArrowheads="1"/>
          </p:cNvPicPr>
          <p:nvPr/>
        </p:nvPicPr>
        <p:blipFill>
          <a:blip r:embed="rId2" cstate="print"/>
          <a:srcRect/>
          <a:stretch>
            <a:fillRect/>
          </a:stretch>
        </p:blipFill>
        <p:spPr>
          <a:xfrm>
            <a:off x="2051720" y="87294"/>
            <a:ext cx="5131904" cy="5056206"/>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5"/>
                                        </p:tgtEl>
                                      </p:cBhvr>
                                    </p:animEffect>
                                    <p:set>
                                      <p:cBhvr>
                                        <p:cTn id="39" dur="1" fill="hold">
                                          <p:stCondLst>
                                            <p:cond delay="1999"/>
                                          </p:stCondLst>
                                        </p:cTn>
                                        <p:tgtEl>
                                          <p:spTgt spid="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wipe(down)">
                                      <p:cBhvr>
                                        <p:cTn id="44" dur="500"/>
                                        <p:tgtEl>
                                          <p:spTgt spid="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wipe(down)">
                                      <p:cBhvr>
                                        <p:cTn id="49" dur="500"/>
                                        <p:tgtEl>
                                          <p:spTgt spid="2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xEl>
                                              <p:pRg st="8" end="8"/>
                                            </p:txEl>
                                          </p:spTgt>
                                        </p:tgtEl>
                                        <p:attrNameLst>
                                          <p:attrName>style.visibility</p:attrName>
                                        </p:attrNameLst>
                                      </p:cBhvr>
                                      <p:to>
                                        <p:strVal val="visible"/>
                                      </p:to>
                                    </p:set>
                                    <p:animEffect transition="in" filter="wipe(down)">
                                      <p:cBhvr>
                                        <p:cTn id="54" dur="500"/>
                                        <p:tgtEl>
                                          <p:spTgt spid="2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animEffect transition="in" filter="wipe(down)">
                                      <p:cBhvr>
                                        <p:cTn id="59" dur="500"/>
                                        <p:tgtEl>
                                          <p:spTgt spid="2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2000"/>
                                        <p:tgtEl>
                                          <p:spTgt spid="6"/>
                                        </p:tgtEl>
                                      </p:cBhvr>
                                    </p:animEffect>
                                    <p:set>
                                      <p:cBhvr>
                                        <p:cTn id="7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：应用程序独立与具体使用的物理设备，进程以逻辑设备名请求分配设备，系统通过映射关系为它分配对应的物理设备。</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逻辑设备表</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Logical Unit Table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）：系统为每个用户维护一张逻辑设备与物理设备映射关系的表。</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表项包括逻辑设备名、物理设备名和设备驱动程序入口地址。用户登录时，系统为该用户创建一个进程，同时为它创建一张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，然后将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放到进程的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PCB</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单用户系统只设置一张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wipe(down)">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wipe(down)">
                                      <p:cBhvr>
                                        <p:cTn id="2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缓冲区（</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平衡高速设备与低速设备之间的通信的速度差异</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减少</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的中断次数，放宽</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中断相应时间的限制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解决设备之间基本数据单元（数据粒度）不匹配问题</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设备之间的并行性</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的实现</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硬件缓冲，成本高，关键部件采用</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软件缓冲区，在内存中开辟一块区域作为缓冲。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单缓冲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：设置一块缓冲区，读写缓冲操作互斥</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双缓冲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。理想状态下读写操作可平衡，不用一方等待。</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环形缓冲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：双缓冲在读写速度相差较大时效果差，此时，采用多个缓冲区环形链接，形成环形缓冲，可获得更好缓冲效果，实际是用空间平衡数据读写的时间差异。量上扩展的双缓冲。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缓冲池</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子系统：缓冲区</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5" descr="图5-5 单缓冲和不使用缓冲之间的性能示意图"/>
          <p:cNvPicPr>
            <a:picLocks noChangeAspect="1" noChangeArrowheads="1"/>
          </p:cNvPicPr>
          <p:nvPr/>
        </p:nvPicPr>
        <p:blipFill>
          <a:blip r:embed="rId1" cstate="print"/>
          <a:srcRect/>
          <a:stretch>
            <a:fillRect/>
          </a:stretch>
        </p:blipFill>
        <p:spPr bwMode="auto">
          <a:xfrm>
            <a:off x="3275856" y="195486"/>
            <a:ext cx="5651500" cy="2852737"/>
          </a:xfrm>
          <a:prstGeom prst="rect">
            <a:avLst/>
          </a:prstGeom>
          <a:noFill/>
          <a:ln w="9525">
            <a:noFill/>
            <a:miter lim="800000"/>
            <a:headEnd/>
            <a:tailEnd/>
          </a:ln>
        </p:spPr>
      </p:pic>
      <p:pic>
        <p:nvPicPr>
          <p:cNvPr id="6" name="Picture 5" descr="图5-7 循环缓冲示意图"/>
          <p:cNvPicPr>
            <a:picLocks noChangeAspect="1" noChangeArrowheads="1"/>
          </p:cNvPicPr>
          <p:nvPr/>
        </p:nvPicPr>
        <p:blipFill>
          <a:blip r:embed="rId2" cstate="print"/>
          <a:srcRect/>
          <a:stretch>
            <a:fillRect/>
          </a:stretch>
        </p:blipFill>
        <p:spPr bwMode="auto">
          <a:xfrm>
            <a:off x="3563888" y="483518"/>
            <a:ext cx="4535488" cy="2349500"/>
          </a:xfrm>
          <a:prstGeom prst="rect">
            <a:avLst/>
          </a:prstGeom>
          <a:noFill/>
          <a:ln w="9525">
            <a:noFill/>
            <a:miter lim="800000"/>
            <a:headEnd/>
            <a:tailEnd/>
          </a:ln>
        </p:spPr>
      </p:pic>
      <p:pic>
        <p:nvPicPr>
          <p:cNvPr id="7" name="Picture 5" descr="图5-6 双缓冲示意图"/>
          <p:cNvPicPr>
            <a:picLocks noChangeAspect="1" noChangeArrowheads="1"/>
          </p:cNvPicPr>
          <p:nvPr/>
        </p:nvPicPr>
        <p:blipFill>
          <a:blip r:embed="rId3" cstate="print"/>
          <a:srcRect/>
          <a:stretch>
            <a:fillRect/>
          </a:stretch>
        </p:blipFill>
        <p:spPr bwMode="auto">
          <a:xfrm>
            <a:off x="3635896" y="483518"/>
            <a:ext cx="5329238" cy="2492375"/>
          </a:xfrm>
          <a:prstGeom prst="rect">
            <a:avLst/>
          </a:prstGeom>
          <a:noFill/>
          <a:ln w="9525">
            <a:noFill/>
            <a:miter lim="800000"/>
            <a:headEnd/>
            <a:tailEnd/>
          </a:ln>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9" end="9"/>
                                            </p:txEl>
                                          </p:spTgt>
                                        </p:tgtEl>
                                        <p:attrNameLst>
                                          <p:attrName>style.visibility</p:attrName>
                                        </p:attrNameLst>
                                      </p:cBhvr>
                                      <p:to>
                                        <p:strVal val="visible"/>
                                      </p:to>
                                    </p:set>
                                    <p:animEffect transition="in" filter="wipe(down)">
                                      <p:cBhvr>
                                        <p:cTn id="42" dur="500"/>
                                        <p:tgtEl>
                                          <p:spTgt spid="2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animEffect transition="in" filter="wipe(down)">
                                      <p:cBhvr>
                                        <p:cTn id="47" dur="500"/>
                                        <p:tgtEl>
                                          <p:spTgt spid="2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12" end="12"/>
                                            </p:txEl>
                                          </p:spTgt>
                                        </p:tgtEl>
                                        <p:attrNameLst>
                                          <p:attrName>style.visibility</p:attrName>
                                        </p:attrNameLst>
                                      </p:cBhvr>
                                      <p:to>
                                        <p:strVal val="visible"/>
                                      </p:to>
                                    </p:set>
                                    <p:animEffect transition="in" filter="wipe(down)">
                                      <p:cBhvr>
                                        <p:cTn id="52" dur="500"/>
                                        <p:tgtEl>
                                          <p:spTgt spid="2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3" end="13"/>
                                            </p:txEl>
                                          </p:spTgt>
                                        </p:tgtEl>
                                        <p:attrNameLst>
                                          <p:attrName>style.visibility</p:attrName>
                                        </p:attrNameLst>
                                      </p:cBhvr>
                                      <p:to>
                                        <p:strVal val="visible"/>
                                      </p:to>
                                    </p:set>
                                    <p:animEffect transition="in" filter="wipe(down)">
                                      <p:cBhvr>
                                        <p:cTn id="57" dur="500"/>
                                        <p:tgtEl>
                                          <p:spTgt spid="2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5"/>
                                        </p:tgtEl>
                                      </p:cBhvr>
                                    </p:animEffect>
                                    <p:set>
                                      <p:cBhvr>
                                        <p:cTn id="67" dur="1" fill="hold">
                                          <p:stCondLst>
                                            <p:cond delay="19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3">
                                            <p:txEl>
                                              <p:pRg st="14" end="14"/>
                                            </p:txEl>
                                          </p:spTgt>
                                        </p:tgtEl>
                                        <p:attrNameLst>
                                          <p:attrName>style.visibility</p:attrName>
                                        </p:attrNameLst>
                                      </p:cBhvr>
                                      <p:to>
                                        <p:strVal val="visible"/>
                                      </p:to>
                                    </p:set>
                                    <p:animEffect transition="in" filter="wipe(down)">
                                      <p:cBhvr>
                                        <p:cTn id="72" dur="500"/>
                                        <p:tgtEl>
                                          <p:spTgt spid="2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7"/>
                                        </p:tgtEl>
                                      </p:cBhvr>
                                    </p:animEffect>
                                    <p:set>
                                      <p:cBhvr>
                                        <p:cTn id="82" dur="1" fill="hold">
                                          <p:stCondLst>
                                            <p:cond delay="1999"/>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xEl>
                                              <p:pRg st="15" end="15"/>
                                            </p:txEl>
                                          </p:spTgt>
                                        </p:tgtEl>
                                        <p:attrNameLst>
                                          <p:attrName>style.visibility</p:attrName>
                                        </p:attrNameLst>
                                      </p:cBhvr>
                                      <p:to>
                                        <p:strVal val="visible"/>
                                      </p:to>
                                    </p:set>
                                    <p:animEffect transition="in" filter="wipe(down)">
                                      <p:cBhvr>
                                        <p:cTn id="87" dur="500"/>
                                        <p:tgtEl>
                                          <p:spTgt spid="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xEl>
                                              <p:pRg st="16" end="16"/>
                                            </p:txEl>
                                          </p:spTgt>
                                        </p:tgtEl>
                                        <p:attrNameLst>
                                          <p:attrName>style.visibility</p:attrName>
                                        </p:attrNameLst>
                                      </p:cBhvr>
                                      <p:to>
                                        <p:strVal val="visible"/>
                                      </p:to>
                                    </p:set>
                                    <p:animEffect transition="in" filter="wipe(down)">
                                      <p:cBhvr>
                                        <p:cTn id="102" dur="500"/>
                                        <p:tgtEl>
                                          <p:spTgt spid="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345638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5"/>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7" y="2403654"/>
            <a:ext cx="3684536" cy="503773"/>
            <a:chOff x="6339097" y="3296031"/>
            <a:chExt cx="3991580"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8"/>
              <a:ext cx="3432139"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345638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7" y="4221881"/>
              <a:ext cx="3106966"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242511" y="109292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1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6"/>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4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2150"/>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2650"/>
                            </p:stCondLst>
                            <p:childTnLst>
                              <p:par>
                                <p:cTn id="54" presetID="26" presetClass="emph" presetSubtype="0" fill="hold" grpId="2" nodeType="afterEffect">
                                  <p:stCondLst>
                                    <p:cond delay="0"/>
                                  </p:stCondLst>
                                  <p:childTnLst>
                                    <p:animEffect transition="out" filter="fade">
                                      <p:cBhvr>
                                        <p:cTn id="55" dur="500" tmFilter="0, 0; .2, .5; .8, .5; 1, 0"/>
                                        <p:tgtEl>
                                          <p:spTgt spid="25"/>
                                        </p:tgtEl>
                                      </p:cBhvr>
                                    </p:animEffect>
                                    <p:animScale>
                                      <p:cBhvr>
                                        <p:cTn id="56" dur="250" autoRev="1" fill="hold"/>
                                        <p:tgtEl>
                                          <p:spTgt spid="25"/>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6"/>
                                        </p:tgtEl>
                                      </p:cBhvr>
                                    </p:animEffect>
                                    <p:animScale>
                                      <p:cBhvr>
                                        <p:cTn id="5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增强可移植性与适应性，为用户提供统一接口，尽可能屏蔽具体硬件差异，类似与网络层次结构设计。</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五层结构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用户层</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系统调用的发起者，整个系统提供给用户的最上层接口，可直接供用户使用，如</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库函数。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：使应用程序独立于具体使用的物理设备。</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）设备独立性软件提供所有设备的公有操作，如设备分配与回收、逻辑设备与物理设备映射、设备保护、缓冲管理、差错控制。</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）向用户层提供统一接口。</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设备驱动程序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：负责具体实现系统对设备发出的操作指令，它是</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进程与设备控制器之间的通信程序。接收上层软件发来的抽象</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要求，转换为具体的操作要求发送给设备控制器，也将设备控制器发送来的信号反馈给上层软件。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中断处理程序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：保护被中断进程的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环境</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硬件设备</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设备通常包括机械部件和电子部件，电子部件称为设备控制器（适配器），机械部分就是设备本身。</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Font typeface="+mj-ea"/>
              <a:buAutoNum type="circleNumDbPlain"/>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1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子系统：层次结构</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5842" name="Picture 2" descr="C:\Users\Administrator\Desktop\1363160916_1910.gif"/>
          <p:cNvPicPr>
            <a:picLocks noChangeAspect="1" noChangeArrowheads="1"/>
          </p:cNvPicPr>
          <p:nvPr/>
        </p:nvPicPr>
        <p:blipFill>
          <a:blip r:embed="rId1" cstate="print"/>
          <a:srcRect/>
          <a:stretch>
            <a:fillRect/>
          </a:stretch>
        </p:blipFill>
        <p:spPr bwMode="auto">
          <a:xfrm>
            <a:off x="2581372" y="483518"/>
            <a:ext cx="5860974" cy="4464496"/>
          </a:xfrm>
          <a:prstGeom prst="rect">
            <a:avLst/>
          </a:prstGeom>
        </p:spPr>
        <p:style>
          <a:lnRef idx="2">
            <a:schemeClr val="accent6"/>
          </a:lnRef>
          <a:fillRef idx="1">
            <a:schemeClr val="lt1"/>
          </a:fillRef>
          <a:effectRef idx="0">
            <a:schemeClr val="accent6"/>
          </a:effectRef>
          <a:fontRef idx="minor">
            <a:schemeClr val="dk1"/>
          </a:fontRef>
        </p:style>
      </p:pic>
      <p:grpSp>
        <p:nvGrpSpPr>
          <p:cNvPr id="34" name="组合 33"/>
          <p:cNvGrpSpPr/>
          <p:nvPr/>
        </p:nvGrpSpPr>
        <p:grpSpPr>
          <a:xfrm>
            <a:off x="1979712" y="1131590"/>
            <a:ext cx="3240360" cy="2664296"/>
            <a:chOff x="4788024" y="2211710"/>
            <a:chExt cx="3240360" cy="2664296"/>
          </a:xfrm>
        </p:grpSpPr>
        <p:sp>
          <p:nvSpPr>
            <p:cNvPr id="33" name="矩形 32"/>
            <p:cNvSpPr/>
            <p:nvPr/>
          </p:nvSpPr>
          <p:spPr>
            <a:xfrm>
              <a:off x="4788024" y="2211710"/>
              <a:ext cx="3240360" cy="2664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圆角矩形 25"/>
            <p:cNvSpPr/>
            <p:nvPr/>
          </p:nvSpPr>
          <p:spPr>
            <a:xfrm>
              <a:off x="5004048" y="2859782"/>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设备独立性软件</a:t>
              </a:r>
              <a:endParaRPr lang="zh-CN" altLang="en-US" dirty="0"/>
            </a:p>
          </p:txBody>
        </p:sp>
        <p:sp>
          <p:nvSpPr>
            <p:cNvPr id="27" name="圆角矩形 26"/>
            <p:cNvSpPr/>
            <p:nvPr/>
          </p:nvSpPr>
          <p:spPr>
            <a:xfrm>
              <a:off x="5004048" y="3363838"/>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设备驱动程序</a:t>
              </a:r>
              <a:endParaRPr lang="zh-CN" altLang="en-US" dirty="0"/>
            </a:p>
          </p:txBody>
        </p:sp>
        <p:sp>
          <p:nvSpPr>
            <p:cNvPr id="28" name="圆角矩形 27"/>
            <p:cNvSpPr/>
            <p:nvPr/>
          </p:nvSpPr>
          <p:spPr>
            <a:xfrm>
              <a:off x="5004048" y="3867894"/>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中断</a:t>
              </a:r>
              <a:r>
                <a:rPr lang="en-US" altLang="zh-CN" dirty="0" smtClean="0"/>
                <a:t>IO</a:t>
              </a:r>
              <a:r>
                <a:rPr lang="zh-CN" altLang="en-US" dirty="0" smtClean="0"/>
                <a:t>程序</a:t>
              </a:r>
              <a:endParaRPr lang="zh-CN" altLang="en-US" dirty="0"/>
            </a:p>
          </p:txBody>
        </p:sp>
        <p:sp>
          <p:nvSpPr>
            <p:cNvPr id="29" name="圆角矩形 28"/>
            <p:cNvSpPr/>
            <p:nvPr/>
          </p:nvSpPr>
          <p:spPr>
            <a:xfrm>
              <a:off x="5004048" y="4371950"/>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硬件设备</a:t>
              </a:r>
              <a:endParaRPr lang="zh-CN" altLang="en-US" dirty="0"/>
            </a:p>
          </p:txBody>
        </p:sp>
        <p:sp>
          <p:nvSpPr>
            <p:cNvPr id="32" name="圆角矩形 31"/>
            <p:cNvSpPr/>
            <p:nvPr/>
          </p:nvSpPr>
          <p:spPr>
            <a:xfrm>
              <a:off x="5004048" y="2355726"/>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用户层</a:t>
              </a:r>
              <a:r>
                <a:rPr lang="en-US" altLang="zh-CN" dirty="0" smtClean="0"/>
                <a:t>IO</a:t>
              </a:r>
              <a:r>
                <a:rPr lang="zh-CN" altLang="en-US" dirty="0" smtClean="0"/>
                <a:t>软件</a:t>
              </a:r>
              <a:endParaRPr lang="zh-CN" altLang="en-US" dirty="0"/>
            </a:p>
          </p:txBody>
        </p:sp>
      </p:gr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wipe(down)">
                                      <p:cBhvr>
                                        <p:cTn id="52" dur="500"/>
                                        <p:tgtEl>
                                          <p:spTgt spid="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1" end="11"/>
                                            </p:txEl>
                                          </p:spTgt>
                                        </p:tgtEl>
                                        <p:attrNameLst>
                                          <p:attrName>style.visibility</p:attrName>
                                        </p:attrNameLst>
                                      </p:cBhvr>
                                      <p:to>
                                        <p:strVal val="visible"/>
                                      </p:to>
                                    </p:set>
                                    <p:animEffect transition="in" filter="wipe(down)">
                                      <p:cBhvr>
                                        <p:cTn id="57" dur="500"/>
                                        <p:tgtEl>
                                          <p:spTgt spid="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2"/>
                                        </p:tgtEl>
                                        <p:attrNameLst>
                                          <p:attrName>style.visibility</p:attrName>
                                        </p:attrNameLst>
                                      </p:cBhvr>
                                      <p:to>
                                        <p:strVal val="visible"/>
                                      </p:to>
                                    </p:set>
                                    <p:animEffect transition="in" filter="wipe(down)">
                                      <p:cBhvr>
                                        <p:cTn id="62" dur="500"/>
                                        <p:tgtEl>
                                          <p:spTgt spid="358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35842"/>
                                        </p:tgtEl>
                                      </p:cBhvr>
                                    </p:animEffect>
                                    <p:set>
                                      <p:cBhvr>
                                        <p:cTn id="67" dur="1" fill="hold">
                                          <p:stCondLst>
                                            <p:cond delay="1999"/>
                                          </p:stCondLst>
                                        </p:cTn>
                                        <p:tgtEl>
                                          <p:spTgt spid="358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890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iNode</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smtClean="0">
                <a:solidFill>
                  <a:schemeClr val="tx1"/>
                </a:solidFill>
                <a:latin typeface="微软雅黑" panose="020B0503020204020204" pitchFamily="34" charset="-122"/>
                <a:ea typeface="微软雅黑" panose="020B0503020204020204" pitchFamily="34" charset="-122"/>
              </a:rPr>
              <a:t>linux下，可以把i节点看作是一个指向磁盘上该文件存储区的地址。只不过这个地址我们一般是没办法直接使用的，而是通过文件名来间接使用。i节点不仅包含了文件数据存储区的地址，还包含了很多信息，比如数据大小，等等文件信息。但是i节点是不保存文件名的。文件名是保存在一个目录项中。每一个目录项中都包含了文件名和i节点</a:t>
            </a:r>
            <a:r>
              <a:rPr lang="zh-CN" altLang="en-US" sz="1100" dirty="0" smtClean="0">
                <a:solidFill>
                  <a:schemeClr val="tx1"/>
                </a:solidFill>
                <a:latin typeface="微软雅黑" panose="020B0503020204020204" pitchFamily="34" charset="-122"/>
                <a:ea typeface="微软雅黑" panose="020B0503020204020204" pitchFamily="34" charset="-122"/>
              </a:rPr>
              <a:t>。</a:t>
            </a:r>
            <a:endParaRPr lang="zh-CN" altLang="en-US"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目录项，i节点，文件数据四者之间的关系</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如图所示。</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Linux</a:t>
            </a:r>
            <a:r>
              <a:rPr lang="zh-CN" altLang="en-US" b="1" dirty="0" smtClean="0">
                <a:solidFill>
                  <a:schemeClr val="tx2"/>
                </a:solidFill>
                <a:latin typeface="+mn-ea"/>
                <a:cs typeface="Arial" panose="02080604020202020204" charset="0"/>
              </a:rPr>
              <a:t>系统中的</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实现</a:t>
            </a:r>
            <a:endParaRPr lang="zh-CN" altLang="en-US" b="1" dirty="0" smtClean="0">
              <a:solidFill>
                <a:schemeClr val="tx2"/>
              </a:solidFill>
              <a:latin typeface="+mn-ea"/>
              <a:cs typeface="Arial" panose="02080604020202020204" charset="0"/>
            </a:endParaRPr>
          </a:p>
        </p:txBody>
      </p:sp>
      <p:pic>
        <p:nvPicPr>
          <p:cNvPr id="2" name="图片 1" descr="4758664_1274274547zix1"/>
          <p:cNvPicPr>
            <a:picLocks noChangeAspect="1"/>
          </p:cNvPicPr>
          <p:nvPr/>
        </p:nvPicPr>
        <p:blipFill>
          <a:blip r:embed="rId1"/>
          <a:stretch>
            <a:fillRect/>
          </a:stretch>
        </p:blipFill>
        <p:spPr>
          <a:xfrm>
            <a:off x="2611755" y="51435"/>
            <a:ext cx="6096635" cy="4601210"/>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nodeType="clickEffect">
                                  <p:stCondLst>
                                    <p:cond delay="0"/>
                                  </p:stCondLst>
                                  <p:childTnLst>
                                    <p:anim calcmode="lin" valueType="num">
                                      <p:cBhvr additive="base">
                                        <p:cTn id="27" dur="500"/>
                                        <p:tgtEl>
                                          <p:spTgt spid="2"/>
                                        </p:tgtEl>
                                        <p:attrNameLst>
                                          <p:attrName>ppt_x</p:attrName>
                                        </p:attrNameLst>
                                      </p:cBhvr>
                                      <p:tavLst>
                                        <p:tav tm="0">
                                          <p:val>
                                            <p:strVal val="ppt_x"/>
                                          </p:val>
                                        </p:tav>
                                        <p:tav tm="100000">
                                          <p:val>
                                            <p:strVal val="1+ppt_w/2"/>
                                          </p:val>
                                        </p:tav>
                                      </p:tavLst>
                                    </p:anim>
                                    <p:anim calcmode="lin" valueType="num">
                                      <p:cBhvr additive="base">
                                        <p:cTn id="28" dur="500"/>
                                        <p:tgtEl>
                                          <p:spTgt spid="2"/>
                                        </p:tgtEl>
                                        <p:attrNameLst>
                                          <p:attrName>ppt_y</p:attrName>
                                        </p:attrNameLst>
                                      </p:cBhvr>
                                      <p:tavLst>
                                        <p:tav tm="0">
                                          <p:val>
                                            <p:strVal val="ppt_y"/>
                                          </p:val>
                                        </p:tav>
                                        <p:tav tm="100000">
                                          <p:val>
                                            <p:strVal val="ppt_y"/>
                                          </p:val>
                                        </p:tav>
                                      </p:tavLst>
                                    </p:anim>
                                    <p:set>
                                      <p:cBhvr>
                                        <p:cTn id="2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9251"/>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关于闪存存储器上的事务协议的研究</a:t>
            </a:r>
            <a:endPar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若干存储细节</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存储硬件</a:t>
            </a:r>
            <a:endParaRPr lang="zh-CN" altLang="en-US" sz="2800" b="1" dirty="0"/>
          </a:p>
        </p:txBody>
      </p:sp>
      <p:sp>
        <p:nvSpPr>
          <p:cNvPr id="25" name="圆角矩形 24"/>
          <p:cNvSpPr/>
          <p:nvPr/>
        </p:nvSpPr>
        <p:spPr>
          <a:xfrm>
            <a:off x="3356492" y="7715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p:nvPr/>
        </p:nvSpPr>
        <p:spPr bwMode="auto">
          <a:xfrm>
            <a:off x="2650968" y="987574"/>
            <a:ext cx="547516" cy="367240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圆角矩形 26"/>
          <p:cNvSpPr/>
          <p:nvPr/>
        </p:nvSpPr>
        <p:spPr>
          <a:xfrm>
            <a:off x="3356492" y="141962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13970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285978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21808" y="909991"/>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存储设备的发展</a:t>
            </a:r>
            <a:endParaRPr lang="en-US" altLang="zh-CN" sz="1200" dirty="0">
              <a:solidFill>
                <a:srgbClr val="FFFFFF"/>
              </a:solidFill>
            </a:endParaRPr>
          </a:p>
        </p:txBody>
      </p:sp>
      <p:sp>
        <p:nvSpPr>
          <p:cNvPr id="31" name="TextBox 30"/>
          <p:cNvSpPr txBox="1"/>
          <p:nvPr/>
        </p:nvSpPr>
        <p:spPr>
          <a:xfrm>
            <a:off x="3614484" y="1549324"/>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目前主流的存储设备：硬盘、磁盘阵列</a:t>
            </a:r>
            <a:endParaRPr lang="en-US" altLang="zh-CN" sz="1200" dirty="0">
              <a:solidFill>
                <a:srgbClr val="FFFFFF"/>
              </a:solidFill>
            </a:endParaRPr>
          </a:p>
        </p:txBody>
      </p:sp>
      <p:sp>
        <p:nvSpPr>
          <p:cNvPr id="32" name="TextBox 31"/>
          <p:cNvSpPr txBox="1"/>
          <p:nvPr/>
        </p:nvSpPr>
        <p:spPr>
          <a:xfrm>
            <a:off x="3614484" y="225509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即将成为主流的存储设备：闪存、闪存阵列</a:t>
            </a:r>
            <a:endParaRPr lang="en-US" altLang="zh-CN" sz="1200" dirty="0">
              <a:solidFill>
                <a:srgbClr val="FFFFFF"/>
              </a:solidFill>
            </a:endParaRPr>
          </a:p>
        </p:txBody>
      </p:sp>
      <p:sp>
        <p:nvSpPr>
          <p:cNvPr id="33" name="TextBox 32"/>
          <p:cNvSpPr txBox="1"/>
          <p:nvPr/>
        </p:nvSpPr>
        <p:spPr>
          <a:xfrm>
            <a:off x="3614484" y="29608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可能是未来的主流存储设备：</a:t>
            </a:r>
            <a:r>
              <a:rPr lang="en-US" altLang="zh-CN" sz="1200" dirty="0" smtClean="0">
                <a:solidFill>
                  <a:srgbClr val="FFFFFF"/>
                </a:solidFill>
              </a:rPr>
              <a:t>MRAM</a:t>
            </a:r>
            <a:endParaRPr lang="en-US" altLang="zh-CN" sz="1200" dirty="0">
              <a:solidFill>
                <a:srgbClr val="FFFFFF"/>
              </a:solidFill>
            </a:endParaRPr>
          </a:p>
        </p:txBody>
      </p:sp>
      <p:sp>
        <p:nvSpPr>
          <p:cNvPr id="34" name="圆角矩形 33"/>
          <p:cNvSpPr/>
          <p:nvPr/>
        </p:nvSpPr>
        <p:spPr>
          <a:xfrm>
            <a:off x="3367981" y="363451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14484" y="3726155"/>
            <a:ext cx="4629924" cy="2190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sym typeface="+mn-ea"/>
              </a:rPr>
              <a:t>存储行业现状：任重道远</a:t>
            </a:r>
            <a:endParaRPr lang="en-US" altLang="zh-CN" sz="1200" dirty="0" smtClean="0">
              <a:solidFill>
                <a:srgbClr val="FFFFFF"/>
              </a:solidFill>
            </a:endParaRPr>
          </a:p>
        </p:txBody>
      </p:sp>
      <p:sp>
        <p:nvSpPr>
          <p:cNvPr id="16" name="圆角矩形 15"/>
          <p:cNvSpPr/>
          <p:nvPr/>
        </p:nvSpPr>
        <p:spPr>
          <a:xfrm>
            <a:off x="3356492" y="434010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36645" y="4444365"/>
            <a:ext cx="4084955" cy="2190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sym typeface="+mn-ea"/>
              </a:rPr>
              <a:t>磁盘工作原理：访问过程、调度算法、容错技术、</a:t>
            </a:r>
            <a:r>
              <a:rPr lang="en-US" altLang="zh-CN" sz="1200" dirty="0" smtClean="0">
                <a:solidFill>
                  <a:srgbClr val="FFFFFF"/>
                </a:solidFill>
                <a:sym typeface="+mn-ea"/>
              </a:rPr>
              <a:t>IO</a:t>
            </a:r>
            <a:r>
              <a:rPr lang="zh-CN" altLang="en-US" sz="1200" dirty="0" smtClean="0">
                <a:solidFill>
                  <a:srgbClr val="FFFFFF"/>
                </a:solidFill>
                <a:sym typeface="+mn-ea"/>
              </a:rPr>
              <a:t>优化</a:t>
            </a:r>
            <a:endParaRPr lang="en-US" altLang="zh-CN" sz="1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bldLvl="0" animBg="1"/>
      <p:bldP spid="35" grpId="0"/>
      <p:bldP spid="16" grpId="0" bldLvl="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72008" y="792088"/>
            <a:ext cx="8964488" cy="415592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Font typeface="Wingdings" charset="2"/>
              <a:buChar char="u"/>
            </a:pPr>
            <a:r>
              <a:rPr lang="zh-CN" altLang="en-US" sz="1200"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竹筒和纸张：古老的信息存储介质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穿孔卡、穿孔纸带：</a:t>
            </a:r>
            <a:r>
              <a:rPr lang="en-US" altLang="zh-CN" dirty="0" smtClean="0">
                <a:solidFill>
                  <a:schemeClr val="tx1"/>
                </a:solidFill>
                <a:latin typeface="微软雅黑" panose="020B0503020204020204" pitchFamily="34" charset="-122"/>
                <a:ea typeface="微软雅黑" panose="020B0503020204020204" pitchFamily="34" charset="-122"/>
              </a:rPr>
              <a:t>70</a:t>
            </a:r>
            <a:r>
              <a:rPr lang="zh-CN" altLang="en-US" dirty="0" smtClean="0">
                <a:solidFill>
                  <a:schemeClr val="tx1"/>
                </a:solidFill>
                <a:latin typeface="微软雅黑" panose="020B0503020204020204" pitchFamily="34" charset="-122"/>
                <a:ea typeface="微软雅黑" panose="020B0503020204020204" pitchFamily="34" charset="-122"/>
              </a:rPr>
              <a:t>年代中期，每行一个字符，程序输入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磁带：</a:t>
            </a:r>
            <a:r>
              <a:rPr lang="en-US" altLang="zh-CN" dirty="0" smtClean="0">
                <a:solidFill>
                  <a:schemeClr val="tx1"/>
                </a:solidFill>
                <a:latin typeface="微软雅黑" panose="020B0503020204020204" pitchFamily="34" charset="-122"/>
                <a:ea typeface="微软雅黑" panose="020B0503020204020204" pitchFamily="34" charset="-122"/>
              </a:rPr>
              <a:t>1951</a:t>
            </a:r>
            <a:r>
              <a:rPr lang="zh-CN" altLang="en-US" dirty="0" smtClean="0">
                <a:solidFill>
                  <a:schemeClr val="tx1"/>
                </a:solidFill>
                <a:latin typeface="微软雅黑" panose="020B0503020204020204" pitchFamily="34" charset="-122"/>
                <a:ea typeface="微软雅黑" panose="020B0503020204020204" pitchFamily="34" charset="-122"/>
              </a:rPr>
              <a:t>后，</a:t>
            </a:r>
            <a:r>
              <a:rPr lang="en-US" altLang="zh-CN" dirty="0" smtClean="0">
                <a:solidFill>
                  <a:schemeClr val="tx1"/>
                </a:solidFill>
                <a:latin typeface="微软雅黑" panose="020B0503020204020204" pitchFamily="34" charset="-122"/>
                <a:ea typeface="微软雅黑" panose="020B0503020204020204" pitchFamily="34" charset="-122"/>
              </a:rPr>
              <a:t>UNISERVO</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90</a:t>
            </a:r>
            <a:r>
              <a:rPr lang="zh-CN" altLang="en-US" dirty="0" smtClean="0">
                <a:solidFill>
                  <a:schemeClr val="tx1"/>
                </a:solidFill>
                <a:latin typeface="微软雅黑" panose="020B0503020204020204" pitchFamily="34" charset="-122"/>
                <a:ea typeface="微软雅黑" panose="020B0503020204020204" pitchFamily="34" charset="-122"/>
              </a:rPr>
              <a:t>分钟的磁带单面数据</a:t>
            </a:r>
            <a:r>
              <a:rPr lang="en-US" altLang="zh-CN" dirty="0" smtClean="0">
                <a:solidFill>
                  <a:schemeClr val="tx1"/>
                </a:solidFill>
                <a:latin typeface="微软雅黑" panose="020B0503020204020204" pitchFamily="34" charset="-122"/>
                <a:ea typeface="微软雅黑" panose="020B0503020204020204" pitchFamily="34" charset="-122"/>
              </a:rPr>
              <a:t>660KB</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硬盘存储器</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贡献巨大，</a:t>
            </a:r>
            <a:r>
              <a:rPr lang="en-US" altLang="zh-CN" dirty="0" smtClean="0">
                <a:solidFill>
                  <a:schemeClr val="tx1"/>
                </a:solidFill>
                <a:latin typeface="微软雅黑" panose="020B0503020204020204" pitchFamily="34" charset="-122"/>
                <a:ea typeface="微软雅黑" panose="020B0503020204020204" pitchFamily="34" charset="-122"/>
              </a:rPr>
              <a:t>1956</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1980</a:t>
            </a:r>
            <a:r>
              <a:rPr lang="zh-CN" altLang="en-US" dirty="0" smtClean="0">
                <a:solidFill>
                  <a:schemeClr val="tx1"/>
                </a:solidFill>
                <a:latin typeface="微软雅黑" panose="020B0503020204020204" pitchFamily="34" charset="-122"/>
                <a:ea typeface="微软雅黑" panose="020B0503020204020204" pitchFamily="34" charset="-122"/>
              </a:rPr>
              <a:t>首个突破</a:t>
            </a:r>
            <a:r>
              <a:rPr lang="en-US" altLang="zh-CN" dirty="0" smtClean="0">
                <a:solidFill>
                  <a:schemeClr val="tx1"/>
                </a:solidFill>
                <a:latin typeface="微软雅黑" panose="020B0503020204020204" pitchFamily="34" charset="-122"/>
                <a:ea typeface="微软雅黑" panose="020B0503020204020204" pitchFamily="34" charset="-122"/>
              </a:rPr>
              <a:t>1G</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软盘：</a:t>
            </a:r>
            <a:r>
              <a:rPr lang="en-US" altLang="zh-CN" dirty="0" smtClean="0">
                <a:solidFill>
                  <a:schemeClr val="tx1"/>
                </a:solidFill>
                <a:latin typeface="微软雅黑" panose="020B0503020204020204" pitchFamily="34" charset="-122"/>
                <a:ea typeface="微软雅黑" panose="020B0503020204020204" pitchFamily="34" charset="-122"/>
              </a:rPr>
              <a:t>1971</a:t>
            </a:r>
            <a:r>
              <a:rPr lang="zh-CN" altLang="en-US" dirty="0" smtClean="0">
                <a:solidFill>
                  <a:schemeClr val="tx1"/>
                </a:solidFill>
                <a:latin typeface="微软雅黑" panose="020B0503020204020204" pitchFamily="34" charset="-122"/>
                <a:ea typeface="微软雅黑" panose="020B0503020204020204" pitchFamily="34" charset="-122"/>
              </a:rPr>
              <a:t>年</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引入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光盘：</a:t>
            </a:r>
            <a:r>
              <a:rPr lang="en-US" altLang="zh-CN" dirty="0" smtClean="0">
                <a:solidFill>
                  <a:schemeClr val="tx1"/>
                </a:solidFill>
                <a:latin typeface="微软雅黑" panose="020B0503020204020204" pitchFamily="34" charset="-122"/>
                <a:ea typeface="微软雅黑" panose="020B0503020204020204" pitchFamily="34" charset="-122"/>
              </a:rPr>
              <a:t>1972</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1978</a:t>
            </a:r>
            <a:r>
              <a:rPr lang="zh-CN" altLang="en-US" dirty="0" smtClean="0">
                <a:solidFill>
                  <a:schemeClr val="tx1"/>
                </a:solidFill>
                <a:latin typeface="微软雅黑" panose="020B0503020204020204" pitchFamily="34" charset="-122"/>
                <a:ea typeface="微软雅黑" panose="020B0503020204020204" pitchFamily="34" charset="-122"/>
              </a:rPr>
              <a:t>上市，</a:t>
            </a:r>
            <a:r>
              <a:rPr lang="en-US" altLang="zh-CN" dirty="0" smtClean="0">
                <a:solidFill>
                  <a:schemeClr val="tx1"/>
                </a:solidFill>
                <a:latin typeface="微软雅黑" panose="020B0503020204020204" pitchFamily="34" charset="-122"/>
                <a:ea typeface="微软雅黑" panose="020B0503020204020204" pitchFamily="34" charset="-122"/>
              </a:rPr>
              <a:t>CD-ROM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DVD</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D9</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D18</a:t>
            </a:r>
            <a:r>
              <a:rPr lang="zh-CN" altLang="en-US" dirty="0" smtClean="0">
                <a:solidFill>
                  <a:schemeClr val="tx1"/>
                </a:solidFill>
                <a:latin typeface="微软雅黑" panose="020B0503020204020204" pitchFamily="34" charset="-122"/>
                <a:ea typeface="微软雅黑" panose="020B0503020204020204" pitchFamily="34" charset="-122"/>
              </a:rPr>
              <a:t>，蓝光技术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闪存</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U</a:t>
            </a:r>
            <a:r>
              <a:rPr lang="zh-CN" altLang="en-US" dirty="0" smtClean="0">
                <a:solidFill>
                  <a:schemeClr val="tx1"/>
                </a:solidFill>
                <a:latin typeface="微软雅黑" panose="020B0503020204020204" pitchFamily="34" charset="-122"/>
                <a:ea typeface="微软雅黑" panose="020B0503020204020204" pitchFamily="34" charset="-122"/>
              </a:rPr>
              <a:t>盘、储存卡等，非易失性存储器（</a:t>
            </a:r>
            <a:r>
              <a:rPr lang="en-US" altLang="zh-CN" dirty="0" smtClean="0">
                <a:solidFill>
                  <a:schemeClr val="tx1"/>
                </a:solidFill>
                <a:latin typeface="微软雅黑" panose="020B0503020204020204" pitchFamily="34" charset="-122"/>
                <a:ea typeface="微软雅黑" panose="020B0503020204020204" pitchFamily="34" charset="-122"/>
              </a:rPr>
              <a:t>Non-Volatile</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磁盘阵列：应对单块磁盘的速度和容量问题，让很多磁盘存储器同时传输数据，而这些磁盘驱动器在逻辑上又是一个磁盘驱动器，达到单个磁盘存储器几倍、几十倍甚至上百倍的速率。</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闪存阵列：闪存阵列是完全由固态存储介质（通常是</a:t>
            </a:r>
            <a:r>
              <a:rPr lang="en-US" altLang="zh-CN" dirty="0" smtClean="0">
                <a:solidFill>
                  <a:schemeClr val="tx1"/>
                </a:solidFill>
                <a:latin typeface="微软雅黑" panose="020B0503020204020204" pitchFamily="34" charset="-122"/>
                <a:ea typeface="微软雅黑" panose="020B0503020204020204" pitchFamily="34" charset="-122"/>
              </a:rPr>
              <a:t>NAND</a:t>
            </a:r>
            <a:r>
              <a:rPr lang="zh-CN" altLang="en-US" dirty="0" smtClean="0">
                <a:solidFill>
                  <a:schemeClr val="tx1"/>
                </a:solidFill>
                <a:latin typeface="微软雅黑" panose="020B0503020204020204" pitchFamily="34" charset="-122"/>
                <a:ea typeface="微软雅黑" panose="020B0503020204020204" pitchFamily="34" charset="-122"/>
              </a:rPr>
              <a:t>闪存）构成的独立的存储阵列或设备，这些系统是用于增强可能包含磁盘阵列的环境的性能，或者用于取代所有传统的硬盘存储阵列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前沿存储设备</a:t>
            </a:r>
            <a:r>
              <a:rPr lang="zh-CN" altLang="en-US" dirty="0" smtClean="0">
                <a:solidFill>
                  <a:schemeClr val="tx1"/>
                </a:solidFill>
                <a:latin typeface="微软雅黑" panose="020B0503020204020204" pitchFamily="34" charset="-122"/>
                <a:ea typeface="微软雅黑" panose="020B0503020204020204" pitchFamily="34" charset="-122"/>
                <a:sym typeface="Wingdings" charset="2"/>
              </a:rPr>
              <a:t>：（闪存的替代品）</a:t>
            </a:r>
            <a:r>
              <a:rPr lang="zh-CN" altLang="en-US" dirty="0" smtClean="0">
                <a:solidFill>
                  <a:schemeClr val="tx1"/>
                </a:solidFill>
                <a:latin typeface="微软雅黑" panose="020B0503020204020204" pitchFamily="34" charset="-122"/>
                <a:ea typeface="微软雅黑" panose="020B0503020204020204" pitchFamily="34" charset="-122"/>
              </a:rPr>
              <a:t>铁电</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FRAM</a:t>
            </a:r>
            <a:r>
              <a:rPr lang="zh-CN" altLang="en-US" dirty="0" smtClean="0">
                <a:solidFill>
                  <a:schemeClr val="tx1"/>
                </a:solidFill>
                <a:latin typeface="微软雅黑" panose="020B0503020204020204" pitchFamily="34" charset="-122"/>
                <a:ea typeface="微软雅黑" panose="020B0503020204020204" pitchFamily="34" charset="-122"/>
              </a:rPr>
              <a:t>），磁阻式</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MRAM</a:t>
            </a:r>
            <a:r>
              <a:rPr lang="zh-CN" altLang="en-US" dirty="0" smtClean="0">
                <a:solidFill>
                  <a:schemeClr val="tx1"/>
                </a:solidFill>
                <a:latin typeface="微软雅黑" panose="020B0503020204020204" pitchFamily="34" charset="-122"/>
                <a:ea typeface="微软雅黑" panose="020B0503020204020204" pitchFamily="34" charset="-122"/>
              </a:rPr>
              <a:t>），阻变存储器（</a:t>
            </a:r>
            <a:r>
              <a:rPr lang="en-US" altLang="zh-CN" dirty="0" smtClean="0">
                <a:solidFill>
                  <a:schemeClr val="tx1"/>
                </a:solidFill>
                <a:latin typeface="微软雅黑" panose="020B0503020204020204" pitchFamily="34" charset="-122"/>
                <a:ea typeface="微软雅黑" panose="020B0503020204020204" pitchFamily="34" charset="-122"/>
              </a:rPr>
              <a:t>RRAM</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存储设备的发展</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down)">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down)">
                                      <p:cBhvr>
                                        <p:cTn id="42" dur="500"/>
                                        <p:tgtEl>
                                          <p:spTgt spid="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wipe(down)">
                                      <p:cBhvr>
                                        <p:cTn id="47" dur="500"/>
                                        <p:tgtEl>
                                          <p:spTgt spid="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wipe(down)">
                                      <p:cBhvr>
                                        <p:cTn id="52" dur="500"/>
                                        <p:tgtEl>
                                          <p:spTgt spid="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79512" y="627534"/>
            <a:ext cx="8964488" cy="451596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a:t>
            </a:r>
            <a:r>
              <a:rPr lang="en-US" altLang="zh-CN" sz="1200" b="1" dirty="0" smtClean="0">
                <a:solidFill>
                  <a:schemeClr val="tx1"/>
                </a:solidFill>
              </a:rPr>
              <a:t> magnetic disk storage </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rPr>
              <a:t>以磁盘为存储介质的存储器。它是利用磁记录技术在涂有磁记录介质的旋转圆盘上进行数据存储的辅助存储器。因盘基不同，磁盘可分为硬盘和软盘两类。硬盘盘基用非磁性轻金属材料制成；软盘盘基用挠性塑料制成。</a:t>
            </a:r>
            <a:endParaRPr lang="en-US" altLang="zh-CN" sz="1200" dirty="0" smtClean="0">
              <a:solidFill>
                <a:schemeClr val="tx1"/>
              </a:solidFill>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硬盘</a:t>
            </a:r>
            <a:r>
              <a:rPr lang="zh-CN" altLang="en-US" sz="1200" dirty="0" smtClean="0">
                <a:solidFill>
                  <a:schemeClr val="tx1"/>
                </a:solidFill>
                <a:latin typeface="微软雅黑" panose="020B0503020204020204" pitchFamily="34" charset="-122"/>
                <a:ea typeface="微软雅黑" panose="020B0503020204020204" pitchFamily="34" charset="-122"/>
              </a:rPr>
              <a:t>：磁盘驱动器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磁盘控制器。前者机械设备，负责驱动磁盘的转动和磁头的径向移动寻道、读写动作。后者电子设备，计算机与磁盘驱动器的接口设备，接收和解释来自上层的</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命令，并向驱动器发出控制信号。硬盘结构如下：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323528" y="1995686"/>
            <a:ext cx="3556248" cy="2790998"/>
            <a:chOff x="532" y="288"/>
            <a:chExt cx="4600" cy="3687"/>
          </a:xfrm>
        </p:grpSpPr>
        <p:sp>
          <p:nvSpPr>
            <p:cNvPr id="5" name="Oval 3"/>
            <p:cNvSpPr>
              <a:spLocks noChangeArrowheads="1"/>
            </p:cNvSpPr>
            <p:nvPr/>
          </p:nvSpPr>
          <p:spPr bwMode="auto">
            <a:xfrm>
              <a:off x="1440" y="672"/>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6" name="Oval 4"/>
            <p:cNvSpPr>
              <a:spLocks noChangeArrowheads="1"/>
            </p:cNvSpPr>
            <p:nvPr/>
          </p:nvSpPr>
          <p:spPr bwMode="auto">
            <a:xfrm>
              <a:off x="1440" y="1680"/>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7" name="Oval 5"/>
            <p:cNvSpPr>
              <a:spLocks noChangeArrowheads="1"/>
            </p:cNvSpPr>
            <p:nvPr/>
          </p:nvSpPr>
          <p:spPr bwMode="auto">
            <a:xfrm>
              <a:off x="1440" y="2736"/>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8" name="Line 6"/>
            <p:cNvSpPr>
              <a:spLocks noChangeShapeType="1"/>
            </p:cNvSpPr>
            <p:nvPr/>
          </p:nvSpPr>
          <p:spPr bwMode="auto">
            <a:xfrm>
              <a:off x="2352" y="288"/>
              <a:ext cx="0" cy="3648"/>
            </a:xfrm>
            <a:prstGeom prst="line">
              <a:avLst/>
            </a:prstGeom>
            <a:noFill/>
            <a:ln w="76200">
              <a:solidFill>
                <a:schemeClr val="accent1"/>
              </a:solidFill>
              <a:round/>
            </a:ln>
            <a:effectLst/>
          </p:spPr>
          <p:txBody>
            <a:bodyPr wrap="none" anchor="ctr"/>
            <a:lstStyle/>
            <a:p>
              <a:endParaRPr lang="zh-CN" altLang="en-US"/>
            </a:p>
          </p:txBody>
        </p:sp>
        <p:sp>
          <p:nvSpPr>
            <p:cNvPr id="9" name="Line 7"/>
            <p:cNvSpPr>
              <a:spLocks noChangeShapeType="1"/>
            </p:cNvSpPr>
            <p:nvPr/>
          </p:nvSpPr>
          <p:spPr bwMode="auto">
            <a:xfrm>
              <a:off x="3936" y="336"/>
              <a:ext cx="0" cy="3504"/>
            </a:xfrm>
            <a:prstGeom prst="line">
              <a:avLst/>
            </a:prstGeom>
            <a:noFill/>
            <a:ln w="76200">
              <a:solidFill>
                <a:schemeClr val="hlink"/>
              </a:solidFill>
              <a:round/>
            </a:ln>
            <a:effectLst/>
          </p:spPr>
          <p:txBody>
            <a:bodyPr wrap="none" anchor="ctr"/>
            <a:lstStyle/>
            <a:p>
              <a:endParaRPr lang="zh-CN" altLang="en-US"/>
            </a:p>
          </p:txBody>
        </p:sp>
        <p:sp>
          <p:nvSpPr>
            <p:cNvPr id="10" name="Line 8"/>
            <p:cNvSpPr>
              <a:spLocks noChangeShapeType="1"/>
            </p:cNvSpPr>
            <p:nvPr/>
          </p:nvSpPr>
          <p:spPr bwMode="auto">
            <a:xfrm>
              <a:off x="3984" y="336"/>
              <a:ext cx="0" cy="3504"/>
            </a:xfrm>
            <a:prstGeom prst="line">
              <a:avLst/>
            </a:prstGeom>
            <a:noFill/>
            <a:ln w="76200">
              <a:solidFill>
                <a:schemeClr val="hlink"/>
              </a:solidFill>
              <a:round/>
            </a:ln>
            <a:effectLst/>
          </p:spPr>
          <p:txBody>
            <a:bodyPr wrap="none" anchor="ctr"/>
            <a:lstStyle/>
            <a:p>
              <a:endParaRPr lang="zh-CN" altLang="en-US"/>
            </a:p>
          </p:txBody>
        </p:sp>
        <p:sp>
          <p:nvSpPr>
            <p:cNvPr id="11" name="Line 9"/>
            <p:cNvSpPr>
              <a:spLocks noChangeShapeType="1"/>
            </p:cNvSpPr>
            <p:nvPr/>
          </p:nvSpPr>
          <p:spPr bwMode="auto">
            <a:xfrm>
              <a:off x="4032" y="336"/>
              <a:ext cx="0" cy="3504"/>
            </a:xfrm>
            <a:prstGeom prst="line">
              <a:avLst/>
            </a:prstGeom>
            <a:noFill/>
            <a:ln w="76200">
              <a:solidFill>
                <a:schemeClr val="hlink"/>
              </a:solidFill>
              <a:round/>
            </a:ln>
            <a:effectLst/>
          </p:spPr>
          <p:txBody>
            <a:bodyPr wrap="none" anchor="ctr"/>
            <a:lstStyle/>
            <a:p>
              <a:endParaRPr lang="zh-CN" altLang="en-US"/>
            </a:p>
          </p:txBody>
        </p:sp>
        <p:sp>
          <p:nvSpPr>
            <p:cNvPr id="12" name="Line 10"/>
            <p:cNvSpPr>
              <a:spLocks noChangeShapeType="1"/>
            </p:cNvSpPr>
            <p:nvPr/>
          </p:nvSpPr>
          <p:spPr bwMode="auto">
            <a:xfrm flipH="1">
              <a:off x="2592" y="768"/>
              <a:ext cx="1296" cy="0"/>
            </a:xfrm>
            <a:prstGeom prst="line">
              <a:avLst/>
            </a:prstGeom>
            <a:noFill/>
            <a:ln w="38100">
              <a:solidFill>
                <a:srgbClr val="FF6600"/>
              </a:solidFill>
              <a:round/>
            </a:ln>
            <a:effectLst/>
          </p:spPr>
          <p:txBody>
            <a:bodyPr wrap="none" anchor="ctr"/>
            <a:lstStyle/>
            <a:p>
              <a:endParaRPr lang="zh-CN" altLang="en-US"/>
            </a:p>
          </p:txBody>
        </p:sp>
        <p:sp>
          <p:nvSpPr>
            <p:cNvPr id="13" name="Line 11"/>
            <p:cNvSpPr>
              <a:spLocks noChangeShapeType="1"/>
            </p:cNvSpPr>
            <p:nvPr/>
          </p:nvSpPr>
          <p:spPr bwMode="auto">
            <a:xfrm flipH="1">
              <a:off x="2592" y="1440"/>
              <a:ext cx="1296" cy="0"/>
            </a:xfrm>
            <a:prstGeom prst="line">
              <a:avLst/>
            </a:prstGeom>
            <a:noFill/>
            <a:ln w="38100">
              <a:solidFill>
                <a:srgbClr val="FF6600"/>
              </a:solidFill>
              <a:round/>
            </a:ln>
            <a:effectLst/>
          </p:spPr>
          <p:txBody>
            <a:bodyPr wrap="none" anchor="ctr"/>
            <a:lstStyle/>
            <a:p>
              <a:endParaRPr lang="zh-CN" altLang="en-US"/>
            </a:p>
          </p:txBody>
        </p:sp>
        <p:sp>
          <p:nvSpPr>
            <p:cNvPr id="14" name="Line 12"/>
            <p:cNvSpPr>
              <a:spLocks noChangeShapeType="1"/>
            </p:cNvSpPr>
            <p:nvPr/>
          </p:nvSpPr>
          <p:spPr bwMode="auto">
            <a:xfrm flipV="1">
              <a:off x="2592" y="1344"/>
              <a:ext cx="0" cy="96"/>
            </a:xfrm>
            <a:prstGeom prst="line">
              <a:avLst/>
            </a:prstGeom>
            <a:noFill/>
            <a:ln w="38100">
              <a:solidFill>
                <a:srgbClr val="FFFF00"/>
              </a:solidFill>
              <a:round/>
              <a:tailEnd type="triangle" w="med" len="med"/>
            </a:ln>
            <a:effectLst/>
          </p:spPr>
          <p:txBody>
            <a:bodyPr wrap="none" anchor="ctr"/>
            <a:lstStyle/>
            <a:p>
              <a:endParaRPr lang="zh-CN" altLang="en-US"/>
            </a:p>
          </p:txBody>
        </p:sp>
        <p:grpSp>
          <p:nvGrpSpPr>
            <p:cNvPr id="15" name="Group 13"/>
            <p:cNvGrpSpPr/>
            <p:nvPr/>
          </p:nvGrpSpPr>
          <p:grpSpPr bwMode="auto">
            <a:xfrm>
              <a:off x="1728" y="1776"/>
              <a:ext cx="1200" cy="480"/>
              <a:chOff x="144" y="576"/>
              <a:chExt cx="1056" cy="672"/>
            </a:xfrm>
          </p:grpSpPr>
          <p:sp>
            <p:nvSpPr>
              <p:cNvPr id="60" name="Oval 14"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61" name="Oval 15"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6" name="Group 16"/>
            <p:cNvGrpSpPr/>
            <p:nvPr/>
          </p:nvGrpSpPr>
          <p:grpSpPr bwMode="auto">
            <a:xfrm>
              <a:off x="1728" y="768"/>
              <a:ext cx="1200" cy="480"/>
              <a:chOff x="144" y="576"/>
              <a:chExt cx="1056" cy="672"/>
            </a:xfrm>
          </p:grpSpPr>
          <p:sp>
            <p:nvSpPr>
              <p:cNvPr id="58" name="Oval 17"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9" name="Oval 18"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7" name="Group 19"/>
            <p:cNvGrpSpPr/>
            <p:nvPr/>
          </p:nvGrpSpPr>
          <p:grpSpPr bwMode="auto">
            <a:xfrm>
              <a:off x="1728" y="2832"/>
              <a:ext cx="1200" cy="480"/>
              <a:chOff x="144" y="576"/>
              <a:chExt cx="1056" cy="672"/>
            </a:xfrm>
          </p:grpSpPr>
          <p:sp>
            <p:nvSpPr>
              <p:cNvPr id="56" name="Oval 20"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7" name="Oval 21"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sp>
          <p:nvSpPr>
            <p:cNvPr id="18" name="Line 22"/>
            <p:cNvSpPr>
              <a:spLocks noChangeShapeType="1"/>
            </p:cNvSpPr>
            <p:nvPr/>
          </p:nvSpPr>
          <p:spPr bwMode="auto">
            <a:xfrm>
              <a:off x="2592" y="76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19" name="Line 23"/>
            <p:cNvSpPr>
              <a:spLocks noChangeShapeType="1"/>
            </p:cNvSpPr>
            <p:nvPr/>
          </p:nvSpPr>
          <p:spPr bwMode="auto">
            <a:xfrm flipH="1">
              <a:off x="2592" y="1728"/>
              <a:ext cx="1296" cy="0"/>
            </a:xfrm>
            <a:prstGeom prst="line">
              <a:avLst/>
            </a:prstGeom>
            <a:noFill/>
            <a:ln w="38100">
              <a:solidFill>
                <a:srgbClr val="FF6600"/>
              </a:solidFill>
              <a:round/>
            </a:ln>
            <a:effectLst/>
          </p:spPr>
          <p:txBody>
            <a:bodyPr wrap="none" anchor="ctr"/>
            <a:lstStyle/>
            <a:p>
              <a:endParaRPr lang="zh-CN" altLang="en-US"/>
            </a:p>
          </p:txBody>
        </p:sp>
        <p:sp>
          <p:nvSpPr>
            <p:cNvPr id="20" name="Line 24"/>
            <p:cNvSpPr>
              <a:spLocks noChangeShapeType="1"/>
            </p:cNvSpPr>
            <p:nvPr/>
          </p:nvSpPr>
          <p:spPr bwMode="auto">
            <a:xfrm>
              <a:off x="2592" y="172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1" name="Line 25"/>
            <p:cNvSpPr>
              <a:spLocks noChangeShapeType="1"/>
            </p:cNvSpPr>
            <p:nvPr/>
          </p:nvSpPr>
          <p:spPr bwMode="auto">
            <a:xfrm flipH="1">
              <a:off x="2592" y="2832"/>
              <a:ext cx="1296" cy="0"/>
            </a:xfrm>
            <a:prstGeom prst="line">
              <a:avLst/>
            </a:prstGeom>
            <a:noFill/>
            <a:ln w="38100">
              <a:solidFill>
                <a:srgbClr val="FF6600"/>
              </a:solidFill>
              <a:round/>
            </a:ln>
            <a:effectLst/>
          </p:spPr>
          <p:txBody>
            <a:bodyPr wrap="none" anchor="ctr"/>
            <a:lstStyle/>
            <a:p>
              <a:endParaRPr lang="zh-CN" altLang="en-US"/>
            </a:p>
          </p:txBody>
        </p:sp>
        <p:sp>
          <p:nvSpPr>
            <p:cNvPr id="22" name="Line 26"/>
            <p:cNvSpPr>
              <a:spLocks noChangeShapeType="1"/>
            </p:cNvSpPr>
            <p:nvPr/>
          </p:nvSpPr>
          <p:spPr bwMode="auto">
            <a:xfrm>
              <a:off x="2592" y="2832"/>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4" name="Line 27"/>
            <p:cNvSpPr>
              <a:spLocks noChangeShapeType="1"/>
            </p:cNvSpPr>
            <p:nvPr/>
          </p:nvSpPr>
          <p:spPr bwMode="auto">
            <a:xfrm flipH="1">
              <a:off x="2592" y="2448"/>
              <a:ext cx="1296" cy="0"/>
            </a:xfrm>
            <a:prstGeom prst="line">
              <a:avLst/>
            </a:prstGeom>
            <a:noFill/>
            <a:ln w="38100">
              <a:solidFill>
                <a:srgbClr val="FF6600"/>
              </a:solidFill>
              <a:round/>
            </a:ln>
            <a:effectLst/>
          </p:spPr>
          <p:txBody>
            <a:bodyPr wrap="none" anchor="ctr"/>
            <a:lstStyle/>
            <a:p>
              <a:endParaRPr lang="zh-CN" altLang="en-US"/>
            </a:p>
          </p:txBody>
        </p:sp>
        <p:sp>
          <p:nvSpPr>
            <p:cNvPr id="25" name="Line 28"/>
            <p:cNvSpPr>
              <a:spLocks noChangeShapeType="1"/>
            </p:cNvSpPr>
            <p:nvPr/>
          </p:nvSpPr>
          <p:spPr bwMode="auto">
            <a:xfrm flipV="1">
              <a:off x="2592" y="2352"/>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6" name="Line 29"/>
            <p:cNvSpPr>
              <a:spLocks noChangeShapeType="1"/>
            </p:cNvSpPr>
            <p:nvPr/>
          </p:nvSpPr>
          <p:spPr bwMode="auto">
            <a:xfrm flipH="1">
              <a:off x="2592" y="3504"/>
              <a:ext cx="1296" cy="0"/>
            </a:xfrm>
            <a:prstGeom prst="line">
              <a:avLst/>
            </a:prstGeom>
            <a:noFill/>
            <a:ln w="38100">
              <a:solidFill>
                <a:srgbClr val="FF6600"/>
              </a:solidFill>
              <a:round/>
            </a:ln>
            <a:effectLst/>
          </p:spPr>
          <p:txBody>
            <a:bodyPr wrap="none" anchor="ctr"/>
            <a:lstStyle/>
            <a:p>
              <a:endParaRPr lang="zh-CN" altLang="en-US"/>
            </a:p>
          </p:txBody>
        </p:sp>
        <p:sp>
          <p:nvSpPr>
            <p:cNvPr id="27" name="Line 30"/>
            <p:cNvSpPr>
              <a:spLocks noChangeShapeType="1"/>
            </p:cNvSpPr>
            <p:nvPr/>
          </p:nvSpPr>
          <p:spPr bwMode="auto">
            <a:xfrm flipV="1">
              <a:off x="2592" y="3408"/>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8" name="Line 31"/>
            <p:cNvSpPr>
              <a:spLocks noChangeShapeType="1"/>
            </p:cNvSpPr>
            <p:nvPr/>
          </p:nvSpPr>
          <p:spPr bwMode="auto">
            <a:xfrm>
              <a:off x="2352" y="720"/>
              <a:ext cx="0" cy="240"/>
            </a:xfrm>
            <a:prstGeom prst="line">
              <a:avLst/>
            </a:prstGeom>
            <a:noFill/>
            <a:ln w="76200">
              <a:solidFill>
                <a:schemeClr val="accent1"/>
              </a:solidFill>
              <a:round/>
            </a:ln>
            <a:effectLst/>
          </p:spPr>
          <p:txBody>
            <a:bodyPr wrap="none" anchor="ctr"/>
            <a:lstStyle/>
            <a:p>
              <a:endParaRPr lang="zh-CN" altLang="en-US"/>
            </a:p>
          </p:txBody>
        </p:sp>
        <p:sp>
          <p:nvSpPr>
            <p:cNvPr id="29" name="Line 32"/>
            <p:cNvSpPr>
              <a:spLocks noChangeShapeType="1"/>
            </p:cNvSpPr>
            <p:nvPr/>
          </p:nvSpPr>
          <p:spPr bwMode="auto">
            <a:xfrm>
              <a:off x="2352" y="1728"/>
              <a:ext cx="0" cy="240"/>
            </a:xfrm>
            <a:prstGeom prst="line">
              <a:avLst/>
            </a:prstGeom>
            <a:noFill/>
            <a:ln w="76200">
              <a:solidFill>
                <a:schemeClr val="accent1"/>
              </a:solidFill>
              <a:round/>
            </a:ln>
            <a:effectLst/>
          </p:spPr>
          <p:txBody>
            <a:bodyPr wrap="none" anchor="ctr"/>
            <a:lstStyle/>
            <a:p>
              <a:endParaRPr lang="zh-CN" altLang="en-US"/>
            </a:p>
          </p:txBody>
        </p:sp>
        <p:sp>
          <p:nvSpPr>
            <p:cNvPr id="30" name="Line 33"/>
            <p:cNvSpPr>
              <a:spLocks noChangeShapeType="1"/>
            </p:cNvSpPr>
            <p:nvPr/>
          </p:nvSpPr>
          <p:spPr bwMode="auto">
            <a:xfrm>
              <a:off x="2352" y="2784"/>
              <a:ext cx="0" cy="240"/>
            </a:xfrm>
            <a:prstGeom prst="line">
              <a:avLst/>
            </a:prstGeom>
            <a:noFill/>
            <a:ln w="76200">
              <a:solidFill>
                <a:schemeClr val="accent1"/>
              </a:solidFill>
              <a:round/>
            </a:ln>
            <a:effectLst/>
          </p:spPr>
          <p:txBody>
            <a:bodyPr wrap="none" anchor="ctr"/>
            <a:lstStyle/>
            <a:p>
              <a:endParaRPr lang="zh-CN" altLang="en-US"/>
            </a:p>
          </p:txBody>
        </p:sp>
        <p:sp>
          <p:nvSpPr>
            <p:cNvPr id="31" name="Line 34"/>
            <p:cNvSpPr>
              <a:spLocks noChangeShapeType="1"/>
            </p:cNvSpPr>
            <p:nvPr/>
          </p:nvSpPr>
          <p:spPr bwMode="auto">
            <a:xfrm flipH="1">
              <a:off x="1728" y="1008"/>
              <a:ext cx="144" cy="0"/>
            </a:xfrm>
            <a:prstGeom prst="line">
              <a:avLst/>
            </a:prstGeom>
            <a:noFill/>
            <a:ln w="28575">
              <a:solidFill>
                <a:srgbClr val="FFFF00"/>
              </a:solidFill>
              <a:round/>
            </a:ln>
            <a:effectLst/>
          </p:spPr>
          <p:txBody>
            <a:bodyPr wrap="none" anchor="ctr"/>
            <a:lstStyle/>
            <a:p>
              <a:endParaRPr lang="zh-CN" altLang="en-US"/>
            </a:p>
          </p:txBody>
        </p:sp>
        <p:sp>
          <p:nvSpPr>
            <p:cNvPr id="32" name="Line 35"/>
            <p:cNvSpPr>
              <a:spLocks noChangeShapeType="1"/>
            </p:cNvSpPr>
            <p:nvPr/>
          </p:nvSpPr>
          <p:spPr bwMode="auto">
            <a:xfrm flipH="1">
              <a:off x="1872" y="1104"/>
              <a:ext cx="96" cy="48"/>
            </a:xfrm>
            <a:prstGeom prst="line">
              <a:avLst/>
            </a:prstGeom>
            <a:noFill/>
            <a:ln w="28575">
              <a:solidFill>
                <a:srgbClr val="FFFF00"/>
              </a:solidFill>
              <a:round/>
            </a:ln>
            <a:effectLst/>
          </p:spPr>
          <p:txBody>
            <a:bodyPr wrap="none" anchor="ctr"/>
            <a:lstStyle/>
            <a:p>
              <a:endParaRPr lang="zh-CN" altLang="en-US"/>
            </a:p>
          </p:txBody>
        </p:sp>
        <p:sp>
          <p:nvSpPr>
            <p:cNvPr id="33" name="Line 36"/>
            <p:cNvSpPr>
              <a:spLocks noChangeShapeType="1"/>
            </p:cNvSpPr>
            <p:nvPr/>
          </p:nvSpPr>
          <p:spPr bwMode="auto">
            <a:xfrm flipH="1" flipV="1">
              <a:off x="1824" y="864"/>
              <a:ext cx="96" cy="48"/>
            </a:xfrm>
            <a:prstGeom prst="line">
              <a:avLst/>
            </a:prstGeom>
            <a:noFill/>
            <a:ln w="28575">
              <a:solidFill>
                <a:srgbClr val="FFFF00"/>
              </a:solidFill>
              <a:round/>
            </a:ln>
            <a:effectLst/>
          </p:spPr>
          <p:txBody>
            <a:bodyPr wrap="none" anchor="ctr"/>
            <a:lstStyle/>
            <a:p>
              <a:endParaRPr lang="zh-CN" altLang="en-US"/>
            </a:p>
          </p:txBody>
        </p:sp>
        <p:sp>
          <p:nvSpPr>
            <p:cNvPr id="34" name="Line 37"/>
            <p:cNvSpPr>
              <a:spLocks noChangeShapeType="1"/>
            </p:cNvSpPr>
            <p:nvPr/>
          </p:nvSpPr>
          <p:spPr bwMode="auto">
            <a:xfrm flipH="1" flipV="1">
              <a:off x="2016" y="816"/>
              <a:ext cx="48" cy="48"/>
            </a:xfrm>
            <a:prstGeom prst="line">
              <a:avLst/>
            </a:prstGeom>
            <a:noFill/>
            <a:ln w="28575">
              <a:solidFill>
                <a:srgbClr val="FFFF00"/>
              </a:solidFill>
              <a:round/>
            </a:ln>
            <a:effectLst/>
          </p:spPr>
          <p:txBody>
            <a:bodyPr wrap="none" anchor="ctr"/>
            <a:lstStyle/>
            <a:p>
              <a:endParaRPr lang="zh-CN" altLang="en-US"/>
            </a:p>
          </p:txBody>
        </p:sp>
        <p:sp>
          <p:nvSpPr>
            <p:cNvPr id="35" name="Line 38"/>
            <p:cNvSpPr>
              <a:spLocks noChangeShapeType="1"/>
            </p:cNvSpPr>
            <p:nvPr/>
          </p:nvSpPr>
          <p:spPr bwMode="auto">
            <a:xfrm flipH="1">
              <a:off x="2016" y="1152"/>
              <a:ext cx="48" cy="48"/>
            </a:xfrm>
            <a:prstGeom prst="line">
              <a:avLst/>
            </a:prstGeom>
            <a:noFill/>
            <a:ln w="28575">
              <a:solidFill>
                <a:srgbClr val="FFFF00"/>
              </a:solidFill>
              <a:round/>
            </a:ln>
            <a:effectLst/>
          </p:spPr>
          <p:txBody>
            <a:bodyPr wrap="none" anchor="ctr"/>
            <a:lstStyle/>
            <a:p>
              <a:endParaRPr lang="zh-CN" altLang="en-US"/>
            </a:p>
          </p:txBody>
        </p:sp>
        <p:sp>
          <p:nvSpPr>
            <p:cNvPr id="36" name="Line 39"/>
            <p:cNvSpPr>
              <a:spLocks noChangeShapeType="1"/>
            </p:cNvSpPr>
            <p:nvPr/>
          </p:nvSpPr>
          <p:spPr bwMode="auto">
            <a:xfrm>
              <a:off x="2160" y="1152"/>
              <a:ext cx="0" cy="96"/>
            </a:xfrm>
            <a:prstGeom prst="line">
              <a:avLst/>
            </a:prstGeom>
            <a:noFill/>
            <a:ln w="28575">
              <a:solidFill>
                <a:srgbClr val="FFFF00"/>
              </a:solidFill>
              <a:round/>
            </a:ln>
            <a:effectLst/>
          </p:spPr>
          <p:txBody>
            <a:bodyPr wrap="none" anchor="ctr"/>
            <a:lstStyle/>
            <a:p>
              <a:endParaRPr lang="zh-CN" altLang="en-US"/>
            </a:p>
          </p:txBody>
        </p:sp>
        <p:sp>
          <p:nvSpPr>
            <p:cNvPr id="37" name="Line 40"/>
            <p:cNvSpPr>
              <a:spLocks noChangeShapeType="1"/>
            </p:cNvSpPr>
            <p:nvPr/>
          </p:nvSpPr>
          <p:spPr bwMode="auto">
            <a:xfrm>
              <a:off x="2304" y="1200"/>
              <a:ext cx="0" cy="48"/>
            </a:xfrm>
            <a:prstGeom prst="line">
              <a:avLst/>
            </a:prstGeom>
            <a:noFill/>
            <a:ln w="28575">
              <a:solidFill>
                <a:srgbClr val="FFFF00"/>
              </a:solidFill>
              <a:round/>
            </a:ln>
            <a:effectLst/>
          </p:spPr>
          <p:txBody>
            <a:bodyPr wrap="none" anchor="ctr"/>
            <a:lstStyle/>
            <a:p>
              <a:endParaRPr lang="zh-CN" altLang="en-US"/>
            </a:p>
          </p:txBody>
        </p:sp>
        <p:sp>
          <p:nvSpPr>
            <p:cNvPr id="38" name="Line 41"/>
            <p:cNvSpPr>
              <a:spLocks noChangeShapeType="1"/>
            </p:cNvSpPr>
            <p:nvPr/>
          </p:nvSpPr>
          <p:spPr bwMode="auto">
            <a:xfrm>
              <a:off x="2400" y="1200"/>
              <a:ext cx="0" cy="0"/>
            </a:xfrm>
            <a:prstGeom prst="line">
              <a:avLst/>
            </a:prstGeom>
            <a:noFill/>
            <a:ln w="28575">
              <a:solidFill>
                <a:srgbClr val="FFFF00"/>
              </a:solidFill>
              <a:round/>
            </a:ln>
            <a:effectLst/>
          </p:spPr>
          <p:txBody>
            <a:bodyPr wrap="none" anchor="ctr"/>
            <a:lstStyle/>
            <a:p>
              <a:endParaRPr lang="zh-CN" altLang="en-US"/>
            </a:p>
          </p:txBody>
        </p:sp>
        <p:sp>
          <p:nvSpPr>
            <p:cNvPr id="39" name="Line 42"/>
            <p:cNvSpPr>
              <a:spLocks noChangeShapeType="1"/>
            </p:cNvSpPr>
            <p:nvPr/>
          </p:nvSpPr>
          <p:spPr bwMode="auto">
            <a:xfrm>
              <a:off x="2448" y="1152"/>
              <a:ext cx="0" cy="96"/>
            </a:xfrm>
            <a:prstGeom prst="line">
              <a:avLst/>
            </a:prstGeom>
            <a:noFill/>
            <a:ln w="28575">
              <a:solidFill>
                <a:srgbClr val="FFFF00"/>
              </a:solidFill>
              <a:round/>
            </a:ln>
            <a:effectLst/>
          </p:spPr>
          <p:txBody>
            <a:bodyPr wrap="none" anchor="ctr"/>
            <a:lstStyle/>
            <a:p>
              <a:endParaRPr lang="zh-CN" altLang="en-US"/>
            </a:p>
          </p:txBody>
        </p:sp>
        <p:sp>
          <p:nvSpPr>
            <p:cNvPr id="40" name="Line 43"/>
            <p:cNvSpPr>
              <a:spLocks noChangeShapeType="1"/>
            </p:cNvSpPr>
            <p:nvPr/>
          </p:nvSpPr>
          <p:spPr bwMode="auto">
            <a:xfrm>
              <a:off x="2544" y="1152"/>
              <a:ext cx="96" cy="48"/>
            </a:xfrm>
            <a:prstGeom prst="line">
              <a:avLst/>
            </a:prstGeom>
            <a:noFill/>
            <a:ln w="28575">
              <a:solidFill>
                <a:srgbClr val="FFFF00"/>
              </a:solidFill>
              <a:round/>
            </a:ln>
            <a:effectLst/>
          </p:spPr>
          <p:txBody>
            <a:bodyPr wrap="none" anchor="ctr"/>
            <a:lstStyle/>
            <a:p>
              <a:endParaRPr lang="zh-CN" altLang="en-US"/>
            </a:p>
          </p:txBody>
        </p:sp>
        <p:sp>
          <p:nvSpPr>
            <p:cNvPr id="41" name="Line 44"/>
            <p:cNvSpPr>
              <a:spLocks noChangeShapeType="1"/>
            </p:cNvSpPr>
            <p:nvPr/>
          </p:nvSpPr>
          <p:spPr bwMode="auto">
            <a:xfrm>
              <a:off x="2736" y="1104"/>
              <a:ext cx="96" cy="48"/>
            </a:xfrm>
            <a:prstGeom prst="line">
              <a:avLst/>
            </a:prstGeom>
            <a:noFill/>
            <a:ln w="28575">
              <a:solidFill>
                <a:srgbClr val="FFFF00"/>
              </a:solidFill>
              <a:round/>
            </a:ln>
            <a:effectLst/>
          </p:spPr>
          <p:txBody>
            <a:bodyPr wrap="none" anchor="ctr"/>
            <a:lstStyle/>
            <a:p>
              <a:endParaRPr lang="zh-CN" altLang="en-US"/>
            </a:p>
          </p:txBody>
        </p:sp>
        <p:sp>
          <p:nvSpPr>
            <p:cNvPr id="42" name="Line 45"/>
            <p:cNvSpPr>
              <a:spLocks noChangeShapeType="1"/>
            </p:cNvSpPr>
            <p:nvPr/>
          </p:nvSpPr>
          <p:spPr bwMode="auto">
            <a:xfrm>
              <a:off x="2784" y="1008"/>
              <a:ext cx="144" cy="0"/>
            </a:xfrm>
            <a:prstGeom prst="line">
              <a:avLst/>
            </a:prstGeom>
            <a:noFill/>
            <a:ln w="28575">
              <a:solidFill>
                <a:srgbClr val="FFFF00"/>
              </a:solidFill>
              <a:round/>
            </a:ln>
            <a:effectLst/>
          </p:spPr>
          <p:txBody>
            <a:bodyPr wrap="none" anchor="ctr"/>
            <a:lstStyle/>
            <a:p>
              <a:endParaRPr lang="zh-CN" altLang="en-US"/>
            </a:p>
          </p:txBody>
        </p:sp>
        <p:sp>
          <p:nvSpPr>
            <p:cNvPr id="43" name="Line 46"/>
            <p:cNvSpPr>
              <a:spLocks noChangeShapeType="1"/>
            </p:cNvSpPr>
            <p:nvPr/>
          </p:nvSpPr>
          <p:spPr bwMode="auto">
            <a:xfrm flipV="1">
              <a:off x="2688" y="816"/>
              <a:ext cx="48" cy="96"/>
            </a:xfrm>
            <a:prstGeom prst="line">
              <a:avLst/>
            </a:prstGeom>
            <a:noFill/>
            <a:ln w="28575">
              <a:solidFill>
                <a:srgbClr val="FFFF00"/>
              </a:solidFill>
              <a:round/>
            </a:ln>
            <a:effectLst/>
          </p:spPr>
          <p:txBody>
            <a:bodyPr wrap="none" anchor="ctr"/>
            <a:lstStyle/>
            <a:p>
              <a:endParaRPr lang="zh-CN" altLang="en-US"/>
            </a:p>
          </p:txBody>
        </p:sp>
        <p:sp>
          <p:nvSpPr>
            <p:cNvPr id="44" name="Line 47"/>
            <p:cNvSpPr>
              <a:spLocks noChangeShapeType="1"/>
            </p:cNvSpPr>
            <p:nvPr/>
          </p:nvSpPr>
          <p:spPr bwMode="auto">
            <a:xfrm>
              <a:off x="2160" y="768"/>
              <a:ext cx="48" cy="48"/>
            </a:xfrm>
            <a:prstGeom prst="line">
              <a:avLst/>
            </a:prstGeom>
            <a:noFill/>
            <a:ln w="28575">
              <a:solidFill>
                <a:srgbClr val="FFFF00"/>
              </a:solidFill>
              <a:round/>
            </a:ln>
            <a:effectLst/>
          </p:spPr>
          <p:txBody>
            <a:bodyPr wrap="none" anchor="ctr"/>
            <a:lstStyle/>
            <a:p>
              <a:endParaRPr lang="zh-CN" altLang="en-US"/>
            </a:p>
          </p:txBody>
        </p:sp>
        <p:sp>
          <p:nvSpPr>
            <p:cNvPr id="45" name="Line 48"/>
            <p:cNvSpPr>
              <a:spLocks noChangeShapeType="1"/>
            </p:cNvSpPr>
            <p:nvPr/>
          </p:nvSpPr>
          <p:spPr bwMode="auto">
            <a:xfrm>
              <a:off x="2400" y="768"/>
              <a:ext cx="0" cy="48"/>
            </a:xfrm>
            <a:prstGeom prst="line">
              <a:avLst/>
            </a:prstGeom>
            <a:noFill/>
            <a:ln w="28575">
              <a:solidFill>
                <a:srgbClr val="FFFF00"/>
              </a:solidFill>
              <a:round/>
            </a:ln>
            <a:effectLst/>
          </p:spPr>
          <p:txBody>
            <a:bodyPr wrap="none" anchor="ctr"/>
            <a:lstStyle/>
            <a:p>
              <a:endParaRPr lang="zh-CN" altLang="en-US"/>
            </a:p>
          </p:txBody>
        </p:sp>
        <p:sp>
          <p:nvSpPr>
            <p:cNvPr id="46" name="Line 49"/>
            <p:cNvSpPr>
              <a:spLocks noChangeShapeType="1"/>
            </p:cNvSpPr>
            <p:nvPr/>
          </p:nvSpPr>
          <p:spPr bwMode="auto">
            <a:xfrm flipH="1">
              <a:off x="1728" y="1008"/>
              <a:ext cx="0" cy="2112"/>
            </a:xfrm>
            <a:prstGeom prst="line">
              <a:avLst/>
            </a:prstGeom>
            <a:noFill/>
            <a:ln w="38100">
              <a:solidFill>
                <a:srgbClr val="FF6600"/>
              </a:solidFill>
              <a:prstDash val="dash"/>
              <a:round/>
            </a:ln>
            <a:effectLst/>
          </p:spPr>
          <p:txBody>
            <a:bodyPr wrap="none" anchor="ctr"/>
            <a:lstStyle/>
            <a:p>
              <a:endParaRPr lang="zh-CN" altLang="en-US"/>
            </a:p>
          </p:txBody>
        </p:sp>
        <p:sp>
          <p:nvSpPr>
            <p:cNvPr id="47" name="Line 50"/>
            <p:cNvSpPr>
              <a:spLocks noChangeShapeType="1"/>
            </p:cNvSpPr>
            <p:nvPr/>
          </p:nvSpPr>
          <p:spPr bwMode="auto">
            <a:xfrm flipV="1">
              <a:off x="1008" y="2448"/>
              <a:ext cx="720" cy="96"/>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48" name="Text Box 51" descr="瓦形"/>
            <p:cNvSpPr txBox="1">
              <a:spLocks noChangeArrowheads="1"/>
            </p:cNvSpPr>
            <p:nvPr/>
          </p:nvSpPr>
          <p:spPr bwMode="auto">
            <a:xfrm>
              <a:off x="532" y="2573"/>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柱面</a:t>
              </a:r>
              <a:endParaRPr lang="zh-CN" altLang="en-US" sz="2800" b="1">
                <a:solidFill>
                  <a:srgbClr val="000099"/>
                </a:solidFill>
                <a:latin typeface="Times New Roman" panose="02020603050405020304" pitchFamily="18" charset="0"/>
                <a:ea typeface="楷体_GB2312" pitchFamily="49" charset="-122"/>
              </a:endParaRPr>
            </a:p>
          </p:txBody>
        </p:sp>
        <p:sp>
          <p:nvSpPr>
            <p:cNvPr id="49" name="Line 52"/>
            <p:cNvSpPr>
              <a:spLocks noChangeShapeType="1"/>
            </p:cNvSpPr>
            <p:nvPr/>
          </p:nvSpPr>
          <p:spPr bwMode="auto">
            <a:xfrm>
              <a:off x="1152" y="576"/>
              <a:ext cx="672"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1" name="Text Box 53" descr="瓦形"/>
            <p:cNvSpPr txBox="1">
              <a:spLocks noChangeArrowheads="1"/>
            </p:cNvSpPr>
            <p:nvPr/>
          </p:nvSpPr>
          <p:spPr bwMode="auto">
            <a:xfrm>
              <a:off x="628" y="384"/>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扇区</a:t>
              </a:r>
              <a:endParaRPr lang="zh-CN" altLang="en-US" sz="2800" b="1">
                <a:solidFill>
                  <a:srgbClr val="000099"/>
                </a:solidFill>
                <a:latin typeface="Times New Roman" panose="02020603050405020304" pitchFamily="18" charset="0"/>
                <a:ea typeface="楷体_GB2312" pitchFamily="49" charset="-122"/>
              </a:endParaRPr>
            </a:p>
          </p:txBody>
        </p:sp>
        <p:sp>
          <p:nvSpPr>
            <p:cNvPr id="52" name="Line 54"/>
            <p:cNvSpPr>
              <a:spLocks noChangeShapeType="1"/>
            </p:cNvSpPr>
            <p:nvPr/>
          </p:nvSpPr>
          <p:spPr bwMode="auto">
            <a:xfrm flipH="1">
              <a:off x="4032" y="1920"/>
              <a:ext cx="576" cy="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3" name="Text Box 55" descr="瓦形"/>
            <p:cNvSpPr txBox="1">
              <a:spLocks noChangeArrowheads="1"/>
            </p:cNvSpPr>
            <p:nvPr/>
          </p:nvSpPr>
          <p:spPr bwMode="auto">
            <a:xfrm>
              <a:off x="4568" y="1737"/>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磁臂</a:t>
              </a:r>
              <a:endParaRPr lang="zh-CN" altLang="en-US" sz="2800" b="1">
                <a:solidFill>
                  <a:srgbClr val="000099"/>
                </a:solidFill>
                <a:latin typeface="Times New Roman" panose="02020603050405020304" pitchFamily="18" charset="0"/>
                <a:ea typeface="楷体_GB2312" pitchFamily="49" charset="-122"/>
              </a:endParaRPr>
            </a:p>
          </p:txBody>
        </p:sp>
        <p:sp>
          <p:nvSpPr>
            <p:cNvPr id="54" name="Line 56"/>
            <p:cNvSpPr>
              <a:spLocks noChangeShapeType="1"/>
            </p:cNvSpPr>
            <p:nvPr/>
          </p:nvSpPr>
          <p:spPr bwMode="auto">
            <a:xfrm flipV="1">
              <a:off x="3168" y="3504"/>
              <a:ext cx="0"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5" name="Text Box 57" descr="瓦形"/>
            <p:cNvSpPr txBox="1">
              <a:spLocks noChangeArrowheads="1"/>
            </p:cNvSpPr>
            <p:nvPr/>
          </p:nvSpPr>
          <p:spPr bwMode="auto">
            <a:xfrm>
              <a:off x="3216" y="3648"/>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磁头</a:t>
              </a:r>
              <a:endParaRPr lang="zh-CN" altLang="en-US" sz="2800" b="1">
                <a:solidFill>
                  <a:srgbClr val="000099"/>
                </a:solidFill>
                <a:latin typeface="Times New Roman" panose="02020603050405020304" pitchFamily="18" charset="0"/>
                <a:ea typeface="楷体_GB2312" pitchFamily="49" charset="-122"/>
              </a:endParaRPr>
            </a:p>
          </p:txBody>
        </p:sp>
      </p:grpSp>
      <p:grpSp>
        <p:nvGrpSpPr>
          <p:cNvPr id="62" name="组合 61"/>
          <p:cNvGrpSpPr/>
          <p:nvPr/>
        </p:nvGrpSpPr>
        <p:grpSpPr>
          <a:xfrm>
            <a:off x="5220072" y="1995686"/>
            <a:ext cx="3289920" cy="2773337"/>
            <a:chOff x="2362200" y="1598613"/>
            <a:chExt cx="5575300" cy="4710112"/>
          </a:xfrm>
        </p:grpSpPr>
        <p:sp>
          <p:nvSpPr>
            <p:cNvPr id="63" name="Oval 2"/>
            <p:cNvSpPr>
              <a:spLocks noChangeArrowheads="1"/>
            </p:cNvSpPr>
            <p:nvPr/>
          </p:nvSpPr>
          <p:spPr bwMode="auto">
            <a:xfrm>
              <a:off x="2362200" y="1598613"/>
              <a:ext cx="3733800" cy="3505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4" name="Oval 3"/>
            <p:cNvSpPr>
              <a:spLocks noChangeArrowheads="1"/>
            </p:cNvSpPr>
            <p:nvPr/>
          </p:nvSpPr>
          <p:spPr bwMode="auto">
            <a:xfrm>
              <a:off x="2819400" y="2055813"/>
              <a:ext cx="2895600" cy="26670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5" name="Oval 4"/>
            <p:cNvSpPr>
              <a:spLocks noChangeArrowheads="1"/>
            </p:cNvSpPr>
            <p:nvPr/>
          </p:nvSpPr>
          <p:spPr bwMode="auto">
            <a:xfrm>
              <a:off x="3276600" y="2436813"/>
              <a:ext cx="2057400" cy="1981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6" name="Oval 5"/>
            <p:cNvSpPr>
              <a:spLocks noChangeArrowheads="1"/>
            </p:cNvSpPr>
            <p:nvPr/>
          </p:nvSpPr>
          <p:spPr bwMode="auto">
            <a:xfrm>
              <a:off x="3581400" y="2741613"/>
              <a:ext cx="1524000" cy="12954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7" name="Line 6"/>
            <p:cNvSpPr>
              <a:spLocks noChangeShapeType="1"/>
            </p:cNvSpPr>
            <p:nvPr/>
          </p:nvSpPr>
          <p:spPr bwMode="auto">
            <a:xfrm flipV="1">
              <a:off x="4343400" y="2208213"/>
              <a:ext cx="1371600" cy="1143000"/>
            </a:xfrm>
            <a:prstGeom prst="line">
              <a:avLst/>
            </a:prstGeom>
            <a:noFill/>
            <a:ln w="28575">
              <a:solidFill>
                <a:srgbClr val="FF0369"/>
              </a:solidFill>
              <a:round/>
            </a:ln>
            <a:effectLst/>
          </p:spPr>
          <p:txBody>
            <a:bodyPr wrap="none" anchor="ctr"/>
            <a:lstStyle/>
            <a:p>
              <a:endParaRPr lang="zh-CN" altLang="en-US"/>
            </a:p>
          </p:txBody>
        </p:sp>
        <p:sp>
          <p:nvSpPr>
            <p:cNvPr id="68" name="Line 7"/>
            <p:cNvSpPr>
              <a:spLocks noChangeShapeType="1"/>
            </p:cNvSpPr>
            <p:nvPr/>
          </p:nvSpPr>
          <p:spPr bwMode="auto">
            <a:xfrm>
              <a:off x="4419600" y="3351213"/>
              <a:ext cx="1524000" cy="685800"/>
            </a:xfrm>
            <a:prstGeom prst="line">
              <a:avLst/>
            </a:prstGeom>
            <a:noFill/>
            <a:ln w="28575">
              <a:solidFill>
                <a:srgbClr val="FF0369"/>
              </a:solidFill>
              <a:round/>
            </a:ln>
            <a:effectLst/>
          </p:spPr>
          <p:txBody>
            <a:bodyPr wrap="none" anchor="ctr"/>
            <a:lstStyle/>
            <a:p>
              <a:endParaRPr lang="zh-CN" altLang="en-US"/>
            </a:p>
          </p:txBody>
        </p:sp>
        <p:sp>
          <p:nvSpPr>
            <p:cNvPr id="69" name="Line 8"/>
            <p:cNvSpPr>
              <a:spLocks noChangeShapeType="1"/>
            </p:cNvSpPr>
            <p:nvPr/>
          </p:nvSpPr>
          <p:spPr bwMode="auto">
            <a:xfrm>
              <a:off x="4343400" y="3351213"/>
              <a:ext cx="0" cy="1752600"/>
            </a:xfrm>
            <a:prstGeom prst="line">
              <a:avLst/>
            </a:prstGeom>
            <a:noFill/>
            <a:ln w="28575">
              <a:solidFill>
                <a:srgbClr val="FF0369"/>
              </a:solidFill>
              <a:round/>
            </a:ln>
            <a:effectLst/>
          </p:spPr>
          <p:txBody>
            <a:bodyPr wrap="none" anchor="ctr"/>
            <a:lstStyle/>
            <a:p>
              <a:endParaRPr lang="zh-CN" altLang="en-US"/>
            </a:p>
          </p:txBody>
        </p:sp>
        <p:sp>
          <p:nvSpPr>
            <p:cNvPr id="70" name="Line 9"/>
            <p:cNvSpPr>
              <a:spLocks noChangeShapeType="1"/>
            </p:cNvSpPr>
            <p:nvPr/>
          </p:nvSpPr>
          <p:spPr bwMode="auto">
            <a:xfrm flipH="1">
              <a:off x="2590800" y="3351213"/>
              <a:ext cx="1752600" cy="838200"/>
            </a:xfrm>
            <a:prstGeom prst="line">
              <a:avLst/>
            </a:prstGeom>
            <a:noFill/>
            <a:ln w="28575">
              <a:solidFill>
                <a:srgbClr val="FF0369"/>
              </a:solidFill>
              <a:round/>
            </a:ln>
            <a:effectLst/>
          </p:spPr>
          <p:txBody>
            <a:bodyPr wrap="none" anchor="ctr"/>
            <a:lstStyle/>
            <a:p>
              <a:endParaRPr lang="zh-CN" altLang="en-US"/>
            </a:p>
          </p:txBody>
        </p:sp>
        <p:sp>
          <p:nvSpPr>
            <p:cNvPr id="71" name="Line 10"/>
            <p:cNvSpPr>
              <a:spLocks noChangeShapeType="1"/>
            </p:cNvSpPr>
            <p:nvPr/>
          </p:nvSpPr>
          <p:spPr bwMode="auto">
            <a:xfrm flipH="1" flipV="1">
              <a:off x="3886200" y="1674813"/>
              <a:ext cx="457200" cy="1676400"/>
            </a:xfrm>
            <a:prstGeom prst="line">
              <a:avLst/>
            </a:prstGeom>
            <a:noFill/>
            <a:ln w="28575">
              <a:solidFill>
                <a:srgbClr val="FF0369"/>
              </a:solidFill>
              <a:round/>
            </a:ln>
            <a:effectLst/>
          </p:spPr>
          <p:txBody>
            <a:bodyPr wrap="none" anchor="ctr"/>
            <a:lstStyle/>
            <a:p>
              <a:endParaRPr lang="zh-CN" altLang="en-US"/>
            </a:p>
          </p:txBody>
        </p:sp>
        <p:sp>
          <p:nvSpPr>
            <p:cNvPr id="72" name="Line 11"/>
            <p:cNvSpPr>
              <a:spLocks noChangeShapeType="1"/>
            </p:cNvSpPr>
            <p:nvPr/>
          </p:nvSpPr>
          <p:spPr bwMode="auto">
            <a:xfrm flipH="1" flipV="1">
              <a:off x="2514600" y="2589213"/>
              <a:ext cx="1828800" cy="762000"/>
            </a:xfrm>
            <a:prstGeom prst="line">
              <a:avLst/>
            </a:prstGeom>
            <a:noFill/>
            <a:ln w="28575">
              <a:solidFill>
                <a:srgbClr val="FF0369"/>
              </a:solidFill>
              <a:round/>
            </a:ln>
            <a:effectLst/>
          </p:spPr>
          <p:txBody>
            <a:bodyPr wrap="none" anchor="ctr"/>
            <a:lstStyle/>
            <a:p>
              <a:endParaRPr lang="zh-CN" altLang="en-US"/>
            </a:p>
          </p:txBody>
        </p:sp>
        <p:sp>
          <p:nvSpPr>
            <p:cNvPr id="73" name="Line 12"/>
            <p:cNvSpPr>
              <a:spLocks noChangeShapeType="1"/>
            </p:cNvSpPr>
            <p:nvPr/>
          </p:nvSpPr>
          <p:spPr bwMode="auto">
            <a:xfrm flipV="1">
              <a:off x="2667000" y="4494213"/>
              <a:ext cx="838200" cy="1219200"/>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4" name="Text Box 13" descr="瓦形"/>
            <p:cNvSpPr txBox="1">
              <a:spLocks noChangeArrowheads="1"/>
            </p:cNvSpPr>
            <p:nvPr/>
          </p:nvSpPr>
          <p:spPr bwMode="auto">
            <a:xfrm>
              <a:off x="2498725" y="57292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磁道</a:t>
              </a:r>
              <a:endParaRPr lang="zh-CN" altLang="en-US" sz="3200" b="1">
                <a:solidFill>
                  <a:srgbClr val="000099"/>
                </a:solidFill>
                <a:latin typeface="Times New Roman" panose="02020603050405020304" pitchFamily="18" charset="0"/>
                <a:ea typeface="楷体_GB2312" pitchFamily="49" charset="-122"/>
              </a:endParaRPr>
            </a:p>
          </p:txBody>
        </p:sp>
        <p:sp>
          <p:nvSpPr>
            <p:cNvPr id="75" name="Line 14"/>
            <p:cNvSpPr>
              <a:spLocks noChangeShapeType="1"/>
            </p:cNvSpPr>
            <p:nvPr/>
          </p:nvSpPr>
          <p:spPr bwMode="auto">
            <a:xfrm flipV="1">
              <a:off x="4343400" y="3122613"/>
              <a:ext cx="1752600" cy="228600"/>
            </a:xfrm>
            <a:prstGeom prst="line">
              <a:avLst/>
            </a:prstGeom>
            <a:noFill/>
            <a:ln w="28575">
              <a:solidFill>
                <a:srgbClr val="FF0369"/>
              </a:solidFill>
              <a:round/>
            </a:ln>
            <a:effectLst/>
          </p:spPr>
          <p:txBody>
            <a:bodyPr wrap="none" anchor="ctr"/>
            <a:lstStyle/>
            <a:p>
              <a:endParaRPr lang="zh-CN" altLang="en-US"/>
            </a:p>
          </p:txBody>
        </p:sp>
        <p:sp>
          <p:nvSpPr>
            <p:cNvPr id="76" name="Line 15"/>
            <p:cNvSpPr>
              <a:spLocks noChangeShapeType="1"/>
            </p:cNvSpPr>
            <p:nvPr/>
          </p:nvSpPr>
          <p:spPr bwMode="auto">
            <a:xfrm flipH="1" flipV="1">
              <a:off x="5715000" y="3200400"/>
              <a:ext cx="1143000" cy="836613"/>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7" name="Text Box 16" descr="瓦形"/>
            <p:cNvSpPr txBox="1">
              <a:spLocks noChangeArrowheads="1"/>
            </p:cNvSpPr>
            <p:nvPr/>
          </p:nvSpPr>
          <p:spPr bwMode="auto">
            <a:xfrm>
              <a:off x="6934200" y="37861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扇区</a:t>
              </a:r>
              <a:endParaRPr lang="zh-CN" altLang="en-US" sz="3200" b="1">
                <a:solidFill>
                  <a:srgbClr val="000099"/>
                </a:solidFill>
                <a:latin typeface="Times New Roman" panose="02020603050405020304" pitchFamily="18" charset="0"/>
                <a:ea typeface="楷体_GB2312" pitchFamily="49" charset="-122"/>
              </a:endParaRPr>
            </a:p>
          </p:txBody>
        </p:sp>
        <p:sp>
          <p:nvSpPr>
            <p:cNvPr id="78" name="Line 18"/>
            <p:cNvSpPr>
              <a:spLocks noChangeShapeType="1"/>
            </p:cNvSpPr>
            <p:nvPr/>
          </p:nvSpPr>
          <p:spPr bwMode="auto">
            <a:xfrm flipH="1" flipV="1">
              <a:off x="5638800" y="3886200"/>
              <a:ext cx="1219200" cy="152400"/>
            </a:xfrm>
            <a:prstGeom prst="line">
              <a:avLst/>
            </a:prstGeom>
            <a:noFill/>
            <a:ln w="28575">
              <a:solidFill>
                <a:srgbClr val="FF0369"/>
              </a:solidFill>
              <a:round/>
              <a:tailEnd type="triangle" w="med" len="med"/>
            </a:ln>
            <a:effectLst/>
          </p:spPr>
          <p:txBody>
            <a:bodyPr wrap="none" anchor="ctr"/>
            <a:lstStyle/>
            <a:p>
              <a:endParaRPr lang="zh-CN" altLang="en-US"/>
            </a:p>
          </p:txBody>
        </p:sp>
      </p:gr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目前的主流存储：硬盘、磁盘阵列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磁盘阵列</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Redundant Arrays of Independent Disks</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，独立磁盘冗余阵列。</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为平衡</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、内存与硬盘之间发展速度的差距，弥补单个磁盘速度和容量上的不足，由加利福尼亚大学伯克利分校的研究学者提出的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让很多磁盘驱动器同时传输数据，而这些磁盘驱动器在逻辑上又是一个磁盘驱动器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，所以使用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可以达到单个磁盘驱动器几倍、几十倍甚至上百倍的速率。</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技术：</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目前业界与学术界公认的有七个</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级别（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RAID0~RAID6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），理解为不同侧重点的不同阵列组织方式。关键技术：</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镜像（</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Mirroring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：一种冗余技术，安全机制，为磁盘提供保护功能，防止磁盘发生故障而造成数据丢失。</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采用镜像技将会同时在阵列中产生两个完全相同的数据副本，分布在两个不同的磁盘驱动器组上</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当一个数据副本失效不可用时，外部系统仍可正常访问另一副本，不会对应用系统运行和性能产生影响</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。而且，镜像不需要额外的计算和校验，故障修复非常快，直接复制即可。镜像技术可以从多个副本进行并发读取数据，提供更高的读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性能，但不能并行写数据。</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数据条带（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Data Stripping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数据条带技术将数据以块的方式分布存储在多个磁盘中，从而可以对数据进行并发处理</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。这样写入和读取数据就可以在多个磁盘上并发进行，有效提高了整体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性能，如果不分块，数据只能按顺序存储在磁盘阵列的磁盘上，需要时再按顺序读取。而通过条带技术，可获得数倍与顺序访问的性能提升，分块大小选择是该技术的关键，块越小并行处理能力越强，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性能越好，相应的块寻址时间增长。</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数据校验（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Data parity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）：数据校验是一种冗余技术，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它用校验数据来提供数据的安全，可以检测数据错误，并在能力允许的前提下进行数据重构，提高数据可靠性和完整性</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。常用的校验方式有海明码校验和异或校验，前者提供就错能力。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不同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等级对以上技术的支持、实现各不相同。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新的发展</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混合</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：一种磁盘阵列和全闪存阵列的折中解决方案。如混合硬盘、苹果的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Fusion Drive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。（实现方案）</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目前的主流存储：硬盘、磁盘阵列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wipe(down)">
                                      <p:cBhvr>
                                        <p:cTn id="3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存储器分两类：</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易失存储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为代表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，静态随机存取存储器</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，动态随机存取存储器。</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不需要刷新电路即能保存它内部存储的数据，而</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每隔一段时间，要刷新充电一次，否则内部的数据即会消失</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，因此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具有较高的性能，功耗较小，但它集成度低，体积大，成本高。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通常作</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Cache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，比如</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缓存。而常用的计算机内存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（全称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DDR SDRAM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Double Data Rate Synchronous Dynamic 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，双倍速率同步动态随机存储器），就属于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 </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非易失存储（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Non-Volatile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指断电后仍能保持数据的一种</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。包括只读存储器（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），入可编程只读存储器（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）、可擦可编程只读存储器（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）、电可擦除只读存储器（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。它也包括电池供电的随机存取储存器（如带电源的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闪存</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：在断电情况下仍能保持所存储的数据信息。闪存是电子可擦除只读存储器（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）的变种，闪存与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不同的是，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能在字节水平上进行删除和重写而不是整个芯片擦写，而闪存的大部分芯片需要块擦除。</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闪存主要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两种构架，</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intel</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提出，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由东芝提出，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型闪存更像内存，有独立的地址线和数据线，但价格比较贵，容量比较小；而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型更像硬盘，地址线和数据线是共用的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线，类似硬盘的所有信息都通过一条硬盘线传送一般。</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即将成为主流的存储设备：闪存、闪存阵列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wipe(down)">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0405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Magnetic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一种</a:t>
            </a:r>
            <a:r>
              <a:rPr lang="en-US" altLang="zh-CN" sz="1200" dirty="0" smtClean="0">
                <a:solidFill>
                  <a:srgbClr val="FF0000"/>
                </a:solidFill>
                <a:latin typeface="微软雅黑" panose="020B0503020204020204" pitchFamily="34" charset="-122"/>
                <a:ea typeface="微软雅黑" panose="020B0503020204020204" pitchFamily="34" charset="-122"/>
              </a:rPr>
              <a:t>NVRAM</a:t>
            </a:r>
            <a:r>
              <a:rPr lang="zh-CN" altLang="en-US" sz="1200" dirty="0" smtClean="0">
                <a:solidFill>
                  <a:srgbClr val="FF0000"/>
                </a:solidFill>
                <a:latin typeface="微软雅黑" panose="020B0503020204020204" pitchFamily="34" charset="-122"/>
                <a:ea typeface="微软雅黑" panose="020B0503020204020204" pitchFamily="34" charset="-122"/>
              </a:rPr>
              <a:t>，磁性随机存储器，它拥有静态随机存储器（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SRAM</a:t>
            </a:r>
            <a:r>
              <a:rPr lang="zh-CN" altLang="en-US" sz="1200" dirty="0" smtClean="0">
                <a:solidFill>
                  <a:srgbClr val="FF0000"/>
                </a:solidFill>
                <a:latin typeface="微软雅黑" panose="020B0503020204020204" pitchFamily="34" charset="-122"/>
                <a:ea typeface="微软雅黑" panose="020B0503020204020204" pitchFamily="34" charset="-122"/>
              </a:rPr>
              <a:t>）的高速读取写入能力，以及动态随机存储器（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DRAM</a:t>
            </a:r>
            <a:r>
              <a:rPr lang="zh-CN" altLang="en-US" sz="1200" dirty="0" smtClean="0">
                <a:solidFill>
                  <a:srgbClr val="FF0000"/>
                </a:solidFill>
                <a:latin typeface="微软雅黑" panose="020B0503020204020204" pitchFamily="34" charset="-122"/>
                <a:ea typeface="微软雅黑" panose="020B0503020204020204" pitchFamily="34" charset="-122"/>
              </a:rPr>
              <a:t>）的高集成度，而且基本上可以无限次地重复写入</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速度接近于易失性</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，虽然比</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慢一点点，但是比起</a:t>
            </a:r>
            <a:r>
              <a:rPr lang="en-US" altLang="zh-CN" sz="1200" dirty="0" smtClean="0">
                <a:solidFill>
                  <a:schemeClr val="tx1"/>
                </a:solidFill>
                <a:latin typeface="微软雅黑" panose="020B0503020204020204" pitchFamily="34" charset="-122"/>
                <a:ea typeface="微软雅黑" panose="020B0503020204020204" pitchFamily="34" charset="-122"/>
              </a:rPr>
              <a:t>NAND</a:t>
            </a:r>
            <a:r>
              <a:rPr lang="zh-CN" altLang="en-US" sz="1200" dirty="0" smtClean="0">
                <a:solidFill>
                  <a:schemeClr val="tx1"/>
                </a:solidFill>
                <a:latin typeface="微软雅黑" panose="020B0503020204020204" pitchFamily="34" charset="-122"/>
                <a:ea typeface="微软雅黑" panose="020B0503020204020204" pitchFamily="34" charset="-122"/>
              </a:rPr>
              <a:t>闪存还是快上千倍。它兼具 </a:t>
            </a:r>
            <a:r>
              <a:rPr lang="en-US" altLang="zh-CN" sz="1200" dirty="0" smtClean="0">
                <a:solidFill>
                  <a:schemeClr val="tx1"/>
                </a:solidFill>
                <a:latin typeface="微软雅黑" panose="020B0503020204020204" pitchFamily="34" charset="-122"/>
                <a:ea typeface="微软雅黑" panose="020B0503020204020204" pitchFamily="34" charset="-122"/>
              </a:rPr>
              <a:t>NAND Flash </a:t>
            </a:r>
            <a:r>
              <a:rPr lang="zh-CN" altLang="en-US" sz="1200" dirty="0" smtClean="0">
                <a:solidFill>
                  <a:schemeClr val="tx1"/>
                </a:solidFill>
                <a:latin typeface="微软雅黑" panose="020B0503020204020204" pitchFamily="34" charset="-122"/>
                <a:ea typeface="微软雅黑" panose="020B0503020204020204" pitchFamily="34" charset="-122"/>
              </a:rPr>
              <a:t>和 </a:t>
            </a:r>
            <a:r>
              <a:rPr lang="en-US" altLang="zh-CN" sz="1200" dirty="0" smtClean="0">
                <a:solidFill>
                  <a:schemeClr val="tx1"/>
                </a:solidFill>
                <a:latin typeface="微软雅黑" panose="020B0503020204020204" pitchFamily="34" charset="-122"/>
                <a:ea typeface="微软雅黑" panose="020B0503020204020204" pitchFamily="34" charset="-122"/>
              </a:rPr>
              <a:t>DRAM </a:t>
            </a:r>
            <a:r>
              <a:rPr lang="zh-CN" altLang="en-US" sz="1200" dirty="0" smtClean="0">
                <a:solidFill>
                  <a:schemeClr val="tx1"/>
                </a:solidFill>
                <a:latin typeface="微软雅黑" panose="020B0503020204020204" pitchFamily="34" charset="-122"/>
                <a:ea typeface="微软雅黑" panose="020B0503020204020204" pitchFamily="34" charset="-122"/>
              </a:rPr>
              <a:t>的优点，有望在将来实现内存</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闪存合二为一。其基本原理是利用</a:t>
            </a:r>
            <a:r>
              <a:rPr lang="zh-CN" altLang="en-US" sz="1200" dirty="0" smtClean="0">
                <a:solidFill>
                  <a:srgbClr val="FF0000"/>
                </a:solidFill>
                <a:latin typeface="微软雅黑" panose="020B0503020204020204" pitchFamily="34" charset="-122"/>
                <a:ea typeface="微软雅黑" panose="020B0503020204020204" pitchFamily="34" charset="-122"/>
              </a:rPr>
              <a:t>量子隧穿效应</a:t>
            </a:r>
            <a:r>
              <a:rPr lang="zh-CN" altLang="en-US" sz="1200" dirty="0" smtClean="0">
                <a:solidFill>
                  <a:schemeClr val="tx1"/>
                </a:solidFill>
                <a:latin typeface="微软雅黑" panose="020B0503020204020204" pitchFamily="34" charset="-122"/>
                <a:ea typeface="微软雅黑" panose="020B0503020204020204" pitchFamily="34" charset="-122"/>
              </a:rPr>
              <a:t>，是基础理论物理应用到电子产品的典型案例。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原理</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内存用以表示</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的方式是判断电容器中的电量多少来进行的，它不仅需要保持通电，还需要周期性地给电容充电才能保证内容不丢。而</a:t>
            </a:r>
            <a:r>
              <a:rPr lang="zh-CN" altLang="en-US" sz="1200" dirty="0" smtClean="0">
                <a:solidFill>
                  <a:srgbClr val="FF0000"/>
                </a:solidFill>
                <a:latin typeface="微软雅黑" panose="020B0503020204020204" pitchFamily="34" charset="-122"/>
                <a:ea typeface="微软雅黑" panose="020B0503020204020204" pitchFamily="34" charset="-122"/>
              </a:rPr>
              <a:t>磁阻内存的存储原理则完全不使用电容，它采用两块纳米级铁磁体，在界面上用一个非磁金属层或绝缘层来夹持一个金属导体的结构。通过改变两块铁磁体的方向，下面的导体的磁致电阻</a:t>
            </a:r>
            <a:r>
              <a:rPr lang="en-US" altLang="zh-CN" sz="1200" dirty="0" smtClean="0">
                <a:solidFill>
                  <a:srgbClr val="FF0000"/>
                </a:solidFill>
                <a:latin typeface="微软雅黑" panose="020B0503020204020204" pitchFamily="34" charset="-122"/>
                <a:ea typeface="微软雅黑" panose="020B0503020204020204" pitchFamily="34" charset="-122"/>
              </a:rPr>
              <a:t>(magnetoresistance)</a:t>
            </a:r>
            <a:r>
              <a:rPr lang="zh-CN" altLang="en-US" sz="1200" dirty="0" smtClean="0">
                <a:solidFill>
                  <a:srgbClr val="FF0000"/>
                </a:solidFill>
                <a:latin typeface="微软雅黑" panose="020B0503020204020204" pitchFamily="34" charset="-122"/>
                <a:ea typeface="微软雅黑" panose="020B0503020204020204" pitchFamily="34" charset="-122"/>
              </a:rPr>
              <a:t>就会发生变化。电阻一旦变大，通过它的电流就会变小</a:t>
            </a:r>
            <a:r>
              <a:rPr lang="zh-CN" altLang="en-US" sz="1200" dirty="0" smtClean="0">
                <a:solidFill>
                  <a:schemeClr val="tx1"/>
                </a:solidFill>
                <a:latin typeface="微软雅黑" panose="020B0503020204020204" pitchFamily="34" charset="-122"/>
                <a:ea typeface="微软雅黑" panose="020B0503020204020204" pitchFamily="34" charset="-122"/>
              </a:rPr>
              <a:t>，反之亦然。</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因此，只需用一个三极管来判断加电时的电流数值就能够判断铁磁体磁场方向的两种不同状态来区分</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了。由于铁磁体的磁性几乎是永远不消失的，因此磁阻内存几乎可以无限次地重写。而铁磁体的磁性也不会由于掉电而消失，所以它并不像一般的内存一样具有挥发性，而是能够在掉电以后继续保持其内容的。</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现状：</a:t>
            </a:r>
            <a:r>
              <a:rPr lang="zh-CN" altLang="en-US" sz="1200" dirty="0" smtClean="0">
                <a:solidFill>
                  <a:schemeClr val="tx1"/>
                </a:solidFill>
                <a:latin typeface="微软雅黑" panose="020B0503020204020204" pitchFamily="34" charset="-122"/>
                <a:ea typeface="微软雅黑" panose="020B0503020204020204" pitchFamily="34" charset="-122"/>
              </a:rPr>
              <a:t>目前还是实验室阶段，摩托罗拉、</a:t>
            </a:r>
            <a:r>
              <a:rPr lang="en-US" altLang="zh-CN" sz="1200" dirty="0" smtClean="0">
                <a:solidFill>
                  <a:schemeClr val="tx1"/>
                </a:solidFill>
                <a:latin typeface="微软雅黑" panose="020B0503020204020204" pitchFamily="34" charset="-122"/>
                <a:ea typeface="微软雅黑" panose="020B0503020204020204" pitchFamily="34" charset="-122"/>
              </a:rPr>
              <a:t>IBM</a:t>
            </a:r>
            <a:r>
              <a:rPr lang="zh-CN" altLang="en-US" sz="1200" dirty="0" smtClean="0">
                <a:solidFill>
                  <a:schemeClr val="tx1"/>
                </a:solidFill>
                <a:latin typeface="微软雅黑" panose="020B0503020204020204" pitchFamily="34" charset="-122"/>
                <a:ea typeface="微软雅黑" panose="020B0503020204020204" pitchFamily="34" charset="-122"/>
              </a:rPr>
              <a:t>等厂商正在积极研发，而美国的</a:t>
            </a:r>
            <a:r>
              <a:rPr lang="en-US" altLang="zh-CN" sz="1200" dirty="0" smtClean="0">
                <a:solidFill>
                  <a:schemeClr val="tx1"/>
                </a:solidFill>
                <a:latin typeface="微软雅黑" panose="020B0503020204020204" pitchFamily="34" charset="-122"/>
                <a:ea typeface="微软雅黑" panose="020B0503020204020204" pitchFamily="34" charset="-122"/>
              </a:rPr>
              <a:t>Everspin Technologies</a:t>
            </a:r>
            <a:r>
              <a:rPr lang="zh-CN" altLang="en-US" sz="1200" dirty="0" smtClean="0">
                <a:solidFill>
                  <a:schemeClr val="tx1"/>
                </a:solidFill>
                <a:latin typeface="微软雅黑" panose="020B0503020204020204" pitchFamily="34" charset="-122"/>
                <a:ea typeface="微软雅黑" panose="020B0503020204020204" pitchFamily="34" charset="-122"/>
              </a:rPr>
              <a:t>已全球唯一的商用</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的厂商。三星目前也发布了容量小至几兆的</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样品。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的方向：</a:t>
            </a:r>
            <a:r>
              <a:rPr lang="zh-CN" altLang="en-US" sz="1200" dirty="0" smtClean="0">
                <a:solidFill>
                  <a:schemeClr val="tx1"/>
                </a:solidFill>
                <a:latin typeface="微软雅黑" panose="020B0503020204020204" pitchFamily="34" charset="-122"/>
                <a:ea typeface="微软雅黑" panose="020B0503020204020204" pitchFamily="34" charset="-122"/>
              </a:rPr>
              <a:t>前期小容量用于移动</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的缓存，可大幅降低</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功耗，后期大容量做闪存和内存的二合一存储体。</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b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b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可能是未来的主流存储设备：</a:t>
            </a:r>
            <a:r>
              <a:rPr lang="en-US" altLang="zh-CN" b="1" dirty="0" smtClean="0">
                <a:solidFill>
                  <a:schemeClr val="tx2"/>
                </a:solidFill>
                <a:latin typeface="+mn-ea"/>
                <a:cs typeface="Arial" panose="02080604020202020204" charset="0"/>
              </a:rPr>
              <a:t>MRAM</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全球的存储市场发展迅猛，在半导体产业中占比例也高达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，全球的市场规模更是高达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733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亿美元。当中尤其以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NAND FLASH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的占比最高，高达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行业基本被三星、海力士、美光三家垄断了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以上的市场，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也被几家巨头垄断了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95%</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。为了摆脱这种现象，中国投入巨资助力</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产业建设。</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年第一季度，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份额由韩国三星、海力士和美国美光科技三家占据，而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市场几乎全部被三星、海力士、东芝、闪迪、美光和英特尔等六家瓜分。</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移动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市场上，三星与海力士的市占率超过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80%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 全球市场规模约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亿美元。相对</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来说，</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市场要小的多，分散程度也更大，目前市场主要由美光、飞索半导体（被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Cypress</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收购）、旺宏、三星、华邦、兆易创新、宜扬科技七家主导，其中兆易创新是我国唯一一家在主流存储器设计行业掌握一定话语权的企业，其在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领域进步飞速，</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年还仅占市占率的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年已跃居</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，位列全球第四。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                                                                                                                              中科院院士刘明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存储器技术发展态势和机遇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存储行业现状：任重道远</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anim calcmode="lin" valueType="num">
                                      <p:cBhvr additive="base">
                                        <p:cTn id="2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8" end="8"/>
                                            </p:txEl>
                                          </p:spTgt>
                                        </p:tgtEl>
                                        <p:attrNameLst>
                                          <p:attrName>style.visibility</p:attrName>
                                        </p:attrNameLst>
                                      </p:cBhvr>
                                      <p:to>
                                        <p:strVal val="visible"/>
                                      </p:to>
                                    </p:set>
                                    <p:anim calcmode="lin" valueType="num">
                                      <p:cBhvr additive="base">
                                        <p:cTn id="3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10" end="10"/>
                                            </p:txEl>
                                          </p:spTgt>
                                        </p:tgtEl>
                                        <p:attrNameLst>
                                          <p:attrName>style.visibility</p:attrName>
                                        </p:attrNameLst>
                                      </p:cBhvr>
                                      <p:to>
                                        <p:strVal val="visible"/>
                                      </p:to>
                                    </p:set>
                                    <p:anim calcmode="lin" valueType="num">
                                      <p:cBhvr additive="base">
                                        <p:cTn id="37" dur="5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9007</Words>
  <Application>Kingsoft Office WPP</Application>
  <PresentationFormat>全屏显示(16:9)</PresentationFormat>
  <Paragraphs>470</Paragraphs>
  <Slides>24</Slides>
  <Notes>52</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Office 主题​​</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爱饭君</dc:creator>
  <cp:keywords>www.51pptmoban.com</cp:keywords>
  <cp:lastModifiedBy>heyufeng</cp:lastModifiedBy>
  <cp:revision>310</cp:revision>
  <dcterms:created xsi:type="dcterms:W3CDTF">2017-10-14T00:54:42Z</dcterms:created>
  <dcterms:modified xsi:type="dcterms:W3CDTF">2017-10-14T00:54:42Z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