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0" r:id="rId5"/>
    <p:sldMasterId id="2147483704" r:id="rId6"/>
    <p:sldMasterId id="2147483718" r:id="rId7"/>
  </p:sldMasterIdLst>
  <p:notesMasterIdLst>
    <p:notesMasterId r:id="rId9"/>
  </p:notesMasterIdLst>
  <p:handoutMasterIdLst>
    <p:handoutMasterId r:id="rId41"/>
  </p:handoutMasterIdLst>
  <p:sldIdLst>
    <p:sldId id="394" r:id="rId8"/>
    <p:sldId id="390" r:id="rId10"/>
    <p:sldId id="403" r:id="rId11"/>
    <p:sldId id="399" r:id="rId12"/>
    <p:sldId id="400" r:id="rId13"/>
    <p:sldId id="401" r:id="rId14"/>
    <p:sldId id="405" r:id="rId15"/>
    <p:sldId id="406" r:id="rId16"/>
    <p:sldId id="407" r:id="rId17"/>
    <p:sldId id="408" r:id="rId18"/>
    <p:sldId id="409" r:id="rId19"/>
    <p:sldId id="410" r:id="rId20"/>
    <p:sldId id="412" r:id="rId21"/>
    <p:sldId id="413" r:id="rId22"/>
    <p:sldId id="414" r:id="rId23"/>
    <p:sldId id="415" r:id="rId24"/>
    <p:sldId id="416" r:id="rId25"/>
    <p:sldId id="417" r:id="rId26"/>
    <p:sldId id="418" r:id="rId27"/>
    <p:sldId id="419" r:id="rId28"/>
    <p:sldId id="420" r:id="rId29"/>
    <p:sldId id="422" r:id="rId30"/>
    <p:sldId id="421" r:id="rId31"/>
    <p:sldId id="427" r:id="rId32"/>
    <p:sldId id="428" r:id="rId33"/>
    <p:sldId id="423" r:id="rId34"/>
    <p:sldId id="432" r:id="rId35"/>
    <p:sldId id="433" r:id="rId36"/>
    <p:sldId id="434" r:id="rId37"/>
    <p:sldId id="435" r:id="rId38"/>
    <p:sldId id="425" r:id="rId39"/>
    <p:sldId id="426" r:id="rId4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67B0E3"/>
    <a:srgbClr val="FFFFFF"/>
    <a:srgbClr val="67AFE3"/>
    <a:srgbClr val="FF51B7"/>
    <a:srgbClr val="F5F5F5"/>
    <a:srgbClr val="969696"/>
    <a:srgbClr val="C8C8C8"/>
    <a:srgbClr val="0096D5"/>
    <a:srgbClr val="D4D4D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05" autoAdjust="0"/>
    <p:restoredTop sz="94660"/>
  </p:normalViewPr>
  <p:slideViewPr>
    <p:cSldViewPr>
      <p:cViewPr varScale="1">
        <p:scale>
          <a:sx n="108" d="100"/>
          <a:sy n="108" d="100"/>
        </p:scale>
        <p:origin x="-96" y="-456"/>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67DD0A-9044-4D18-9C18-8B428ED9285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C6817-9CDC-4935-A4AC-27CF72BD8B2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87C70-E853-4894-BF07-D2F4B19C8F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47F99-6ADC-4C80-99B3-D41D132752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a:solidFill>
                  <a:schemeClr val="accent3"/>
                </a:solidFill>
              </a:rPr>
              <a:t>单击输入标题</a:t>
            </a:r>
            <a:endParaRPr lang="en-US" altLang="zh-CN" sz="2100" dirty="0">
              <a:solidFill>
                <a:schemeClr val="accent3"/>
              </a:solidFill>
            </a:endParaRPr>
          </a:p>
          <a:p>
            <a:pPr algn="ctr"/>
            <a:r>
              <a:rPr lang="zh-CN" altLang="en-US" sz="1100" dirty="0">
                <a:solidFill>
                  <a:schemeClr val="tx1">
                    <a:lumMod val="65000"/>
                    <a:lumOff val="35000"/>
                  </a:schemeClr>
                </a:solidFill>
              </a:rPr>
              <a:t>单击此处添加副标题或详细文本描述</a:t>
            </a:r>
            <a:endParaRPr lang="zh-CN" altLang="en-US" sz="1100" dirty="0">
              <a:solidFill>
                <a:schemeClr val="tx1">
                  <a:lumMod val="65000"/>
                  <a:lumOff val="35000"/>
                </a:schemeClr>
              </a:solidFill>
            </a:endParaRP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a:ln>
                  <a:noFill/>
                </a:ln>
                <a:solidFill>
                  <a:schemeClr val="accent3"/>
                </a:solidFill>
              </a:rPr>
              <a:t>www.</a:t>
            </a:r>
            <a:r>
              <a:rPr lang="zh-CN" altLang="en-US" sz="800" dirty="0">
                <a:ln>
                  <a:noFill/>
                </a:ln>
                <a:solidFill>
                  <a:schemeClr val="accent3"/>
                </a:solidFill>
              </a:rPr>
              <a:t>企业网站</a:t>
            </a:r>
            <a:r>
              <a:rPr lang="en-US" altLang="zh-CN" sz="800" dirty="0">
                <a:ln>
                  <a:noFill/>
                </a:ln>
                <a:solidFill>
                  <a:schemeClr val="accent3"/>
                </a:solidFill>
              </a:rPr>
              <a:t>.com</a:t>
            </a:r>
            <a:endParaRPr lang="en-US" altLang="zh-CN" sz="800" dirty="0">
              <a:ln>
                <a:noFill/>
              </a:ln>
              <a:solidFill>
                <a:schemeClr val="accent3"/>
              </a:solidFill>
            </a:endParaRPr>
          </a:p>
          <a:p>
            <a:pPr algn="ctr"/>
            <a:r>
              <a:rPr lang="zh-CN" altLang="en-US" sz="800" dirty="0">
                <a:solidFill>
                  <a:schemeClr val="tx1">
                    <a:lumMod val="65000"/>
                    <a:lumOff val="35000"/>
                  </a:schemeClr>
                </a:solidFill>
              </a:rPr>
              <a:t>企业名称</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宣传口号</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企业标题</a:t>
            </a:r>
            <a:endParaRPr lang="zh-CN" altLang="en-US" sz="800" dirty="0">
              <a:solidFill>
                <a:schemeClr val="tx1">
                  <a:lumMod val="65000"/>
                  <a:lumOff val="35000"/>
                </a:schemeClr>
              </a:solidFill>
            </a:endParaRP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C9FF331-F56C-4E9E-A094-6B5DA3DA9F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789BD2-D97C-410F-BE50-59C10A57AB2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rgbClr val="96969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a:solidFill>
                  <a:schemeClr val="accent3"/>
                </a:solidFill>
              </a:rPr>
              <a:t>单击输入标题</a:t>
            </a:r>
            <a:endParaRPr lang="en-US" altLang="zh-CN" sz="2100" dirty="0">
              <a:solidFill>
                <a:schemeClr val="accent3"/>
              </a:solidFill>
            </a:endParaRPr>
          </a:p>
          <a:p>
            <a:pPr algn="ctr"/>
            <a:r>
              <a:rPr lang="zh-CN" altLang="en-US" sz="1100" dirty="0">
                <a:solidFill>
                  <a:schemeClr val="tx1">
                    <a:lumMod val="65000"/>
                    <a:lumOff val="35000"/>
                  </a:schemeClr>
                </a:solidFill>
              </a:rPr>
              <a:t>单击此处添加副标题或详细文本描述</a:t>
            </a:r>
            <a:endParaRPr lang="zh-CN" altLang="en-US" sz="1100" dirty="0">
              <a:solidFill>
                <a:schemeClr val="tx1">
                  <a:lumMod val="65000"/>
                  <a:lumOff val="35000"/>
                </a:schemeClr>
              </a:solidFill>
            </a:endParaRP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a:ln>
                  <a:noFill/>
                </a:ln>
                <a:solidFill>
                  <a:schemeClr val="accent3"/>
                </a:solidFill>
              </a:rPr>
              <a:t>www.</a:t>
            </a:r>
            <a:r>
              <a:rPr lang="zh-CN" altLang="en-US" sz="800" dirty="0">
                <a:ln>
                  <a:noFill/>
                </a:ln>
                <a:solidFill>
                  <a:schemeClr val="accent3"/>
                </a:solidFill>
              </a:rPr>
              <a:t>企业网站</a:t>
            </a:r>
            <a:r>
              <a:rPr lang="en-US" altLang="zh-CN" sz="800" dirty="0">
                <a:ln>
                  <a:noFill/>
                </a:ln>
                <a:solidFill>
                  <a:schemeClr val="accent3"/>
                </a:solidFill>
              </a:rPr>
              <a:t>.com</a:t>
            </a:r>
            <a:endParaRPr lang="en-US" altLang="zh-CN" sz="800" dirty="0">
              <a:ln>
                <a:noFill/>
              </a:ln>
              <a:solidFill>
                <a:schemeClr val="accent3"/>
              </a:solidFill>
            </a:endParaRPr>
          </a:p>
          <a:p>
            <a:pPr algn="ctr"/>
            <a:r>
              <a:rPr lang="zh-CN" altLang="en-US" sz="800" dirty="0">
                <a:solidFill>
                  <a:schemeClr val="tx1">
                    <a:lumMod val="65000"/>
                    <a:lumOff val="35000"/>
                  </a:schemeClr>
                </a:solidFill>
              </a:rPr>
              <a:t>企业名称</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宣传口号</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企业标题</a:t>
            </a:r>
            <a:endParaRPr lang="zh-CN" altLang="en-US" sz="800" dirty="0">
              <a:solidFill>
                <a:schemeClr val="tx1">
                  <a:lumMod val="65000"/>
                  <a:lumOff val="35000"/>
                </a:schemeClr>
              </a:solidFill>
            </a:endParaRP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C9FF331-F56C-4E9E-A094-6B5DA3DA9F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789BD2-D97C-410F-BE50-59C10A57AB2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rgbClr val="96969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rgbClr val="96969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a:solidFill>
                  <a:schemeClr val="accent3"/>
                </a:solidFill>
              </a:rPr>
              <a:t>单击输入标题</a:t>
            </a:r>
            <a:endParaRPr lang="en-US" altLang="zh-CN" sz="2100" dirty="0">
              <a:solidFill>
                <a:schemeClr val="accent3"/>
              </a:solidFill>
            </a:endParaRPr>
          </a:p>
          <a:p>
            <a:pPr algn="ctr"/>
            <a:r>
              <a:rPr lang="zh-CN" altLang="en-US" sz="1100" dirty="0">
                <a:solidFill>
                  <a:schemeClr val="tx1">
                    <a:lumMod val="65000"/>
                    <a:lumOff val="35000"/>
                  </a:schemeClr>
                </a:solidFill>
              </a:rPr>
              <a:t>单击此处添加副标题或详细文本描述</a:t>
            </a:r>
            <a:endParaRPr lang="zh-CN" altLang="en-US" sz="1100" dirty="0">
              <a:solidFill>
                <a:schemeClr val="tx1">
                  <a:lumMod val="65000"/>
                  <a:lumOff val="35000"/>
                </a:schemeClr>
              </a:solidFill>
            </a:endParaRP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a:ln>
                  <a:noFill/>
                </a:ln>
                <a:solidFill>
                  <a:schemeClr val="accent3"/>
                </a:solidFill>
              </a:rPr>
              <a:t>www.</a:t>
            </a:r>
            <a:r>
              <a:rPr lang="zh-CN" altLang="en-US" sz="800" dirty="0">
                <a:ln>
                  <a:noFill/>
                </a:ln>
                <a:solidFill>
                  <a:schemeClr val="accent3"/>
                </a:solidFill>
              </a:rPr>
              <a:t>企业网站</a:t>
            </a:r>
            <a:r>
              <a:rPr lang="en-US" altLang="zh-CN" sz="800" dirty="0">
                <a:ln>
                  <a:noFill/>
                </a:ln>
                <a:solidFill>
                  <a:schemeClr val="accent3"/>
                </a:solidFill>
              </a:rPr>
              <a:t>.com</a:t>
            </a:r>
            <a:endParaRPr lang="en-US" altLang="zh-CN" sz="800" dirty="0">
              <a:ln>
                <a:noFill/>
              </a:ln>
              <a:solidFill>
                <a:schemeClr val="accent3"/>
              </a:solidFill>
            </a:endParaRPr>
          </a:p>
          <a:p>
            <a:pPr algn="ctr"/>
            <a:r>
              <a:rPr lang="zh-CN" altLang="en-US" sz="800" dirty="0">
                <a:solidFill>
                  <a:schemeClr val="tx1">
                    <a:lumMod val="65000"/>
                    <a:lumOff val="35000"/>
                  </a:schemeClr>
                </a:solidFill>
              </a:rPr>
              <a:t>企业名称</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宣传口号</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企业标题</a:t>
            </a:r>
            <a:endParaRPr lang="zh-CN" altLang="en-US" sz="800" dirty="0">
              <a:solidFill>
                <a:schemeClr val="tx1">
                  <a:lumMod val="65000"/>
                  <a:lumOff val="35000"/>
                </a:schemeClr>
              </a:solidFill>
            </a:endParaRP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C9FF331-F56C-4E9E-A094-6B5DA3DA9F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789BD2-D97C-410F-BE50-59C10A57AB2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rgbClr val="96969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a:solidFill>
                  <a:schemeClr val="accent3"/>
                </a:solidFill>
              </a:rPr>
              <a:t>单击输入标题</a:t>
            </a:r>
            <a:endParaRPr lang="en-US" altLang="zh-CN" sz="2100" dirty="0">
              <a:solidFill>
                <a:schemeClr val="accent3"/>
              </a:solidFill>
            </a:endParaRPr>
          </a:p>
          <a:p>
            <a:pPr algn="ctr"/>
            <a:r>
              <a:rPr lang="zh-CN" altLang="en-US" sz="1100" dirty="0">
                <a:solidFill>
                  <a:schemeClr val="tx1">
                    <a:lumMod val="65000"/>
                    <a:lumOff val="35000"/>
                  </a:schemeClr>
                </a:solidFill>
              </a:rPr>
              <a:t>单击此处添加副标题或详细文本描述</a:t>
            </a:r>
            <a:endParaRPr lang="zh-CN" altLang="en-US" sz="1100" dirty="0">
              <a:solidFill>
                <a:schemeClr val="tx1">
                  <a:lumMod val="65000"/>
                  <a:lumOff val="35000"/>
                </a:schemeClr>
              </a:solidFill>
            </a:endParaRP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a:ln>
                  <a:noFill/>
                </a:ln>
                <a:solidFill>
                  <a:schemeClr val="accent3"/>
                </a:solidFill>
              </a:rPr>
              <a:t>www.</a:t>
            </a:r>
            <a:r>
              <a:rPr lang="zh-CN" altLang="en-US" sz="800" dirty="0">
                <a:ln>
                  <a:noFill/>
                </a:ln>
                <a:solidFill>
                  <a:schemeClr val="accent3"/>
                </a:solidFill>
              </a:rPr>
              <a:t>企业网站</a:t>
            </a:r>
            <a:r>
              <a:rPr lang="en-US" altLang="zh-CN" sz="800" dirty="0">
                <a:ln>
                  <a:noFill/>
                </a:ln>
                <a:solidFill>
                  <a:schemeClr val="accent3"/>
                </a:solidFill>
              </a:rPr>
              <a:t>.com</a:t>
            </a:r>
            <a:endParaRPr lang="en-US" altLang="zh-CN" sz="800" dirty="0">
              <a:ln>
                <a:noFill/>
              </a:ln>
              <a:solidFill>
                <a:schemeClr val="accent3"/>
              </a:solidFill>
            </a:endParaRPr>
          </a:p>
          <a:p>
            <a:pPr algn="ctr"/>
            <a:r>
              <a:rPr lang="zh-CN" altLang="en-US" sz="800" dirty="0">
                <a:solidFill>
                  <a:schemeClr val="tx1">
                    <a:lumMod val="65000"/>
                    <a:lumOff val="35000"/>
                  </a:schemeClr>
                </a:solidFill>
              </a:rPr>
              <a:t>企业名称</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宣传口号</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企业标题</a:t>
            </a:r>
            <a:endParaRPr lang="zh-CN" altLang="en-US" sz="800" dirty="0">
              <a:solidFill>
                <a:schemeClr val="tx1">
                  <a:lumMod val="65000"/>
                  <a:lumOff val="35000"/>
                </a:schemeClr>
              </a:solidFill>
            </a:endParaRP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C9FF331-F56C-4E9E-A094-6B5DA3DA9F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789BD2-D97C-410F-BE50-59C10A57AB2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rgbClr val="96969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a:solidFill>
                  <a:schemeClr val="accent3"/>
                </a:solidFill>
              </a:rPr>
              <a:t>单击输入标题</a:t>
            </a:r>
            <a:endParaRPr lang="en-US" altLang="zh-CN" sz="2100" dirty="0">
              <a:solidFill>
                <a:schemeClr val="accent3"/>
              </a:solidFill>
            </a:endParaRPr>
          </a:p>
          <a:p>
            <a:pPr algn="ctr"/>
            <a:r>
              <a:rPr lang="zh-CN" altLang="en-US" sz="1100" dirty="0">
                <a:solidFill>
                  <a:schemeClr val="tx1">
                    <a:lumMod val="65000"/>
                    <a:lumOff val="35000"/>
                  </a:schemeClr>
                </a:solidFill>
              </a:rPr>
              <a:t>单击此处添加副标题或详细文本描述</a:t>
            </a:r>
            <a:endParaRPr lang="zh-CN" altLang="en-US" sz="1100" dirty="0">
              <a:solidFill>
                <a:schemeClr val="tx1">
                  <a:lumMod val="65000"/>
                  <a:lumOff val="35000"/>
                </a:schemeClr>
              </a:solidFill>
            </a:endParaRP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a:ln>
                  <a:noFill/>
                </a:ln>
                <a:solidFill>
                  <a:schemeClr val="accent3"/>
                </a:solidFill>
              </a:rPr>
              <a:t>www.</a:t>
            </a:r>
            <a:r>
              <a:rPr lang="zh-CN" altLang="en-US" sz="800" dirty="0">
                <a:ln>
                  <a:noFill/>
                </a:ln>
                <a:solidFill>
                  <a:schemeClr val="accent3"/>
                </a:solidFill>
              </a:rPr>
              <a:t>企业网站</a:t>
            </a:r>
            <a:r>
              <a:rPr lang="en-US" altLang="zh-CN" sz="800" dirty="0">
                <a:ln>
                  <a:noFill/>
                </a:ln>
                <a:solidFill>
                  <a:schemeClr val="accent3"/>
                </a:solidFill>
              </a:rPr>
              <a:t>.com</a:t>
            </a:r>
            <a:endParaRPr lang="en-US" altLang="zh-CN" sz="800" dirty="0">
              <a:ln>
                <a:noFill/>
              </a:ln>
              <a:solidFill>
                <a:schemeClr val="accent3"/>
              </a:solidFill>
            </a:endParaRPr>
          </a:p>
          <a:p>
            <a:pPr algn="ctr"/>
            <a:r>
              <a:rPr lang="zh-CN" altLang="en-US" sz="800" dirty="0">
                <a:solidFill>
                  <a:schemeClr val="tx1">
                    <a:lumMod val="65000"/>
                    <a:lumOff val="35000"/>
                  </a:schemeClr>
                </a:solidFill>
              </a:rPr>
              <a:t>企业名称</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宣传口号</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企业标题</a:t>
            </a:r>
            <a:endParaRPr lang="zh-CN" altLang="en-US" sz="800" dirty="0">
              <a:solidFill>
                <a:schemeClr val="tx1">
                  <a:lumMod val="65000"/>
                  <a:lumOff val="35000"/>
                </a:schemeClr>
              </a:solidFill>
            </a:endParaRP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C9FF331-F56C-4E9E-A094-6B5DA3DA9F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789BD2-D97C-410F-BE50-59C10A57AB2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rgbClr val="96969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a:solidFill>
                  <a:schemeClr val="accent3"/>
                </a:solidFill>
              </a:rPr>
              <a:t>单击输入标题</a:t>
            </a:r>
            <a:endParaRPr lang="en-US" altLang="zh-CN" sz="2100" dirty="0">
              <a:solidFill>
                <a:schemeClr val="accent3"/>
              </a:solidFill>
            </a:endParaRPr>
          </a:p>
          <a:p>
            <a:pPr algn="ctr"/>
            <a:r>
              <a:rPr lang="zh-CN" altLang="en-US" sz="1100" dirty="0">
                <a:solidFill>
                  <a:schemeClr val="tx1">
                    <a:lumMod val="65000"/>
                    <a:lumOff val="35000"/>
                  </a:schemeClr>
                </a:solidFill>
              </a:rPr>
              <a:t>单击此处添加副标题或详细文本描述</a:t>
            </a:r>
            <a:endParaRPr lang="zh-CN" altLang="en-US" sz="1100" dirty="0">
              <a:solidFill>
                <a:schemeClr val="tx1">
                  <a:lumMod val="65000"/>
                  <a:lumOff val="35000"/>
                </a:schemeClr>
              </a:solidFill>
            </a:endParaRP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a:ln>
                  <a:noFill/>
                </a:ln>
                <a:solidFill>
                  <a:schemeClr val="accent3"/>
                </a:solidFill>
              </a:rPr>
              <a:t>www.</a:t>
            </a:r>
            <a:r>
              <a:rPr lang="zh-CN" altLang="en-US" sz="800" dirty="0">
                <a:ln>
                  <a:noFill/>
                </a:ln>
                <a:solidFill>
                  <a:schemeClr val="accent3"/>
                </a:solidFill>
              </a:rPr>
              <a:t>企业网站</a:t>
            </a:r>
            <a:r>
              <a:rPr lang="en-US" altLang="zh-CN" sz="800" dirty="0">
                <a:ln>
                  <a:noFill/>
                </a:ln>
                <a:solidFill>
                  <a:schemeClr val="accent3"/>
                </a:solidFill>
              </a:rPr>
              <a:t>.com</a:t>
            </a:r>
            <a:endParaRPr lang="en-US" altLang="zh-CN" sz="800" dirty="0">
              <a:ln>
                <a:noFill/>
              </a:ln>
              <a:solidFill>
                <a:schemeClr val="accent3"/>
              </a:solidFill>
            </a:endParaRPr>
          </a:p>
          <a:p>
            <a:pPr algn="ctr"/>
            <a:r>
              <a:rPr lang="zh-CN" altLang="en-US" sz="800" dirty="0">
                <a:solidFill>
                  <a:schemeClr val="tx1">
                    <a:lumMod val="65000"/>
                    <a:lumOff val="35000"/>
                  </a:schemeClr>
                </a:solidFill>
              </a:rPr>
              <a:t>企业名称</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宣传口号</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企业标题</a:t>
            </a:r>
            <a:endParaRPr lang="zh-CN" altLang="en-US" sz="800" dirty="0">
              <a:solidFill>
                <a:schemeClr val="tx1">
                  <a:lumMod val="65000"/>
                  <a:lumOff val="35000"/>
                </a:schemeClr>
              </a:solidFill>
            </a:endParaRP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1" fmla="*/ 0 w 145256"/>
                <a:gd name="connsiteY0-2" fmla="*/ 0 h 235743"/>
                <a:gd name="connsiteX1-3" fmla="*/ 145256 w 145256"/>
                <a:gd name="connsiteY1-4" fmla="*/ 235743 h 235743"/>
              </a:gdLst>
              <a:ahLst/>
              <a:cxnLst>
                <a:cxn ang="0">
                  <a:pos x="connsiteX0-1" y="connsiteY0-2"/>
                </a:cxn>
                <a:cxn ang="0">
                  <a:pos x="connsiteX1-3" y="connsiteY1-4"/>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C9FF331-F56C-4E9E-A094-6B5DA3DA9FB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789BD2-D97C-410F-BE50-59C10A57AB2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31A8091-7EE4-41B5-8137-A62B04FCA6E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4" Type="http://schemas.openxmlformats.org/officeDocument/2006/relationships/theme" Target="../theme/theme3.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4" Type="http://schemas.openxmlformats.org/officeDocument/2006/relationships/theme" Target="../theme/theme4.xml"/><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4" Type="http://schemas.openxmlformats.org/officeDocument/2006/relationships/theme" Target="../theme/theme5.xml"/><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4" Type="http://schemas.openxmlformats.org/officeDocument/2006/relationships/theme" Target="../theme/theme6.xml"/><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vmlDrawing" Target="../drawings/vmlDrawing1.vml"/><Relationship Id="rId6" Type="http://schemas.openxmlformats.org/officeDocument/2006/relationships/slideLayout" Target="../slideLayouts/slideLayout3.xml"/><Relationship Id="rId5" Type="http://schemas.openxmlformats.org/officeDocument/2006/relationships/image" Target="../media/image6.wmf"/><Relationship Id="rId4" Type="http://schemas.openxmlformats.org/officeDocument/2006/relationships/oleObject" Target="../embeddings/Document1.doc"/><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5.GI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8.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6.xml"/><Relationship Id="rId2" Type="http://schemas.openxmlformats.org/officeDocument/2006/relationships/image" Target="../media/image20.png"/><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5" name="TextBox 24"/>
          <p:cNvSpPr txBox="1"/>
          <p:nvPr/>
        </p:nvSpPr>
        <p:spPr>
          <a:xfrm>
            <a:off x="2543969" y="699542"/>
            <a:ext cx="3524023" cy="746348"/>
          </a:xfrm>
          <a:prstGeom prst="rect">
            <a:avLst/>
          </a:prstGeom>
          <a:noFill/>
        </p:spPr>
        <p:txBody>
          <a:bodyPr wrap="none" lIns="68571" tIns="34285" rIns="68571" bIns="34285" rtlCol="0">
            <a:spAutoFit/>
          </a:bodyPr>
          <a:lstStyle/>
          <a:p>
            <a:pPr algn="ctr"/>
            <a:r>
              <a:rPr lang="zh-CN" altLang="en-US" sz="4400" b="1" dirty="0" smtClean="0">
                <a:solidFill>
                  <a:schemeClr val="tx1">
                    <a:lumMod val="65000"/>
                    <a:lumOff val="35000"/>
                  </a:schemeClr>
                </a:solidFill>
                <a:latin typeface="微软雅黑" panose="020B0503020204020204" pitchFamily="34" charset="-122"/>
                <a:ea typeface="微软雅黑" panose="020B0503020204020204" pitchFamily="34" charset="-122"/>
              </a:rPr>
              <a:t>信息存储初步</a:t>
            </a:r>
            <a:endParaRPr lang="zh-CN" altLang="en-US" sz="4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3347864" y="3723878"/>
            <a:ext cx="1620957" cy="338554"/>
          </a:xfrm>
          <a:prstGeom prst="rect">
            <a:avLst/>
          </a:prstGeom>
          <a:noFill/>
        </p:spPr>
        <p:txBody>
          <a:bodyPr wrap="none" rtlCol="0">
            <a:spAutoFit/>
          </a:bodyPr>
          <a:lstStyle/>
          <a:p>
            <a:r>
              <a:rPr lang="zh-CN" altLang="en-US" sz="1600" dirty="0">
                <a:solidFill>
                  <a:schemeClr val="tx1">
                    <a:lumMod val="75000"/>
                    <a:lumOff val="25000"/>
                  </a:schemeClr>
                </a:solidFill>
              </a:rPr>
              <a:t>汇报人</a:t>
            </a:r>
            <a:r>
              <a:rPr lang="zh-CN" altLang="en-US" sz="1600" dirty="0" smtClean="0">
                <a:solidFill>
                  <a:schemeClr val="tx1">
                    <a:lumMod val="75000"/>
                    <a:lumOff val="25000"/>
                  </a:schemeClr>
                </a:solidFill>
              </a:rPr>
              <a:t>：何钰枫</a:t>
            </a:r>
            <a:endParaRPr lang="zh-CN" altLang="en-US" sz="16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5"/>
                                        </p:tgtEl>
                                        <p:attrNameLst>
                                          <p:attrName>ppt_y</p:attrName>
                                        </p:attrNameLst>
                                      </p:cBhvr>
                                      <p:tavLst>
                                        <p:tav tm="0">
                                          <p:val>
                                            <p:strVal val="#ppt_y"/>
                                          </p:val>
                                        </p:tav>
                                        <p:tav tm="100000">
                                          <p:val>
                                            <p:strVal val="#ppt_y"/>
                                          </p:val>
                                        </p:tav>
                                      </p:tavLst>
                                    </p:anim>
                                    <p:anim calcmode="lin" valueType="num">
                                      <p:cBhvr>
                                        <p:cTn id="13"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5"/>
                                        </p:tgtEl>
                                      </p:cBhvr>
                                    </p:animEffect>
                                  </p:childTnLst>
                                </p:cTn>
                              </p:par>
                            </p:childTnLst>
                          </p:cTn>
                        </p:par>
                        <p:par>
                          <p:cTn id="16" fill="hold">
                            <p:stCondLst>
                              <p:cond delay="750"/>
                            </p:stCondLst>
                            <p:childTnLst>
                              <p:par>
                                <p:cTn id="17" presetID="37"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900" decel="100000" fill="hold"/>
                                        <p:tgtEl>
                                          <p:spTgt spid="3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2931790"/>
            <a:ext cx="8964488" cy="2049792"/>
          </a:xfrm>
          <a:prstGeom prst="rect">
            <a:avLst/>
          </a:prstGeom>
          <a:noFill/>
        </p:spPr>
        <p:txBody>
          <a:bodyPr wrap="square" rtlCol="0">
            <a:spAutoFit/>
          </a:bodyPr>
          <a:lstStyle/>
          <a:p>
            <a:pPr>
              <a:lnSpc>
                <a:spcPct val="130000"/>
              </a:lnSpc>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Linux</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上的</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调度算法实现：</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NOOP</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No Operation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CFQ</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Completely Fair Queuing</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DEADLINE</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b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b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DEADLINE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CFQ</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的基础上，区分读写队列，设置等待事件，解决了</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请求饿死的极端情况。</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ANTICIPATORY</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，预期算法，针对连续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请求，如顺序读写。在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DeadLine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算法基础上为每个请求设置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6ms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的等待窗口。</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a:lnSpc>
                <a:spcPct val="130000"/>
              </a:lnSpc>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a:lnSpc>
                <a:spcPct val="130000"/>
              </a:lnSpc>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Linux</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查看、修改</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调度算法</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a:lnSpc>
                <a:spcPct val="13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cat /sys/block/sda/queue/scheduler</a:t>
            </a:r>
            <a:b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b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echo  noop &gt; /sys/block/sda/queue/scheduler</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endParaRPr lang="zh-CN" altLang="en-US" dirty="0"/>
          </a:p>
        </p:txBody>
      </p:sp>
      <p:sp>
        <p:nvSpPr>
          <p:cNvPr id="23" name="Content Placeholder 2"/>
          <p:cNvSpPr txBox="1"/>
          <p:nvPr/>
        </p:nvSpPr>
        <p:spPr>
          <a:xfrm>
            <a:off x="0" y="555526"/>
            <a:ext cx="8964488" cy="2232248"/>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访问过程（机械部分）：</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寻道</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、旋转延时</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r</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、数据读写</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磁盘调度：</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同时多个</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请求时，通过磁盘调度算法能直接直接减少磁盘的寻道延时，达到时间优化。</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先来先服务</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FCFS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算法，简单公平，但是效率很低，最差情况下磁头一次运动整个磁盘半径距离。</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最短寻找时间算法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SSTF</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Shortest Seek Time First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）算法，可能产生“饥饿”现象</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扫描算法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算法（电梯算法），规定磁头运动方向，不到头不转向，按该规则访问磁道。</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循环扫描</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算法，单向扫描算法，磁头运动到头，不转向，直接回起点开始下一轮扫描。</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LOOK</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C-LOOK</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调度算法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C-SCAN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基础上规定扫描区间只在请求磁道范围内，即不用到达磁道两端</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descr="Tu4_11_1122"/>
          <p:cNvPicPr>
            <a:picLocks noChangeAspect="1" noChangeArrowheads="1"/>
          </p:cNvPicPr>
          <p:nvPr/>
        </p:nvPicPr>
        <p:blipFill>
          <a:blip r:embed="rId1" cstate="print"/>
          <a:srcRect/>
          <a:stretch>
            <a:fillRect/>
          </a:stretch>
        </p:blipFill>
        <p:spPr bwMode="auto">
          <a:xfrm>
            <a:off x="251520" y="771550"/>
            <a:ext cx="6516216" cy="3446076"/>
          </a:xfrm>
          <a:prstGeom prst="rect">
            <a:avLst/>
          </a:prstGeom>
          <a:noFill/>
        </p:spPr>
      </p:pic>
      <p:pic>
        <p:nvPicPr>
          <p:cNvPr id="5" name="Picture 2" descr="Tu4_12_1122"/>
          <p:cNvPicPr>
            <a:picLocks noChangeAspect="1" noChangeArrowheads="1"/>
          </p:cNvPicPr>
          <p:nvPr/>
        </p:nvPicPr>
        <p:blipFill>
          <a:blip r:embed="rId2" cstate="print"/>
          <a:srcRect/>
          <a:stretch>
            <a:fillRect/>
          </a:stretch>
        </p:blipFill>
        <p:spPr bwMode="auto">
          <a:xfrm>
            <a:off x="683568" y="1563638"/>
            <a:ext cx="7144713" cy="3297560"/>
          </a:xfrm>
          <a:prstGeom prst="rect">
            <a:avLst/>
          </a:prstGeom>
          <a:noFill/>
        </p:spPr>
      </p:pic>
      <p:pic>
        <p:nvPicPr>
          <p:cNvPr id="7" name="Picture 2" descr="Tu4_14_1122"/>
          <p:cNvPicPr>
            <a:picLocks noChangeAspect="1" noChangeArrowheads="1"/>
          </p:cNvPicPr>
          <p:nvPr/>
        </p:nvPicPr>
        <p:blipFill>
          <a:blip r:embed="rId3" cstate="print"/>
          <a:srcRect/>
          <a:stretch>
            <a:fillRect/>
          </a:stretch>
        </p:blipFill>
        <p:spPr bwMode="auto">
          <a:xfrm>
            <a:off x="2051720" y="699542"/>
            <a:ext cx="6914728" cy="3161019"/>
          </a:xfrm>
          <a:prstGeom prst="rect">
            <a:avLst/>
          </a:prstGeom>
          <a:noFill/>
        </p:spPr>
      </p:pic>
      <p:graphicFrame>
        <p:nvGraphicFramePr>
          <p:cNvPr id="1026" name="Object 2"/>
          <p:cNvGraphicFramePr>
            <a:graphicFrameLocks noChangeAspect="1"/>
          </p:cNvGraphicFramePr>
          <p:nvPr/>
        </p:nvGraphicFramePr>
        <p:xfrm>
          <a:off x="1259632" y="1707654"/>
          <a:ext cx="7344816" cy="2745305"/>
        </p:xfrm>
        <a:graphic>
          <a:graphicData uri="http://schemas.openxmlformats.org/presentationml/2006/ole">
            <mc:AlternateContent xmlns:mc="http://schemas.openxmlformats.org/markup-compatibility/2006">
              <mc:Choice xmlns:v="urn:schemas-microsoft-com:vml" Requires="v">
                <p:oleObj spid="_x0000_s1025" name="文档" r:id="rId4" imgW="13458825" imgH="7134225" progId="Word.Document.8">
                  <p:embed/>
                </p:oleObj>
              </mc:Choice>
              <mc:Fallback>
                <p:oleObj name="文档" r:id="rId4" imgW="13458825" imgH="7134225" progId="Word.Document.8">
                  <p:embed/>
                  <p:pic>
                    <p:nvPicPr>
                      <p:cNvPr id="0" name="图片 1024"/>
                      <p:cNvPicPr>
                        <a:picLocks noChangeAspect="1"/>
                      </p:cNvPicPr>
                      <p:nvPr/>
                    </p:nvPicPr>
                    <p:blipFill>
                      <a:blip r:embed="rId5"/>
                      <a:stretch>
                        <a:fillRect/>
                      </a:stretch>
                    </p:blipFill>
                    <p:spPr>
                      <a:xfrm>
                        <a:off x="1259632" y="1707654"/>
                        <a:ext cx="7344816" cy="2745305"/>
                      </a:xfrm>
                      <a:prstGeom prst="rect">
                        <a:avLst/>
                      </a:prstGeom>
                      <a:noFill/>
                      <a:ln w="9525">
                        <a:noFill/>
                      </a:ln>
                    </p:spPr>
                  </p:pic>
                </p:oleObj>
              </mc:Fallback>
            </mc:AlternateContent>
          </a:graphicData>
        </a:graphic>
      </p:graphicFrame>
      <p:sp>
        <p:nvSpPr>
          <p:cNvPr id="79" name="TextBox 78"/>
          <p:cNvSpPr txBox="1"/>
          <p:nvPr/>
        </p:nvSpPr>
        <p:spPr>
          <a:xfrm>
            <a:off x="25037" y="51470"/>
            <a:ext cx="893945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磁盘工作原理：访问过程、调度算法</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
                                            <p:txEl>
                                              <p:pRg st="3" end="3"/>
                                            </p:txEl>
                                          </p:spTgt>
                                        </p:tgtEl>
                                        <p:attrNameLst>
                                          <p:attrName>style.visibility</p:attrName>
                                        </p:attrNameLst>
                                      </p:cBhvr>
                                      <p:to>
                                        <p:strVal val="visible"/>
                                      </p:to>
                                    </p:set>
                                    <p:anim calcmode="lin" valueType="num">
                                      <p:cBhvr additive="base">
                                        <p:cTn id="25"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
                                            <p:txEl>
                                              <p:pRg st="4" end="4"/>
                                            </p:txEl>
                                          </p:spTgt>
                                        </p:tgtEl>
                                        <p:attrNameLst>
                                          <p:attrName>style.visibility</p:attrName>
                                        </p:attrNameLst>
                                      </p:cBhvr>
                                      <p:to>
                                        <p:strVal val="visible"/>
                                      </p:to>
                                    </p:set>
                                    <p:anim calcmode="lin" valueType="num">
                                      <p:cBhvr additive="base">
                                        <p:cTn id="31" dur="500" fill="hold"/>
                                        <p:tgtEl>
                                          <p:spTgt spid="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
                                            <p:txEl>
                                              <p:pRg st="5" end="5"/>
                                            </p:txEl>
                                          </p:spTgt>
                                        </p:tgtEl>
                                        <p:attrNameLst>
                                          <p:attrName>style.visibility</p:attrName>
                                        </p:attrNameLst>
                                      </p:cBhvr>
                                      <p:to>
                                        <p:strVal val="visible"/>
                                      </p:to>
                                    </p:set>
                                    <p:anim calcmode="lin" valueType="num">
                                      <p:cBhvr additive="base">
                                        <p:cTn id="37" dur="500" fill="hold"/>
                                        <p:tgtEl>
                                          <p:spTgt spid="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
                                            <p:txEl>
                                              <p:pRg st="6" end="6"/>
                                            </p:txEl>
                                          </p:spTgt>
                                        </p:tgtEl>
                                        <p:attrNameLst>
                                          <p:attrName>style.visibility</p:attrName>
                                        </p:attrNameLst>
                                      </p:cBhvr>
                                      <p:to>
                                        <p:strVal val="visible"/>
                                      </p:to>
                                    </p:set>
                                    <p:anim calcmode="lin" valueType="num">
                                      <p:cBhvr additive="base">
                                        <p:cTn id="43" dur="500" fill="hold"/>
                                        <p:tgtEl>
                                          <p:spTgt spid="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4"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to="" calcmode="lin" valueType="num">
                                      <p:cBhvr>
                                        <p:cTn id="49" dur="1" fill="hold"/>
                                        <p:tgtEl>
                                          <p:spTgt spid="4"/>
                                        </p:tgtEl>
                                      </p:cBhvr>
                                    </p:anim>
                                  </p:childTnLst>
                                </p:cTn>
                              </p:par>
                            </p:childTnLst>
                          </p:cTn>
                        </p:par>
                      </p:childTnLst>
                    </p:cTn>
                  </p:par>
                  <p:par>
                    <p:cTn id="50" fill="hold">
                      <p:stCondLst>
                        <p:cond delay="indefinite"/>
                      </p:stCondLst>
                      <p:childTnLst>
                        <p:par>
                          <p:cTn id="51" fill="hold">
                            <p:stCondLst>
                              <p:cond delay="0"/>
                            </p:stCondLst>
                            <p:childTnLst>
                              <p:par>
                                <p:cTn id="52" presetID="24" presetClass="exit" presetSubtype="0" fill="hold" nodeType="clickEffect">
                                  <p:stCondLst>
                                    <p:cond delay="0"/>
                                  </p:stCondLst>
                                  <p:childTnLst>
                                    <p:anim to="" calcmode="lin" valueType="num">
                                      <p:cBhvr>
                                        <p:cTn id="53" dur="1"/>
                                        <p:tgtEl>
                                          <p:spTgt spid="4"/>
                                        </p:tgtEl>
                                      </p:cBhvr>
                                    </p:anim>
                                    <p:set>
                                      <p:cBhvr>
                                        <p:cTn id="54" dur="1" fill="hold">
                                          <p:stCondLst>
                                            <p:cond delay="0"/>
                                          </p:stCondLst>
                                        </p:cTn>
                                        <p:tgtEl>
                                          <p:spTgt spid="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4"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 to="" calcmode="lin" valueType="num">
                                      <p:cBhvr>
                                        <p:cTn id="59" dur="1" fill="hold"/>
                                        <p:tgtEl>
                                          <p:spTgt spid="5"/>
                                        </p:tgtEl>
                                      </p:cBhvr>
                                    </p:anim>
                                  </p:childTnLst>
                                </p:cTn>
                              </p:par>
                            </p:childTnLst>
                          </p:cTn>
                        </p:par>
                      </p:childTnLst>
                    </p:cTn>
                  </p:par>
                  <p:par>
                    <p:cTn id="60" fill="hold">
                      <p:stCondLst>
                        <p:cond delay="indefinite"/>
                      </p:stCondLst>
                      <p:childTnLst>
                        <p:par>
                          <p:cTn id="61" fill="hold">
                            <p:stCondLst>
                              <p:cond delay="0"/>
                            </p:stCondLst>
                            <p:childTnLst>
                              <p:par>
                                <p:cTn id="62" presetID="24" presetClass="exit" presetSubtype="0" fill="hold" nodeType="clickEffect">
                                  <p:stCondLst>
                                    <p:cond delay="0"/>
                                  </p:stCondLst>
                                  <p:childTnLst>
                                    <p:anim to="" calcmode="lin" valueType="num">
                                      <p:cBhvr>
                                        <p:cTn id="63" dur="1"/>
                                        <p:tgtEl>
                                          <p:spTgt spid="5"/>
                                        </p:tgtEl>
                                      </p:cBhvr>
                                    </p:anim>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4"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 to="" calcmode="lin" valueType="num">
                                      <p:cBhvr>
                                        <p:cTn id="69" dur="1" fill="hold"/>
                                        <p:tgtEl>
                                          <p:spTgt spid="7"/>
                                        </p:tgtEl>
                                      </p:cBhvr>
                                    </p:anim>
                                  </p:childTnLst>
                                </p:cTn>
                              </p:par>
                            </p:childTnLst>
                          </p:cTn>
                        </p:par>
                      </p:childTnLst>
                    </p:cTn>
                  </p:par>
                  <p:par>
                    <p:cTn id="70" fill="hold">
                      <p:stCondLst>
                        <p:cond delay="indefinite"/>
                      </p:stCondLst>
                      <p:childTnLst>
                        <p:par>
                          <p:cTn id="71" fill="hold">
                            <p:stCondLst>
                              <p:cond delay="0"/>
                            </p:stCondLst>
                            <p:childTnLst>
                              <p:par>
                                <p:cTn id="72" presetID="24" presetClass="exit" presetSubtype="0" fill="hold" nodeType="clickEffect">
                                  <p:stCondLst>
                                    <p:cond delay="0"/>
                                  </p:stCondLst>
                                  <p:childTnLst>
                                    <p:anim to="" calcmode="lin" valueType="num">
                                      <p:cBhvr>
                                        <p:cTn id="73" dur="1"/>
                                        <p:tgtEl>
                                          <p:spTgt spid="7"/>
                                        </p:tgtEl>
                                      </p:cBhvr>
                                    </p:anim>
                                    <p:set>
                                      <p:cBhvr>
                                        <p:cTn id="74" dur="1" fill="hold">
                                          <p:stCondLst>
                                            <p:cond delay="0"/>
                                          </p:stCondLst>
                                        </p:cTn>
                                        <p:tgtEl>
                                          <p:spTgt spid="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4" presetClass="entr" presetSubtype="0" fill="hold" nodeType="clickEffect">
                                  <p:stCondLst>
                                    <p:cond delay="0"/>
                                  </p:stCondLst>
                                  <p:childTnLst>
                                    <p:set>
                                      <p:cBhvr>
                                        <p:cTn id="78" dur="1" fill="hold">
                                          <p:stCondLst>
                                            <p:cond delay="0"/>
                                          </p:stCondLst>
                                        </p:cTn>
                                        <p:tgtEl>
                                          <p:spTgt spid="1026"/>
                                        </p:tgtEl>
                                        <p:attrNameLst>
                                          <p:attrName>style.visibility</p:attrName>
                                        </p:attrNameLst>
                                      </p:cBhvr>
                                      <p:to>
                                        <p:strVal val="visible"/>
                                      </p:to>
                                    </p:set>
                                    <p:anim to="" calcmode="lin" valueType="num">
                                      <p:cBhvr>
                                        <p:cTn id="79" dur="1" fill="hold"/>
                                        <p:tgtEl>
                                          <p:spTgt spid="1026"/>
                                        </p:tgtEl>
                                      </p:cBhvr>
                                    </p:anim>
                                  </p:childTnLst>
                                </p:cTn>
                              </p:par>
                            </p:childTnLst>
                          </p:cTn>
                        </p:par>
                      </p:childTnLst>
                    </p:cTn>
                  </p:par>
                  <p:par>
                    <p:cTn id="80" fill="hold">
                      <p:stCondLst>
                        <p:cond delay="indefinite"/>
                      </p:stCondLst>
                      <p:childTnLst>
                        <p:par>
                          <p:cTn id="81" fill="hold">
                            <p:stCondLst>
                              <p:cond delay="0"/>
                            </p:stCondLst>
                            <p:childTnLst>
                              <p:par>
                                <p:cTn id="82" presetID="24" presetClass="exit" presetSubtype="0" fill="hold" nodeType="clickEffect">
                                  <p:stCondLst>
                                    <p:cond delay="0"/>
                                  </p:stCondLst>
                                  <p:childTnLst>
                                    <p:anim to="" calcmode="lin" valueType="num">
                                      <p:cBhvr>
                                        <p:cTn id="83" dur="1"/>
                                        <p:tgtEl>
                                          <p:spTgt spid="1026"/>
                                        </p:tgtEl>
                                      </p:cBhvr>
                                    </p:anim>
                                    <p:set>
                                      <p:cBhvr>
                                        <p:cTn id="84" dur="1" fill="hold">
                                          <p:stCondLst>
                                            <p:cond delay="0"/>
                                          </p:stCondLst>
                                        </p:cTn>
                                        <p:tgtEl>
                                          <p:spTgt spid="102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9">
                                            <p:txEl>
                                              <p:pRg st="0" end="0"/>
                                            </p:txEl>
                                          </p:spTgt>
                                        </p:tgtEl>
                                        <p:attrNameLst>
                                          <p:attrName>style.visibility</p:attrName>
                                        </p:attrNameLst>
                                      </p:cBhvr>
                                      <p:to>
                                        <p:strVal val="visible"/>
                                      </p:to>
                                    </p:set>
                                    <p:anim calcmode="lin" valueType="num">
                                      <p:cBhvr additive="base">
                                        <p:cTn id="8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9">
                                            <p:txEl>
                                              <p:pRg st="2" end="2"/>
                                            </p:txEl>
                                          </p:spTgt>
                                        </p:tgtEl>
                                        <p:attrNameLst>
                                          <p:attrName>style.visibility</p:attrName>
                                        </p:attrNameLst>
                                      </p:cBhvr>
                                      <p:to>
                                        <p:strVal val="visible"/>
                                      </p:to>
                                    </p:set>
                                    <p:anim calcmode="lin" valueType="num">
                                      <p:cBhvr additive="base">
                                        <p:cTn id="9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9">
                                            <p:txEl>
                                              <p:pRg st="3" end="3"/>
                                            </p:txEl>
                                          </p:spTgt>
                                        </p:tgtEl>
                                        <p:attrNameLst>
                                          <p:attrName>style.visibility</p:attrName>
                                        </p:attrNameLst>
                                      </p:cBhvr>
                                      <p:to>
                                        <p:strVal val="visible"/>
                                      </p:to>
                                    </p:set>
                                    <p:anim calcmode="lin" valueType="num">
                                      <p:cBhvr additive="base">
                                        <p:cTn id="10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容错技术</a:t>
            </a:r>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第一级：</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针对磁盘表面部分故障，如某扇区损坏。</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双份文件目录和双份文件分配表</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（文件系统，防止文件信息还在，但文件管理的数据结构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FAT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损坏，导致文件不可访问）。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热修复重定向</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，将磁盘</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2%~3%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空间作为热修复重定向区，当需要读写的扇区损坏就用这个区域代替。</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写后读校验</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，数据写完后立即读出与源数据对比，若不一致，认为磁盘出错，则启用热修复重定向。</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第二级：</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磁盘镜像</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，相当于每个逻辑磁盘对应一组两个完全相同的磁盘（一个为主磁盘，另一个为备份磁盘），磁盘利用率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50%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磁盘双工</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，与磁盘镜像类似，不同点是磁盘镜像两个磁盘连接的是同一个磁盘控制器，而磁盘双工是两个磁盘挂接在不同的磁盘控制器上。能避免磁盘控制器损坏时磁盘镜像失效，同时也提高磁盘访问效率。</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提高磁盘</a:t>
            </a: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IO</a:t>
            </a: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的方法</a:t>
            </a:r>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磁盘高速缓存：</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分配部分内存作为磁盘的高速缓存，可静态分配固定的内存部分作为高速缓存，也可以动态的将所有闲置内存作为一个高速缓冲池。读数据时先从高速缓存中取，没有，再从磁盘读到高速缓存（供本次及下一次访问使用）。</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缓冲区置换算法、周期性回写机制：</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高速缓存满时，需要淘汰部分数据，常用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LRU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（最近最久未使用）、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LFU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（最少使用）算法做置换。</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LRU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算法中最常访问的盘块数据始终在高速缓存中，存在安全隐患，所以需要周期性回写机制负责以几十秒为一个周期将修改的盘块信息从高速缓存写回磁盘。</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优化数据分布（物理块、索引节点）：</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略（物理块的大小、分布，文件索引的物理位置等）。</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其他方法：</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提前读</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，读当前块时提前读出接下来的一块数据（访问局部性原理，大概率）。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延时写</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。修改缓存中的数据后不立马写入，置延时写标志，周期性回写。</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charset="2"/>
              </a:rPr>
              <a:t>虚拟盘</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，以内存仿真磁盘，又称</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RAM</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rPr>
              <a:t>盘。与虚拟内存相反。（与高速缓存不同）</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893945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磁盘工作原理：容错技术、磁盘</a:t>
            </a: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优化</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椭圆 3"/>
          <p:cNvSpPr/>
          <p:nvPr/>
        </p:nvSpPr>
        <p:spPr>
          <a:xfrm>
            <a:off x="3131840" y="2715766"/>
            <a:ext cx="2016224" cy="720080"/>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缓冲区？</a:t>
            </a:r>
            <a:endParaRPr lang="zh-CN" altLang="en-US" b="1" dirty="0">
              <a:solidFill>
                <a:srgbClr val="FF0000"/>
              </a:solidFill>
            </a:endParaRPr>
          </a:p>
        </p:txBody>
      </p:sp>
      <p:sp>
        <p:nvSpPr>
          <p:cNvPr id="5" name="椭圆 4"/>
          <p:cNvSpPr/>
          <p:nvPr/>
        </p:nvSpPr>
        <p:spPr>
          <a:xfrm>
            <a:off x="4355976" y="1851670"/>
            <a:ext cx="2304256" cy="864096"/>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磁盘高速缓存？</a:t>
            </a:r>
            <a:endParaRPr lang="en-US" altLang="zh-CN" b="1" dirty="0" smtClean="0">
              <a:solidFill>
                <a:srgbClr val="FF0000"/>
              </a:solidFill>
            </a:endParaRPr>
          </a:p>
        </p:txBody>
      </p:sp>
      <p:sp>
        <p:nvSpPr>
          <p:cNvPr id="6" name="椭圆 5"/>
          <p:cNvSpPr/>
          <p:nvPr/>
        </p:nvSpPr>
        <p:spPr>
          <a:xfrm>
            <a:off x="5436096" y="915566"/>
            <a:ext cx="3312368" cy="864096"/>
          </a:xfrm>
          <a:prstGeom prst="ellipse">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高速缓冲存储器（</a:t>
            </a:r>
            <a:r>
              <a:rPr lang="en-US" altLang="zh-CN" b="1" dirty="0" smtClean="0">
                <a:solidFill>
                  <a:srgbClr val="FF0000"/>
                </a:solidFill>
              </a:rPr>
              <a:t>cache</a:t>
            </a:r>
            <a:r>
              <a:rPr lang="zh-CN" altLang="en-US" b="1" dirty="0" smtClean="0">
                <a:solidFill>
                  <a:srgbClr val="FF0000"/>
                </a:solidFill>
              </a:rPr>
              <a:t>）？</a:t>
            </a:r>
            <a:endParaRPr lang="en-US" altLang="zh-CN" b="1" dirty="0" smtClean="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290">
                                          <p:stCondLst>
                                            <p:cond delay="0"/>
                                          </p:stCondLst>
                                        </p:cTn>
                                        <p:tgtEl>
                                          <p:spTgt spid="4"/>
                                        </p:tgtEl>
                                      </p:cBhvr>
                                    </p:animEffect>
                                    <p:anim calcmode="lin" valueType="num">
                                      <p:cBhvr>
                                        <p:cTn id="33"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38" dur="13">
                                          <p:stCondLst>
                                            <p:cond delay="325"/>
                                          </p:stCondLst>
                                        </p:cTn>
                                        <p:tgtEl>
                                          <p:spTgt spid="4"/>
                                        </p:tgtEl>
                                      </p:cBhvr>
                                      <p:to x="100000" y="60000"/>
                                    </p:animScale>
                                    <p:animScale>
                                      <p:cBhvr>
                                        <p:cTn id="39" dur="83" decel="50000">
                                          <p:stCondLst>
                                            <p:cond delay="338"/>
                                          </p:stCondLst>
                                        </p:cTn>
                                        <p:tgtEl>
                                          <p:spTgt spid="4"/>
                                        </p:tgtEl>
                                      </p:cBhvr>
                                      <p:to x="100000" y="100000"/>
                                    </p:animScale>
                                    <p:animScale>
                                      <p:cBhvr>
                                        <p:cTn id="40" dur="13">
                                          <p:stCondLst>
                                            <p:cond delay="656"/>
                                          </p:stCondLst>
                                        </p:cTn>
                                        <p:tgtEl>
                                          <p:spTgt spid="4"/>
                                        </p:tgtEl>
                                      </p:cBhvr>
                                      <p:to x="100000" y="80000"/>
                                    </p:animScale>
                                    <p:animScale>
                                      <p:cBhvr>
                                        <p:cTn id="41" dur="83" decel="50000">
                                          <p:stCondLst>
                                            <p:cond delay="669"/>
                                          </p:stCondLst>
                                        </p:cTn>
                                        <p:tgtEl>
                                          <p:spTgt spid="4"/>
                                        </p:tgtEl>
                                      </p:cBhvr>
                                      <p:to x="100000" y="100000"/>
                                    </p:animScale>
                                    <p:animScale>
                                      <p:cBhvr>
                                        <p:cTn id="42" dur="13">
                                          <p:stCondLst>
                                            <p:cond delay="821"/>
                                          </p:stCondLst>
                                        </p:cTn>
                                        <p:tgtEl>
                                          <p:spTgt spid="4"/>
                                        </p:tgtEl>
                                      </p:cBhvr>
                                      <p:to x="100000" y="90000"/>
                                    </p:animScale>
                                    <p:animScale>
                                      <p:cBhvr>
                                        <p:cTn id="43" dur="83" decel="50000">
                                          <p:stCondLst>
                                            <p:cond delay="834"/>
                                          </p:stCondLst>
                                        </p:cTn>
                                        <p:tgtEl>
                                          <p:spTgt spid="4"/>
                                        </p:tgtEl>
                                      </p:cBhvr>
                                      <p:to x="100000" y="100000"/>
                                    </p:animScale>
                                    <p:animScale>
                                      <p:cBhvr>
                                        <p:cTn id="44" dur="13">
                                          <p:stCondLst>
                                            <p:cond delay="904"/>
                                          </p:stCondLst>
                                        </p:cTn>
                                        <p:tgtEl>
                                          <p:spTgt spid="4"/>
                                        </p:tgtEl>
                                      </p:cBhvr>
                                      <p:to x="100000" y="95000"/>
                                    </p:animScale>
                                    <p:animScale>
                                      <p:cBhvr>
                                        <p:cTn id="45" dur="83" decel="50000">
                                          <p:stCondLst>
                                            <p:cond delay="917"/>
                                          </p:stCondLst>
                                        </p:cTn>
                                        <p:tgtEl>
                                          <p:spTgt spid="4"/>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290">
                                          <p:stCondLst>
                                            <p:cond delay="0"/>
                                          </p:stCondLst>
                                        </p:cTn>
                                        <p:tgtEl>
                                          <p:spTgt spid="5"/>
                                        </p:tgtEl>
                                      </p:cBhvr>
                                    </p:animEffect>
                                    <p:anim calcmode="lin" valueType="num">
                                      <p:cBhvr>
                                        <p:cTn id="51"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2"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3"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54"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55"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56" dur="13">
                                          <p:stCondLst>
                                            <p:cond delay="325"/>
                                          </p:stCondLst>
                                        </p:cTn>
                                        <p:tgtEl>
                                          <p:spTgt spid="5"/>
                                        </p:tgtEl>
                                      </p:cBhvr>
                                      <p:to x="100000" y="60000"/>
                                    </p:animScale>
                                    <p:animScale>
                                      <p:cBhvr>
                                        <p:cTn id="57" dur="83" decel="50000">
                                          <p:stCondLst>
                                            <p:cond delay="338"/>
                                          </p:stCondLst>
                                        </p:cTn>
                                        <p:tgtEl>
                                          <p:spTgt spid="5"/>
                                        </p:tgtEl>
                                      </p:cBhvr>
                                      <p:to x="100000" y="100000"/>
                                    </p:animScale>
                                    <p:animScale>
                                      <p:cBhvr>
                                        <p:cTn id="58" dur="13">
                                          <p:stCondLst>
                                            <p:cond delay="656"/>
                                          </p:stCondLst>
                                        </p:cTn>
                                        <p:tgtEl>
                                          <p:spTgt spid="5"/>
                                        </p:tgtEl>
                                      </p:cBhvr>
                                      <p:to x="100000" y="80000"/>
                                    </p:animScale>
                                    <p:animScale>
                                      <p:cBhvr>
                                        <p:cTn id="59" dur="83" decel="50000">
                                          <p:stCondLst>
                                            <p:cond delay="669"/>
                                          </p:stCondLst>
                                        </p:cTn>
                                        <p:tgtEl>
                                          <p:spTgt spid="5"/>
                                        </p:tgtEl>
                                      </p:cBhvr>
                                      <p:to x="100000" y="100000"/>
                                    </p:animScale>
                                    <p:animScale>
                                      <p:cBhvr>
                                        <p:cTn id="60" dur="13">
                                          <p:stCondLst>
                                            <p:cond delay="821"/>
                                          </p:stCondLst>
                                        </p:cTn>
                                        <p:tgtEl>
                                          <p:spTgt spid="5"/>
                                        </p:tgtEl>
                                      </p:cBhvr>
                                      <p:to x="100000" y="90000"/>
                                    </p:animScale>
                                    <p:animScale>
                                      <p:cBhvr>
                                        <p:cTn id="61" dur="83" decel="50000">
                                          <p:stCondLst>
                                            <p:cond delay="834"/>
                                          </p:stCondLst>
                                        </p:cTn>
                                        <p:tgtEl>
                                          <p:spTgt spid="5"/>
                                        </p:tgtEl>
                                      </p:cBhvr>
                                      <p:to x="100000" y="100000"/>
                                    </p:animScale>
                                    <p:animScale>
                                      <p:cBhvr>
                                        <p:cTn id="62" dur="13">
                                          <p:stCondLst>
                                            <p:cond delay="904"/>
                                          </p:stCondLst>
                                        </p:cTn>
                                        <p:tgtEl>
                                          <p:spTgt spid="5"/>
                                        </p:tgtEl>
                                      </p:cBhvr>
                                      <p:to x="100000" y="95000"/>
                                    </p:animScale>
                                    <p:animScale>
                                      <p:cBhvr>
                                        <p:cTn id="63" dur="83" decel="50000">
                                          <p:stCondLst>
                                            <p:cond delay="917"/>
                                          </p:stCondLst>
                                        </p:cTn>
                                        <p:tgtEl>
                                          <p:spTgt spid="5"/>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down)">
                                      <p:cBhvr>
                                        <p:cTn id="68" dur="290">
                                          <p:stCondLst>
                                            <p:cond delay="0"/>
                                          </p:stCondLst>
                                        </p:cTn>
                                        <p:tgtEl>
                                          <p:spTgt spid="6"/>
                                        </p:tgtEl>
                                      </p:cBhvr>
                                    </p:animEffect>
                                    <p:anim calcmode="lin" valueType="num">
                                      <p:cBhvr>
                                        <p:cTn id="69"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0"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1"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72"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73"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74" dur="13">
                                          <p:stCondLst>
                                            <p:cond delay="325"/>
                                          </p:stCondLst>
                                        </p:cTn>
                                        <p:tgtEl>
                                          <p:spTgt spid="6"/>
                                        </p:tgtEl>
                                      </p:cBhvr>
                                      <p:to x="100000" y="60000"/>
                                    </p:animScale>
                                    <p:animScale>
                                      <p:cBhvr>
                                        <p:cTn id="75" dur="83" decel="50000">
                                          <p:stCondLst>
                                            <p:cond delay="338"/>
                                          </p:stCondLst>
                                        </p:cTn>
                                        <p:tgtEl>
                                          <p:spTgt spid="6"/>
                                        </p:tgtEl>
                                      </p:cBhvr>
                                      <p:to x="100000" y="100000"/>
                                    </p:animScale>
                                    <p:animScale>
                                      <p:cBhvr>
                                        <p:cTn id="76" dur="13">
                                          <p:stCondLst>
                                            <p:cond delay="656"/>
                                          </p:stCondLst>
                                        </p:cTn>
                                        <p:tgtEl>
                                          <p:spTgt spid="6"/>
                                        </p:tgtEl>
                                      </p:cBhvr>
                                      <p:to x="100000" y="80000"/>
                                    </p:animScale>
                                    <p:animScale>
                                      <p:cBhvr>
                                        <p:cTn id="77" dur="83" decel="50000">
                                          <p:stCondLst>
                                            <p:cond delay="669"/>
                                          </p:stCondLst>
                                        </p:cTn>
                                        <p:tgtEl>
                                          <p:spTgt spid="6"/>
                                        </p:tgtEl>
                                      </p:cBhvr>
                                      <p:to x="100000" y="100000"/>
                                    </p:animScale>
                                    <p:animScale>
                                      <p:cBhvr>
                                        <p:cTn id="78" dur="13">
                                          <p:stCondLst>
                                            <p:cond delay="821"/>
                                          </p:stCondLst>
                                        </p:cTn>
                                        <p:tgtEl>
                                          <p:spTgt spid="6"/>
                                        </p:tgtEl>
                                      </p:cBhvr>
                                      <p:to x="100000" y="90000"/>
                                    </p:animScale>
                                    <p:animScale>
                                      <p:cBhvr>
                                        <p:cTn id="79" dur="83" decel="50000">
                                          <p:stCondLst>
                                            <p:cond delay="834"/>
                                          </p:stCondLst>
                                        </p:cTn>
                                        <p:tgtEl>
                                          <p:spTgt spid="6"/>
                                        </p:tgtEl>
                                      </p:cBhvr>
                                      <p:to x="100000" y="100000"/>
                                    </p:animScale>
                                    <p:animScale>
                                      <p:cBhvr>
                                        <p:cTn id="80" dur="13">
                                          <p:stCondLst>
                                            <p:cond delay="904"/>
                                          </p:stCondLst>
                                        </p:cTn>
                                        <p:tgtEl>
                                          <p:spTgt spid="6"/>
                                        </p:tgtEl>
                                      </p:cBhvr>
                                      <p:to x="100000" y="95000"/>
                                    </p:animScale>
                                    <p:animScale>
                                      <p:cBhvr>
                                        <p:cTn id="81" dur="83" decel="50000">
                                          <p:stCondLst>
                                            <p:cond delay="917"/>
                                          </p:stCondLst>
                                        </p:cTn>
                                        <p:tgtEl>
                                          <p:spTgt spid="6"/>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2" presetClass="exit" presetSubtype="2" fill="hold" grpId="1" nodeType="clickEffect">
                                  <p:stCondLst>
                                    <p:cond delay="0"/>
                                  </p:stCondLst>
                                  <p:childTnLst>
                                    <p:anim calcmode="lin" valueType="num">
                                      <p:cBhvr additive="base">
                                        <p:cTn id="85" dur="500"/>
                                        <p:tgtEl>
                                          <p:spTgt spid="5"/>
                                        </p:tgtEl>
                                        <p:attrNameLst>
                                          <p:attrName>ppt_x</p:attrName>
                                        </p:attrNameLst>
                                      </p:cBhvr>
                                      <p:tavLst>
                                        <p:tav tm="0">
                                          <p:val>
                                            <p:strVal val="ppt_x"/>
                                          </p:val>
                                        </p:tav>
                                        <p:tav tm="100000">
                                          <p:val>
                                            <p:strVal val="1+ppt_w/2"/>
                                          </p:val>
                                        </p:tav>
                                      </p:tavLst>
                                    </p:anim>
                                    <p:anim calcmode="lin" valueType="num">
                                      <p:cBhvr additive="base">
                                        <p:cTn id="86" dur="500"/>
                                        <p:tgtEl>
                                          <p:spTgt spid="5"/>
                                        </p:tgtEl>
                                        <p:attrNameLst>
                                          <p:attrName>ppt_y</p:attrName>
                                        </p:attrNameLst>
                                      </p:cBhvr>
                                      <p:tavLst>
                                        <p:tav tm="0">
                                          <p:val>
                                            <p:strVal val="ppt_y"/>
                                          </p:val>
                                        </p:tav>
                                        <p:tav tm="100000">
                                          <p:val>
                                            <p:strVal val="ppt_y"/>
                                          </p:val>
                                        </p:tav>
                                      </p:tavLst>
                                    </p:anim>
                                    <p:set>
                                      <p:cBhvr>
                                        <p:cTn id="87" dur="1" fill="hold">
                                          <p:stCondLst>
                                            <p:cond delay="499"/>
                                          </p:stCondLst>
                                        </p:cTn>
                                        <p:tgtEl>
                                          <p:spTgt spid="5"/>
                                        </p:tgtEl>
                                        <p:attrNameLst>
                                          <p:attrName>style.visibility</p:attrName>
                                        </p:attrNameLst>
                                      </p:cBhvr>
                                      <p:to>
                                        <p:strVal val="hidden"/>
                                      </p:to>
                                    </p:set>
                                  </p:childTnLst>
                                </p:cTn>
                              </p:par>
                              <p:par>
                                <p:cTn id="88" presetID="2" presetClass="exit" presetSubtype="2" fill="hold" grpId="1" nodeType="withEffect">
                                  <p:stCondLst>
                                    <p:cond delay="0"/>
                                  </p:stCondLst>
                                  <p:childTnLst>
                                    <p:anim calcmode="lin" valueType="num">
                                      <p:cBhvr additive="base">
                                        <p:cTn id="89" dur="500"/>
                                        <p:tgtEl>
                                          <p:spTgt spid="4"/>
                                        </p:tgtEl>
                                        <p:attrNameLst>
                                          <p:attrName>ppt_x</p:attrName>
                                        </p:attrNameLst>
                                      </p:cBhvr>
                                      <p:tavLst>
                                        <p:tav tm="0">
                                          <p:val>
                                            <p:strVal val="ppt_x"/>
                                          </p:val>
                                        </p:tav>
                                        <p:tav tm="100000">
                                          <p:val>
                                            <p:strVal val="1+ppt_w/2"/>
                                          </p:val>
                                        </p:tav>
                                      </p:tavLst>
                                    </p:anim>
                                    <p:anim calcmode="lin" valueType="num">
                                      <p:cBhvr additive="base">
                                        <p:cTn id="90" dur="500"/>
                                        <p:tgtEl>
                                          <p:spTgt spid="4"/>
                                        </p:tgtEl>
                                        <p:attrNameLst>
                                          <p:attrName>ppt_y</p:attrName>
                                        </p:attrNameLst>
                                      </p:cBhvr>
                                      <p:tavLst>
                                        <p:tav tm="0">
                                          <p:val>
                                            <p:strVal val="ppt_y"/>
                                          </p:val>
                                        </p:tav>
                                        <p:tav tm="100000">
                                          <p:val>
                                            <p:strVal val="ppt_y"/>
                                          </p:val>
                                        </p:tav>
                                      </p:tavLst>
                                    </p:anim>
                                    <p:set>
                                      <p:cBhvr>
                                        <p:cTn id="91" dur="1" fill="hold">
                                          <p:stCondLst>
                                            <p:cond delay="499"/>
                                          </p:stCondLst>
                                        </p:cTn>
                                        <p:tgtEl>
                                          <p:spTgt spid="4"/>
                                        </p:tgtEl>
                                        <p:attrNameLst>
                                          <p:attrName>style.visibility</p:attrName>
                                        </p:attrNameLst>
                                      </p:cBhvr>
                                      <p:to>
                                        <p:strVal val="hidden"/>
                                      </p:to>
                                    </p:set>
                                  </p:childTnLst>
                                </p:cTn>
                              </p:par>
                              <p:par>
                                <p:cTn id="92" presetID="2" presetClass="exit" presetSubtype="2" fill="hold" grpId="1" nodeType="withEffect">
                                  <p:stCondLst>
                                    <p:cond delay="0"/>
                                  </p:stCondLst>
                                  <p:childTnLst>
                                    <p:anim calcmode="lin" valueType="num">
                                      <p:cBhvr additive="base">
                                        <p:cTn id="93" dur="500"/>
                                        <p:tgtEl>
                                          <p:spTgt spid="6"/>
                                        </p:tgtEl>
                                        <p:attrNameLst>
                                          <p:attrName>ppt_x</p:attrName>
                                        </p:attrNameLst>
                                      </p:cBhvr>
                                      <p:tavLst>
                                        <p:tav tm="0">
                                          <p:val>
                                            <p:strVal val="ppt_x"/>
                                          </p:val>
                                        </p:tav>
                                        <p:tav tm="100000">
                                          <p:val>
                                            <p:strVal val="1+ppt_w/2"/>
                                          </p:val>
                                        </p:tav>
                                      </p:tavLst>
                                    </p:anim>
                                    <p:anim calcmode="lin" valueType="num">
                                      <p:cBhvr additive="base">
                                        <p:cTn id="94" dur="500"/>
                                        <p:tgtEl>
                                          <p:spTgt spid="6"/>
                                        </p:tgtEl>
                                        <p:attrNameLst>
                                          <p:attrName>ppt_y</p:attrName>
                                        </p:attrNameLst>
                                      </p:cBhvr>
                                      <p:tavLst>
                                        <p:tav tm="0">
                                          <p:val>
                                            <p:strVal val="ppt_y"/>
                                          </p:val>
                                        </p:tav>
                                        <p:tav tm="100000">
                                          <p:val>
                                            <p:strVal val="ppt_y"/>
                                          </p:val>
                                        </p:tav>
                                      </p:tavLst>
                                    </p:anim>
                                    <p:set>
                                      <p:cBhvr>
                                        <p:cTn id="95" dur="1" fill="hold">
                                          <p:stCondLst>
                                            <p:cond delay="499"/>
                                          </p:stCondLst>
                                        </p:cTn>
                                        <p:tgtEl>
                                          <p:spTgt spid="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23">
                                            <p:txEl>
                                              <p:pRg st="6" end="6"/>
                                            </p:txEl>
                                          </p:spTgt>
                                        </p:tgtEl>
                                        <p:attrNameLst>
                                          <p:attrName>style.visibility</p:attrName>
                                        </p:attrNameLst>
                                      </p:cBhvr>
                                      <p:to>
                                        <p:strVal val="visible"/>
                                      </p:to>
                                    </p:set>
                                    <p:animEffect transition="in" filter="wipe(down)">
                                      <p:cBhvr>
                                        <p:cTn id="100" dur="500"/>
                                        <p:tgtEl>
                                          <p:spTgt spid="23">
                                            <p:txEl>
                                              <p:pRg st="6" end="6"/>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23">
                                            <p:txEl>
                                              <p:pRg st="7" end="7"/>
                                            </p:txEl>
                                          </p:spTgt>
                                        </p:tgtEl>
                                        <p:attrNameLst>
                                          <p:attrName>style.visibility</p:attrName>
                                        </p:attrNameLst>
                                      </p:cBhvr>
                                      <p:to>
                                        <p:strVal val="visible"/>
                                      </p:to>
                                    </p:set>
                                    <p:animEffect transition="in" filter="wipe(down)">
                                      <p:cBhvr>
                                        <p:cTn id="105" dur="500"/>
                                        <p:tgtEl>
                                          <p:spTgt spid="23">
                                            <p:txEl>
                                              <p:pRg st="7" end="7"/>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23">
                                            <p:txEl>
                                              <p:pRg st="8" end="8"/>
                                            </p:txEl>
                                          </p:spTgt>
                                        </p:tgtEl>
                                        <p:attrNameLst>
                                          <p:attrName>style.visibility</p:attrName>
                                        </p:attrNameLst>
                                      </p:cBhvr>
                                      <p:to>
                                        <p:strVal val="visible"/>
                                      </p:to>
                                    </p:set>
                                    <p:animEffect transition="in" filter="wipe(down)">
                                      <p:cBhvr>
                                        <p:cTn id="110"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P spid="4" grpId="0" animBg="1"/>
      <p:bldP spid="4" grpId="1" animBg="1"/>
      <p:bldP spid="5" grpId="0" animBg="1"/>
      <p:bldP spid="5" grpId="1" animBg="1"/>
      <p:bldP spid="6" grpId="0" animBg="1"/>
      <p:bldP spid="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707" y="4222811"/>
              <a:ext cx="2934653" cy="435204"/>
            </a:xfrm>
            <a:prstGeom prst="rect">
              <a:avLst/>
            </a:prstGeom>
          </p:spPr>
          <p:txBody>
            <a:bodyPr wrap="square" lIns="121960" tIns="60980" rIns="121960" bIns="60980">
              <a:spAutoFit/>
            </a:bodyPr>
            <a:lstStyle/>
            <a:p>
              <a:pPr>
                <a:defRPr/>
              </a:pPr>
              <a:r>
                <a:rPr lang="x-none"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基于闪存的事务机制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17158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150"/>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par>
                          <p:cTn id="49" fill="hold">
                            <p:stCondLst>
                              <p:cond delay="2650"/>
                            </p:stCondLst>
                            <p:childTnLst>
                              <p:par>
                                <p:cTn id="50" presetID="26" presetClass="emph" presetSubtype="0" fill="hold" grpId="2" nodeType="afterEffect">
                                  <p:stCondLst>
                                    <p:cond delay="0"/>
                                  </p:stCondLst>
                                  <p:childTnLst>
                                    <p:animEffect transition="out" filter="fade">
                                      <p:cBhvr>
                                        <p:cTn id="51" dur="500" tmFilter="0, 0; .2, .5; .8, .5; 1, 0"/>
                                        <p:tgtEl>
                                          <p:spTgt spid="29"/>
                                        </p:tgtEl>
                                      </p:cBhvr>
                                    </p:animEffect>
                                    <p:animScale>
                                      <p:cBhvr>
                                        <p:cTn id="52" dur="250" autoRev="1" fill="hold"/>
                                        <p:tgtEl>
                                          <p:spTgt spid="29"/>
                                        </p:tgtEl>
                                      </p:cBhvr>
                                      <p:by x="105000" y="105000"/>
                                    </p:animScale>
                                  </p:childTnLst>
                                </p:cTn>
                              </p:par>
                              <p:par>
                                <p:cTn id="53" presetID="26" presetClass="emph" presetSubtype="0" fill="hold" nodeType="withEffect">
                                  <p:stCondLst>
                                    <p:cond delay="0"/>
                                  </p:stCondLst>
                                  <p:childTnLst>
                                    <p:animEffect transition="out" filter="fade">
                                      <p:cBhvr>
                                        <p:cTn id="54" dur="500" tmFilter="0, 0; .2, .5; .8, .5; 1, 0"/>
                                        <p:tgtEl>
                                          <p:spTgt spid="3"/>
                                        </p:tgtEl>
                                      </p:cBhvr>
                                    </p:animEffect>
                                    <p:animScale>
                                      <p:cBhvr>
                                        <p:cTn id="55"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29" grpId="2" animBg="1"/>
      <p:bldP spid="33" grpId="0" animBg="1"/>
      <p:bldP spid="33" grpId="1" animBg="1"/>
      <p:bldP spid="59" grpId="0" animBg="1"/>
      <p:bldP spid="59" grpId="1" animBg="1"/>
      <p:bldP spid="67" grpId="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13" descr="FD1DDF730CE4456e89755B07FE1653D0# #Rectangle 13"/>
          <p:cNvSpPr>
            <a:spLocks noChangeArrowheads="1"/>
          </p:cNvSpPr>
          <p:nvPr/>
        </p:nvSpPr>
        <p:spPr bwMode="auto">
          <a:xfrm>
            <a:off x="1401224" y="1717066"/>
            <a:ext cx="2378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8060402020202020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8060402020202020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8060402020202020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程序直接控制方式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中断驱动方式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通道方式</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Rectangle 13" descr="FD1DDF730CE4456e89755B07FE1653D0# #Rectangle 13"/>
          <p:cNvSpPr>
            <a:spLocks noChangeArrowheads="1"/>
          </p:cNvSpPr>
          <p:nvPr/>
        </p:nvSpPr>
        <p:spPr bwMode="auto">
          <a:xfrm>
            <a:off x="1401224" y="3340692"/>
            <a:ext cx="2378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8060402020202020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8060402020202020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8060402020202020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缓冲区的作用</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四种缓冲区的实现极其工作方式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331640" y="1361462"/>
            <a:ext cx="1829347"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介绍四种</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控制方式</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403677" y="2995682"/>
            <a:ext cx="1441420"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介绍四种缓冲区</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Rectangle 13" descr="FD1DDF730CE4456e89755B07FE1653D0# #Rectangle 13"/>
          <p:cNvSpPr>
            <a:spLocks noChangeArrowheads="1"/>
          </p:cNvSpPr>
          <p:nvPr/>
        </p:nvSpPr>
        <p:spPr bwMode="auto">
          <a:xfrm>
            <a:off x="5577688" y="2526987"/>
            <a:ext cx="2378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8060402020202020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8060402020202020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8060402020202020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9pPr>
          </a:lstStyle>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设备管理的数据结构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设备分配的策略</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逻辑设备与物理设备的映射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318040" y="2162272"/>
            <a:ext cx="1494320"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设备管理与分配 </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59"/>
          <p:cNvGrpSpPr/>
          <p:nvPr/>
        </p:nvGrpSpPr>
        <p:grpSpPr>
          <a:xfrm>
            <a:off x="3464073" y="984848"/>
            <a:ext cx="1354818" cy="1354818"/>
            <a:chOff x="1369994" y="2067694"/>
            <a:chExt cx="1584176" cy="1584176"/>
          </a:xfrm>
        </p:grpSpPr>
        <p:sp>
          <p:nvSpPr>
            <p:cNvPr id="61" name="菱形 60"/>
            <p:cNvSpPr/>
            <p:nvPr/>
          </p:nvSpPr>
          <p:spPr>
            <a:xfrm>
              <a:off x="1369994"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flipH="1">
              <a:off x="1570905" y="2679842"/>
              <a:ext cx="1299318" cy="359881"/>
            </a:xfrm>
            <a:prstGeom prst="rect">
              <a:avLst/>
            </a:prstGeom>
            <a:noFill/>
          </p:spPr>
          <p:txBody>
            <a:bodyPr wrap="none" rtlCol="0">
              <a:spAutoFit/>
            </a:bodyPr>
            <a:lstStyle/>
            <a:p>
              <a:r>
                <a:rPr lang="en-US" altLang="zh-CN" sz="1400" b="1" dirty="0" smtClean="0">
                  <a:solidFill>
                    <a:schemeClr val="bg1"/>
                  </a:solidFill>
                  <a:latin typeface="微软雅黑" panose="020B0503020204020204" pitchFamily="34" charset="-122"/>
                  <a:ea typeface="微软雅黑" panose="020B0503020204020204" pitchFamily="34" charset="-122"/>
                </a:rPr>
                <a:t>IO</a:t>
              </a:r>
              <a:r>
                <a:rPr lang="zh-CN" altLang="en-US" sz="1400" b="1" dirty="0" smtClean="0">
                  <a:solidFill>
                    <a:schemeClr val="bg1"/>
                  </a:solidFill>
                  <a:latin typeface="微软雅黑" panose="020B0503020204020204" pitchFamily="34" charset="-122"/>
                  <a:ea typeface="微软雅黑" panose="020B0503020204020204" pitchFamily="34" charset="-122"/>
                </a:rPr>
                <a:t>控制方式</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3" name="组合 62"/>
          <p:cNvGrpSpPr/>
          <p:nvPr/>
        </p:nvGrpSpPr>
        <p:grpSpPr>
          <a:xfrm>
            <a:off x="4269494" y="1801490"/>
            <a:ext cx="1354818" cy="1354818"/>
            <a:chOff x="3029144" y="1491630"/>
            <a:chExt cx="1584176" cy="1584176"/>
          </a:xfrm>
          <a:solidFill>
            <a:schemeClr val="accent1">
              <a:lumMod val="75000"/>
            </a:schemeClr>
          </a:solidFill>
        </p:grpSpPr>
        <p:sp>
          <p:nvSpPr>
            <p:cNvPr id="64" name="菱形 63"/>
            <p:cNvSpPr/>
            <p:nvPr/>
          </p:nvSpPr>
          <p:spPr>
            <a:xfrm>
              <a:off x="3029144"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5" name="TextBox 64"/>
            <p:cNvSpPr txBox="1"/>
            <p:nvPr/>
          </p:nvSpPr>
          <p:spPr>
            <a:xfrm flipH="1">
              <a:off x="3214465" y="1971296"/>
              <a:ext cx="1178776" cy="611796"/>
            </a:xfrm>
            <a:prstGeom prst="rect">
              <a:avLst/>
            </a:prstGeom>
            <a:noFill/>
          </p:spPr>
          <p:txBody>
            <a:bodyPr wrap="square" rtlCol="0">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设备分配与管理</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65"/>
          <p:cNvGrpSpPr/>
          <p:nvPr/>
        </p:nvGrpSpPr>
        <p:grpSpPr>
          <a:xfrm>
            <a:off x="3464073" y="2618132"/>
            <a:ext cx="1354818" cy="1354818"/>
            <a:chOff x="4577170" y="2067694"/>
            <a:chExt cx="1584176" cy="1584176"/>
          </a:xfrm>
        </p:grpSpPr>
        <p:sp>
          <p:nvSpPr>
            <p:cNvPr id="67" name="菱形 66"/>
            <p:cNvSpPr/>
            <p:nvPr/>
          </p:nvSpPr>
          <p:spPr>
            <a:xfrm>
              <a:off x="4577170"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8" name="TextBox 67"/>
            <p:cNvSpPr txBox="1"/>
            <p:nvPr/>
          </p:nvSpPr>
          <p:spPr>
            <a:xfrm flipH="1">
              <a:off x="4942742" y="2679842"/>
              <a:ext cx="845719" cy="359881"/>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缓冲区</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5" name="组合 68"/>
          <p:cNvGrpSpPr/>
          <p:nvPr/>
        </p:nvGrpSpPr>
        <p:grpSpPr>
          <a:xfrm>
            <a:off x="4269495" y="3434775"/>
            <a:ext cx="1354818" cy="1354818"/>
            <a:chOff x="6145277" y="1491630"/>
            <a:chExt cx="1584176" cy="1584176"/>
          </a:xfrm>
          <a:solidFill>
            <a:schemeClr val="tx1">
              <a:lumMod val="50000"/>
              <a:lumOff val="50000"/>
            </a:schemeClr>
          </a:solidFill>
        </p:grpSpPr>
        <p:sp>
          <p:nvSpPr>
            <p:cNvPr id="70" name="菱形 69"/>
            <p:cNvSpPr/>
            <p:nvPr/>
          </p:nvSpPr>
          <p:spPr>
            <a:xfrm>
              <a:off x="6145277"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71" name="TextBox 70"/>
            <p:cNvSpPr txBox="1"/>
            <p:nvPr/>
          </p:nvSpPr>
          <p:spPr>
            <a:xfrm flipH="1">
              <a:off x="6401375" y="1998072"/>
              <a:ext cx="1107998" cy="611796"/>
            </a:xfrm>
            <a:prstGeom prst="rect">
              <a:avLst/>
            </a:prstGeom>
            <a:noFill/>
          </p:spPr>
          <p:txBody>
            <a:bodyPr wrap="square" rtlCol="0">
              <a:spAutoFit/>
            </a:bodyP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IO</a:t>
              </a:r>
              <a:r>
                <a:rPr lang="zh-CN" altLang="en-US" sz="1400" b="1" dirty="0" smtClean="0">
                  <a:solidFill>
                    <a:schemeClr val="bg1"/>
                  </a:solidFill>
                  <a:latin typeface="微软雅黑" panose="020B0503020204020204" pitchFamily="34" charset="-122"/>
                  <a:ea typeface="微软雅黑" panose="020B0503020204020204" pitchFamily="34" charset="-122"/>
                </a:rPr>
                <a:t>子系统层次设计</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cxnSp>
        <p:nvCxnSpPr>
          <p:cNvPr id="72" name="直接连接符 71"/>
          <p:cNvCxnSpPr>
            <a:stCxn id="61" idx="1"/>
          </p:cNvCxnSpPr>
          <p:nvPr/>
        </p:nvCxnSpPr>
        <p:spPr>
          <a:xfrm flipH="1">
            <a:off x="1259632" y="1662257"/>
            <a:ext cx="2204441"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259632" y="3295541"/>
            <a:ext cx="220444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624313" y="2478899"/>
            <a:ext cx="224015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0" idx="3"/>
          </p:cNvCxnSpPr>
          <p:nvPr/>
        </p:nvCxnSpPr>
        <p:spPr>
          <a:xfrm>
            <a:off x="5624313" y="4112184"/>
            <a:ext cx="2260055"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76" name="Rectangle 13" descr="FD1DDF730CE4456e89755B07FE1653D0# #Rectangle 13"/>
          <p:cNvSpPr>
            <a:spLocks noChangeArrowheads="1"/>
          </p:cNvSpPr>
          <p:nvPr/>
        </p:nvSpPr>
        <p:spPr bwMode="auto">
          <a:xfrm>
            <a:off x="5364088" y="4157667"/>
            <a:ext cx="25922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80604020202020204" charset="0"/>
              <a:buChar char="•"/>
              <a:defRPr sz="32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Font typeface="Arial" panose="02080604020202020204" charset="0"/>
              <a:buChar char="–"/>
              <a:defRPr sz="28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Font typeface="Arial" panose="02080604020202020204" charset="0"/>
              <a:buChar char="•"/>
              <a:defRPr sz="2400">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Font typeface="Arial" panose="0208060402020202020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80604020202020204" charset="0"/>
              <a:buChar char="»"/>
              <a:defRPr sz="2000">
                <a:solidFill>
                  <a:schemeClr val="tx1"/>
                </a:solidFill>
                <a:latin typeface="Calibri" panose="020F0502020204030204" charset="0"/>
                <a:ea typeface="宋体" panose="02010600030101010101" pitchFamily="2" charset="-122"/>
              </a:defRPr>
            </a:lvl9pPr>
          </a:lstStyle>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层次结构设计的目的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各层次的内容与作用</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通过一次磁盘</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了解整个系统流程</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6191403" y="3792952"/>
            <a:ext cx="1649811" cy="307777"/>
          </a:xfrm>
          <a:prstGeom prst="rect">
            <a:avLst/>
          </a:prstGeom>
          <a:noFill/>
        </p:spPr>
        <p:txBody>
          <a:bodyPr wrap="none" rtlCol="0">
            <a:spAutoFit/>
          </a:bodyPr>
          <a:lstStyle/>
          <a:p>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子系统层次结构</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25037" y="51470"/>
            <a:ext cx="8939451" cy="396583"/>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right)">
                                      <p:cBhvr>
                                        <p:cTn id="12" dur="500"/>
                                        <p:tgtEl>
                                          <p:spTgt spid="7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1000"/>
                                        <p:tgtEl>
                                          <p:spTgt spid="56"/>
                                        </p:tgtEl>
                                      </p:cBhvr>
                                    </p:animEffect>
                                    <p:anim calcmode="lin" valueType="num">
                                      <p:cBhvr>
                                        <p:cTn id="17" dur="1000" fill="hold"/>
                                        <p:tgtEl>
                                          <p:spTgt spid="56"/>
                                        </p:tgtEl>
                                        <p:attrNameLst>
                                          <p:attrName>ppt_x</p:attrName>
                                        </p:attrNameLst>
                                      </p:cBhvr>
                                      <p:tavLst>
                                        <p:tav tm="0">
                                          <p:val>
                                            <p:strVal val="#ppt_x"/>
                                          </p:val>
                                        </p:tav>
                                        <p:tav tm="100000">
                                          <p:val>
                                            <p:strVal val="#ppt_x"/>
                                          </p:val>
                                        </p:tav>
                                      </p:tavLst>
                                    </p:anim>
                                    <p:anim calcmode="lin" valueType="num">
                                      <p:cBhvr>
                                        <p:cTn id="18" dur="1000" fill="hold"/>
                                        <p:tgtEl>
                                          <p:spTgt spid="5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1+#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left)">
                                      <p:cBhvr>
                                        <p:cTn id="32" dur="500"/>
                                        <p:tgtEl>
                                          <p:spTgt spid="74"/>
                                        </p:tgtEl>
                                      </p:cBhvr>
                                    </p:animEffect>
                                  </p:childTnLst>
                                </p:cTn>
                              </p:par>
                            </p:childTnLst>
                          </p:cTn>
                        </p:par>
                        <p:par>
                          <p:cTn id="33" fill="hold">
                            <p:stCondLst>
                              <p:cond delay="3000"/>
                            </p:stCondLst>
                            <p:childTnLst>
                              <p:par>
                                <p:cTn id="34" presetID="47" presetClass="entr" presetSubtype="0"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1000"/>
                                        <p:tgtEl>
                                          <p:spTgt spid="59"/>
                                        </p:tgtEl>
                                      </p:cBhvr>
                                    </p:animEffect>
                                    <p:anim calcmode="lin" valueType="num">
                                      <p:cBhvr>
                                        <p:cTn id="37" dur="1000" fill="hold"/>
                                        <p:tgtEl>
                                          <p:spTgt spid="59"/>
                                        </p:tgtEl>
                                        <p:attrNameLst>
                                          <p:attrName>ppt_x</p:attrName>
                                        </p:attrNameLst>
                                      </p:cBhvr>
                                      <p:tavLst>
                                        <p:tav tm="0">
                                          <p:val>
                                            <p:strVal val="#ppt_x"/>
                                          </p:val>
                                        </p:tav>
                                        <p:tav tm="100000">
                                          <p:val>
                                            <p:strVal val="#ppt_x"/>
                                          </p:val>
                                        </p:tav>
                                      </p:tavLst>
                                    </p:anim>
                                    <p:anim calcmode="lin" valueType="num">
                                      <p:cBhvr>
                                        <p:cTn id="38" dur="1000" fill="hold"/>
                                        <p:tgtEl>
                                          <p:spTgt spid="5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0-#ppt_w/2"/>
                                          </p:val>
                                        </p:tav>
                                        <p:tav tm="100000">
                                          <p:val>
                                            <p:strVal val="#ppt_x"/>
                                          </p:val>
                                        </p:tav>
                                      </p:tavLst>
                                    </p:anim>
                                    <p:anim calcmode="lin" valueType="num">
                                      <p:cBhvr additive="base">
                                        <p:cTn id="48" dur="500" fill="hold"/>
                                        <p:tgtEl>
                                          <p:spTgt spid="4"/>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right)">
                                      <p:cBhvr>
                                        <p:cTn id="52" dur="500"/>
                                        <p:tgtEl>
                                          <p:spTgt spid="73"/>
                                        </p:tgtEl>
                                      </p:cBhvr>
                                    </p:animEffect>
                                  </p:childTnLst>
                                </p:cTn>
                              </p:par>
                            </p:childTnLst>
                          </p:cTn>
                        </p:par>
                        <p:par>
                          <p:cTn id="53" fill="hold">
                            <p:stCondLst>
                              <p:cond delay="5000"/>
                            </p:stCondLst>
                            <p:childTnLst>
                              <p:par>
                                <p:cTn id="54" presetID="47" presetClass="entr" presetSubtype="0"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anim calcmode="lin" valueType="num">
                                      <p:cBhvr>
                                        <p:cTn id="57" dur="1000" fill="hold"/>
                                        <p:tgtEl>
                                          <p:spTgt spid="57"/>
                                        </p:tgtEl>
                                        <p:attrNameLst>
                                          <p:attrName>ppt_x</p:attrName>
                                        </p:attrNameLst>
                                      </p:cBhvr>
                                      <p:tavLst>
                                        <p:tav tm="0">
                                          <p:val>
                                            <p:strVal val="#ppt_x"/>
                                          </p:val>
                                        </p:tav>
                                        <p:tav tm="100000">
                                          <p:val>
                                            <p:strVal val="#ppt_x"/>
                                          </p:val>
                                        </p:tav>
                                      </p:tavLst>
                                    </p:anim>
                                    <p:anim calcmode="lin" valueType="num">
                                      <p:cBhvr>
                                        <p:cTn id="58" dur="1000" fill="hold"/>
                                        <p:tgtEl>
                                          <p:spTgt spid="5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1000"/>
                                        <p:tgtEl>
                                          <p:spTgt spid="55"/>
                                        </p:tgtEl>
                                      </p:cBhvr>
                                    </p:animEffect>
                                    <p:anim calcmode="lin" valueType="num">
                                      <p:cBhvr>
                                        <p:cTn id="62" dur="1000" fill="hold"/>
                                        <p:tgtEl>
                                          <p:spTgt spid="55"/>
                                        </p:tgtEl>
                                        <p:attrNameLst>
                                          <p:attrName>ppt_x</p:attrName>
                                        </p:attrNameLst>
                                      </p:cBhvr>
                                      <p:tavLst>
                                        <p:tav tm="0">
                                          <p:val>
                                            <p:strVal val="#ppt_x"/>
                                          </p:val>
                                        </p:tav>
                                        <p:tav tm="100000">
                                          <p:val>
                                            <p:strVal val="#ppt_x"/>
                                          </p:val>
                                        </p:tav>
                                      </p:tavLst>
                                    </p:anim>
                                    <p:anim calcmode="lin" valueType="num">
                                      <p:cBhvr>
                                        <p:cTn id="63" dur="1000" fill="hold"/>
                                        <p:tgtEl>
                                          <p:spTgt spid="55"/>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2" presetClass="entr" presetSubtype="2"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1+#ppt_w/2"/>
                                          </p:val>
                                        </p:tav>
                                        <p:tav tm="100000">
                                          <p:val>
                                            <p:strVal val="#ppt_x"/>
                                          </p:val>
                                        </p:tav>
                                      </p:tavLst>
                                    </p:anim>
                                    <p:anim calcmode="lin" valueType="num">
                                      <p:cBhvr additive="base">
                                        <p:cTn id="68" dur="500" fill="hold"/>
                                        <p:tgtEl>
                                          <p:spTgt spid="5"/>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2" presetClass="entr" presetSubtype="8" fill="hold"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left)">
                                      <p:cBhvr>
                                        <p:cTn id="72" dur="500"/>
                                        <p:tgtEl>
                                          <p:spTgt spid="75"/>
                                        </p:tgtEl>
                                      </p:cBhvr>
                                    </p:animEffect>
                                  </p:childTnLst>
                                </p:cTn>
                              </p:par>
                            </p:childTnLst>
                          </p:cTn>
                        </p:par>
                        <p:par>
                          <p:cTn id="73" fill="hold">
                            <p:stCondLst>
                              <p:cond delay="7000"/>
                            </p:stCondLst>
                            <p:childTnLst>
                              <p:par>
                                <p:cTn id="74" presetID="47" presetClass="entr" presetSubtype="0"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1000"/>
                                        <p:tgtEl>
                                          <p:spTgt spid="77"/>
                                        </p:tgtEl>
                                      </p:cBhvr>
                                    </p:animEffect>
                                    <p:anim calcmode="lin" valueType="num">
                                      <p:cBhvr>
                                        <p:cTn id="77" dur="1000" fill="hold"/>
                                        <p:tgtEl>
                                          <p:spTgt spid="77"/>
                                        </p:tgtEl>
                                        <p:attrNameLst>
                                          <p:attrName>ppt_x</p:attrName>
                                        </p:attrNameLst>
                                      </p:cBhvr>
                                      <p:tavLst>
                                        <p:tav tm="0">
                                          <p:val>
                                            <p:strVal val="#ppt_x"/>
                                          </p:val>
                                        </p:tav>
                                        <p:tav tm="100000">
                                          <p:val>
                                            <p:strVal val="#ppt_x"/>
                                          </p:val>
                                        </p:tav>
                                      </p:tavLst>
                                    </p:anim>
                                    <p:anim calcmode="lin" valueType="num">
                                      <p:cBhvr>
                                        <p:cTn id="78" dur="1000" fill="hold"/>
                                        <p:tgtEl>
                                          <p:spTgt spid="7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1000"/>
                                        <p:tgtEl>
                                          <p:spTgt spid="76"/>
                                        </p:tgtEl>
                                      </p:cBhvr>
                                    </p:animEffect>
                                    <p:anim calcmode="lin" valueType="num">
                                      <p:cBhvr>
                                        <p:cTn id="82" dur="1000" fill="hold"/>
                                        <p:tgtEl>
                                          <p:spTgt spid="76"/>
                                        </p:tgtEl>
                                        <p:attrNameLst>
                                          <p:attrName>ppt_x</p:attrName>
                                        </p:attrNameLst>
                                      </p:cBhvr>
                                      <p:tavLst>
                                        <p:tav tm="0">
                                          <p:val>
                                            <p:strVal val="#ppt_x"/>
                                          </p:val>
                                        </p:tav>
                                        <p:tav tm="100000">
                                          <p:val>
                                            <p:strVal val="#ppt_x"/>
                                          </p:val>
                                        </p:tav>
                                      </p:tavLst>
                                    </p:anim>
                                    <p:anim calcmode="lin" valueType="num">
                                      <p:cBhvr>
                                        <p:cTn id="8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56" grpId="0"/>
      <p:bldP spid="57" grpId="0"/>
      <p:bldP spid="58" grpId="0"/>
      <p:bldP spid="59" grpId="0"/>
      <p:bldP spid="76" grpId="0"/>
      <p:bldP spid="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285750" indent="-285750">
              <a:lnSpc>
                <a:spcPct val="130000"/>
              </a:lnSpc>
              <a:buNone/>
            </a:pPr>
            <a:r>
              <a:rPr lang="zh-CN" altLang="en-US" sz="1600" b="1" dirty="0" smtClean="0">
                <a:solidFill>
                  <a:schemeClr val="tx1"/>
                </a:solidFill>
                <a:sym typeface="Wingdings" charset="2"/>
              </a:rPr>
              <a:t>循环测试</a:t>
            </a:r>
            <a:r>
              <a:rPr lang="en-US" altLang="zh-CN" sz="1600" b="1" dirty="0" smtClean="0">
                <a:solidFill>
                  <a:schemeClr val="tx1"/>
                </a:solidFill>
                <a:sym typeface="Wingdings" charset="2"/>
              </a:rPr>
              <a:t>IO</a:t>
            </a:r>
            <a:r>
              <a:rPr lang="zh-CN" altLang="en-US" sz="1600" b="1" dirty="0" smtClean="0">
                <a:solidFill>
                  <a:schemeClr val="tx1"/>
                </a:solidFill>
                <a:sym typeface="Wingdings" charset="2"/>
              </a:rPr>
              <a:t>方式</a:t>
            </a:r>
            <a:endParaRPr lang="en-US" altLang="zh-CN" sz="1600" b="1" dirty="0" smtClean="0">
              <a:solidFill>
                <a:schemeClr val="tx1"/>
              </a:solidFill>
              <a:sym typeface="Wingdings" charset="2"/>
            </a:endParaRPr>
          </a:p>
          <a:p>
            <a:pPr marL="285750" indent="-285750">
              <a:lnSpc>
                <a:spcPct val="130000"/>
              </a:lnSpc>
              <a:buNone/>
            </a:pPr>
            <a:r>
              <a:rPr lang="en-US" altLang="zh-CN" sz="1600" dirty="0" smtClean="0">
                <a:solidFill>
                  <a:schemeClr val="tx1"/>
                </a:solidFill>
                <a:sym typeface="Wingdings" charset="2"/>
              </a:rPr>
              <a:t>      </a:t>
            </a:r>
            <a:r>
              <a:rPr lang="zh-CN" altLang="en-US" sz="1600" dirty="0" smtClean="0">
                <a:solidFill>
                  <a:schemeClr val="tx1"/>
                </a:solidFill>
                <a:sym typeface="Wingdings" charset="2"/>
              </a:rPr>
              <a:t>也叫程序直接控制方式，</a:t>
            </a:r>
            <a:r>
              <a:rPr lang="en-US" altLang="zh-CN" sz="1600" dirty="0" smtClean="0">
                <a:solidFill>
                  <a:schemeClr val="tx1"/>
                </a:solidFill>
                <a:sym typeface="Wingdings" charset="2"/>
              </a:rPr>
              <a:t>IO</a:t>
            </a:r>
            <a:r>
              <a:rPr lang="zh-CN" altLang="en-US" sz="1600" dirty="0" smtClean="0">
                <a:solidFill>
                  <a:schemeClr val="tx1"/>
                </a:solidFill>
                <a:sym typeface="Wingdings" charset="2"/>
              </a:rPr>
              <a:t>控制器的控制寄存器存在几个标志位，启动位、完成位、忙位。</a:t>
            </a:r>
            <a:r>
              <a:rPr lang="en-US" altLang="zh-CN" sz="1600" dirty="0" smtClean="0">
                <a:solidFill>
                  <a:schemeClr val="tx1"/>
                </a:solidFill>
                <a:sym typeface="Wingdings" charset="2"/>
              </a:rPr>
              <a:t>CPU</a:t>
            </a:r>
            <a:r>
              <a:rPr lang="zh-CN" altLang="en-US" sz="1600" dirty="0" smtClean="0">
                <a:solidFill>
                  <a:schemeClr val="tx1"/>
                </a:solidFill>
                <a:sym typeface="Wingdings" charset="2"/>
              </a:rPr>
              <a:t>不断查询控制器的这几个标志位，然后从数据寄存器存取数据。这种方式</a:t>
            </a:r>
            <a:r>
              <a:rPr lang="en-US" altLang="zh-CN" sz="1600" dirty="0" smtClean="0">
                <a:solidFill>
                  <a:schemeClr val="tx1"/>
                </a:solidFill>
                <a:sym typeface="Wingdings" charset="2"/>
              </a:rPr>
              <a:t>IO</a:t>
            </a:r>
            <a:r>
              <a:rPr lang="zh-CN" altLang="en-US" sz="1600" dirty="0" smtClean="0">
                <a:solidFill>
                  <a:schemeClr val="tx1"/>
                </a:solidFill>
                <a:sym typeface="Wingdings" charset="2"/>
              </a:rPr>
              <a:t>操作持续占有</a:t>
            </a:r>
            <a:r>
              <a:rPr lang="en-US" altLang="zh-CN" sz="1600" dirty="0" smtClean="0">
                <a:solidFill>
                  <a:schemeClr val="tx1"/>
                </a:solidFill>
                <a:sym typeface="Wingdings" charset="2"/>
              </a:rPr>
              <a:t>CPU</a:t>
            </a:r>
            <a:r>
              <a:rPr lang="zh-CN" altLang="en-US" sz="1600" dirty="0" smtClean="0">
                <a:solidFill>
                  <a:schemeClr val="tx1"/>
                </a:solidFill>
                <a:sym typeface="Wingdings" charset="2"/>
              </a:rPr>
              <a:t>，造成</a:t>
            </a:r>
            <a:r>
              <a:rPr lang="en-US" altLang="zh-CN" sz="1600" dirty="0" smtClean="0">
                <a:solidFill>
                  <a:schemeClr val="tx1"/>
                </a:solidFill>
                <a:sym typeface="Wingdings" charset="2"/>
              </a:rPr>
              <a:t>CPU</a:t>
            </a:r>
            <a:r>
              <a:rPr lang="zh-CN" altLang="en-US" sz="1600" dirty="0" smtClean="0">
                <a:solidFill>
                  <a:schemeClr val="tx1"/>
                </a:solidFill>
                <a:sym typeface="Wingdings" charset="2"/>
              </a:rPr>
              <a:t>资源极大浪费。</a:t>
            </a:r>
            <a:endParaRPr lang="en-US" altLang="zh-CN" sz="1600" dirty="0" smtClean="0">
              <a:solidFill>
                <a:schemeClr val="tx1"/>
              </a:solidFill>
              <a:sym typeface="Wingdings" charset="2"/>
            </a:endParaRPr>
          </a:p>
          <a:p>
            <a:pPr marL="285750" indent="-285750">
              <a:lnSpc>
                <a:spcPct val="130000"/>
              </a:lnSpc>
              <a:buNone/>
            </a:pPr>
            <a:endParaRPr lang="en-US" altLang="zh-CN" sz="1600" dirty="0" smtClean="0">
              <a:solidFill>
                <a:schemeClr val="tx1"/>
              </a:solidFill>
              <a:sym typeface="Wingdings" charset="2"/>
            </a:endParaRPr>
          </a:p>
          <a:p>
            <a:pPr marL="285750" indent="-285750">
              <a:lnSpc>
                <a:spcPct val="130000"/>
              </a:lnSpc>
              <a:buNone/>
            </a:pPr>
            <a:endParaRPr lang="en-US" altLang="zh-CN" sz="1600" dirty="0" smtClean="0">
              <a:solidFill>
                <a:schemeClr val="tx1"/>
              </a:solidFill>
              <a:sym typeface="Wingdings" charset="2"/>
            </a:endParaRPr>
          </a:p>
          <a:p>
            <a:pPr marL="285750" indent="-285750">
              <a:lnSpc>
                <a:spcPct val="130000"/>
              </a:lnSpc>
              <a:buNone/>
            </a:pPr>
            <a:r>
              <a:rPr lang="zh-CN" altLang="en-US" sz="1600" b="1" dirty="0" smtClean="0">
                <a:solidFill>
                  <a:schemeClr val="tx1"/>
                </a:solidFill>
                <a:sym typeface="Wingdings" charset="2"/>
              </a:rPr>
              <a:t>中断驱动方式</a:t>
            </a:r>
            <a:endParaRPr lang="en-US" altLang="zh-CN" sz="1600" b="1" dirty="0" smtClean="0">
              <a:solidFill>
                <a:schemeClr val="tx1"/>
              </a:solidFill>
              <a:sym typeface="Wingdings" charset="2"/>
            </a:endParaRPr>
          </a:p>
          <a:p>
            <a:pPr marL="285750" indent="-285750">
              <a:lnSpc>
                <a:spcPct val="130000"/>
              </a:lnSpc>
              <a:buNone/>
            </a:pPr>
            <a:r>
              <a:rPr lang="en-US" altLang="zh-CN" sz="1600" dirty="0" smtClean="0">
                <a:solidFill>
                  <a:schemeClr val="tx1"/>
                </a:solidFill>
                <a:sym typeface="Wingdings" charset="2"/>
              </a:rPr>
              <a:t>	</a:t>
            </a:r>
            <a:r>
              <a:rPr lang="zh-CN" altLang="en-US" sz="1600" dirty="0" smtClean="0">
                <a:solidFill>
                  <a:schemeClr val="tx1"/>
                </a:solidFill>
                <a:sym typeface="Wingdings" charset="2"/>
              </a:rPr>
              <a:t>允许</a:t>
            </a:r>
            <a:r>
              <a:rPr lang="en-US" altLang="zh-CN" sz="1600" dirty="0" smtClean="0">
                <a:solidFill>
                  <a:schemeClr val="tx1"/>
                </a:solidFill>
                <a:sym typeface="Wingdings" charset="2"/>
              </a:rPr>
              <a:t>IO</a:t>
            </a:r>
            <a:r>
              <a:rPr lang="zh-CN" altLang="en-US" sz="1600" dirty="0" smtClean="0">
                <a:solidFill>
                  <a:schemeClr val="tx1"/>
                </a:solidFill>
                <a:sym typeface="Wingdings" charset="2"/>
              </a:rPr>
              <a:t>设备主动以中断形式打断</a:t>
            </a:r>
            <a:r>
              <a:rPr lang="en-US" altLang="zh-CN" sz="1600" dirty="0" smtClean="0">
                <a:solidFill>
                  <a:schemeClr val="tx1"/>
                </a:solidFill>
                <a:sym typeface="Wingdings" charset="2"/>
              </a:rPr>
              <a:t>CPU</a:t>
            </a:r>
            <a:r>
              <a:rPr lang="zh-CN" altLang="en-US" sz="1600" dirty="0" smtClean="0">
                <a:solidFill>
                  <a:schemeClr val="tx1"/>
                </a:solidFill>
                <a:sym typeface="Wingdings" charset="2"/>
              </a:rPr>
              <a:t>的运行并请求服务，从而让</a:t>
            </a:r>
            <a:r>
              <a:rPr lang="en-US" altLang="zh-CN" sz="1600" dirty="0" smtClean="0">
                <a:solidFill>
                  <a:schemeClr val="tx1"/>
                </a:solidFill>
                <a:sym typeface="Wingdings" charset="2"/>
              </a:rPr>
              <a:t>CPU</a:t>
            </a:r>
            <a:r>
              <a:rPr lang="zh-CN" altLang="en-US" sz="1600" dirty="0" smtClean="0">
                <a:solidFill>
                  <a:schemeClr val="tx1"/>
                </a:solidFill>
                <a:sym typeface="Wingdings" charset="2"/>
              </a:rPr>
              <a:t>在</a:t>
            </a:r>
            <a:r>
              <a:rPr lang="en-US" altLang="zh-CN" sz="1600" dirty="0" smtClean="0">
                <a:solidFill>
                  <a:schemeClr val="tx1"/>
                </a:solidFill>
                <a:sym typeface="Wingdings" charset="2"/>
              </a:rPr>
              <a:t>IO</a:t>
            </a:r>
            <a:r>
              <a:rPr lang="zh-CN" altLang="en-US" sz="1600" dirty="0" smtClean="0">
                <a:solidFill>
                  <a:schemeClr val="tx1"/>
                </a:solidFill>
                <a:sym typeface="Wingdings" charset="2"/>
              </a:rPr>
              <a:t>操作时解放出来。让</a:t>
            </a:r>
            <a:r>
              <a:rPr lang="en-US" altLang="zh-CN" sz="1600" dirty="0" smtClean="0">
                <a:solidFill>
                  <a:schemeClr val="tx1"/>
                </a:solidFill>
                <a:sym typeface="Wingdings" charset="2"/>
              </a:rPr>
              <a:t>CPU</a:t>
            </a:r>
            <a:r>
              <a:rPr lang="zh-CN" altLang="en-US" sz="1600" dirty="0" smtClean="0">
                <a:solidFill>
                  <a:schemeClr val="tx1"/>
                </a:solidFill>
                <a:sym typeface="Wingdings" charset="2"/>
              </a:rPr>
              <a:t>与</a:t>
            </a:r>
            <a:r>
              <a:rPr lang="en-US" altLang="zh-CN" sz="1600" dirty="0" smtClean="0">
                <a:solidFill>
                  <a:schemeClr val="tx1"/>
                </a:solidFill>
                <a:sym typeface="Wingdings" charset="2"/>
              </a:rPr>
              <a:t>IO</a:t>
            </a:r>
            <a:r>
              <a:rPr lang="zh-CN" altLang="en-US" sz="1600" dirty="0" smtClean="0">
                <a:solidFill>
                  <a:schemeClr val="tx1"/>
                </a:solidFill>
                <a:sym typeface="Wingdings" charset="2"/>
              </a:rPr>
              <a:t>设备能并行工作。但这种方式当</a:t>
            </a:r>
            <a:r>
              <a:rPr lang="en-US" altLang="zh-CN" sz="1600" dirty="0" smtClean="0">
                <a:solidFill>
                  <a:schemeClr val="tx1"/>
                </a:solidFill>
                <a:sym typeface="Wingdings" charset="2"/>
              </a:rPr>
              <a:t>IO</a:t>
            </a:r>
            <a:r>
              <a:rPr lang="zh-CN" altLang="en-US" sz="1600" dirty="0" smtClean="0">
                <a:solidFill>
                  <a:schemeClr val="tx1"/>
                </a:solidFill>
                <a:sym typeface="Wingdings" charset="2"/>
              </a:rPr>
              <a:t>设备很多时，频繁中断</a:t>
            </a:r>
            <a:r>
              <a:rPr lang="en-US" altLang="zh-CN" sz="1600" dirty="0" smtClean="0">
                <a:solidFill>
                  <a:schemeClr val="tx1"/>
                </a:solidFill>
                <a:sym typeface="Wingdings" charset="2"/>
              </a:rPr>
              <a:t>CPU</a:t>
            </a:r>
            <a:r>
              <a:rPr lang="zh-CN" altLang="en-US" sz="1600" dirty="0" smtClean="0">
                <a:solidFill>
                  <a:schemeClr val="tx1"/>
                </a:solidFill>
                <a:sym typeface="Wingdings" charset="2"/>
              </a:rPr>
              <a:t>的工作，大大减少</a:t>
            </a:r>
            <a:r>
              <a:rPr lang="en-US" altLang="zh-CN" sz="1600" dirty="0" smtClean="0">
                <a:solidFill>
                  <a:schemeClr val="tx1"/>
                </a:solidFill>
                <a:sym typeface="Wingdings" charset="2"/>
              </a:rPr>
              <a:t>CPU</a:t>
            </a:r>
            <a:r>
              <a:rPr lang="zh-CN" altLang="en-US" sz="1600" dirty="0" smtClean="0">
                <a:solidFill>
                  <a:schemeClr val="tx1"/>
                </a:solidFill>
                <a:sym typeface="Wingdings" charset="2"/>
              </a:rPr>
              <a:t>的常规工作时间。</a:t>
            </a:r>
            <a:endParaRPr lang="en-US" altLang="zh-CN" sz="1600" dirty="0" smtClean="0">
              <a:solidFill>
                <a:schemeClr val="tx1"/>
              </a:solidFill>
              <a:sym typeface="Wingdings" charset="2"/>
            </a:endParaRPr>
          </a:p>
          <a:p>
            <a:pPr marL="0" indent="0">
              <a:lnSpc>
                <a:spcPct val="130000"/>
              </a:lnSpc>
              <a:buNone/>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dirty="0" smtClean="0">
              <a:solidFill>
                <a:schemeClr val="tx1"/>
              </a:solidFill>
              <a:latin typeface="微软雅黑" panose="020B0503020204020204" pitchFamily="34" charset="-122"/>
              <a:ea typeface="微软雅黑" panose="020B0503020204020204" pitchFamily="34" charset="-122"/>
            </a:endParaRPr>
          </a:p>
        </p:txBody>
      </p:sp>
      <p:grpSp>
        <p:nvGrpSpPr>
          <p:cNvPr id="5" name="Group 19"/>
          <p:cNvGrpSpPr/>
          <p:nvPr/>
        </p:nvGrpSpPr>
        <p:grpSpPr bwMode="auto">
          <a:xfrm>
            <a:off x="1691680" y="2067694"/>
            <a:ext cx="5943600" cy="2286000"/>
            <a:chOff x="672" y="2352"/>
            <a:chExt cx="3744" cy="1440"/>
          </a:xfrm>
        </p:grpSpPr>
        <p:sp>
          <p:nvSpPr>
            <p:cNvPr id="6" name="Rectangle 6"/>
            <p:cNvSpPr>
              <a:spLocks noChangeArrowheads="1"/>
            </p:cNvSpPr>
            <p:nvPr/>
          </p:nvSpPr>
          <p:spPr bwMode="auto">
            <a:xfrm>
              <a:off x="672" y="2352"/>
              <a:ext cx="384" cy="1056"/>
            </a:xfrm>
            <a:prstGeom prst="rect">
              <a:avLst/>
            </a:prstGeom>
            <a:noFill/>
            <a:ln w="28575">
              <a:solidFill>
                <a:schemeClr val="tx1"/>
              </a:solidFill>
              <a:miter lim="800000"/>
            </a:ln>
          </p:spPr>
          <p:txBody>
            <a:bodyPr wrap="none" anchor="ctr"/>
            <a:lstStyle/>
            <a:p>
              <a:pPr algn="ctr"/>
              <a:r>
                <a:rPr lang="en-US" altLang="zh-CN" sz="2000">
                  <a:latin typeface="Times New Roman" panose="02020603050405020304" pitchFamily="18" charset="0"/>
                </a:rPr>
                <a:t>CPU</a:t>
              </a:r>
              <a:endParaRPr lang="en-US" altLang="zh-CN" sz="2000">
                <a:latin typeface="Times New Roman" panose="02020603050405020304" pitchFamily="18" charset="0"/>
              </a:endParaRPr>
            </a:p>
          </p:txBody>
        </p:sp>
        <p:sp>
          <p:nvSpPr>
            <p:cNvPr id="7" name="Rectangle 7"/>
            <p:cNvSpPr>
              <a:spLocks noChangeArrowheads="1"/>
            </p:cNvSpPr>
            <p:nvPr/>
          </p:nvSpPr>
          <p:spPr bwMode="auto">
            <a:xfrm>
              <a:off x="1536" y="2352"/>
              <a:ext cx="2016" cy="1056"/>
            </a:xfrm>
            <a:prstGeom prst="rect">
              <a:avLst/>
            </a:prstGeom>
            <a:noFill/>
            <a:ln w="28575">
              <a:solidFill>
                <a:schemeClr val="tx1"/>
              </a:solidFill>
              <a:miter lim="800000"/>
            </a:ln>
          </p:spPr>
          <p:txBody>
            <a:bodyPr wrap="none" anchor="ctr"/>
            <a:lstStyle/>
            <a:p>
              <a:endParaRPr lang="zh-CN" altLang="en-US"/>
            </a:p>
          </p:txBody>
        </p:sp>
        <p:sp>
          <p:nvSpPr>
            <p:cNvPr id="8" name="Rectangle 8"/>
            <p:cNvSpPr>
              <a:spLocks noChangeArrowheads="1"/>
            </p:cNvSpPr>
            <p:nvPr/>
          </p:nvSpPr>
          <p:spPr bwMode="auto">
            <a:xfrm>
              <a:off x="4032" y="2352"/>
              <a:ext cx="384" cy="1056"/>
            </a:xfrm>
            <a:prstGeom prst="rect">
              <a:avLst/>
            </a:prstGeom>
            <a:noFill/>
            <a:ln w="28575">
              <a:solidFill>
                <a:schemeClr val="tx1"/>
              </a:solidFill>
              <a:miter lim="800000"/>
            </a:ln>
          </p:spPr>
          <p:txBody>
            <a:bodyPr wrap="none" anchor="ctr"/>
            <a:lstStyle/>
            <a:p>
              <a:pPr algn="ctr"/>
              <a:r>
                <a:rPr lang="zh-CN" altLang="en-US">
                  <a:latin typeface="Times New Roman" panose="02020603050405020304" pitchFamily="18" charset="0"/>
                </a:rPr>
                <a:t>外</a:t>
              </a:r>
              <a:endParaRPr lang="zh-CN" altLang="en-US">
                <a:latin typeface="Times New Roman" panose="02020603050405020304" pitchFamily="18" charset="0"/>
              </a:endParaRPr>
            </a:p>
            <a:p>
              <a:pPr algn="ctr"/>
              <a:r>
                <a:rPr lang="zh-CN" altLang="en-US">
                  <a:latin typeface="Times New Roman" panose="02020603050405020304" pitchFamily="18" charset="0"/>
                </a:rPr>
                <a:t>部</a:t>
              </a:r>
              <a:endParaRPr lang="zh-CN" altLang="en-US">
                <a:latin typeface="Times New Roman" panose="02020603050405020304" pitchFamily="18" charset="0"/>
              </a:endParaRPr>
            </a:p>
            <a:p>
              <a:pPr algn="ctr"/>
              <a:r>
                <a:rPr lang="zh-CN" altLang="en-US">
                  <a:latin typeface="Times New Roman" panose="02020603050405020304" pitchFamily="18" charset="0"/>
                </a:rPr>
                <a:t>设</a:t>
              </a:r>
              <a:endParaRPr lang="zh-CN" altLang="en-US">
                <a:latin typeface="Times New Roman" panose="02020603050405020304" pitchFamily="18" charset="0"/>
              </a:endParaRPr>
            </a:p>
            <a:p>
              <a:pPr algn="ctr"/>
              <a:r>
                <a:rPr lang="zh-CN" altLang="en-US">
                  <a:latin typeface="Times New Roman" panose="02020603050405020304" pitchFamily="18" charset="0"/>
                </a:rPr>
                <a:t>备</a:t>
              </a:r>
              <a:endParaRPr lang="zh-CN" altLang="en-US">
                <a:latin typeface="Times New Roman" panose="02020603050405020304" pitchFamily="18" charset="0"/>
              </a:endParaRPr>
            </a:p>
          </p:txBody>
        </p:sp>
        <p:sp>
          <p:nvSpPr>
            <p:cNvPr id="9" name="Rectangle 9"/>
            <p:cNvSpPr>
              <a:spLocks noChangeArrowheads="1"/>
            </p:cNvSpPr>
            <p:nvPr/>
          </p:nvSpPr>
          <p:spPr bwMode="auto">
            <a:xfrm>
              <a:off x="1680" y="2496"/>
              <a:ext cx="336" cy="816"/>
            </a:xfrm>
            <a:prstGeom prst="rect">
              <a:avLst/>
            </a:prstGeom>
            <a:noFill/>
            <a:ln w="19050">
              <a:solidFill>
                <a:srgbClr val="FF0066"/>
              </a:solidFill>
              <a:miter lim="800000"/>
            </a:ln>
          </p:spPr>
          <p:txBody>
            <a:bodyPr wrap="none" anchor="ctr"/>
            <a:lstStyle/>
            <a:p>
              <a:pPr algn="ctr"/>
              <a:r>
                <a:rPr lang="zh-CN" altLang="en-US" sz="1400" b="1">
                  <a:solidFill>
                    <a:srgbClr val="008000"/>
                  </a:solidFill>
                  <a:latin typeface="Times New Roman" panose="02020603050405020304" pitchFamily="18" charset="0"/>
                </a:rPr>
                <a:t>控</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制</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逻</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辑</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电</a:t>
              </a:r>
              <a:endParaRPr lang="zh-CN" altLang="en-US" sz="1400" b="1">
                <a:solidFill>
                  <a:srgbClr val="008000"/>
                </a:solidFill>
                <a:latin typeface="Times New Roman" panose="02020603050405020304" pitchFamily="18" charset="0"/>
              </a:endParaRPr>
            </a:p>
            <a:p>
              <a:pPr algn="ctr"/>
              <a:r>
                <a:rPr lang="zh-CN" altLang="en-US" sz="1400" b="1">
                  <a:solidFill>
                    <a:srgbClr val="008000"/>
                  </a:solidFill>
                  <a:latin typeface="Times New Roman" panose="02020603050405020304" pitchFamily="18" charset="0"/>
                </a:rPr>
                <a:t>路</a:t>
              </a:r>
              <a:endParaRPr lang="zh-CN" altLang="en-US" sz="1400" b="1">
                <a:solidFill>
                  <a:srgbClr val="008000"/>
                </a:solidFill>
                <a:latin typeface="Times New Roman" panose="02020603050405020304" pitchFamily="18" charset="0"/>
              </a:endParaRPr>
            </a:p>
          </p:txBody>
        </p:sp>
        <p:sp>
          <p:nvSpPr>
            <p:cNvPr id="10" name="Rectangle 10"/>
            <p:cNvSpPr>
              <a:spLocks noChangeArrowheads="1"/>
            </p:cNvSpPr>
            <p:nvPr/>
          </p:nvSpPr>
          <p:spPr bwMode="auto">
            <a:xfrm>
              <a:off x="2352" y="2496"/>
              <a:ext cx="1056" cy="240"/>
            </a:xfrm>
            <a:prstGeom prst="rect">
              <a:avLst/>
            </a:prstGeom>
            <a:noFill/>
            <a:ln w="19050">
              <a:solidFill>
                <a:srgbClr val="FF0066"/>
              </a:solidFill>
              <a:miter lim="800000"/>
            </a:ln>
          </p:spPr>
          <p:txBody>
            <a:bodyPr wrap="none" anchor="ctr"/>
            <a:lstStyle/>
            <a:p>
              <a:pPr algn="ctr"/>
              <a:r>
                <a:rPr lang="zh-CN" altLang="en-US" sz="2000" b="1" dirty="0">
                  <a:solidFill>
                    <a:srgbClr val="008000"/>
                  </a:solidFill>
                  <a:latin typeface="Times New Roman" panose="02020603050405020304" pitchFamily="18" charset="0"/>
                </a:rPr>
                <a:t>控制寄存器</a:t>
              </a:r>
              <a:endParaRPr lang="zh-CN" altLang="en-US" sz="2000" b="1" dirty="0">
                <a:solidFill>
                  <a:srgbClr val="008000"/>
                </a:solidFill>
                <a:latin typeface="Times New Roman" panose="02020603050405020304" pitchFamily="18" charset="0"/>
              </a:endParaRPr>
            </a:p>
          </p:txBody>
        </p:sp>
        <p:sp>
          <p:nvSpPr>
            <p:cNvPr id="11" name="Rectangle 11"/>
            <p:cNvSpPr>
              <a:spLocks noChangeArrowheads="1"/>
            </p:cNvSpPr>
            <p:nvPr/>
          </p:nvSpPr>
          <p:spPr bwMode="auto">
            <a:xfrm>
              <a:off x="1968" y="3552"/>
              <a:ext cx="1056" cy="240"/>
            </a:xfrm>
            <a:prstGeom prst="rect">
              <a:avLst/>
            </a:prstGeom>
            <a:noFill/>
            <a:ln w="19050">
              <a:noFill/>
              <a:miter lim="800000"/>
            </a:ln>
          </p:spPr>
          <p:txBody>
            <a:bodyPr wrap="none" anchor="ctr"/>
            <a:lstStyle/>
            <a:p>
              <a:pPr algn="ctr"/>
              <a:r>
                <a:rPr lang="en-US" altLang="zh-CN" sz="2000" b="1">
                  <a:solidFill>
                    <a:srgbClr val="008000"/>
                  </a:solidFill>
                  <a:latin typeface="Times New Roman" panose="02020603050405020304" pitchFamily="18" charset="0"/>
                </a:rPr>
                <a:t>I/O</a:t>
              </a:r>
              <a:r>
                <a:rPr lang="zh-CN" altLang="en-US" sz="2000" b="1">
                  <a:solidFill>
                    <a:srgbClr val="008000"/>
                  </a:solidFill>
                  <a:latin typeface="Times New Roman" panose="02020603050405020304" pitchFamily="18" charset="0"/>
                </a:rPr>
                <a:t>控制器</a:t>
              </a:r>
              <a:endParaRPr lang="zh-CN" altLang="en-US" sz="2000" b="1">
                <a:solidFill>
                  <a:srgbClr val="008000"/>
                </a:solidFill>
                <a:latin typeface="Times New Roman" panose="02020603050405020304" pitchFamily="18" charset="0"/>
              </a:endParaRPr>
            </a:p>
          </p:txBody>
        </p:sp>
        <p:sp>
          <p:nvSpPr>
            <p:cNvPr id="12" name="Rectangle 12"/>
            <p:cNvSpPr>
              <a:spLocks noChangeArrowheads="1"/>
            </p:cNvSpPr>
            <p:nvPr/>
          </p:nvSpPr>
          <p:spPr bwMode="auto">
            <a:xfrm>
              <a:off x="2352" y="3072"/>
              <a:ext cx="1056" cy="240"/>
            </a:xfrm>
            <a:prstGeom prst="rect">
              <a:avLst/>
            </a:prstGeom>
            <a:noFill/>
            <a:ln w="19050">
              <a:solidFill>
                <a:srgbClr val="FF0066"/>
              </a:solidFill>
              <a:miter lim="800000"/>
            </a:ln>
          </p:spPr>
          <p:txBody>
            <a:bodyPr wrap="none" anchor="ctr"/>
            <a:lstStyle/>
            <a:p>
              <a:pPr algn="ctr"/>
              <a:r>
                <a:rPr lang="zh-CN" altLang="en-US" sz="2000" b="1">
                  <a:solidFill>
                    <a:srgbClr val="008000"/>
                  </a:solidFill>
                  <a:latin typeface="Times New Roman" panose="02020603050405020304" pitchFamily="18" charset="0"/>
                </a:rPr>
                <a:t>数据寄存器</a:t>
              </a:r>
              <a:endParaRPr lang="zh-CN" altLang="en-US" sz="2000" b="1">
                <a:solidFill>
                  <a:srgbClr val="008000"/>
                </a:solidFill>
                <a:latin typeface="Times New Roman" panose="02020603050405020304" pitchFamily="18" charset="0"/>
              </a:endParaRPr>
            </a:p>
          </p:txBody>
        </p:sp>
        <p:sp>
          <p:nvSpPr>
            <p:cNvPr id="13" name="Line 13"/>
            <p:cNvSpPr>
              <a:spLocks noChangeShapeType="1"/>
            </p:cNvSpPr>
            <p:nvPr/>
          </p:nvSpPr>
          <p:spPr bwMode="auto">
            <a:xfrm>
              <a:off x="1056" y="2544"/>
              <a:ext cx="480" cy="0"/>
            </a:xfrm>
            <a:prstGeom prst="line">
              <a:avLst/>
            </a:prstGeom>
            <a:noFill/>
            <a:ln w="19050">
              <a:solidFill>
                <a:srgbClr val="990000"/>
              </a:solidFill>
              <a:round/>
              <a:tailEnd type="triangle" w="med" len="med"/>
            </a:ln>
          </p:spPr>
          <p:txBody>
            <a:bodyPr/>
            <a:lstStyle/>
            <a:p>
              <a:endParaRPr lang="zh-CN" altLang="en-US"/>
            </a:p>
          </p:txBody>
        </p:sp>
        <p:sp>
          <p:nvSpPr>
            <p:cNvPr id="14" name="Line 14"/>
            <p:cNvSpPr>
              <a:spLocks noChangeShapeType="1"/>
            </p:cNvSpPr>
            <p:nvPr/>
          </p:nvSpPr>
          <p:spPr bwMode="auto">
            <a:xfrm>
              <a:off x="3552" y="2544"/>
              <a:ext cx="480" cy="0"/>
            </a:xfrm>
            <a:prstGeom prst="line">
              <a:avLst/>
            </a:prstGeom>
            <a:noFill/>
            <a:ln w="19050">
              <a:solidFill>
                <a:srgbClr val="990000"/>
              </a:solidFill>
              <a:round/>
              <a:tailEnd type="triangle" w="med" len="med"/>
            </a:ln>
          </p:spPr>
          <p:txBody>
            <a:bodyPr/>
            <a:lstStyle/>
            <a:p>
              <a:endParaRPr lang="zh-CN" altLang="en-US"/>
            </a:p>
          </p:txBody>
        </p:sp>
        <p:sp>
          <p:nvSpPr>
            <p:cNvPr id="15" name="Line 15"/>
            <p:cNvSpPr>
              <a:spLocks noChangeShapeType="1"/>
            </p:cNvSpPr>
            <p:nvPr/>
          </p:nvSpPr>
          <p:spPr bwMode="auto">
            <a:xfrm flipH="1">
              <a:off x="1056" y="2784"/>
              <a:ext cx="480" cy="0"/>
            </a:xfrm>
            <a:prstGeom prst="line">
              <a:avLst/>
            </a:prstGeom>
            <a:noFill/>
            <a:ln w="19050">
              <a:solidFill>
                <a:srgbClr val="990000"/>
              </a:solidFill>
              <a:round/>
              <a:tailEnd type="triangle" w="med" len="med"/>
            </a:ln>
          </p:spPr>
          <p:txBody>
            <a:bodyPr/>
            <a:lstStyle/>
            <a:p>
              <a:endParaRPr lang="zh-CN" altLang="en-US"/>
            </a:p>
          </p:txBody>
        </p:sp>
        <p:sp>
          <p:nvSpPr>
            <p:cNvPr id="16" name="Line 16"/>
            <p:cNvSpPr>
              <a:spLocks noChangeShapeType="1"/>
            </p:cNvSpPr>
            <p:nvPr/>
          </p:nvSpPr>
          <p:spPr bwMode="auto">
            <a:xfrm flipH="1">
              <a:off x="3552" y="2784"/>
              <a:ext cx="480" cy="0"/>
            </a:xfrm>
            <a:prstGeom prst="line">
              <a:avLst/>
            </a:prstGeom>
            <a:noFill/>
            <a:ln w="19050">
              <a:solidFill>
                <a:srgbClr val="990000"/>
              </a:solidFill>
              <a:round/>
              <a:tailEnd type="triangle" w="med" len="med"/>
            </a:ln>
          </p:spPr>
          <p:txBody>
            <a:bodyPr/>
            <a:lstStyle/>
            <a:p>
              <a:endParaRPr lang="zh-CN" altLang="en-US"/>
            </a:p>
          </p:txBody>
        </p:sp>
        <p:sp>
          <p:nvSpPr>
            <p:cNvPr id="17" name="Line 17"/>
            <p:cNvSpPr>
              <a:spLocks noChangeShapeType="1"/>
            </p:cNvSpPr>
            <p:nvPr/>
          </p:nvSpPr>
          <p:spPr bwMode="auto">
            <a:xfrm>
              <a:off x="1056" y="3120"/>
              <a:ext cx="480" cy="0"/>
            </a:xfrm>
            <a:prstGeom prst="line">
              <a:avLst/>
            </a:prstGeom>
            <a:noFill/>
            <a:ln w="19050">
              <a:solidFill>
                <a:srgbClr val="990000"/>
              </a:solidFill>
              <a:round/>
              <a:headEnd type="triangle" w="med" len="med"/>
              <a:tailEnd type="triangle" w="med" len="med"/>
            </a:ln>
          </p:spPr>
          <p:txBody>
            <a:bodyPr/>
            <a:lstStyle/>
            <a:p>
              <a:endParaRPr lang="zh-CN" altLang="en-US"/>
            </a:p>
          </p:txBody>
        </p:sp>
        <p:sp>
          <p:nvSpPr>
            <p:cNvPr id="18" name="Line 18"/>
            <p:cNvSpPr>
              <a:spLocks noChangeShapeType="1"/>
            </p:cNvSpPr>
            <p:nvPr/>
          </p:nvSpPr>
          <p:spPr bwMode="auto">
            <a:xfrm>
              <a:off x="3552" y="3120"/>
              <a:ext cx="480" cy="0"/>
            </a:xfrm>
            <a:prstGeom prst="line">
              <a:avLst/>
            </a:prstGeom>
            <a:noFill/>
            <a:ln w="19050">
              <a:solidFill>
                <a:srgbClr val="990000"/>
              </a:solidFill>
              <a:round/>
              <a:headEnd type="triangle" w="med" len="med"/>
              <a:tailEnd type="triangle" w="med" len="med"/>
            </a:ln>
          </p:spPr>
          <p:txBody>
            <a:bodyPr/>
            <a:lstStyle/>
            <a:p>
              <a:endParaRPr lang="zh-CN" altLang="en-US"/>
            </a:p>
          </p:txBody>
        </p:sp>
      </p:grpSp>
      <p:pic>
        <p:nvPicPr>
          <p:cNvPr id="36866" name="Picture 2" descr="https://gss1.bdstatic.com/9vo3dSag_xI4khGkpoWK1HF6hhy/baike/c0%3Dbaike80%2C5%2C5%2C80%2C26/sign=3dfda315cebf6c81e33a24badd57da50/b21c8701a18b87d68600ec62050828381f30fd09.jpg"/>
          <p:cNvPicPr>
            <a:picLocks noChangeAspect="1" noChangeArrowheads="1"/>
          </p:cNvPicPr>
          <p:nvPr/>
        </p:nvPicPr>
        <p:blipFill>
          <a:blip r:embed="rId1" cstate="print"/>
          <a:srcRect/>
          <a:stretch>
            <a:fillRect/>
          </a:stretch>
        </p:blipFill>
        <p:spPr bwMode="auto">
          <a:xfrm>
            <a:off x="4716016" y="267494"/>
            <a:ext cx="3456384" cy="4735518"/>
          </a:xfrm>
          <a:prstGeom prst="rect">
            <a:avLst/>
          </a:prstGeom>
          <a:noFill/>
        </p:spPr>
      </p:pic>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a:t>
            </a: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10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wipe(left)">
                                      <p:cBhvr>
                                        <p:cTn id="17" dur="10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5"/>
                                        </p:tgtEl>
                                      </p:cBhvr>
                                    </p:animEffect>
                                    <p:set>
                                      <p:cBhvr>
                                        <p:cTn id="22" dur="1" fill="hold">
                                          <p:stCondLst>
                                            <p:cond delay="9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left)">
                                      <p:cBhvr>
                                        <p:cTn id="27" dur="10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left)">
                                      <p:cBhvr>
                                        <p:cTn id="32" dur="10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36866"/>
                                        </p:tgtEl>
                                        <p:attrNameLst>
                                          <p:attrName>style.visibility</p:attrName>
                                        </p:attrNameLst>
                                      </p:cBhvr>
                                      <p:to>
                                        <p:strVal val="visible"/>
                                      </p:to>
                                    </p:set>
                                    <p:anim calcmode="lin" valueType="num">
                                      <p:cBhvr>
                                        <p:cTn id="37" dur="500" fill="hold"/>
                                        <p:tgtEl>
                                          <p:spTgt spid="36866"/>
                                        </p:tgtEl>
                                        <p:attrNameLst>
                                          <p:attrName>ppt_w</p:attrName>
                                        </p:attrNameLst>
                                      </p:cBhvr>
                                      <p:tavLst>
                                        <p:tav tm="0">
                                          <p:val>
                                            <p:fltVal val="0"/>
                                          </p:val>
                                        </p:tav>
                                        <p:tav tm="100000">
                                          <p:val>
                                            <p:strVal val="#ppt_w"/>
                                          </p:val>
                                        </p:tav>
                                      </p:tavLst>
                                    </p:anim>
                                    <p:anim calcmode="lin" valueType="num">
                                      <p:cBhvr>
                                        <p:cTn id="38" dur="500" fill="hold"/>
                                        <p:tgtEl>
                                          <p:spTgt spid="36866"/>
                                        </p:tgtEl>
                                        <p:attrNameLst>
                                          <p:attrName>ppt_h</p:attrName>
                                        </p:attrNameLst>
                                      </p:cBhvr>
                                      <p:tavLst>
                                        <p:tav tm="0">
                                          <p:val>
                                            <p:fltVal val="0"/>
                                          </p:val>
                                        </p:tav>
                                        <p:tav tm="100000">
                                          <p:val>
                                            <p:strVal val="#ppt_h"/>
                                          </p:val>
                                        </p:tav>
                                      </p:tavLst>
                                    </p:anim>
                                    <p:animEffect transition="in" filter="fade">
                                      <p:cBhvr>
                                        <p:cTn id="39" dur="500"/>
                                        <p:tgtEl>
                                          <p:spTgt spid="3686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xit" presetSubtype="16" fill="hold" nodeType="clickEffect">
                                  <p:stCondLst>
                                    <p:cond delay="0"/>
                                  </p:stCondLst>
                                  <p:childTnLst>
                                    <p:anim calcmode="lin" valueType="num">
                                      <p:cBhvr>
                                        <p:cTn id="43" dur="500"/>
                                        <p:tgtEl>
                                          <p:spTgt spid="36866"/>
                                        </p:tgtEl>
                                        <p:attrNameLst>
                                          <p:attrName>ppt_w</p:attrName>
                                        </p:attrNameLst>
                                      </p:cBhvr>
                                      <p:tavLst>
                                        <p:tav tm="0">
                                          <p:val>
                                            <p:strVal val="ppt_w"/>
                                          </p:val>
                                        </p:tav>
                                        <p:tav tm="100000">
                                          <p:val>
                                            <p:fltVal val="0"/>
                                          </p:val>
                                        </p:tav>
                                      </p:tavLst>
                                    </p:anim>
                                    <p:anim calcmode="lin" valueType="num">
                                      <p:cBhvr>
                                        <p:cTn id="44" dur="500"/>
                                        <p:tgtEl>
                                          <p:spTgt spid="36866"/>
                                        </p:tgtEl>
                                        <p:attrNameLst>
                                          <p:attrName>ppt_h</p:attrName>
                                        </p:attrNameLst>
                                      </p:cBhvr>
                                      <p:tavLst>
                                        <p:tav tm="0">
                                          <p:val>
                                            <p:strVal val="ppt_h"/>
                                          </p:val>
                                        </p:tav>
                                        <p:tav tm="100000">
                                          <p:val>
                                            <p:fltVal val="0"/>
                                          </p:val>
                                        </p:tav>
                                      </p:tavLst>
                                    </p:anim>
                                    <p:animEffect transition="out" filter="fade">
                                      <p:cBhvr>
                                        <p:cTn id="45" dur="500"/>
                                        <p:tgtEl>
                                          <p:spTgt spid="36866"/>
                                        </p:tgtEl>
                                      </p:cBhvr>
                                    </p:animEffect>
                                    <p:set>
                                      <p:cBhvr>
                                        <p:cTn id="46" dur="1" fill="hold">
                                          <p:stCondLst>
                                            <p:cond delay="499"/>
                                          </p:stCondLst>
                                        </p:cTn>
                                        <p:tgtEl>
                                          <p:spTgt spid="368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方式</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dirty="0" smtClean="0">
                <a:solidFill>
                  <a:schemeClr val="tx1"/>
                </a:solidFill>
                <a:sym typeface="Wingdings" charset="2"/>
              </a:rPr>
              <a:t>Direct Memory Access</a:t>
            </a:r>
            <a:r>
              <a:rPr lang="zh-CN" altLang="en-US" sz="1200" dirty="0" smtClean="0">
                <a:solidFill>
                  <a:schemeClr val="tx1"/>
                </a:solidFill>
                <a:sym typeface="Wingdings" charset="2"/>
              </a:rPr>
              <a:t>，直接存储器访问。在之前的控制方式中，</a:t>
            </a:r>
            <a:r>
              <a:rPr lang="en-US" altLang="zh-CN" sz="1200" dirty="0" smtClean="0">
                <a:solidFill>
                  <a:schemeClr val="tx1"/>
                </a:solidFill>
                <a:sym typeface="Wingdings" charset="2"/>
              </a:rPr>
              <a:t>IO</a:t>
            </a:r>
            <a:r>
              <a:rPr lang="zh-CN" altLang="en-US" sz="1200" dirty="0" smtClean="0">
                <a:solidFill>
                  <a:schemeClr val="tx1"/>
                </a:solidFill>
                <a:sym typeface="Wingdings" charset="2"/>
              </a:rPr>
              <a:t>设备与内存之间的数据，需要经过</a:t>
            </a:r>
            <a:r>
              <a:rPr lang="en-US" altLang="zh-CN" sz="1200" dirty="0" smtClean="0">
                <a:solidFill>
                  <a:schemeClr val="tx1"/>
                </a:solidFill>
                <a:sym typeface="Wingdings" charset="2"/>
              </a:rPr>
              <a:t>CPU</a:t>
            </a:r>
            <a:r>
              <a:rPr lang="zh-CN" altLang="en-US" sz="1200" dirty="0" smtClean="0">
                <a:solidFill>
                  <a:schemeClr val="tx1"/>
                </a:solidFill>
                <a:sym typeface="Wingdings" charset="2"/>
              </a:rPr>
              <a:t>的寄存器，</a:t>
            </a:r>
            <a:r>
              <a:rPr lang="en-US" altLang="zh-CN" sz="1200" dirty="0" smtClean="0">
                <a:solidFill>
                  <a:schemeClr val="tx1"/>
                </a:solidFill>
                <a:sym typeface="Wingdings" charset="2"/>
              </a:rPr>
              <a:t>CPU</a:t>
            </a:r>
            <a:r>
              <a:rPr lang="zh-CN" altLang="en-US" sz="1200" dirty="0" smtClean="0">
                <a:solidFill>
                  <a:schemeClr val="tx1"/>
                </a:solidFill>
                <a:sym typeface="Wingdings" charset="2"/>
              </a:rPr>
              <a:t>先与</a:t>
            </a:r>
            <a:r>
              <a:rPr lang="en-US" altLang="zh-CN" sz="1200" dirty="0" smtClean="0">
                <a:solidFill>
                  <a:schemeClr val="tx1"/>
                </a:solidFill>
                <a:sym typeface="Wingdings" charset="2"/>
              </a:rPr>
              <a:t>IO</a:t>
            </a:r>
            <a:r>
              <a:rPr lang="zh-CN" altLang="en-US" sz="1200" dirty="0" smtClean="0">
                <a:solidFill>
                  <a:schemeClr val="tx1"/>
                </a:solidFill>
                <a:sym typeface="Wingdings" charset="2"/>
              </a:rPr>
              <a:t>设备通信，数据暂存到</a:t>
            </a:r>
            <a:r>
              <a:rPr lang="en-US" altLang="zh-CN" sz="1200" dirty="0" smtClean="0">
                <a:solidFill>
                  <a:schemeClr val="tx1"/>
                </a:solidFill>
                <a:sym typeface="Wingdings" charset="2"/>
              </a:rPr>
              <a:t>CPU</a:t>
            </a:r>
            <a:r>
              <a:rPr lang="zh-CN" altLang="en-US" sz="1200" dirty="0" smtClean="0">
                <a:solidFill>
                  <a:schemeClr val="tx1"/>
                </a:solidFill>
                <a:sym typeface="Wingdings" charset="2"/>
              </a:rPr>
              <a:t>寄存器，之后再与内存通信，将</a:t>
            </a:r>
            <a:r>
              <a:rPr lang="en-US" altLang="zh-CN" sz="1200" dirty="0" smtClean="0">
                <a:solidFill>
                  <a:schemeClr val="tx1"/>
                </a:solidFill>
                <a:sym typeface="Wingdings" charset="2"/>
              </a:rPr>
              <a:t>CPU</a:t>
            </a:r>
            <a:r>
              <a:rPr lang="zh-CN" altLang="en-US" sz="1200" dirty="0" smtClean="0">
                <a:solidFill>
                  <a:schemeClr val="tx1"/>
                </a:solidFill>
                <a:sym typeface="Wingdings" charset="2"/>
              </a:rPr>
              <a:t>寄存器数据传给内存，</a:t>
            </a:r>
            <a:r>
              <a:rPr lang="en-US" altLang="zh-CN" sz="1200" dirty="0" smtClean="0">
                <a:solidFill>
                  <a:schemeClr val="tx1"/>
                </a:solidFill>
                <a:sym typeface="Wingdings" charset="2"/>
              </a:rPr>
              <a:t>CPU</a:t>
            </a:r>
            <a:r>
              <a:rPr lang="zh-CN" altLang="en-US" sz="1200" dirty="0" smtClean="0">
                <a:solidFill>
                  <a:schemeClr val="tx1"/>
                </a:solidFill>
                <a:sym typeface="Wingdings" charset="2"/>
              </a:rPr>
              <a:t>起到中转的作用，但速度受限。而</a:t>
            </a:r>
            <a:r>
              <a:rPr lang="en-US" altLang="zh-CN" sz="1200" dirty="0" smtClean="0">
                <a:solidFill>
                  <a:schemeClr val="tx1"/>
                </a:solidFill>
                <a:sym typeface="Wingdings" charset="2"/>
              </a:rPr>
              <a:t>DMA</a:t>
            </a:r>
            <a:r>
              <a:rPr lang="zh-CN" altLang="en-US" sz="1200" dirty="0" smtClean="0">
                <a:solidFill>
                  <a:schemeClr val="tx1"/>
                </a:solidFill>
                <a:sym typeface="Wingdings" charset="2"/>
              </a:rPr>
              <a:t>方式在</a:t>
            </a:r>
            <a:r>
              <a:rPr lang="en-US" altLang="zh-CN" sz="1200" dirty="0" smtClean="0">
                <a:solidFill>
                  <a:schemeClr val="tx1"/>
                </a:solidFill>
                <a:sym typeface="Wingdings" charset="2"/>
              </a:rPr>
              <a:t>IO</a:t>
            </a:r>
            <a:r>
              <a:rPr lang="zh-CN" altLang="en-US" sz="1200" dirty="0" smtClean="0">
                <a:solidFill>
                  <a:schemeClr val="tx1"/>
                </a:solidFill>
                <a:sym typeface="Wingdings" charset="2"/>
              </a:rPr>
              <a:t>和内存间开辟直接的数据交换通路，彻底解放</a:t>
            </a:r>
            <a:r>
              <a:rPr lang="en-US" altLang="zh-CN" sz="1200" dirty="0" smtClean="0">
                <a:solidFill>
                  <a:schemeClr val="tx1"/>
                </a:solidFill>
                <a:sym typeface="Wingdings" charset="2"/>
              </a:rPr>
              <a:t>CPU</a:t>
            </a:r>
            <a:r>
              <a:rPr lang="zh-CN" altLang="en-US" sz="1200" dirty="0" smtClean="0">
                <a:solidFill>
                  <a:schemeClr val="tx1"/>
                </a:solidFill>
                <a:sym typeface="Wingdings" charset="2"/>
              </a:rPr>
              <a:t>。</a:t>
            </a:r>
            <a:endParaRPr lang="en-US" altLang="zh-CN" sz="1200" dirty="0" smtClean="0">
              <a:solidFill>
                <a:schemeClr val="tx1"/>
              </a:solidFill>
              <a:sym typeface="Wingdings" charset="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方式特点</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）基本单位是数据块。</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）访问的数据，从设备直接到内存，或着相反。</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）仅在一块或多块数据块开始或结束时需要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干预，整块数据的传送是在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控制器的控制下完成。</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控制器</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（命令</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状态寄存器）：接收从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发来的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命令或有关的控制信息，或设备状态。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MAR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（内存地址寄存器），存放操作的内存空间的起始地址。</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（数据寄存器）：暂存内存和设备间的数据。</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4</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（数据计数器）：本次传送数据的长度。</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工作流程</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与中断方式的不同：</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）中断驱动方式每个数据都需要中断</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是数据块为单位，中断次数大大减少。</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）中断驱动方式中数据是</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控制传输的，而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方式，数据的传输由</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控制完成。</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a:t>
            </a: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4" name="组合 23"/>
          <p:cNvGrpSpPr/>
          <p:nvPr/>
        </p:nvGrpSpPr>
        <p:grpSpPr>
          <a:xfrm>
            <a:off x="1835696" y="627534"/>
            <a:ext cx="5688632" cy="4237603"/>
            <a:chOff x="1691680" y="555526"/>
            <a:chExt cx="5688632" cy="4237603"/>
          </a:xfrm>
        </p:grpSpPr>
        <p:grpSp>
          <p:nvGrpSpPr>
            <p:cNvPr id="5" name="组合 4"/>
            <p:cNvGrpSpPr/>
            <p:nvPr/>
          </p:nvGrpSpPr>
          <p:grpSpPr>
            <a:xfrm>
              <a:off x="1691680" y="555526"/>
              <a:ext cx="5198859" cy="4237603"/>
              <a:chOff x="673224" y="1772816"/>
              <a:chExt cx="5198859" cy="4237603"/>
            </a:xfrm>
            <a:solidFill>
              <a:schemeClr val="tx2">
                <a:lumMod val="60000"/>
                <a:lumOff val="40000"/>
              </a:schemeClr>
            </a:solidFill>
          </p:grpSpPr>
          <p:sp>
            <p:nvSpPr>
              <p:cNvPr id="6" name="Text Box 2"/>
              <p:cNvSpPr txBox="1">
                <a:spLocks noChangeArrowheads="1"/>
              </p:cNvSpPr>
              <p:nvPr/>
            </p:nvSpPr>
            <p:spPr bwMode="auto">
              <a:xfrm>
                <a:off x="673224" y="1772816"/>
                <a:ext cx="5198859" cy="400110"/>
              </a:xfrm>
              <a:prstGeom prst="rect">
                <a:avLst/>
              </a:prstGeom>
              <a:grpFill/>
              <a:ln w="38100">
                <a:solidFill>
                  <a:srgbClr val="FF0066"/>
                </a:solidFill>
                <a:miter lim="800000"/>
              </a:ln>
            </p:spPr>
            <p:txBody>
              <a:bodyPr wrap="none">
                <a:spAutoFit/>
              </a:bodyPr>
              <a:lstStyle/>
              <a:p>
                <a:r>
                  <a:rPr lang="en-US" altLang="zh-CN" sz="2000" b="1" dirty="0">
                    <a:latin typeface="Times New Roman" panose="02020603050405020304" pitchFamily="18" charset="0"/>
                    <a:ea typeface="楷体_GB2312" pitchFamily="49" charset="-122"/>
                  </a:rPr>
                  <a:t>CPU</a:t>
                </a:r>
                <a:r>
                  <a:rPr lang="zh-CN" altLang="en-US" sz="2000" b="1" dirty="0">
                    <a:latin typeface="Times New Roman" panose="02020603050405020304" pitchFamily="18" charset="0"/>
                    <a:ea typeface="楷体_GB2312" pitchFamily="49" charset="-122"/>
                  </a:rPr>
                  <a:t>向控制器发出启动</a:t>
                </a:r>
                <a:r>
                  <a:rPr lang="en-US" altLang="zh-CN" sz="2000" b="1" dirty="0">
                    <a:latin typeface="Times New Roman" panose="02020603050405020304" pitchFamily="18" charset="0"/>
                    <a:ea typeface="楷体_GB2312" pitchFamily="49" charset="-122"/>
                  </a:rPr>
                  <a:t>DMA</a:t>
                </a:r>
                <a:r>
                  <a:rPr lang="zh-CN" altLang="en-US" sz="2000" b="1" dirty="0">
                    <a:latin typeface="Times New Roman" panose="02020603050405020304" pitchFamily="18" charset="0"/>
                    <a:ea typeface="楷体_GB2312" pitchFamily="49" charset="-122"/>
                  </a:rPr>
                  <a:t>通知和有关参数</a:t>
                </a:r>
                <a:endParaRPr lang="zh-CN" altLang="en-US" sz="2000" b="1" dirty="0">
                  <a:latin typeface="Times New Roman" panose="02020603050405020304" pitchFamily="18" charset="0"/>
                  <a:ea typeface="楷体_GB2312" pitchFamily="49" charset="-122"/>
                </a:endParaRPr>
              </a:p>
            </p:txBody>
          </p:sp>
          <p:sp>
            <p:nvSpPr>
              <p:cNvPr id="7" name="Text Box 3"/>
              <p:cNvSpPr txBox="1">
                <a:spLocks noChangeArrowheads="1"/>
              </p:cNvSpPr>
              <p:nvPr/>
            </p:nvSpPr>
            <p:spPr bwMode="auto">
              <a:xfrm>
                <a:off x="1753344" y="2564904"/>
                <a:ext cx="3281668" cy="400110"/>
              </a:xfrm>
              <a:prstGeom prst="rect">
                <a:avLst/>
              </a:prstGeom>
              <a:grpFill/>
              <a:ln w="38100">
                <a:solidFill>
                  <a:srgbClr val="FF0066"/>
                </a:solidFill>
                <a:miter lim="800000"/>
              </a:ln>
            </p:spPr>
            <p:txBody>
              <a:bodyPr wrap="none">
                <a:spAutoFit/>
              </a:bodyPr>
              <a:lstStyle/>
              <a:p>
                <a:r>
                  <a:rPr lang="zh-CN" altLang="en-US" sz="2000" b="1" dirty="0">
                    <a:latin typeface="Times New Roman" panose="02020603050405020304" pitchFamily="18" charset="0"/>
                    <a:ea typeface="楷体_GB2312" pitchFamily="49" charset="-122"/>
                  </a:rPr>
                  <a:t>控制器向内存发出询问请求</a:t>
                </a:r>
                <a:endParaRPr lang="zh-CN" altLang="en-US" sz="2000" b="1" dirty="0">
                  <a:latin typeface="Times New Roman" panose="02020603050405020304" pitchFamily="18" charset="0"/>
                  <a:ea typeface="楷体_GB2312" pitchFamily="49" charset="-122"/>
                </a:endParaRPr>
              </a:p>
            </p:txBody>
          </p:sp>
          <p:sp>
            <p:nvSpPr>
              <p:cNvPr id="8" name="Text Box 4"/>
              <p:cNvSpPr txBox="1">
                <a:spLocks noChangeArrowheads="1"/>
              </p:cNvSpPr>
              <p:nvPr/>
            </p:nvSpPr>
            <p:spPr bwMode="auto">
              <a:xfrm>
                <a:off x="2185392" y="3284984"/>
                <a:ext cx="2045753" cy="338554"/>
              </a:xfrm>
              <a:prstGeom prst="rect">
                <a:avLst/>
              </a:prstGeom>
              <a:grpFill/>
              <a:ln w="38100">
                <a:solidFill>
                  <a:srgbClr val="FF0066"/>
                </a:solidFill>
                <a:miter lim="800000"/>
              </a:ln>
            </p:spPr>
            <p:txBody>
              <a:bodyPr wrap="none">
                <a:spAutoFit/>
              </a:bodyPr>
              <a:lstStyle/>
              <a:p>
                <a:r>
                  <a:rPr lang="zh-CN" altLang="en-US" sz="1600" b="1" dirty="0">
                    <a:latin typeface="Times New Roman" panose="02020603050405020304" pitchFamily="18" charset="0"/>
                    <a:ea typeface="楷体_GB2312" pitchFamily="49" charset="-122"/>
                  </a:rPr>
                  <a:t>访问内存（读、写）</a:t>
                </a:r>
                <a:endParaRPr lang="zh-CN" altLang="en-US" sz="1600" b="1" dirty="0">
                  <a:latin typeface="Times New Roman" panose="02020603050405020304" pitchFamily="18" charset="0"/>
                  <a:ea typeface="楷体_GB2312" pitchFamily="49" charset="-122"/>
                </a:endParaRPr>
              </a:p>
            </p:txBody>
          </p:sp>
          <p:sp>
            <p:nvSpPr>
              <p:cNvPr id="9" name="Text Box 5"/>
              <p:cNvSpPr txBox="1">
                <a:spLocks noChangeArrowheads="1"/>
              </p:cNvSpPr>
              <p:nvPr/>
            </p:nvSpPr>
            <p:spPr bwMode="auto">
              <a:xfrm>
                <a:off x="2511144" y="4077072"/>
                <a:ext cx="1114408" cy="338554"/>
              </a:xfrm>
              <a:prstGeom prst="rect">
                <a:avLst/>
              </a:prstGeom>
              <a:grpFill/>
              <a:ln w="38100">
                <a:solidFill>
                  <a:srgbClr val="FF0066"/>
                </a:solidFill>
                <a:miter lim="800000"/>
              </a:ln>
            </p:spPr>
            <p:txBody>
              <a:bodyPr wrap="none">
                <a:spAutoFit/>
              </a:bodyPr>
              <a:lstStyle/>
              <a:p>
                <a:r>
                  <a:rPr lang="zh-CN" altLang="en-US" sz="1600" b="1" dirty="0">
                    <a:latin typeface="Times New Roman" panose="02020603050405020304" pitchFamily="18" charset="0"/>
                    <a:ea typeface="楷体_GB2312" pitchFamily="49" charset="-122"/>
                  </a:rPr>
                  <a:t>计数器减1</a:t>
                </a:r>
                <a:endParaRPr lang="zh-CN" altLang="en-US" sz="1600" b="1" dirty="0">
                  <a:latin typeface="Times New Roman" panose="02020603050405020304" pitchFamily="18" charset="0"/>
                  <a:ea typeface="楷体_GB2312" pitchFamily="49" charset="-122"/>
                </a:endParaRPr>
              </a:p>
            </p:txBody>
          </p:sp>
          <p:sp>
            <p:nvSpPr>
              <p:cNvPr id="10" name="Text Box 6"/>
              <p:cNvSpPr txBox="1">
                <a:spLocks noChangeArrowheads="1"/>
              </p:cNvSpPr>
              <p:nvPr/>
            </p:nvSpPr>
            <p:spPr bwMode="auto">
              <a:xfrm>
                <a:off x="2525604" y="4826976"/>
                <a:ext cx="1112805" cy="461665"/>
              </a:xfrm>
              <a:prstGeom prst="rect">
                <a:avLst/>
              </a:prstGeom>
              <a:grpFill/>
              <a:ln w="9525">
                <a:noFill/>
                <a:miter lim="800000"/>
              </a:ln>
            </p:spPr>
            <p:txBody>
              <a:bodyPr wrap="none">
                <a:spAutoFit/>
              </a:bodyPr>
              <a:lstStyle/>
              <a:p>
                <a:r>
                  <a:rPr lang="zh-CN" altLang="en-US" b="1" dirty="0">
                    <a:latin typeface="Times New Roman" panose="02020603050405020304" pitchFamily="18" charset="0"/>
                    <a:ea typeface="楷体_GB2312" pitchFamily="49" charset="-122"/>
                  </a:rPr>
                  <a:t>结束否</a:t>
                </a:r>
                <a:endParaRPr lang="zh-CN" altLang="en-US" b="1" dirty="0">
                  <a:latin typeface="Times New Roman" panose="02020603050405020304" pitchFamily="18" charset="0"/>
                  <a:ea typeface="楷体_GB2312" pitchFamily="49" charset="-122"/>
                </a:endParaRPr>
              </a:p>
            </p:txBody>
          </p:sp>
          <p:sp>
            <p:nvSpPr>
              <p:cNvPr id="11" name="Text Box 7"/>
              <p:cNvSpPr txBox="1">
                <a:spLocks noChangeArrowheads="1"/>
              </p:cNvSpPr>
              <p:nvPr/>
            </p:nvSpPr>
            <p:spPr bwMode="auto">
              <a:xfrm>
                <a:off x="2465578" y="5610309"/>
                <a:ext cx="958917" cy="400110"/>
              </a:xfrm>
              <a:prstGeom prst="rect">
                <a:avLst/>
              </a:prstGeom>
              <a:grpFill/>
              <a:ln w="38100">
                <a:solidFill>
                  <a:srgbClr val="FF0066"/>
                </a:solidFill>
                <a:miter lim="800000"/>
              </a:ln>
            </p:spPr>
            <p:txBody>
              <a:bodyPr wrap="none">
                <a:spAutoFit/>
              </a:bodyPr>
              <a:lstStyle/>
              <a:p>
                <a:r>
                  <a:rPr lang="zh-CN" altLang="en-US" sz="2000" b="1" dirty="0">
                    <a:latin typeface="Times New Roman" panose="02020603050405020304" pitchFamily="18" charset="0"/>
                    <a:ea typeface="楷体_GB2312" pitchFamily="49" charset="-122"/>
                  </a:rPr>
                  <a:t>发中断</a:t>
                </a:r>
                <a:endParaRPr lang="zh-CN" altLang="en-US" sz="2000" b="1" dirty="0">
                  <a:latin typeface="Times New Roman" panose="02020603050405020304" pitchFamily="18" charset="0"/>
                  <a:ea typeface="楷体_GB2312" pitchFamily="49" charset="-122"/>
                </a:endParaRPr>
              </a:p>
            </p:txBody>
          </p:sp>
          <p:sp>
            <p:nvSpPr>
              <p:cNvPr id="12" name="Line 8"/>
              <p:cNvSpPr>
                <a:spLocks noChangeShapeType="1"/>
              </p:cNvSpPr>
              <p:nvPr/>
            </p:nvSpPr>
            <p:spPr bwMode="auto">
              <a:xfrm>
                <a:off x="3098354" y="2291039"/>
                <a:ext cx="0" cy="230322"/>
              </a:xfrm>
              <a:prstGeom prst="line">
                <a:avLst/>
              </a:prstGeom>
              <a:grpFill/>
              <a:ln w="38100">
                <a:solidFill>
                  <a:srgbClr val="FF0066"/>
                </a:solidFill>
                <a:round/>
                <a:tailEnd type="triangle" w="med" len="med"/>
              </a:ln>
            </p:spPr>
            <p:txBody>
              <a:bodyPr wrap="none" anchor="ctr"/>
              <a:lstStyle/>
              <a:p>
                <a:endParaRPr lang="zh-CN" altLang="en-US"/>
              </a:p>
            </p:txBody>
          </p:sp>
          <p:sp>
            <p:nvSpPr>
              <p:cNvPr id="13" name="Line 9"/>
              <p:cNvSpPr>
                <a:spLocks noChangeShapeType="1"/>
              </p:cNvSpPr>
              <p:nvPr/>
            </p:nvSpPr>
            <p:spPr bwMode="auto">
              <a:xfrm>
                <a:off x="3098354" y="2982004"/>
                <a:ext cx="0" cy="287902"/>
              </a:xfrm>
              <a:prstGeom prst="line">
                <a:avLst/>
              </a:prstGeom>
              <a:grpFill/>
              <a:ln w="38100">
                <a:solidFill>
                  <a:srgbClr val="FF0066"/>
                </a:solidFill>
                <a:round/>
                <a:tailEnd type="triangle" w="med" len="med"/>
              </a:ln>
            </p:spPr>
            <p:txBody>
              <a:bodyPr wrap="none" anchor="ctr"/>
              <a:lstStyle/>
              <a:p>
                <a:endParaRPr lang="zh-CN" altLang="en-US"/>
              </a:p>
            </p:txBody>
          </p:sp>
          <p:sp>
            <p:nvSpPr>
              <p:cNvPr id="14" name="Line 10"/>
              <p:cNvSpPr>
                <a:spLocks noChangeShapeType="1"/>
              </p:cNvSpPr>
              <p:nvPr/>
            </p:nvSpPr>
            <p:spPr bwMode="auto">
              <a:xfrm>
                <a:off x="3098354" y="3717032"/>
                <a:ext cx="0" cy="287902"/>
              </a:xfrm>
              <a:prstGeom prst="line">
                <a:avLst/>
              </a:prstGeom>
              <a:grpFill/>
              <a:ln w="38100">
                <a:solidFill>
                  <a:srgbClr val="FF0066"/>
                </a:solidFill>
                <a:round/>
                <a:tailEnd type="triangle" w="med" len="med"/>
              </a:ln>
            </p:spPr>
            <p:txBody>
              <a:bodyPr wrap="none" anchor="ctr"/>
              <a:lstStyle/>
              <a:p>
                <a:endParaRPr lang="zh-CN" altLang="en-US"/>
              </a:p>
            </p:txBody>
          </p:sp>
          <p:sp>
            <p:nvSpPr>
              <p:cNvPr id="15" name="Line 11"/>
              <p:cNvSpPr>
                <a:spLocks noChangeShapeType="1"/>
              </p:cNvSpPr>
              <p:nvPr/>
            </p:nvSpPr>
            <p:spPr bwMode="auto">
              <a:xfrm>
                <a:off x="3098354" y="4536675"/>
                <a:ext cx="0" cy="403063"/>
              </a:xfrm>
              <a:prstGeom prst="line">
                <a:avLst/>
              </a:prstGeom>
              <a:grpFill/>
              <a:ln w="38100">
                <a:solidFill>
                  <a:srgbClr val="FF0066"/>
                </a:solidFill>
                <a:round/>
                <a:tailEnd type="triangle" w="med" len="med"/>
              </a:ln>
            </p:spPr>
            <p:txBody>
              <a:bodyPr wrap="none" anchor="ctr"/>
              <a:lstStyle/>
              <a:p>
                <a:endParaRPr lang="zh-CN" altLang="en-US"/>
              </a:p>
            </p:txBody>
          </p:sp>
          <p:sp>
            <p:nvSpPr>
              <p:cNvPr id="16" name="Line 12"/>
              <p:cNvSpPr>
                <a:spLocks noChangeShapeType="1"/>
              </p:cNvSpPr>
              <p:nvPr/>
            </p:nvSpPr>
            <p:spPr bwMode="auto">
              <a:xfrm>
                <a:off x="3038328" y="5227639"/>
                <a:ext cx="0" cy="403063"/>
              </a:xfrm>
              <a:prstGeom prst="line">
                <a:avLst/>
              </a:prstGeom>
              <a:grpFill/>
              <a:ln w="38100">
                <a:solidFill>
                  <a:srgbClr val="FF0066"/>
                </a:solidFill>
                <a:round/>
                <a:tailEnd type="triangle" w="med" len="med"/>
              </a:ln>
            </p:spPr>
            <p:txBody>
              <a:bodyPr wrap="none" anchor="ctr"/>
              <a:lstStyle/>
              <a:p>
                <a:endParaRPr lang="zh-CN" altLang="en-US"/>
              </a:p>
            </p:txBody>
          </p:sp>
          <p:sp>
            <p:nvSpPr>
              <p:cNvPr id="17" name="Line 13"/>
              <p:cNvSpPr>
                <a:spLocks noChangeShapeType="1"/>
              </p:cNvSpPr>
              <p:nvPr/>
            </p:nvSpPr>
            <p:spPr bwMode="auto">
              <a:xfrm flipH="1">
                <a:off x="757331" y="5054898"/>
                <a:ext cx="1800787" cy="0"/>
              </a:xfrm>
              <a:prstGeom prst="line">
                <a:avLst/>
              </a:prstGeom>
              <a:grpFill/>
              <a:ln w="38100">
                <a:solidFill>
                  <a:srgbClr val="FF0066"/>
                </a:solidFill>
                <a:round/>
                <a:tailEnd type="triangle" w="med" len="med"/>
              </a:ln>
            </p:spPr>
            <p:txBody>
              <a:bodyPr wrap="none" anchor="ctr"/>
              <a:lstStyle/>
              <a:p>
                <a:endParaRPr lang="zh-CN" altLang="en-US"/>
              </a:p>
            </p:txBody>
          </p:sp>
          <p:sp>
            <p:nvSpPr>
              <p:cNvPr id="18" name="Line 14"/>
              <p:cNvSpPr>
                <a:spLocks noChangeShapeType="1"/>
              </p:cNvSpPr>
              <p:nvPr/>
            </p:nvSpPr>
            <p:spPr bwMode="auto">
              <a:xfrm flipV="1">
                <a:off x="757331" y="2348620"/>
                <a:ext cx="0" cy="2706278"/>
              </a:xfrm>
              <a:prstGeom prst="line">
                <a:avLst/>
              </a:prstGeom>
              <a:grpFill/>
              <a:ln w="38100">
                <a:solidFill>
                  <a:srgbClr val="FF0066"/>
                </a:solidFill>
                <a:round/>
                <a:tailEnd type="triangle" w="med" len="med"/>
              </a:ln>
            </p:spPr>
            <p:txBody>
              <a:bodyPr wrap="none" anchor="ctr"/>
              <a:lstStyle/>
              <a:p>
                <a:endParaRPr lang="zh-CN" altLang="en-US"/>
              </a:p>
            </p:txBody>
          </p:sp>
          <p:sp>
            <p:nvSpPr>
              <p:cNvPr id="19" name="Line 15"/>
              <p:cNvSpPr>
                <a:spLocks noChangeShapeType="1"/>
              </p:cNvSpPr>
              <p:nvPr/>
            </p:nvSpPr>
            <p:spPr bwMode="auto">
              <a:xfrm>
                <a:off x="757331" y="2348620"/>
                <a:ext cx="2341023" cy="0"/>
              </a:xfrm>
              <a:prstGeom prst="line">
                <a:avLst/>
              </a:prstGeom>
              <a:grpFill/>
              <a:ln w="38100">
                <a:solidFill>
                  <a:srgbClr val="FF0066"/>
                </a:solidFill>
                <a:round/>
                <a:tailEnd type="triangle" w="med" len="med"/>
              </a:ln>
            </p:spPr>
            <p:txBody>
              <a:bodyPr wrap="none" anchor="ctr"/>
              <a:lstStyle/>
              <a:p>
                <a:endParaRPr lang="zh-CN" altLang="en-US"/>
              </a:p>
            </p:txBody>
          </p:sp>
          <p:sp>
            <p:nvSpPr>
              <p:cNvPr id="20" name="Text Box 16"/>
              <p:cNvSpPr txBox="1">
                <a:spLocks noChangeArrowheads="1"/>
              </p:cNvSpPr>
              <p:nvPr/>
            </p:nvSpPr>
            <p:spPr bwMode="auto">
              <a:xfrm>
                <a:off x="1753343" y="4653136"/>
                <a:ext cx="270791" cy="369332"/>
              </a:xfrm>
              <a:prstGeom prst="rect">
                <a:avLst/>
              </a:prstGeom>
              <a:grpFill/>
              <a:ln w="9525">
                <a:noFill/>
                <a:miter lim="800000"/>
              </a:ln>
            </p:spPr>
            <p:txBody>
              <a:bodyPr wrap="square">
                <a:spAutoFit/>
              </a:bodyPr>
              <a:lstStyle/>
              <a:p>
                <a:r>
                  <a:rPr lang="en-US" altLang="zh-CN" b="1" dirty="0">
                    <a:latin typeface="Times New Roman" panose="02020603050405020304" pitchFamily="18" charset="0"/>
                  </a:rPr>
                  <a:t>N</a:t>
                </a:r>
                <a:endParaRPr lang="en-US" altLang="zh-CN" b="1" dirty="0">
                  <a:latin typeface="Times New Roman" panose="02020603050405020304" pitchFamily="18" charset="0"/>
                </a:endParaRPr>
              </a:p>
            </p:txBody>
          </p:sp>
          <p:sp>
            <p:nvSpPr>
              <p:cNvPr id="21" name="Text Box 17"/>
              <p:cNvSpPr txBox="1">
                <a:spLocks noChangeArrowheads="1"/>
              </p:cNvSpPr>
              <p:nvPr/>
            </p:nvSpPr>
            <p:spPr bwMode="auto">
              <a:xfrm>
                <a:off x="3553544" y="5373216"/>
                <a:ext cx="288032" cy="307777"/>
              </a:xfrm>
              <a:prstGeom prst="rect">
                <a:avLst/>
              </a:prstGeom>
              <a:grpFill/>
              <a:ln w="9525">
                <a:noFill/>
                <a:miter lim="800000"/>
              </a:ln>
            </p:spPr>
            <p:txBody>
              <a:bodyPr wrap="square">
                <a:spAutoFit/>
              </a:bodyPr>
              <a:lstStyle/>
              <a:p>
                <a:r>
                  <a:rPr lang="en-US" altLang="zh-CN" sz="1400" b="1" dirty="0">
                    <a:latin typeface="Times New Roman" panose="02020603050405020304" pitchFamily="18" charset="0"/>
                  </a:rPr>
                  <a:t>Y</a:t>
                </a:r>
                <a:endParaRPr lang="en-US" altLang="zh-CN" sz="1400" b="1" dirty="0">
                  <a:latin typeface="Times New Roman" panose="02020603050405020304" pitchFamily="18" charset="0"/>
                </a:endParaRPr>
              </a:p>
            </p:txBody>
          </p:sp>
        </p:grpSp>
        <p:sp>
          <p:nvSpPr>
            <p:cNvPr id="22" name="Rectangle 19"/>
            <p:cNvSpPr txBox="1">
              <a:spLocks noChangeArrowheads="1"/>
            </p:cNvSpPr>
            <p:nvPr/>
          </p:nvSpPr>
          <p:spPr>
            <a:xfrm>
              <a:off x="5364088" y="4083918"/>
              <a:ext cx="2016224" cy="630560"/>
            </a:xfrm>
            <a:prstGeom prst="rect">
              <a:avLst/>
            </a:prstGeom>
            <a:solidFill>
              <a:schemeClr val="tx2">
                <a:lumMod val="60000"/>
                <a:lumOff val="40000"/>
              </a:schemeClr>
            </a:solidFill>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600" b="0" i="0" u="none" strike="noStrike" kern="1200" cap="none" spc="0" normalizeH="0" baseline="0" noProof="0" dirty="0" smtClean="0">
                  <a:ln>
                    <a:noFill/>
                  </a:ln>
                  <a:effectLst/>
                  <a:uLnTx/>
                  <a:uFillTx/>
                  <a:latin typeface="Times New Roman" panose="02020603050405020304" pitchFamily="18" charset="0"/>
                  <a:ea typeface="楷体_GB2312" pitchFamily="49" charset="-122"/>
                  <a:cs typeface="+mj-cs"/>
                </a:rPr>
                <a:t>DMA</a:t>
              </a:r>
              <a:r>
                <a:rPr kumimoji="0" lang="zh-CN" altLang="en-US" sz="1600" b="0" i="0" u="none" strike="noStrike" kern="1200" cap="none" spc="0" normalizeH="0" baseline="0" noProof="0" dirty="0" smtClean="0">
                  <a:ln>
                    <a:noFill/>
                  </a:ln>
                  <a:effectLst/>
                  <a:uLnTx/>
                  <a:uFillTx/>
                  <a:latin typeface="Times New Roman" panose="02020603050405020304" pitchFamily="18" charset="0"/>
                  <a:ea typeface="楷体_GB2312" pitchFamily="49" charset="-122"/>
                  <a:cs typeface="+mj-cs"/>
                </a:rPr>
                <a:t>的工作流程：</a:t>
              </a:r>
              <a:br>
                <a:rPr kumimoji="0" lang="en-US" altLang="zh-CN" sz="1600" b="0" i="0" u="none" strike="noStrike" kern="1200" cap="none" spc="0" normalizeH="0" baseline="0" noProof="0" dirty="0" smtClean="0">
                  <a:ln>
                    <a:noFill/>
                  </a:ln>
                  <a:effectLst/>
                  <a:uLnTx/>
                  <a:uFillTx/>
                  <a:latin typeface="Times New Roman" panose="02020603050405020304" pitchFamily="18" charset="0"/>
                  <a:ea typeface="楷体_GB2312" pitchFamily="49" charset="-122"/>
                  <a:cs typeface="+mj-cs"/>
                </a:rPr>
              </a:br>
              <a:r>
                <a:rPr kumimoji="0" lang="en-US" altLang="zh-CN" sz="1600" b="0" i="0" u="none" strike="noStrike" kern="1200" cap="none" spc="0" normalizeH="0" baseline="0" noProof="0" dirty="0" smtClean="0">
                  <a:ln>
                    <a:noFill/>
                  </a:ln>
                  <a:effectLst/>
                  <a:uLnTx/>
                  <a:uFillTx/>
                  <a:latin typeface="Times New Roman" panose="02020603050405020304" pitchFamily="18" charset="0"/>
                  <a:ea typeface="楷体_GB2312" pitchFamily="49" charset="-122"/>
                  <a:cs typeface="+mj-cs"/>
                </a:rPr>
                <a:t>DMA-Memory</a:t>
              </a:r>
              <a:endParaRPr kumimoji="0" lang="zh-CN" altLang="en-US" sz="2800" b="0" i="0" u="none" strike="noStrike" kern="1200" cap="none" spc="0" normalizeH="0" baseline="0" noProof="0" dirty="0" smtClean="0">
                <a:ln>
                  <a:noFill/>
                </a:ln>
                <a:effectLst/>
                <a:uLnTx/>
                <a:uFillTx/>
                <a:latin typeface="+mj-lt"/>
                <a:ea typeface="+mj-ea"/>
                <a:cs typeface="+mj-cs"/>
              </a:endParaRPr>
            </a:p>
          </p:txBody>
        </p:sp>
      </p:grpSp>
      <p:pic>
        <p:nvPicPr>
          <p:cNvPr id="26" name="Picture 3"/>
          <p:cNvPicPr>
            <a:picLocks noChangeAspect="1" noChangeArrowheads="1"/>
          </p:cNvPicPr>
          <p:nvPr/>
        </p:nvPicPr>
        <p:blipFill>
          <a:blip r:embed="rId1" cstate="print"/>
          <a:stretch>
            <a:fillRect/>
          </a:stretch>
        </p:blipFill>
        <p:spPr bwMode="auto">
          <a:xfrm rot="16200000">
            <a:off x="2599337" y="-856187"/>
            <a:ext cx="3225246" cy="6912768"/>
          </a:xfrm>
          <a:prstGeom prst="rect">
            <a:avLst/>
          </a:prstGeom>
          <a:noFill/>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 calcmode="lin" valueType="num">
                                      <p:cBhvr additive="base">
                                        <p:cTn id="19"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xEl>
                                              <p:pRg st="4" end="4"/>
                                            </p:txEl>
                                          </p:spTgt>
                                        </p:tgtEl>
                                        <p:attrNameLst>
                                          <p:attrName>style.visibility</p:attrName>
                                        </p:attrNameLst>
                                      </p:cBhvr>
                                      <p:to>
                                        <p:strVal val="visible"/>
                                      </p:to>
                                    </p:set>
                                    <p:anim calcmode="lin" valueType="num">
                                      <p:cBhvr additive="base">
                                        <p:cTn id="25"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6" end="6"/>
                                            </p:txEl>
                                          </p:spTgt>
                                        </p:tgtEl>
                                        <p:attrNameLst>
                                          <p:attrName>style.visibility</p:attrName>
                                        </p:attrNameLst>
                                      </p:cBhvr>
                                      <p:to>
                                        <p:strVal val="visible"/>
                                      </p:to>
                                    </p:set>
                                    <p:anim calcmode="lin" valueType="num">
                                      <p:cBhvr additive="base">
                                        <p:cTn id="31" dur="10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7" end="7"/>
                                            </p:txEl>
                                          </p:spTgt>
                                        </p:tgtEl>
                                        <p:attrNameLst>
                                          <p:attrName>style.visibility</p:attrName>
                                        </p:attrNameLst>
                                      </p:cBhvr>
                                      <p:to>
                                        <p:strVal val="visible"/>
                                      </p:to>
                                    </p:set>
                                    <p:anim calcmode="lin" valueType="num">
                                      <p:cBhvr additive="base">
                                        <p:cTn id="37"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2000"/>
                                        <p:tgtEl>
                                          <p:spTgt spid="26"/>
                                        </p:tgtEl>
                                      </p:cBhvr>
                                    </p:animEffect>
                                    <p:set>
                                      <p:cBhvr>
                                        <p:cTn id="50" dur="1" fill="hold">
                                          <p:stCondLst>
                                            <p:cond delay="1999"/>
                                          </p:stCondLst>
                                        </p:cTn>
                                        <p:tgtEl>
                                          <p:spTgt spid="2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xEl>
                                              <p:pRg st="9" end="9"/>
                                            </p:txEl>
                                          </p:spTgt>
                                        </p:tgtEl>
                                        <p:attrNameLst>
                                          <p:attrName>style.visibility</p:attrName>
                                        </p:attrNameLst>
                                      </p:cBhvr>
                                      <p:to>
                                        <p:strVal val="visible"/>
                                      </p:to>
                                    </p:set>
                                    <p:anim calcmode="lin" valueType="num">
                                      <p:cBhvr additive="base">
                                        <p:cTn id="55" dur="1000" fill="hold"/>
                                        <p:tgtEl>
                                          <p:spTgt spid="23">
                                            <p:txEl>
                                              <p:pRg st="9" end="9"/>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Effect transition="in" filter="fade">
                                      <p:cBhvr>
                                        <p:cTn id="63" dur="10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xit" presetSubtype="16" fill="hold" nodeType="clickEffect">
                                  <p:stCondLst>
                                    <p:cond delay="0"/>
                                  </p:stCondLst>
                                  <p:childTnLst>
                                    <p:anim calcmode="lin" valueType="num">
                                      <p:cBhvr>
                                        <p:cTn id="67" dur="1000"/>
                                        <p:tgtEl>
                                          <p:spTgt spid="24"/>
                                        </p:tgtEl>
                                        <p:attrNameLst>
                                          <p:attrName>ppt_w</p:attrName>
                                        </p:attrNameLst>
                                      </p:cBhvr>
                                      <p:tavLst>
                                        <p:tav tm="0">
                                          <p:val>
                                            <p:strVal val="ppt_w"/>
                                          </p:val>
                                        </p:tav>
                                        <p:tav tm="100000">
                                          <p:val>
                                            <p:fltVal val="0"/>
                                          </p:val>
                                        </p:tav>
                                      </p:tavLst>
                                    </p:anim>
                                    <p:anim calcmode="lin" valueType="num">
                                      <p:cBhvr>
                                        <p:cTn id="68" dur="1000"/>
                                        <p:tgtEl>
                                          <p:spTgt spid="24"/>
                                        </p:tgtEl>
                                        <p:attrNameLst>
                                          <p:attrName>ppt_h</p:attrName>
                                        </p:attrNameLst>
                                      </p:cBhvr>
                                      <p:tavLst>
                                        <p:tav tm="0">
                                          <p:val>
                                            <p:strVal val="ppt_h"/>
                                          </p:val>
                                        </p:tav>
                                        <p:tav tm="100000">
                                          <p:val>
                                            <p:fltVal val="0"/>
                                          </p:val>
                                        </p:tav>
                                      </p:tavLst>
                                    </p:anim>
                                    <p:animEffect transition="out" filter="fade">
                                      <p:cBhvr>
                                        <p:cTn id="69" dur="1000"/>
                                        <p:tgtEl>
                                          <p:spTgt spid="24"/>
                                        </p:tgtEl>
                                      </p:cBhvr>
                                    </p:animEffect>
                                    <p:set>
                                      <p:cBhvr>
                                        <p:cTn id="70" dur="1" fill="hold">
                                          <p:stCondLst>
                                            <p:cond delay="999"/>
                                          </p:stCondLst>
                                        </p:cTn>
                                        <p:tgtEl>
                                          <p:spTgt spid="2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3">
                                            <p:txEl>
                                              <p:pRg st="10" end="10"/>
                                            </p:txEl>
                                          </p:spTgt>
                                        </p:tgtEl>
                                        <p:attrNameLst>
                                          <p:attrName>style.visibility</p:attrName>
                                        </p:attrNameLst>
                                      </p:cBhvr>
                                      <p:to>
                                        <p:strVal val="visible"/>
                                      </p:to>
                                    </p:set>
                                    <p:anim calcmode="lin" valueType="num">
                                      <p:cBhvr additive="base">
                                        <p:cTn id="75" dur="1000" fill="hold"/>
                                        <p:tgtEl>
                                          <p:spTgt spid="23">
                                            <p:txEl>
                                              <p:pRg st="10" end="1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3">
                                            <p:txEl>
                                              <p:pRg st="11" end="11"/>
                                            </p:txEl>
                                          </p:spTgt>
                                        </p:tgtEl>
                                        <p:attrNameLst>
                                          <p:attrName>style.visibility</p:attrName>
                                        </p:attrNameLst>
                                      </p:cBhvr>
                                      <p:to>
                                        <p:strVal val="visible"/>
                                      </p:to>
                                    </p:set>
                                    <p:anim calcmode="lin" valueType="num">
                                      <p:cBhvr additive="base">
                                        <p:cTn id="81" dur="1000" fill="hold"/>
                                        <p:tgtEl>
                                          <p:spTgt spid="23">
                                            <p:txEl>
                                              <p:pRg st="11" end="11"/>
                                            </p:txEl>
                                          </p:spTgt>
                                        </p:tgtEl>
                                        <p:attrNameLst>
                                          <p:attrName>ppt_x</p:attrName>
                                        </p:attrNameLst>
                                      </p:cBhvr>
                                      <p:tavLst>
                                        <p:tav tm="0">
                                          <p:val>
                                            <p:strVal val="#ppt_x"/>
                                          </p:val>
                                        </p:tav>
                                        <p:tav tm="100000">
                                          <p:val>
                                            <p:strVal val="#ppt_x"/>
                                          </p:val>
                                        </p:tav>
                                      </p:tavLst>
                                    </p:anim>
                                    <p:anim calcmode="lin" valueType="num">
                                      <p:cBhvr additive="base">
                                        <p:cTn id="82" dur="1000" fill="hold"/>
                                        <p:tgtEl>
                                          <p:spTgt spid="2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通道方式</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：通道是一种专用于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处理的处理机，有针对</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的指令集，没有独立内存，与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共享主机内存，通道执行的程序存放在主机的内存中。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需要完成读写操作时，只需要给通道发送一条</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指令，给出其通道程序的首地址及要访问的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设备即可。通道执行通道程序完成相应的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任务，之后通过中断通知主机</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工作流程</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操作系统</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进程</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请求</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系统调用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操作系统分配通道、</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生成通道程序并存入内存</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把通道程序内存首地址存入通道的首地址寄存器（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发出通道启动命令</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：根据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，从内存取出指令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送入通道控制子寄存器（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CCW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），修改</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指向下一条指令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执行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CCW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中的指令，完成</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操作（设备与内存之间）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循环执行直至通道程序结束，中断通知</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的区别</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通道方式是</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方式的发展，进一步减少</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的干预。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需要</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控制传输数据块的大小、传输的内存位置，而通道处理时这些内容都在其通道控制程序中。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一次对应一台设备与内存的数据连接，一个通道可同时控制多台设备和内存的数据交换（分时的方式执行多个通道程序，控制多个</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设备，每个通道程序叫做</a:t>
            </a:r>
            <a:r>
              <a:rPr lang="zh-CN" altLang="en-US" sz="1200" b="1" dirty="0" smtClean="0">
                <a:solidFill>
                  <a:schemeClr val="tx2"/>
                </a:solidFill>
                <a:latin typeface="微软雅黑" panose="020B0503020204020204" pitchFamily="34" charset="-122"/>
                <a:ea typeface="微软雅黑" panose="020B0503020204020204" pitchFamily="34" charset="-122"/>
              </a:rPr>
              <a:t>子通道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a:t>
            </a: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descr="1.png"/>
          <p:cNvPicPr>
            <a:picLocks noChangeAspect="1"/>
          </p:cNvPicPr>
          <p:nvPr/>
        </p:nvPicPr>
        <p:blipFill>
          <a:blip r:embed="rId1" cstate="print"/>
          <a:stretch>
            <a:fillRect/>
          </a:stretch>
        </p:blipFill>
        <p:spPr>
          <a:xfrm>
            <a:off x="1547664" y="1131590"/>
            <a:ext cx="5939406" cy="3127709"/>
          </a:xfrm>
          <a:prstGeom prst="rect">
            <a:avLst/>
          </a:prstGeom>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1000"/>
                                        <p:tgtEl>
                                          <p:spTgt spid="5"/>
                                        </p:tgtEl>
                                      </p:cBhvr>
                                    </p:animEffect>
                                    <p:set>
                                      <p:cBhvr>
                                        <p:cTn id="26" dur="1" fill="hold">
                                          <p:stCondLst>
                                            <p:cond delay="9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3" end="3"/>
                                            </p:txEl>
                                          </p:spTgt>
                                        </p:tgtEl>
                                        <p:attrNameLst>
                                          <p:attrName>style.visibility</p:attrName>
                                        </p:attrNameLst>
                                      </p:cBhvr>
                                      <p:to>
                                        <p:strVal val="visible"/>
                                      </p:to>
                                    </p:set>
                                    <p:anim calcmode="lin" valueType="num">
                                      <p:cBhvr additive="base">
                                        <p:cTn id="31"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4" end="4"/>
                                            </p:txEl>
                                          </p:spTgt>
                                        </p:tgtEl>
                                        <p:attrNameLst>
                                          <p:attrName>style.visibility</p:attrName>
                                        </p:attrNameLst>
                                      </p:cBhvr>
                                      <p:to>
                                        <p:strVal val="visible"/>
                                      </p:to>
                                    </p:set>
                                    <p:anim calcmode="lin" valueType="num">
                                      <p:cBhvr additive="base">
                                        <p:cTn id="37"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xEl>
                                              <p:pRg st="5" end="5"/>
                                            </p:txEl>
                                          </p:spTgt>
                                        </p:tgtEl>
                                        <p:attrNameLst>
                                          <p:attrName>style.visibility</p:attrName>
                                        </p:attrNameLst>
                                      </p:cBhvr>
                                      <p:to>
                                        <p:strVal val="visible"/>
                                      </p:to>
                                    </p:set>
                                    <p:anim calcmode="lin" valueType="num">
                                      <p:cBhvr additive="base">
                                        <p:cTn id="43"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
                                            <p:txEl>
                                              <p:pRg st="7" end="7"/>
                                            </p:txEl>
                                          </p:spTgt>
                                        </p:tgtEl>
                                        <p:attrNameLst>
                                          <p:attrName>style.visibility</p:attrName>
                                        </p:attrNameLst>
                                      </p:cBhvr>
                                      <p:to>
                                        <p:strVal val="visible"/>
                                      </p:to>
                                    </p:set>
                                    <p:anim calcmode="lin" valueType="num">
                                      <p:cBhvr additive="base">
                                        <p:cTn id="49"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xEl>
                                              <p:pRg st="8" end="8"/>
                                            </p:txEl>
                                          </p:spTgt>
                                        </p:tgtEl>
                                        <p:attrNameLst>
                                          <p:attrName>style.visibility</p:attrName>
                                        </p:attrNameLst>
                                      </p:cBhvr>
                                      <p:to>
                                        <p:strVal val="visible"/>
                                      </p:to>
                                    </p:set>
                                    <p:anim calcmode="lin" valueType="num">
                                      <p:cBhvr additive="base">
                                        <p:cTn id="55" dur="10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设备管理数据结构</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系统设备表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System Device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）：整个系统维护一张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，每个物理设备在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都有一个表项，反映整个系统中的资源极其使用情况。</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2"/>
                </a:solidFill>
                <a:latin typeface="微软雅黑" panose="020B0503020204020204" pitchFamily="34" charset="-122"/>
                <a:ea typeface="微软雅黑" panose="020B0503020204020204" pitchFamily="34" charset="-122"/>
                <a:sym typeface="Wingdings" charset="2"/>
              </a:rPr>
              <a:t>DCT</a:t>
            </a:r>
            <a:r>
              <a:rPr lang="zh-CN" altLang="en-US" sz="1200" b="1" dirty="0" smtClean="0">
                <a:solidFill>
                  <a:schemeClr val="tx2"/>
                </a:solidFill>
                <a:latin typeface="微软雅黑" panose="020B0503020204020204" pitchFamily="34" charset="-122"/>
                <a:ea typeface="微软雅黑" panose="020B0503020204020204" pitchFamily="34" charset="-122"/>
                <a:sym typeface="Wingdings" charset="2"/>
              </a:rPr>
              <a:t>指针</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，指向该设备的设备控制表。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）正在使用该设备的进程标识。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）设备类型和设备标识符。</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设备控制表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DCT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Device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）：系统中每个设备都有一张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，系统加载或设备连接时创建。内容包括：</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设备标识符。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设备类型。</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设备地址或设备号（单独编址或与内存统一编址）。</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设备状态。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等待队列指针，等待该资源的进程组成的等待队列的队首、队尾指针。</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f)</a:t>
            </a:r>
            <a:r>
              <a:rPr lang="en-US" altLang="zh-CN" sz="1200" b="1" dirty="0" smtClean="0">
                <a:solidFill>
                  <a:schemeClr val="tx2"/>
                </a:solidFill>
                <a:latin typeface="微软雅黑" panose="020B0503020204020204" pitchFamily="34" charset="-122"/>
                <a:ea typeface="微软雅黑" panose="020B0503020204020204" pitchFamily="34" charset="-122"/>
                <a:sym typeface="Wingdings" charset="2"/>
              </a:rPr>
              <a:t>IO</a:t>
            </a:r>
            <a:r>
              <a:rPr lang="zh-CN" altLang="en-US" sz="1200" b="1" dirty="0" smtClean="0">
                <a:solidFill>
                  <a:schemeClr val="tx2"/>
                </a:solidFill>
                <a:latin typeface="微软雅黑" panose="020B0503020204020204" pitchFamily="34" charset="-122"/>
                <a:ea typeface="微软雅黑" panose="020B0503020204020204" pitchFamily="34" charset="-122"/>
                <a:sym typeface="Wingdings" charset="2"/>
              </a:rPr>
              <a:t>控制器指针</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，指向与该设备相连接的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控制器。</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控制器控制表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COCT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COntroler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）：每个控制器一张，反映该</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控制器的使用状态。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通道控制表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CHCT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CHannel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）：该表只在通道控制方式的系统中存在，也是每个通道一张。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CHCT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包括通道标识符、通道忙</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闲标识、等待获得该通道的进程等待队列的队首指针与队尾指针等。</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设备分配的策略</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原则</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：充分发挥设备的使用效率，让设备尽可能忙碌，同时又避免不合理的分配导致的进程死锁。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方法</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）静态分配方式，系统一次性分配该作业所要求的所有设备、控制器，一旦分配，保持占有，直到作业撤销，不会出现死锁，但是设备使用率低。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）动态分配方式，进程需要设备时再向系统提出申请，系统按分配算法为它分配所需的设备、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控制器，一旦用完立刻释放，设备利用率高，但若分配算法不当，可能引起进程死锁。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算法</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：先请求先分配、优先级高者先等。</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子系统：设备分配与管理</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Picture 4" descr="D:\Documents and Settings\Administrator\桌面\-计算机操作系统教程(第2版)\TU\图8.12.TIF"/>
          <p:cNvPicPr>
            <a:picLocks noChangeAspect="1" noChangeArrowheads="1"/>
          </p:cNvPicPr>
          <p:nvPr/>
        </p:nvPicPr>
        <p:blipFill>
          <a:blip r:embed="rId1" cstate="print"/>
          <a:srcRect/>
          <a:stretch>
            <a:fillRect/>
          </a:stretch>
        </p:blipFill>
        <p:spPr>
          <a:xfrm>
            <a:off x="2483768" y="699542"/>
            <a:ext cx="5360988" cy="4114800"/>
          </a:xfrm>
          <a:prstGeom prst="rect">
            <a:avLst/>
          </a:prstGeom>
          <a:noFill/>
        </p:spPr>
      </p:pic>
      <p:pic>
        <p:nvPicPr>
          <p:cNvPr id="6" name="Picture 4" descr="D:\Documents and Settings\Administrator\桌面\-计算机操作系统教程(第2版)\TU\图8.13.TIF"/>
          <p:cNvPicPr>
            <a:picLocks noChangeAspect="1" noChangeArrowheads="1"/>
          </p:cNvPicPr>
          <p:nvPr/>
        </p:nvPicPr>
        <p:blipFill>
          <a:blip r:embed="rId2" cstate="print"/>
          <a:srcRect/>
          <a:stretch>
            <a:fillRect/>
          </a:stretch>
        </p:blipFill>
        <p:spPr>
          <a:xfrm>
            <a:off x="2051720" y="87294"/>
            <a:ext cx="5131904" cy="5056206"/>
          </a:xfrm>
          <a:prstGeom prst="rect">
            <a:avLst/>
          </a:prstGeom>
          <a:noFill/>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down)">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down)">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2000"/>
                                        <p:tgtEl>
                                          <p:spTgt spid="5"/>
                                        </p:tgtEl>
                                      </p:cBhvr>
                                    </p:animEffect>
                                    <p:set>
                                      <p:cBhvr>
                                        <p:cTn id="39" dur="1" fill="hold">
                                          <p:stCondLst>
                                            <p:cond delay="1999"/>
                                          </p:stCondLst>
                                        </p:cTn>
                                        <p:tgtEl>
                                          <p:spTgt spid="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3">
                                            <p:txEl>
                                              <p:pRg st="6" end="6"/>
                                            </p:txEl>
                                          </p:spTgt>
                                        </p:tgtEl>
                                        <p:attrNameLst>
                                          <p:attrName>style.visibility</p:attrName>
                                        </p:attrNameLst>
                                      </p:cBhvr>
                                      <p:to>
                                        <p:strVal val="visible"/>
                                      </p:to>
                                    </p:set>
                                    <p:animEffect transition="in" filter="wipe(down)">
                                      <p:cBhvr>
                                        <p:cTn id="44" dur="500"/>
                                        <p:tgtEl>
                                          <p:spTgt spid="2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3">
                                            <p:txEl>
                                              <p:pRg st="7" end="7"/>
                                            </p:txEl>
                                          </p:spTgt>
                                        </p:tgtEl>
                                        <p:attrNameLst>
                                          <p:attrName>style.visibility</p:attrName>
                                        </p:attrNameLst>
                                      </p:cBhvr>
                                      <p:to>
                                        <p:strVal val="visible"/>
                                      </p:to>
                                    </p:set>
                                    <p:animEffect transition="in" filter="wipe(down)">
                                      <p:cBhvr>
                                        <p:cTn id="49" dur="500"/>
                                        <p:tgtEl>
                                          <p:spTgt spid="2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3">
                                            <p:txEl>
                                              <p:pRg st="8" end="8"/>
                                            </p:txEl>
                                          </p:spTgt>
                                        </p:tgtEl>
                                        <p:attrNameLst>
                                          <p:attrName>style.visibility</p:attrName>
                                        </p:attrNameLst>
                                      </p:cBhvr>
                                      <p:to>
                                        <p:strVal val="visible"/>
                                      </p:to>
                                    </p:set>
                                    <p:animEffect transition="in" filter="wipe(down)">
                                      <p:cBhvr>
                                        <p:cTn id="54" dur="500"/>
                                        <p:tgtEl>
                                          <p:spTgt spid="2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3">
                                            <p:txEl>
                                              <p:pRg st="9" end="9"/>
                                            </p:txEl>
                                          </p:spTgt>
                                        </p:tgtEl>
                                        <p:attrNameLst>
                                          <p:attrName>style.visibility</p:attrName>
                                        </p:attrNameLst>
                                      </p:cBhvr>
                                      <p:to>
                                        <p:strVal val="visible"/>
                                      </p:to>
                                    </p:set>
                                    <p:animEffect transition="in" filter="wipe(down)">
                                      <p:cBhvr>
                                        <p:cTn id="59" dur="500"/>
                                        <p:tgtEl>
                                          <p:spTgt spid="2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 calcmode="lin" valueType="num">
                                      <p:cBhvr>
                                        <p:cTn id="64" dur="500" fill="hold"/>
                                        <p:tgtEl>
                                          <p:spTgt spid="6"/>
                                        </p:tgtEl>
                                        <p:attrNameLst>
                                          <p:attrName>ppt_w</p:attrName>
                                        </p:attrNameLst>
                                      </p:cBhvr>
                                      <p:tavLst>
                                        <p:tav tm="0">
                                          <p:val>
                                            <p:fltVal val="0"/>
                                          </p:val>
                                        </p:tav>
                                        <p:tav tm="100000">
                                          <p:val>
                                            <p:strVal val="#ppt_w"/>
                                          </p:val>
                                        </p:tav>
                                      </p:tavLst>
                                    </p:anim>
                                    <p:anim calcmode="lin" valueType="num">
                                      <p:cBhvr>
                                        <p:cTn id="65" dur="500" fill="hold"/>
                                        <p:tgtEl>
                                          <p:spTgt spid="6"/>
                                        </p:tgtEl>
                                        <p:attrNameLst>
                                          <p:attrName>ppt_h</p:attrName>
                                        </p:attrNameLst>
                                      </p:cBhvr>
                                      <p:tavLst>
                                        <p:tav tm="0">
                                          <p:val>
                                            <p:fltVal val="0"/>
                                          </p:val>
                                        </p:tav>
                                        <p:tav tm="100000">
                                          <p:val>
                                            <p:strVal val="#ppt_h"/>
                                          </p:val>
                                        </p:tav>
                                      </p:tavLst>
                                    </p:anim>
                                    <p:animEffect transition="in" filter="fade">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2000"/>
                                        <p:tgtEl>
                                          <p:spTgt spid="6"/>
                                        </p:tgtEl>
                                      </p:cBhvr>
                                    </p:animEffect>
                                    <p:set>
                                      <p:cBhvr>
                                        <p:cTn id="71"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逻辑设备与物理设备的映射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：应用程序独立与具体使用的物理设备，进程以逻辑设备名请求分配设备，系统通过映射关系为它分配对应的物理设备。</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逻辑设备表</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Logical Unit Table</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）：系统为每个用户维护一张逻辑设备与物理设备映射关系的表。</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表项包括逻辑设备名、物理设备名和设备驱动程序入口地址。用户登录时，系统为该用户创建一个进程，同时为它创建一张</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，然后将</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放到进程的</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PCB</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中。</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单用户系统只设置一张</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子系统：设备分配与管理</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4" end="4"/>
                                            </p:txEl>
                                          </p:spTgt>
                                        </p:tgtEl>
                                        <p:attrNameLst>
                                          <p:attrName>style.visibility</p:attrName>
                                        </p:attrNameLst>
                                      </p:cBhvr>
                                      <p:to>
                                        <p:strVal val="visible"/>
                                      </p:to>
                                    </p:set>
                                    <p:animEffect transition="in" filter="wipe(down)">
                                      <p:cBhvr>
                                        <p:cTn id="17" dur="500"/>
                                        <p:tgtEl>
                                          <p:spTgt spid="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5" end="5"/>
                                            </p:txEl>
                                          </p:spTgt>
                                        </p:tgtEl>
                                        <p:attrNameLst>
                                          <p:attrName>style.visibility</p:attrName>
                                        </p:attrNameLst>
                                      </p:cBhvr>
                                      <p:to>
                                        <p:strVal val="visible"/>
                                      </p:to>
                                    </p:set>
                                    <p:animEffect transition="in" filter="wipe(down)">
                                      <p:cBhvr>
                                        <p:cTn id="22" dur="500"/>
                                        <p:tgtEl>
                                          <p:spTgt spid="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6" end="6"/>
                                            </p:txEl>
                                          </p:spTgt>
                                        </p:tgtEl>
                                        <p:attrNameLst>
                                          <p:attrName>style.visibility</p:attrName>
                                        </p:attrNameLst>
                                      </p:cBhvr>
                                      <p:to>
                                        <p:strVal val="visible"/>
                                      </p:to>
                                    </p:set>
                                    <p:animEffect transition="in" filter="wipe(down)">
                                      <p:cBhvr>
                                        <p:cTn id="27" dur="500"/>
                                        <p:tgtEl>
                                          <p:spTgt spid="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缓冲区（</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引入</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目的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平衡高速设备与低速设备之间的通信的速度差异</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减少</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的中断次数，放宽</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中断相应时间的限制</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解决设备之间基本数据单元（数据粒度）不匹配问题</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提高</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设备之间的并行性</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的实现</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硬件缓冲，成本高，关键部件采用</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软件缓冲区，在内存中开辟一块区域作为缓冲。</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四种缓冲区</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单缓冲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：设置一块缓冲区，读写缓冲操作互斥</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双缓冲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Buffer1 -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读</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，同时可写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Buffer2 -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读</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Buffer2</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，同时可写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。理想状态下读写操作可平衡，不用一方等待。</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环形缓冲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：双缓冲在读写速度相差较大时效果差，此时，采用多个缓冲区环形链接，形成环形缓冲，可获得更好缓冲效果，实际是用空间平衡数据读写的时间差异。量上扩展的双缓冲。</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缓冲池</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子系统：缓冲区</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Picture 5" descr="图5-5 单缓冲和不使用缓冲之间的性能示意图"/>
          <p:cNvPicPr>
            <a:picLocks noChangeAspect="1" noChangeArrowheads="1"/>
          </p:cNvPicPr>
          <p:nvPr/>
        </p:nvPicPr>
        <p:blipFill>
          <a:blip r:embed="rId1" cstate="print"/>
          <a:srcRect/>
          <a:stretch>
            <a:fillRect/>
          </a:stretch>
        </p:blipFill>
        <p:spPr bwMode="auto">
          <a:xfrm>
            <a:off x="3275856" y="195486"/>
            <a:ext cx="5651500" cy="2852737"/>
          </a:xfrm>
          <a:prstGeom prst="rect">
            <a:avLst/>
          </a:prstGeom>
          <a:noFill/>
          <a:ln w="9525">
            <a:noFill/>
            <a:miter lim="800000"/>
            <a:headEnd/>
            <a:tailEnd/>
          </a:ln>
        </p:spPr>
      </p:pic>
      <p:pic>
        <p:nvPicPr>
          <p:cNvPr id="6" name="Picture 5" descr="图5-7 循环缓冲示意图"/>
          <p:cNvPicPr>
            <a:picLocks noChangeAspect="1" noChangeArrowheads="1"/>
          </p:cNvPicPr>
          <p:nvPr/>
        </p:nvPicPr>
        <p:blipFill>
          <a:blip r:embed="rId2" cstate="print"/>
          <a:srcRect/>
          <a:stretch>
            <a:fillRect/>
          </a:stretch>
        </p:blipFill>
        <p:spPr bwMode="auto">
          <a:xfrm>
            <a:off x="3563888" y="483518"/>
            <a:ext cx="4535488" cy="2349500"/>
          </a:xfrm>
          <a:prstGeom prst="rect">
            <a:avLst/>
          </a:prstGeom>
          <a:noFill/>
          <a:ln w="9525">
            <a:noFill/>
            <a:miter lim="800000"/>
            <a:headEnd/>
            <a:tailEnd/>
          </a:ln>
        </p:spPr>
      </p:pic>
      <p:pic>
        <p:nvPicPr>
          <p:cNvPr id="7" name="Picture 5" descr="图5-6 双缓冲示意图"/>
          <p:cNvPicPr>
            <a:picLocks noChangeAspect="1" noChangeArrowheads="1"/>
          </p:cNvPicPr>
          <p:nvPr/>
        </p:nvPicPr>
        <p:blipFill>
          <a:blip r:embed="rId3" cstate="print"/>
          <a:srcRect/>
          <a:stretch>
            <a:fillRect/>
          </a:stretch>
        </p:blipFill>
        <p:spPr bwMode="auto">
          <a:xfrm>
            <a:off x="3635896" y="483518"/>
            <a:ext cx="5329238" cy="2492375"/>
          </a:xfrm>
          <a:prstGeom prst="rect">
            <a:avLst/>
          </a:prstGeom>
          <a:noFill/>
          <a:ln w="9525">
            <a:noFill/>
            <a:miter lim="800000"/>
            <a:headEnd/>
            <a:tailEnd/>
          </a:ln>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6" end="6"/>
                                            </p:txEl>
                                          </p:spTgt>
                                        </p:tgtEl>
                                        <p:attrNameLst>
                                          <p:attrName>style.visibility</p:attrName>
                                        </p:attrNameLst>
                                      </p:cBhvr>
                                      <p:to>
                                        <p:strVal val="visible"/>
                                      </p:to>
                                    </p:set>
                                    <p:animEffect transition="in" filter="wipe(down)">
                                      <p:cBhvr>
                                        <p:cTn id="32" dur="500"/>
                                        <p:tgtEl>
                                          <p:spTgt spid="2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8" end="8"/>
                                            </p:txEl>
                                          </p:spTgt>
                                        </p:tgtEl>
                                        <p:attrNameLst>
                                          <p:attrName>style.visibility</p:attrName>
                                        </p:attrNameLst>
                                      </p:cBhvr>
                                      <p:to>
                                        <p:strVal val="visible"/>
                                      </p:to>
                                    </p:set>
                                    <p:animEffect transition="in" filter="wipe(down)">
                                      <p:cBhvr>
                                        <p:cTn id="37" dur="500"/>
                                        <p:tgtEl>
                                          <p:spTgt spid="2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9" end="9"/>
                                            </p:txEl>
                                          </p:spTgt>
                                        </p:tgtEl>
                                        <p:attrNameLst>
                                          <p:attrName>style.visibility</p:attrName>
                                        </p:attrNameLst>
                                      </p:cBhvr>
                                      <p:to>
                                        <p:strVal val="visible"/>
                                      </p:to>
                                    </p:set>
                                    <p:animEffect transition="in" filter="wipe(down)">
                                      <p:cBhvr>
                                        <p:cTn id="42" dur="500"/>
                                        <p:tgtEl>
                                          <p:spTgt spid="2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10" end="10"/>
                                            </p:txEl>
                                          </p:spTgt>
                                        </p:tgtEl>
                                        <p:attrNameLst>
                                          <p:attrName>style.visibility</p:attrName>
                                        </p:attrNameLst>
                                      </p:cBhvr>
                                      <p:to>
                                        <p:strVal val="visible"/>
                                      </p:to>
                                    </p:set>
                                    <p:animEffect transition="in" filter="wipe(down)">
                                      <p:cBhvr>
                                        <p:cTn id="47" dur="500"/>
                                        <p:tgtEl>
                                          <p:spTgt spid="2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12" end="12"/>
                                            </p:txEl>
                                          </p:spTgt>
                                        </p:tgtEl>
                                        <p:attrNameLst>
                                          <p:attrName>style.visibility</p:attrName>
                                        </p:attrNameLst>
                                      </p:cBhvr>
                                      <p:to>
                                        <p:strVal val="visible"/>
                                      </p:to>
                                    </p:set>
                                    <p:animEffect transition="in" filter="wipe(down)">
                                      <p:cBhvr>
                                        <p:cTn id="52" dur="500"/>
                                        <p:tgtEl>
                                          <p:spTgt spid="2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3">
                                            <p:txEl>
                                              <p:pRg st="13" end="13"/>
                                            </p:txEl>
                                          </p:spTgt>
                                        </p:tgtEl>
                                        <p:attrNameLst>
                                          <p:attrName>style.visibility</p:attrName>
                                        </p:attrNameLst>
                                      </p:cBhvr>
                                      <p:to>
                                        <p:strVal val="visible"/>
                                      </p:to>
                                    </p:set>
                                    <p:animEffect transition="in" filter="wipe(down)">
                                      <p:cBhvr>
                                        <p:cTn id="57" dur="500"/>
                                        <p:tgtEl>
                                          <p:spTgt spid="2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5"/>
                                        </p:tgtEl>
                                      </p:cBhvr>
                                    </p:animEffect>
                                    <p:set>
                                      <p:cBhvr>
                                        <p:cTn id="67" dur="1" fill="hold">
                                          <p:stCondLst>
                                            <p:cond delay="1999"/>
                                          </p:stCondLst>
                                        </p:cTn>
                                        <p:tgtEl>
                                          <p:spTgt spid="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3">
                                            <p:txEl>
                                              <p:pRg st="14" end="14"/>
                                            </p:txEl>
                                          </p:spTgt>
                                        </p:tgtEl>
                                        <p:attrNameLst>
                                          <p:attrName>style.visibility</p:attrName>
                                        </p:attrNameLst>
                                      </p:cBhvr>
                                      <p:to>
                                        <p:strVal val="visible"/>
                                      </p:to>
                                    </p:set>
                                    <p:animEffect transition="in" filter="wipe(down)">
                                      <p:cBhvr>
                                        <p:cTn id="72" dur="500"/>
                                        <p:tgtEl>
                                          <p:spTgt spid="2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7"/>
                                        </p:tgtEl>
                                      </p:cBhvr>
                                    </p:animEffect>
                                    <p:set>
                                      <p:cBhvr>
                                        <p:cTn id="82" dur="1" fill="hold">
                                          <p:stCondLst>
                                            <p:cond delay="1999"/>
                                          </p:stCondLst>
                                        </p:cTn>
                                        <p:tgtEl>
                                          <p:spTgt spid="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3">
                                            <p:txEl>
                                              <p:pRg st="15" end="15"/>
                                            </p:txEl>
                                          </p:spTgt>
                                        </p:tgtEl>
                                        <p:attrNameLst>
                                          <p:attrName>style.visibility</p:attrName>
                                        </p:attrNameLst>
                                      </p:cBhvr>
                                      <p:to>
                                        <p:strVal val="visible"/>
                                      </p:to>
                                    </p:set>
                                    <p:animEffect transition="in" filter="wipe(down)">
                                      <p:cBhvr>
                                        <p:cTn id="87" dur="500"/>
                                        <p:tgtEl>
                                          <p:spTgt spid="2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down)">
                                      <p:cBhvr>
                                        <p:cTn id="92" dur="500"/>
                                        <p:tgtEl>
                                          <p:spTgt spid="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2000"/>
                                        <p:tgtEl>
                                          <p:spTgt spid="6"/>
                                        </p:tgtEl>
                                      </p:cBhvr>
                                    </p:animEffect>
                                    <p:set>
                                      <p:cBhvr>
                                        <p:cTn id="97" dur="1" fill="hold">
                                          <p:stCondLst>
                                            <p:cond delay="1999"/>
                                          </p:stCondLst>
                                        </p:cTn>
                                        <p:tgtEl>
                                          <p:spTgt spid="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3">
                                            <p:txEl>
                                              <p:pRg st="16" end="16"/>
                                            </p:txEl>
                                          </p:spTgt>
                                        </p:tgtEl>
                                        <p:attrNameLst>
                                          <p:attrName>style.visibility</p:attrName>
                                        </p:attrNameLst>
                                      </p:cBhvr>
                                      <p:to>
                                        <p:strVal val="visible"/>
                                      </p:to>
                                    </p:set>
                                    <p:animEffect transition="in" filter="wipe(down)">
                                      <p:cBhvr>
                                        <p:cTn id="102" dur="500"/>
                                        <p:tgtEl>
                                          <p:spTgt spid="2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345638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5"/>
              <a:ext cx="2653076"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5076057" y="2403654"/>
            <a:ext cx="3684536" cy="503773"/>
            <a:chOff x="6339097" y="3296031"/>
            <a:chExt cx="3991580" cy="511504"/>
          </a:xfrm>
        </p:grpSpPr>
        <p:sp>
          <p:nvSpPr>
            <p:cNvPr id="38" name="圆角矩形 3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898538" y="3336318"/>
              <a:ext cx="3432139"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3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5076056" y="3106349"/>
            <a:ext cx="3456384" cy="503772"/>
            <a:chOff x="6339097" y="4180903"/>
            <a:chExt cx="3744416"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898537" y="4221881"/>
              <a:ext cx="3106966" cy="435204"/>
            </a:xfrm>
            <a:prstGeom prst="rect">
              <a:avLst/>
            </a:prstGeom>
          </p:spPr>
          <p:txBody>
            <a:bodyPr wrap="square" lIns="121960" tIns="60980" rIns="121960" bIns="60980">
              <a:spAutoFit/>
            </a:bodyPr>
            <a:lstStyle/>
            <a:p>
              <a:pPr>
                <a:defRPr/>
              </a:pPr>
              <a:r>
                <a:rPr lang="x-none"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基于闪存的事务机制</a:t>
              </a:r>
              <a:endParaRPr lang="x-none"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242511" y="1092927"/>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par>
                          <p:cTn id="8" fill="hold">
                            <p:stCondLst>
                              <p:cond delay="500"/>
                            </p:stCondLst>
                            <p:childTnLst>
                              <p:par>
                                <p:cTn id="9" presetID="17" presetClass="entr" presetSubtype="1" fill="hold" grpId="0" nodeType="afterEffect">
                                  <p:stCondLst>
                                    <p:cond delay="0"/>
                                  </p:stCondLst>
                                  <p:iterate type="lt">
                                    <p:tmPct val="40000"/>
                                  </p:iterate>
                                  <p:childTnLst>
                                    <p:set>
                                      <p:cBhvr>
                                        <p:cTn id="10" dur="1" fill="hold">
                                          <p:stCondLst>
                                            <p:cond delay="0"/>
                                          </p:stCondLst>
                                        </p:cTn>
                                        <p:tgtEl>
                                          <p:spTgt spid="68"/>
                                        </p:tgtEl>
                                        <p:attrNameLst>
                                          <p:attrName>style.visibility</p:attrName>
                                        </p:attrNameLst>
                                      </p:cBhvr>
                                      <p:to>
                                        <p:strVal val="visible"/>
                                      </p:to>
                                    </p:set>
                                    <p:anim calcmode="lin" valueType="num">
                                      <p:cBhvr>
                                        <p:cTn id="11" dur="250" fill="hold"/>
                                        <p:tgtEl>
                                          <p:spTgt spid="68"/>
                                        </p:tgtEl>
                                        <p:attrNameLst>
                                          <p:attrName>ppt_x</p:attrName>
                                        </p:attrNameLst>
                                      </p:cBhvr>
                                      <p:tavLst>
                                        <p:tav tm="0">
                                          <p:val>
                                            <p:strVal val="#ppt_x"/>
                                          </p:val>
                                        </p:tav>
                                        <p:tav tm="100000">
                                          <p:val>
                                            <p:strVal val="#ppt_x"/>
                                          </p:val>
                                        </p:tav>
                                      </p:tavLst>
                                    </p:anim>
                                    <p:anim calcmode="lin" valueType="num">
                                      <p:cBhvr>
                                        <p:cTn id="12" dur="250" fill="hold"/>
                                        <p:tgtEl>
                                          <p:spTgt spid="68"/>
                                        </p:tgtEl>
                                        <p:attrNameLst>
                                          <p:attrName>ppt_y</p:attrName>
                                        </p:attrNameLst>
                                      </p:cBhvr>
                                      <p:tavLst>
                                        <p:tav tm="0">
                                          <p:val>
                                            <p:strVal val="#ppt_y-#ppt_h/2"/>
                                          </p:val>
                                        </p:tav>
                                        <p:tav tm="100000">
                                          <p:val>
                                            <p:strVal val="#ppt_y"/>
                                          </p:val>
                                        </p:tav>
                                      </p:tavLst>
                                    </p:anim>
                                    <p:anim calcmode="lin" valueType="num">
                                      <p:cBhvr>
                                        <p:cTn id="13" dur="250" fill="hold"/>
                                        <p:tgtEl>
                                          <p:spTgt spid="68"/>
                                        </p:tgtEl>
                                        <p:attrNameLst>
                                          <p:attrName>ppt_w</p:attrName>
                                        </p:attrNameLst>
                                      </p:cBhvr>
                                      <p:tavLst>
                                        <p:tav tm="0">
                                          <p:val>
                                            <p:strVal val="#ppt_w"/>
                                          </p:val>
                                        </p:tav>
                                        <p:tav tm="100000">
                                          <p:val>
                                            <p:strVal val="#ppt_w"/>
                                          </p:val>
                                        </p:tav>
                                      </p:tavLst>
                                    </p:anim>
                                    <p:anim calcmode="lin" valueType="num">
                                      <p:cBhvr>
                                        <p:cTn id="14" dur="250" fill="hold"/>
                                        <p:tgtEl>
                                          <p:spTgt spid="68"/>
                                        </p:tgtEl>
                                        <p:attrNameLst>
                                          <p:attrName>ppt_h</p:attrName>
                                        </p:attrNameLst>
                                      </p:cBhvr>
                                      <p:tavLst>
                                        <p:tav tm="0">
                                          <p:val>
                                            <p:fltVal val="0"/>
                                          </p:val>
                                        </p:tav>
                                        <p:tav tm="100000">
                                          <p:val>
                                            <p:strVal val="#ppt_h"/>
                                          </p:val>
                                        </p:tav>
                                      </p:tavLst>
                                    </p:anim>
                                  </p:childTnLst>
                                </p:cTn>
                              </p:par>
                            </p:childTnLst>
                          </p:cTn>
                        </p:par>
                        <p:par>
                          <p:cTn id="15" fill="hold">
                            <p:stCondLst>
                              <p:cond delay="115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childTnLst>
                                </p:cTn>
                              </p:par>
                              <p:par>
                                <p:cTn id="19" presetID="56" presetClass="path" presetSubtype="0" accel="50000" decel="50000" fill="hold" grpId="1" nodeType="withEffect">
                                  <p:stCondLst>
                                    <p:cond delay="0"/>
                                  </p:stCondLst>
                                  <p:childTnLst>
                                    <p:animMotion origin="layout" path="M -0.03737 0.04121 L -6.25E-7 -3.33333E-6 " pathEditMode="relative" rAng="0" ptsTypes="AA">
                                      <p:cBhvr>
                                        <p:cTn id="20" dur="700" fill="hold"/>
                                        <p:tgtEl>
                                          <p:spTgt spid="25"/>
                                        </p:tgtEl>
                                        <p:attrNameLst>
                                          <p:attrName>ppt_x</p:attrName>
                                          <p:attrName>ppt_y</p:attrName>
                                        </p:attrNameLst>
                                      </p:cBhvr>
                                      <p:rCtr x="1862" y="-2060"/>
                                    </p:animMotion>
                                  </p:childTnLst>
                                </p:cTn>
                              </p:par>
                              <p:par>
                                <p:cTn id="21" presetID="22" presetClass="entr" presetSubtype="8" fill="hold" nodeType="withEffect">
                                  <p:stCondLst>
                                    <p:cond delay="25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childTnLst>
                                </p:cTn>
                              </p:par>
                              <p:par>
                                <p:cTn id="27" presetID="56" presetClass="path" presetSubtype="0" accel="50000" decel="50000" fill="hold" grpId="1" nodeType="withEffect">
                                  <p:stCondLst>
                                    <p:cond delay="250"/>
                                  </p:stCondLst>
                                  <p:childTnLst>
                                    <p:animMotion origin="layout" path="M -0.03737 0.0412 L -6.25E-7 2.96296E-6 " pathEditMode="relative" rAng="0" ptsTypes="AA">
                                      <p:cBhvr>
                                        <p:cTn id="28" dur="700" fill="hold"/>
                                        <p:tgtEl>
                                          <p:spTgt spid="29"/>
                                        </p:tgtEl>
                                        <p:attrNameLst>
                                          <p:attrName>ppt_x</p:attrName>
                                          <p:attrName>ppt_y</p:attrName>
                                        </p:attrNameLst>
                                      </p:cBhvr>
                                      <p:rCtr x="1862" y="-2060"/>
                                    </p:animMotion>
                                  </p:childTnLst>
                                </p:cTn>
                              </p:par>
                              <p:par>
                                <p:cTn id="29" presetID="22" presetClass="entr" presetSubtype="8"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1000"/>
                                        <p:tgtEl>
                                          <p:spTgt spid="36"/>
                                        </p:tgtEl>
                                      </p:cBhvr>
                                    </p:animEffect>
                                  </p:childTnLst>
                                </p:cTn>
                              </p:par>
                              <p:par>
                                <p:cTn id="35" presetID="56" presetClass="path" presetSubtype="0" accel="50000" decel="50000" fill="hold" grpId="1" nodeType="withEffect">
                                  <p:stCondLst>
                                    <p:cond delay="500"/>
                                  </p:stCondLst>
                                  <p:childTnLst>
                                    <p:animMotion origin="layout" path="M -0.03737 0.0412 L -6.25E-7 -7.40741E-7 " pathEditMode="relative" rAng="0" ptsTypes="AA">
                                      <p:cBhvr>
                                        <p:cTn id="36" dur="700" fill="hold"/>
                                        <p:tgtEl>
                                          <p:spTgt spid="36"/>
                                        </p:tgtEl>
                                        <p:attrNameLst>
                                          <p:attrName>ppt_x</p:attrName>
                                          <p:attrName>ppt_y</p:attrName>
                                        </p:attrNameLst>
                                      </p:cBhvr>
                                      <p:rCtr x="1862" y="-2060"/>
                                    </p:animMotion>
                                  </p:childTnLst>
                                </p:cTn>
                              </p:par>
                              <p:par>
                                <p:cTn id="37" presetID="22" presetClass="entr" presetSubtype="8" fill="hold" nodeType="withEffect">
                                  <p:stCondLst>
                                    <p:cond delay="75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par>
                                <p:cTn id="40" presetID="10" presetClass="entr" presetSubtype="0" fill="hold" grpId="0" nodeType="withEffect">
                                  <p:stCondLst>
                                    <p:cond delay="75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0"/>
                                        <p:tgtEl>
                                          <p:spTgt spid="40"/>
                                        </p:tgtEl>
                                      </p:cBhvr>
                                    </p:animEffect>
                                  </p:childTnLst>
                                </p:cTn>
                              </p:par>
                              <p:par>
                                <p:cTn id="43" presetID="56" presetClass="path" presetSubtype="0" accel="50000" decel="50000" fill="hold" grpId="1" nodeType="withEffect">
                                  <p:stCondLst>
                                    <p:cond delay="750"/>
                                  </p:stCondLst>
                                  <p:childTnLst>
                                    <p:animMotion origin="layout" path="M -0.03737 0.04121 L -6.25E-7 -4.44444E-6 " pathEditMode="relative" rAng="0" ptsTypes="AA">
                                      <p:cBhvr>
                                        <p:cTn id="44" dur="700" fill="hold"/>
                                        <p:tgtEl>
                                          <p:spTgt spid="40"/>
                                        </p:tgtEl>
                                        <p:attrNameLst>
                                          <p:attrName>ppt_x</p:attrName>
                                          <p:attrName>ppt_y</p:attrName>
                                        </p:attrNameLst>
                                      </p:cBhvr>
                                      <p:rCtr x="1862" y="-2060"/>
                                    </p:animMotion>
                                  </p:childTnLst>
                                </p:cTn>
                              </p:par>
                              <p:par>
                                <p:cTn id="45" presetID="22" presetClass="entr" presetSubtype="8" fill="hold" nodeType="withEffect">
                                  <p:stCondLst>
                                    <p:cond delay="100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par>
                          <p:cTn id="48" fill="hold">
                            <p:stCondLst>
                              <p:cond delay="2150"/>
                            </p:stCondLst>
                            <p:childTnLst>
                              <p:par>
                                <p:cTn id="49" presetID="2" presetClass="entr" presetSubtype="8"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additive="base">
                                        <p:cTn id="51" dur="500" fill="hold"/>
                                        <p:tgtEl>
                                          <p:spTgt spid="67"/>
                                        </p:tgtEl>
                                        <p:attrNameLst>
                                          <p:attrName>ppt_x</p:attrName>
                                        </p:attrNameLst>
                                      </p:cBhvr>
                                      <p:tavLst>
                                        <p:tav tm="0">
                                          <p:val>
                                            <p:strVal val="0-#ppt_w/2"/>
                                          </p:val>
                                        </p:tav>
                                        <p:tav tm="100000">
                                          <p:val>
                                            <p:strVal val="#ppt_x"/>
                                          </p:val>
                                        </p:tav>
                                      </p:tavLst>
                                    </p:anim>
                                    <p:anim calcmode="lin" valueType="num">
                                      <p:cBhvr additive="base">
                                        <p:cTn id="52" dur="500" fill="hold"/>
                                        <p:tgtEl>
                                          <p:spTgt spid="67"/>
                                        </p:tgtEl>
                                        <p:attrNameLst>
                                          <p:attrName>ppt_y</p:attrName>
                                        </p:attrNameLst>
                                      </p:cBhvr>
                                      <p:tavLst>
                                        <p:tav tm="0">
                                          <p:val>
                                            <p:strVal val="#ppt_y"/>
                                          </p:val>
                                        </p:tav>
                                        <p:tav tm="100000">
                                          <p:val>
                                            <p:strVal val="#ppt_y"/>
                                          </p:val>
                                        </p:tav>
                                      </p:tavLst>
                                    </p:anim>
                                  </p:childTnLst>
                                </p:cTn>
                              </p:par>
                            </p:childTnLst>
                          </p:cTn>
                        </p:par>
                        <p:par>
                          <p:cTn id="53" fill="hold">
                            <p:stCondLst>
                              <p:cond delay="2650"/>
                            </p:stCondLst>
                            <p:childTnLst>
                              <p:par>
                                <p:cTn id="54" presetID="26" presetClass="emph" presetSubtype="0" fill="hold" grpId="2" nodeType="afterEffect">
                                  <p:stCondLst>
                                    <p:cond delay="0"/>
                                  </p:stCondLst>
                                  <p:childTnLst>
                                    <p:animEffect transition="out" filter="fade">
                                      <p:cBhvr>
                                        <p:cTn id="55" dur="500" tmFilter="0, 0; .2, .5; .8, .5; 1, 0"/>
                                        <p:tgtEl>
                                          <p:spTgt spid="25"/>
                                        </p:tgtEl>
                                      </p:cBhvr>
                                    </p:animEffect>
                                    <p:animScale>
                                      <p:cBhvr>
                                        <p:cTn id="56" dur="250" autoRev="1" fill="hold"/>
                                        <p:tgtEl>
                                          <p:spTgt spid="25"/>
                                        </p:tgtEl>
                                      </p:cBhvr>
                                      <p:by x="105000" y="105000"/>
                                    </p:animScale>
                                  </p:childTnLst>
                                </p:cTn>
                              </p:par>
                              <p:par>
                                <p:cTn id="57" presetID="26" presetClass="emph" presetSubtype="0" fill="hold" nodeType="withEffect">
                                  <p:stCondLst>
                                    <p:cond delay="0"/>
                                  </p:stCondLst>
                                  <p:childTnLst>
                                    <p:animEffect transition="out" filter="fade">
                                      <p:cBhvr>
                                        <p:cTn id="58" dur="500" tmFilter="0, 0; .2, .5; .8, .5; 1, 0"/>
                                        <p:tgtEl>
                                          <p:spTgt spid="26"/>
                                        </p:tgtEl>
                                      </p:cBhvr>
                                    </p:animEffect>
                                    <p:animScale>
                                      <p:cBhvr>
                                        <p:cTn id="59"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9" grpId="0" animBg="1"/>
      <p:bldP spid="29" grpId="1" animBg="1"/>
      <p:bldP spid="36" grpId="0" animBg="1"/>
      <p:bldP spid="36" grpId="1" animBg="1"/>
      <p:bldP spid="40" grpId="0" animBg="1"/>
      <p:bldP spid="40" grpId="1" animBg="1"/>
      <p:bldP spid="67" grpId="0" animBg="1"/>
      <p:bldP spid="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层次结构设计目的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增强可移植性与适应性，为用户提供统一接口，尽可能屏蔽具体硬件差异，类似与网络层次结构设计。</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五层结构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用户层</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软件</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系统调用的发起者，整个系统提供给用户的最上层接口，可直接供用户使用，如</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库函数。</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设备独立性软件</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：使应用程序独立于具体使用的物理设备。</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）设备独立性软件提供所有设备的公有操作，如设备分配与回收、逻辑设备与物理设备映射、设备保护、缓冲管理、差错控制。</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）向用户层提供统一接口。</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设备驱动程序</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：负责具体实现系统对设备发出的操作指令，它是</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进程与设备控制器之间的通信程序。接收上层软件发来的抽象</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要求，转换为具体的操作要求发送给设备控制器，也将设备控制器发送来的信号反馈给上层软件。</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中断处理程序</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：保护被中断进程的</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环境</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硬件设备</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设备通常包括机械部件和电子部件，电子部件称为设备控制器（适配器），机械部分就是设备本身。</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Font typeface="+mj-ea"/>
              <a:buAutoNum type="circleNumDbPlain"/>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流程</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1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子系统：层次结构</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5842" name="Picture 2" descr="C:\Users\Administrator\Desktop\1363160916_1910.gif"/>
          <p:cNvPicPr>
            <a:picLocks noChangeAspect="1" noChangeArrowheads="1"/>
          </p:cNvPicPr>
          <p:nvPr/>
        </p:nvPicPr>
        <p:blipFill>
          <a:blip r:embed="rId1" cstate="print"/>
          <a:srcRect/>
          <a:stretch>
            <a:fillRect/>
          </a:stretch>
        </p:blipFill>
        <p:spPr bwMode="auto">
          <a:xfrm>
            <a:off x="2581372" y="483518"/>
            <a:ext cx="5860974" cy="4464496"/>
          </a:xfrm>
          <a:prstGeom prst="rect">
            <a:avLst/>
          </a:prstGeom>
        </p:spPr>
        <p:style>
          <a:lnRef idx="2">
            <a:schemeClr val="accent6"/>
          </a:lnRef>
          <a:fillRef idx="1">
            <a:schemeClr val="lt1"/>
          </a:fillRef>
          <a:effectRef idx="0">
            <a:schemeClr val="accent6"/>
          </a:effectRef>
          <a:fontRef idx="minor">
            <a:schemeClr val="dk1"/>
          </a:fontRef>
        </p:style>
      </p:pic>
      <p:grpSp>
        <p:nvGrpSpPr>
          <p:cNvPr id="34" name="组合 33"/>
          <p:cNvGrpSpPr/>
          <p:nvPr/>
        </p:nvGrpSpPr>
        <p:grpSpPr>
          <a:xfrm>
            <a:off x="1979712" y="1131590"/>
            <a:ext cx="3240360" cy="2664296"/>
            <a:chOff x="4788024" y="2211710"/>
            <a:chExt cx="3240360" cy="2664296"/>
          </a:xfrm>
        </p:grpSpPr>
        <p:sp>
          <p:nvSpPr>
            <p:cNvPr id="33" name="矩形 32"/>
            <p:cNvSpPr/>
            <p:nvPr/>
          </p:nvSpPr>
          <p:spPr>
            <a:xfrm>
              <a:off x="4788024" y="2211710"/>
              <a:ext cx="3240360" cy="266429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6" name="圆角矩形 25"/>
            <p:cNvSpPr/>
            <p:nvPr/>
          </p:nvSpPr>
          <p:spPr>
            <a:xfrm>
              <a:off x="5004048" y="2859782"/>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设备独立性软件</a:t>
              </a:r>
              <a:endParaRPr lang="zh-CN" altLang="en-US" dirty="0"/>
            </a:p>
          </p:txBody>
        </p:sp>
        <p:sp>
          <p:nvSpPr>
            <p:cNvPr id="27" name="圆角矩形 26"/>
            <p:cNvSpPr/>
            <p:nvPr/>
          </p:nvSpPr>
          <p:spPr>
            <a:xfrm>
              <a:off x="5004048" y="3363838"/>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设备驱动程序</a:t>
              </a:r>
              <a:endParaRPr lang="zh-CN" altLang="en-US" dirty="0"/>
            </a:p>
          </p:txBody>
        </p:sp>
        <p:sp>
          <p:nvSpPr>
            <p:cNvPr id="28" name="圆角矩形 27"/>
            <p:cNvSpPr/>
            <p:nvPr/>
          </p:nvSpPr>
          <p:spPr>
            <a:xfrm>
              <a:off x="5004048" y="3867894"/>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中断</a:t>
              </a:r>
              <a:r>
                <a:rPr lang="en-US" altLang="zh-CN" dirty="0" smtClean="0"/>
                <a:t>IO</a:t>
              </a:r>
              <a:r>
                <a:rPr lang="zh-CN" altLang="en-US" dirty="0" smtClean="0"/>
                <a:t>程序</a:t>
              </a:r>
              <a:endParaRPr lang="zh-CN" altLang="en-US" dirty="0"/>
            </a:p>
          </p:txBody>
        </p:sp>
        <p:sp>
          <p:nvSpPr>
            <p:cNvPr id="29" name="圆角矩形 28"/>
            <p:cNvSpPr/>
            <p:nvPr/>
          </p:nvSpPr>
          <p:spPr>
            <a:xfrm>
              <a:off x="5004048" y="4371950"/>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硬件设备</a:t>
              </a:r>
              <a:endParaRPr lang="zh-CN" altLang="en-US" dirty="0"/>
            </a:p>
          </p:txBody>
        </p:sp>
        <p:sp>
          <p:nvSpPr>
            <p:cNvPr id="32" name="圆角矩形 31"/>
            <p:cNvSpPr/>
            <p:nvPr/>
          </p:nvSpPr>
          <p:spPr>
            <a:xfrm>
              <a:off x="5004048" y="2355726"/>
              <a:ext cx="2736304" cy="3600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用户层</a:t>
              </a:r>
              <a:r>
                <a:rPr lang="en-US" altLang="zh-CN" dirty="0" smtClean="0"/>
                <a:t>IO</a:t>
              </a:r>
              <a:r>
                <a:rPr lang="zh-CN" altLang="en-US" dirty="0" smtClean="0"/>
                <a:t>软件</a:t>
              </a:r>
              <a:endParaRPr lang="zh-CN" altLang="en-US" dirty="0"/>
            </a:p>
          </p:txBody>
        </p:sp>
      </p:gr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down)">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34"/>
                                        </p:tgtEl>
                                      </p:cBhvr>
                                    </p:animEffect>
                                    <p:set>
                                      <p:cBhvr>
                                        <p:cTn id="27" dur="1" fill="hold">
                                          <p:stCondLst>
                                            <p:cond delay="1999"/>
                                          </p:stCondLst>
                                        </p:cTn>
                                        <p:tgtEl>
                                          <p:spTgt spid="3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4" end="4"/>
                                            </p:txEl>
                                          </p:spTgt>
                                        </p:tgtEl>
                                        <p:attrNameLst>
                                          <p:attrName>style.visibility</p:attrName>
                                        </p:attrNameLst>
                                      </p:cBhvr>
                                      <p:to>
                                        <p:strVal val="visible"/>
                                      </p:to>
                                    </p:set>
                                    <p:animEffect transition="in" filter="wipe(down)">
                                      <p:cBhvr>
                                        <p:cTn id="32" dur="500"/>
                                        <p:tgtEl>
                                          <p:spTgt spid="2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5" end="5"/>
                                            </p:txEl>
                                          </p:spTgt>
                                        </p:tgtEl>
                                        <p:attrNameLst>
                                          <p:attrName>style.visibility</p:attrName>
                                        </p:attrNameLst>
                                      </p:cBhvr>
                                      <p:to>
                                        <p:strVal val="visible"/>
                                      </p:to>
                                    </p:set>
                                    <p:animEffect transition="in" filter="wipe(down)">
                                      <p:cBhvr>
                                        <p:cTn id="37" dur="500"/>
                                        <p:tgtEl>
                                          <p:spTgt spid="2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6" end="6"/>
                                            </p:txEl>
                                          </p:spTgt>
                                        </p:tgtEl>
                                        <p:attrNameLst>
                                          <p:attrName>style.visibility</p:attrName>
                                        </p:attrNameLst>
                                      </p:cBhvr>
                                      <p:to>
                                        <p:strVal val="visible"/>
                                      </p:to>
                                    </p:set>
                                    <p:animEffect transition="in" filter="wipe(down)">
                                      <p:cBhvr>
                                        <p:cTn id="42" dur="500"/>
                                        <p:tgtEl>
                                          <p:spTgt spid="2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7" end="7"/>
                                            </p:txEl>
                                          </p:spTgt>
                                        </p:tgtEl>
                                        <p:attrNameLst>
                                          <p:attrName>style.visibility</p:attrName>
                                        </p:attrNameLst>
                                      </p:cBhvr>
                                      <p:to>
                                        <p:strVal val="visible"/>
                                      </p:to>
                                    </p:set>
                                    <p:animEffect transition="in" filter="wipe(down)">
                                      <p:cBhvr>
                                        <p:cTn id="47" dur="500"/>
                                        <p:tgtEl>
                                          <p:spTgt spid="2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8" end="8"/>
                                            </p:txEl>
                                          </p:spTgt>
                                        </p:tgtEl>
                                        <p:attrNameLst>
                                          <p:attrName>style.visibility</p:attrName>
                                        </p:attrNameLst>
                                      </p:cBhvr>
                                      <p:to>
                                        <p:strVal val="visible"/>
                                      </p:to>
                                    </p:set>
                                    <p:animEffect transition="in" filter="wipe(down)">
                                      <p:cBhvr>
                                        <p:cTn id="52" dur="500"/>
                                        <p:tgtEl>
                                          <p:spTgt spid="2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3">
                                            <p:txEl>
                                              <p:pRg st="11" end="11"/>
                                            </p:txEl>
                                          </p:spTgt>
                                        </p:tgtEl>
                                        <p:attrNameLst>
                                          <p:attrName>style.visibility</p:attrName>
                                        </p:attrNameLst>
                                      </p:cBhvr>
                                      <p:to>
                                        <p:strVal val="visible"/>
                                      </p:to>
                                    </p:set>
                                    <p:animEffect transition="in" filter="wipe(down)">
                                      <p:cBhvr>
                                        <p:cTn id="57" dur="500"/>
                                        <p:tgtEl>
                                          <p:spTgt spid="2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5842"/>
                                        </p:tgtEl>
                                        <p:attrNameLst>
                                          <p:attrName>style.visibility</p:attrName>
                                        </p:attrNameLst>
                                      </p:cBhvr>
                                      <p:to>
                                        <p:strVal val="visible"/>
                                      </p:to>
                                    </p:set>
                                    <p:animEffect transition="in" filter="wipe(down)">
                                      <p:cBhvr>
                                        <p:cTn id="62" dur="500"/>
                                        <p:tgtEl>
                                          <p:spTgt spid="358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35842"/>
                                        </p:tgtEl>
                                      </p:cBhvr>
                                    </p:animEffect>
                                    <p:set>
                                      <p:cBhvr>
                                        <p:cTn id="67" dur="1" fill="hold">
                                          <p:stCondLst>
                                            <p:cond delay="1999"/>
                                          </p:stCondLst>
                                        </p:cTn>
                                        <p:tgtEl>
                                          <p:spTgt spid="358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1395" y="4222811"/>
              <a:ext cx="3246279" cy="435204"/>
            </a:xfrm>
            <a:prstGeom prst="rect">
              <a:avLst/>
            </a:prstGeom>
          </p:spPr>
          <p:txBody>
            <a:bodyPr wrap="square" lIns="121960" tIns="60980" rIns="121960" bIns="60980">
              <a:spAutoFit/>
            </a:bodyPr>
            <a:lstStyle/>
            <a:p>
              <a:pPr>
                <a:defRPr/>
              </a:pPr>
              <a:r>
                <a:rPr lang="x-none"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基于闪存的事务机制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23890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150"/>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9" grpId="0" animBg="1"/>
      <p:bldP spid="59" grpId="1" animBg="1"/>
      <p:bldP spid="67" grpId="0" animBg="1"/>
      <p:bldP spid="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just">
              <a:spcBef>
                <a:spcPct val="0"/>
              </a:spcBef>
              <a:buNone/>
              <a:defRPr/>
            </a:pP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iNode</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100" dirty="0" smtClean="0">
                <a:solidFill>
                  <a:schemeClr val="tx1"/>
                </a:solidFill>
                <a:latin typeface="微软雅黑" panose="020B0503020204020204" pitchFamily="34" charset="-122"/>
                <a:ea typeface="微软雅黑" panose="020B0503020204020204" pitchFamily="34" charset="-122"/>
              </a:rPr>
              <a:t>linux下，可以把i节点看作是一个指向磁盘上该文件存储区的地址。只不过这个地址我们一般是没办法直接使用的，而是通过文件名来间接使用。i节点不仅包含了文件数据存储区的地址，还包含了很多信息，比如数据大小，等等文件信息。但是i节点是不保存文件名的。文件名是保存在一个目录项中。每一个目录项中都包含了文件名和i节点</a:t>
            </a:r>
            <a:r>
              <a:rPr lang="zh-CN" altLang="en-US" sz="1100" dirty="0" smtClean="0">
                <a:solidFill>
                  <a:schemeClr val="tx1"/>
                </a:solidFill>
                <a:latin typeface="微软雅黑" panose="020B0503020204020204" pitchFamily="34" charset="-122"/>
                <a:ea typeface="微软雅黑" panose="020B0503020204020204" pitchFamily="34" charset="-122"/>
              </a:rPr>
              <a:t>。</a:t>
            </a:r>
            <a:endParaRPr lang="zh-CN" altLang="en-US"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目录项，i节点，文件数据四者之间的关系</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如图所示。</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396583"/>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anose="02080604020202020204" charset="0"/>
              </a:rPr>
              <a:t>Linux</a:t>
            </a:r>
            <a:r>
              <a:rPr lang="zh-CN" altLang="en-US" b="1" dirty="0" smtClean="0">
                <a:solidFill>
                  <a:schemeClr val="tx2"/>
                </a:solidFill>
                <a:latin typeface="+mn-ea"/>
                <a:cs typeface="Arial" panose="02080604020202020204" charset="0"/>
              </a:rPr>
              <a:t>系统中的</a:t>
            </a:r>
            <a:r>
              <a:rPr lang="en-US" altLang="zh-CN" b="1" dirty="0" smtClean="0">
                <a:solidFill>
                  <a:schemeClr val="tx2"/>
                </a:solidFill>
                <a:latin typeface="+mn-ea"/>
                <a:cs typeface="Arial" panose="02080604020202020204" charset="0"/>
              </a:rPr>
              <a:t>IO</a:t>
            </a:r>
            <a:r>
              <a:rPr lang="zh-CN" altLang="en-US" b="1" dirty="0" smtClean="0">
                <a:solidFill>
                  <a:schemeClr val="tx2"/>
                </a:solidFill>
                <a:latin typeface="+mn-ea"/>
                <a:cs typeface="Arial" panose="02080604020202020204" charset="0"/>
              </a:rPr>
              <a:t>实现</a:t>
            </a:r>
            <a:endParaRPr lang="zh-CN" altLang="en-US" b="1" dirty="0" smtClean="0">
              <a:solidFill>
                <a:schemeClr val="tx2"/>
              </a:solidFill>
              <a:latin typeface="+mn-ea"/>
              <a:cs typeface="Arial" panose="02080604020202020204" charset="0"/>
            </a:endParaRPr>
          </a:p>
        </p:txBody>
      </p:sp>
      <p:pic>
        <p:nvPicPr>
          <p:cNvPr id="2" name="图片 1" descr="4758664_1274274547zix1"/>
          <p:cNvPicPr>
            <a:picLocks noChangeAspect="1"/>
          </p:cNvPicPr>
          <p:nvPr/>
        </p:nvPicPr>
        <p:blipFill>
          <a:blip r:embed="rId1"/>
          <a:stretch>
            <a:fillRect/>
          </a:stretch>
        </p:blipFill>
        <p:spPr>
          <a:xfrm>
            <a:off x="2181225" y="338455"/>
            <a:ext cx="6096635" cy="4601210"/>
          </a:xfrm>
          <a:prstGeom prst="rect">
            <a:avLst/>
          </a:prstGeom>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xit" presetSubtype="2" fill="hold" nodeType="clickEffect">
                                  <p:stCondLst>
                                    <p:cond delay="0"/>
                                  </p:stCondLst>
                                  <p:childTnLst>
                                    <p:anim calcmode="lin" valueType="num">
                                      <p:cBhvr additive="base">
                                        <p:cTn id="27" dur="500"/>
                                        <p:tgtEl>
                                          <p:spTgt spid="2"/>
                                        </p:tgtEl>
                                        <p:attrNameLst>
                                          <p:attrName>ppt_x</p:attrName>
                                        </p:attrNameLst>
                                      </p:cBhvr>
                                      <p:tavLst>
                                        <p:tav tm="0">
                                          <p:val>
                                            <p:strVal val="ppt_x"/>
                                          </p:val>
                                        </p:tav>
                                        <p:tav tm="100000">
                                          <p:val>
                                            <p:strVal val="1+ppt_w/2"/>
                                          </p:val>
                                        </p:tav>
                                      </p:tavLst>
                                    </p:anim>
                                    <p:anim calcmode="lin" valueType="num">
                                      <p:cBhvr additive="base">
                                        <p:cTn id="28" dur="500"/>
                                        <p:tgtEl>
                                          <p:spTgt spid="2"/>
                                        </p:tgtEl>
                                        <p:attrNameLst>
                                          <p:attrName>ppt_y</p:attrName>
                                        </p:attrNameLst>
                                      </p:cBhvr>
                                      <p:tavLst>
                                        <p:tav tm="0">
                                          <p:val>
                                            <p:strVal val="ppt_y"/>
                                          </p:val>
                                        </p:tav>
                                        <p:tav tm="100000">
                                          <p:val>
                                            <p:strVal val="ppt_y"/>
                                          </p:val>
                                        </p:tav>
                                      </p:tavLst>
                                    </p:anim>
                                    <p:set>
                                      <p:cBhvr>
                                        <p:cTn id="2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707" y="4222811"/>
              <a:ext cx="3168544" cy="435204"/>
            </a:xfrm>
            <a:prstGeom prst="rect">
              <a:avLst/>
            </a:prstGeom>
          </p:spPr>
          <p:txBody>
            <a:bodyPr wrap="square" lIns="121960" tIns="60980" rIns="121960" bIns="60980">
              <a:spAutoFit/>
            </a:bodyPr>
            <a:lstStyle/>
            <a:p>
              <a:pPr>
                <a:defRPr/>
              </a:pPr>
              <a:r>
                <a:rPr lang="x-none"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基于闪存的事务机制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3109251"/>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anose="020B0503020204020204" pitchFamily="34" charset="-122"/>
                <a:ea typeface="微软雅黑" panose="020B0503020204020204" pitchFamily="34" charset="-122"/>
              </a:rPr>
              <a:t>目录</a:t>
            </a:r>
            <a:endParaRPr lang="en-US" altLang="zh-CN" sz="3600" b="1" dirty="0">
              <a:solidFill>
                <a:schemeClr val="tx2"/>
              </a:solidFill>
              <a:latin typeface="微软雅黑" panose="020B0503020204020204" pitchFamily="34" charset="-122"/>
              <a:ea typeface="微软雅黑" panose="020B0503020204020204" pitchFamily="34" charset="-122"/>
            </a:endParaRPr>
          </a:p>
          <a:p>
            <a:pPr algn="r">
              <a:defRPr/>
            </a:pPr>
            <a:r>
              <a:rPr lang="en-US" altLang="zh-CN" sz="2400" b="1" dirty="0">
                <a:solidFill>
                  <a:schemeClr val="tx2"/>
                </a:solidFill>
                <a:latin typeface="微软雅黑" panose="020B0503020204020204" pitchFamily="34" charset="-122"/>
                <a:ea typeface="微软雅黑" panose="020B0503020204020204" pitchFamily="34" charset="-122"/>
              </a:rPr>
              <a:t>CONTENTS</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468560" y="2104170"/>
            <a:ext cx="4259158" cy="3039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150"/>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9" grpId="0" animBg="1"/>
      <p:bldP spid="59" grpId="1" animBg="1"/>
      <p:bldP spid="67" grpId="0" animBg="1"/>
      <p:bldP spid="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102235" y="654050"/>
            <a:ext cx="8939530" cy="4327525"/>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ctr">
              <a:spcBef>
                <a:spcPct val="0"/>
              </a:spcBef>
              <a:buNone/>
              <a:defRPr/>
            </a:pPr>
            <a:r>
              <a:rPr lang="en-US" altLang="x-none" sz="1600" b="1" dirty="0" smtClean="0">
                <a:solidFill>
                  <a:schemeClr val="tx1"/>
                </a:solidFill>
                <a:latin typeface="微软雅黑" panose="020B0503020204020204" pitchFamily="34" charset="-122"/>
                <a:ea typeface="微软雅黑" panose="020B0503020204020204" pitchFamily="34" charset="-122"/>
                <a:sym typeface="Wingdings" charset="2"/>
              </a:rPr>
              <a:t>WAL,write ahead logging</a:t>
            </a:r>
            <a:endParaRPr lang="en-US" altLang="x-none"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endParaRPr lang="en-US" altLang="x-none"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en-US" altLang="x-none" sz="1600" b="1" dirty="0" smtClean="0">
                <a:solidFill>
                  <a:schemeClr val="tx1"/>
                </a:solidFill>
                <a:latin typeface="微软雅黑" panose="020B0503020204020204" pitchFamily="34" charset="-122"/>
                <a:ea typeface="微软雅黑" panose="020B0503020204020204" pitchFamily="34" charset="-122"/>
                <a:sym typeface="Wingdings" charset="2"/>
              </a:rPr>
              <a:t>WAL</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之前：</a:t>
            </a:r>
            <a:endPar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	rollback journal</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：更新 </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备份原页 </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写更新到原页；成功</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删除备份；失败</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备份写回原页</a:t>
            </a:r>
            <a:endPar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endPar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WAL</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：更新</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写入</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WAL</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文件（</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Log</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storage</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）；失败</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删</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log</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；成功</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-Log</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写回原页（手动</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checkpoint</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检查</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log Area</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中的内容持久化到存储设备，自动检查</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Log Area</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可用页数）</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 </a:t>
            </a:r>
            <a:endPar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endParaRPr lang="en-US" altLang="x-none"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缺点</a:t>
            </a:r>
            <a:endPar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写放大，一次成功的操作需要两次写操作</a:t>
            </a:r>
            <a:endPar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 rollback</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需要</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undo wal</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文件</a:t>
            </a:r>
            <a:endPar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读取数据、恢复数据都需要检查</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Log Area</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，以确定最新的版本</a:t>
            </a:r>
            <a:endPar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endPar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endPar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defRPr/>
            </a:pP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0370"/>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基于闪存的事务机制</a:t>
            </a:r>
            <a:endParaRPr lang="zh-CN" altLang="en-US" b="1" dirty="0" smtClean="0">
              <a:solidFill>
                <a:schemeClr val="tx2"/>
              </a:solidFill>
              <a:latin typeface="+mn-ea"/>
              <a:cs typeface="Arial" panose="02080604020202020204" charset="0"/>
            </a:endParaRPr>
          </a:p>
        </p:txBody>
      </p:sp>
      <p:pic>
        <p:nvPicPr>
          <p:cNvPr id="2" name="图片 1"/>
          <p:cNvPicPr>
            <a:picLocks noChangeAspect="1"/>
          </p:cNvPicPr>
          <p:nvPr/>
        </p:nvPicPr>
        <p:blipFill>
          <a:blip r:embed="rId1"/>
          <a:stretch>
            <a:fillRect/>
          </a:stretch>
        </p:blipFill>
        <p:spPr>
          <a:xfrm>
            <a:off x="1529080" y="1164590"/>
            <a:ext cx="7077075" cy="3306445"/>
          </a:xfrm>
          <a:prstGeom prst="rect">
            <a:avLst/>
          </a:prstGeom>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fade">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fade">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23">
                                            <p:txEl>
                                              <p:pRg st="5" end="5"/>
                                            </p:txEl>
                                          </p:spTgt>
                                        </p:tgtEl>
                                        <p:attrNameLst>
                                          <p:attrName>style.visibility</p:attrName>
                                        </p:attrNameLst>
                                      </p:cBhvr>
                                      <p:to>
                                        <p:strVal val="visible"/>
                                      </p:to>
                                    </p:set>
                                    <p:animEffect transition="in" filter="fade">
                                      <p:cBhvr>
                                        <p:cTn id="22" dur="500"/>
                                        <p:tgtEl>
                                          <p:spTgt spid="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23">
                                            <p:txEl>
                                              <p:pRg st="7" end="7"/>
                                            </p:txEl>
                                          </p:spTgt>
                                        </p:tgtEl>
                                        <p:attrNameLst>
                                          <p:attrName>style.visibility</p:attrName>
                                        </p:attrNameLst>
                                      </p:cBhvr>
                                      <p:to>
                                        <p:strVal val="visible"/>
                                      </p:to>
                                    </p:set>
                                    <p:animEffect transition="in" filter="fade">
                                      <p:cBhvr>
                                        <p:cTn id="27" dur="500"/>
                                        <p:tgtEl>
                                          <p:spTgt spid="2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23">
                                            <p:txEl>
                                              <p:pRg st="8" end="8"/>
                                            </p:txEl>
                                          </p:spTgt>
                                        </p:tgtEl>
                                        <p:attrNameLst>
                                          <p:attrName>style.visibility</p:attrName>
                                        </p:attrNameLst>
                                      </p:cBhvr>
                                      <p:to>
                                        <p:strVal val="visible"/>
                                      </p:to>
                                    </p:set>
                                    <p:animEffect transition="in" filter="fade">
                                      <p:cBhvr>
                                        <p:cTn id="32" dur="500"/>
                                        <p:tgtEl>
                                          <p:spTgt spid="2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1" nodeType="clickEffect">
                                  <p:stCondLst>
                                    <p:cond delay="0"/>
                                  </p:stCondLst>
                                  <p:childTnLst>
                                    <p:set>
                                      <p:cBhvr>
                                        <p:cTn id="36" dur="1" fill="hold">
                                          <p:stCondLst>
                                            <p:cond delay="0"/>
                                          </p:stCondLst>
                                        </p:cTn>
                                        <p:tgtEl>
                                          <p:spTgt spid="23">
                                            <p:txEl>
                                              <p:pRg st="9" end="9"/>
                                            </p:txEl>
                                          </p:spTgt>
                                        </p:tgtEl>
                                        <p:attrNameLst>
                                          <p:attrName>style.visibility</p:attrName>
                                        </p:attrNameLst>
                                      </p:cBhvr>
                                      <p:to>
                                        <p:strVal val="visible"/>
                                      </p:to>
                                    </p:set>
                                    <p:animEffect transition="in" filter="fade">
                                      <p:cBhvr>
                                        <p:cTn id="37" dur="500"/>
                                        <p:tgtEl>
                                          <p:spTgt spid="2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1" nodeType="clickEffect">
                                  <p:stCondLst>
                                    <p:cond delay="0"/>
                                  </p:stCondLst>
                                  <p:childTnLst>
                                    <p:set>
                                      <p:cBhvr>
                                        <p:cTn id="41" dur="1" fill="hold">
                                          <p:stCondLst>
                                            <p:cond delay="0"/>
                                          </p:stCondLst>
                                        </p:cTn>
                                        <p:tgtEl>
                                          <p:spTgt spid="23">
                                            <p:txEl>
                                              <p:pRg st="10" end="10"/>
                                            </p:txEl>
                                          </p:spTgt>
                                        </p:tgtEl>
                                        <p:attrNameLst>
                                          <p:attrName>style.visibility</p:attrName>
                                        </p:attrNameLst>
                                      </p:cBhvr>
                                      <p:to>
                                        <p:strVal val="visible"/>
                                      </p:to>
                                    </p:set>
                                    <p:animEffect transition="in" filter="fade">
                                      <p:cBhvr>
                                        <p:cTn id="42" dur="500"/>
                                        <p:tgtEl>
                                          <p:spTgt spid="2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1000" fill="hold"/>
                                        <p:tgtEl>
                                          <p:spTgt spid="2"/>
                                        </p:tgtEl>
                                        <p:attrNameLst>
                                          <p:attrName>ppt_x</p:attrName>
                                        </p:attrNameLst>
                                      </p:cBhvr>
                                      <p:tavLst>
                                        <p:tav tm="0">
                                          <p:val>
                                            <p:strVal val="1+#ppt_w/2"/>
                                          </p:val>
                                        </p:tav>
                                        <p:tav tm="100000">
                                          <p:val>
                                            <p:strVal val="#ppt_x"/>
                                          </p:val>
                                        </p:tav>
                                      </p:tavLst>
                                    </p:anim>
                                    <p:anim calcmode="lin" valueType="num">
                                      <p:cBhvr additive="base">
                                        <p:cTn id="4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build="p"/>
      <p:bldP spid="23" grpId="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127635" y="662305"/>
            <a:ext cx="8910320" cy="4431030"/>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ctr">
              <a:spcBef>
                <a:spcPct val="0"/>
              </a:spcBef>
              <a:buNone/>
              <a:defRPr/>
            </a:pPr>
            <a:r>
              <a:rPr lang="en-US" altLang="x-none" sz="1800" b="1" dirty="0" smtClean="0">
                <a:solidFill>
                  <a:schemeClr val="tx1"/>
                </a:solidFill>
                <a:latin typeface="微软雅黑" panose="020B0503020204020204" pitchFamily="34" charset="-122"/>
                <a:ea typeface="微软雅黑" panose="020B0503020204020204" pitchFamily="34" charset="-122"/>
                <a:sym typeface="Wingdings" charset="2"/>
              </a:rPr>
              <a:t>Shadow Paging</a:t>
            </a:r>
            <a:endParaRPr lang="en-US" altLang="x-none"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endParaRPr lang="en-US" altLang="x-none"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gn="just">
              <a:spcBef>
                <a:spcPct val="0"/>
              </a:spcBef>
              <a:buNone/>
              <a:defRPr/>
            </a:pPr>
            <a:r>
              <a:rPr lang="zh-CN" altLang="x-none" sz="1600" b="1" dirty="0" smtClean="0">
                <a:solidFill>
                  <a:schemeClr val="tx1"/>
                </a:solidFill>
                <a:latin typeface="微软雅黑" panose="020B0503020204020204" pitchFamily="34" charset="-122"/>
                <a:ea typeface="微软雅黑" panose="020B0503020204020204" pitchFamily="34" charset="-122"/>
                <a:sym typeface="Wingdings" charset="2"/>
              </a:rPr>
              <a:t>在磁盘上的影子页做异地更新，维持</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Shadow Page</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与原数据页的映射。</a:t>
            </a:r>
            <a:endPar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gn="just">
              <a:spcBef>
                <a:spcPct val="0"/>
              </a:spcBef>
              <a:buNone/>
              <a:defRPr/>
            </a:pPr>
            <a:endPar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gn="just">
              <a:spcBef>
                <a:spcPct val="0"/>
              </a:spcBef>
              <a:buNone/>
              <a:defRPr/>
            </a:pP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更新 </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分配一个</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shadow page</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，并创建其与逻辑地址的映射 </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更新数据到</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Shadow Page</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commit</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，将</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FTL</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映射表中</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SP</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对应的映射信息持久化（则采用了</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SP</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做为数据页）；</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abort - </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丢弃</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Mapping item</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600" b="1" dirty="0" smtClean="0">
                <a:solidFill>
                  <a:schemeClr val="tx1"/>
                </a:solidFill>
                <a:latin typeface="微软雅黑" panose="020B0503020204020204" pitchFamily="34" charset="-122"/>
                <a:ea typeface="微软雅黑" panose="020B0503020204020204" pitchFamily="34" charset="-122"/>
                <a:sym typeface="Wingdings" charset="2"/>
              </a:rPr>
              <a:t>SP</a:t>
            </a:r>
            <a:r>
              <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rPr>
              <a:t>标记为废弃页。</a:t>
            </a:r>
            <a:endPar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gn="just">
              <a:spcBef>
                <a:spcPct val="0"/>
              </a:spcBef>
              <a:buNone/>
              <a:defRPr/>
            </a:pPr>
            <a:endPar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gn="just">
              <a:spcBef>
                <a:spcPct val="0"/>
              </a:spcBef>
              <a:buNone/>
              <a:defRPr/>
            </a:pPr>
            <a:endParaRPr lang="zh-CN" altLang="en-US"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0370"/>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sym typeface="+mn-ea"/>
              </a:rPr>
              <a:t>基于闪存的事务机制</a:t>
            </a:r>
            <a:endParaRPr lang="zh-CN" altLang="en-US" b="1" dirty="0" smtClean="0">
              <a:solidFill>
                <a:schemeClr val="tx2"/>
              </a:solidFill>
              <a:latin typeface="+mn-ea"/>
              <a:cs typeface="Arial" panose="02080604020202020204" charset="0"/>
            </a:endParaRPr>
          </a:p>
        </p:txBody>
      </p:sp>
      <p:pic>
        <p:nvPicPr>
          <p:cNvPr id="2" name="图片 1"/>
          <p:cNvPicPr>
            <a:picLocks noChangeAspect="1"/>
          </p:cNvPicPr>
          <p:nvPr/>
        </p:nvPicPr>
        <p:blipFill>
          <a:blip r:embed="rId1"/>
          <a:stretch>
            <a:fillRect/>
          </a:stretch>
        </p:blipFill>
        <p:spPr>
          <a:xfrm>
            <a:off x="1363345" y="1290320"/>
            <a:ext cx="6417310" cy="2562225"/>
          </a:xfrm>
          <a:prstGeom prst="rect">
            <a:avLst/>
          </a:prstGeom>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 calcmode="lin" valueType="num">
                                      <p:cBhvr additive="base">
                                        <p:cTn id="13"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3">
                                            <p:txEl>
                                              <p:pRg st="4" end="4"/>
                                            </p:txEl>
                                          </p:spTgt>
                                        </p:tgtEl>
                                        <p:attrNameLst>
                                          <p:attrName>style.visibility</p:attrName>
                                        </p:attrNameLst>
                                      </p:cBhvr>
                                      <p:to>
                                        <p:strVal val="visible"/>
                                      </p:to>
                                    </p:set>
                                    <p:anim calcmode="lin" valueType="num">
                                      <p:cBhvr additive="base">
                                        <p:cTn id="19"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502920" y="986790"/>
            <a:ext cx="7614285" cy="3447415"/>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ctr">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WAL  SP的区别</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endParaRPr lang="x-none" altLang="zh-CN" sz="1100"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defRPr/>
            </a:pPr>
            <a:r>
              <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rPr>
              <a:t>WAL将数据更新的日志到固定的日志区域。SP直接将新数据看做是一般的文件数据写入到磁盘。</a:t>
            </a: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defRPr/>
            </a:pPr>
            <a:r>
              <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rPr>
              <a:t>WAL会根据日志信息回写到原数据页。SP不回写，直接用新的页，标记旧的页为废弃。</a:t>
            </a: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defRPr/>
            </a:pPr>
            <a:r>
              <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rPr>
              <a:t>WAL显然会造成写放大（写两次）。SP则造成磁盘碎片化（磁盘内部的并行性将新页分配到不同片不同块），造成更多的不连续读写。</a:t>
            </a: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defRPr/>
            </a:pPr>
            <a:r>
              <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rPr>
              <a:t>WAL需要检测日志区域防止溢出。SP全盘写新数据，不用做这种检测。</a:t>
            </a: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defRPr/>
            </a:pP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0370"/>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sym typeface="+mn-ea"/>
              </a:rPr>
              <a:t>基于闪存的事务机制</a:t>
            </a:r>
            <a:endParaRPr lang="zh-CN" altLang="en-US" b="1" dirty="0" smtClean="0">
              <a:solidFill>
                <a:schemeClr val="tx2"/>
              </a:solidFill>
              <a:latin typeface="+mn-ea"/>
              <a:cs typeface="Arial" panose="02080604020202020204"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6"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1000"/>
                                        <p:tgtEl>
                                          <p:spTgt spid="23">
                                            <p:txEl>
                                              <p:pRg st="0" end="0"/>
                                            </p:txEl>
                                          </p:spTgt>
                                        </p:tgtEl>
                                      </p:cBhvr>
                                    </p:animEffect>
                                    <p:anim calcmode="lin" valueType="num">
                                      <p:cBhvr>
                                        <p:cTn id="8"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6" nodeType="clickEffect">
                                  <p:stCondLst>
                                    <p:cond delay="0"/>
                                  </p:stCondLst>
                                  <p:childTnLst>
                                    <p:set>
                                      <p:cBhvr>
                                        <p:cTn id="13" dur="1" fill="hold">
                                          <p:stCondLst>
                                            <p:cond delay="0"/>
                                          </p:stCondLst>
                                        </p:cTn>
                                        <p:tgtEl>
                                          <p:spTgt spid="23">
                                            <p:txEl>
                                              <p:pRg st="2" end="2"/>
                                            </p:txEl>
                                          </p:spTgt>
                                        </p:tgtEl>
                                        <p:attrNameLst>
                                          <p:attrName>style.visibility</p:attrName>
                                        </p:attrNameLst>
                                      </p:cBhvr>
                                      <p:to>
                                        <p:strVal val="visible"/>
                                      </p:to>
                                    </p:set>
                                    <p:animEffect transition="in" filter="fade">
                                      <p:cBhvr>
                                        <p:cTn id="14" dur="1000"/>
                                        <p:tgtEl>
                                          <p:spTgt spid="23">
                                            <p:txEl>
                                              <p:pRg st="2" end="2"/>
                                            </p:txEl>
                                          </p:spTgt>
                                        </p:tgtEl>
                                      </p:cBhvr>
                                    </p:animEffect>
                                    <p:anim calcmode="lin" valueType="num">
                                      <p:cBhvr>
                                        <p:cTn id="15"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6" nodeType="clickEffect">
                                  <p:stCondLst>
                                    <p:cond delay="0"/>
                                  </p:stCondLst>
                                  <p:childTnLst>
                                    <p:set>
                                      <p:cBhvr>
                                        <p:cTn id="20" dur="1" fill="hold">
                                          <p:stCondLst>
                                            <p:cond delay="0"/>
                                          </p:stCondLst>
                                        </p:cTn>
                                        <p:tgtEl>
                                          <p:spTgt spid="23">
                                            <p:txEl>
                                              <p:pRg st="3" end="3"/>
                                            </p:txEl>
                                          </p:spTgt>
                                        </p:tgtEl>
                                        <p:attrNameLst>
                                          <p:attrName>style.visibility</p:attrName>
                                        </p:attrNameLst>
                                      </p:cBhvr>
                                      <p:to>
                                        <p:strVal val="visible"/>
                                      </p:to>
                                    </p:set>
                                    <p:animEffect transition="in" filter="fade">
                                      <p:cBhvr>
                                        <p:cTn id="21" dur="1000"/>
                                        <p:tgtEl>
                                          <p:spTgt spid="23">
                                            <p:txEl>
                                              <p:pRg st="3" end="3"/>
                                            </p:txEl>
                                          </p:spTgt>
                                        </p:tgtEl>
                                      </p:cBhvr>
                                    </p:animEffect>
                                    <p:anim calcmode="lin" valueType="num">
                                      <p:cBhvr>
                                        <p:cTn id="22"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6" nodeType="clickEffect">
                                  <p:stCondLst>
                                    <p:cond delay="0"/>
                                  </p:stCondLst>
                                  <p:childTnLst>
                                    <p:set>
                                      <p:cBhvr>
                                        <p:cTn id="27" dur="1" fill="hold">
                                          <p:stCondLst>
                                            <p:cond delay="0"/>
                                          </p:stCondLst>
                                        </p:cTn>
                                        <p:tgtEl>
                                          <p:spTgt spid="23">
                                            <p:txEl>
                                              <p:pRg st="4" end="4"/>
                                            </p:txEl>
                                          </p:spTgt>
                                        </p:tgtEl>
                                        <p:attrNameLst>
                                          <p:attrName>style.visibility</p:attrName>
                                        </p:attrNameLst>
                                      </p:cBhvr>
                                      <p:to>
                                        <p:strVal val="visible"/>
                                      </p:to>
                                    </p:set>
                                    <p:animEffect transition="in" filter="fade">
                                      <p:cBhvr>
                                        <p:cTn id="28" dur="1000"/>
                                        <p:tgtEl>
                                          <p:spTgt spid="23">
                                            <p:txEl>
                                              <p:pRg st="4" end="4"/>
                                            </p:txEl>
                                          </p:spTgt>
                                        </p:tgtEl>
                                      </p:cBhvr>
                                    </p:animEffect>
                                    <p:anim calcmode="lin" valueType="num">
                                      <p:cBhvr>
                                        <p:cTn id="29"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6" nodeType="clickEffect">
                                  <p:stCondLst>
                                    <p:cond delay="0"/>
                                  </p:stCondLst>
                                  <p:childTnLst>
                                    <p:set>
                                      <p:cBhvr>
                                        <p:cTn id="34" dur="1" fill="hold">
                                          <p:stCondLst>
                                            <p:cond delay="0"/>
                                          </p:stCondLst>
                                        </p:cTn>
                                        <p:tgtEl>
                                          <p:spTgt spid="23">
                                            <p:txEl>
                                              <p:pRg st="5" end="5"/>
                                            </p:txEl>
                                          </p:spTgt>
                                        </p:tgtEl>
                                        <p:attrNameLst>
                                          <p:attrName>style.visibility</p:attrName>
                                        </p:attrNameLst>
                                      </p:cBhvr>
                                      <p:to>
                                        <p:strVal val="visible"/>
                                      </p:to>
                                    </p:set>
                                    <p:animEffect transition="in" filter="fade">
                                      <p:cBhvr>
                                        <p:cTn id="35" dur="1000"/>
                                        <p:tgtEl>
                                          <p:spTgt spid="23">
                                            <p:txEl>
                                              <p:pRg st="5" end="5"/>
                                            </p:txEl>
                                          </p:spTgt>
                                        </p:tgtEl>
                                      </p:cBhvr>
                                    </p:animEffect>
                                    <p:anim calcmode="lin" valueType="num">
                                      <p:cBhvr>
                                        <p:cTn id="36"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3" grpId="2"/>
      <p:bldP spid="23" grpId="3"/>
      <p:bldP spid="23" grpId="4"/>
      <p:bldP spid="23" grpId="5"/>
      <p:bldP spid="23" grpId="6"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328930" y="778510"/>
            <a:ext cx="8484235" cy="4017010"/>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ctr">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Cyclic Commit </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在SP的基础上，用一种环形链表的方式聚集一个提交事务的所有影子页，恢复的时候检查是否存在这样一个环形链表来确定该事务是否已提交。</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根据这一理论提出了TxFlash协议</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TxFlash协议根据环形链表的组织形式，又分为Simple Cyclic Commit（SCC）协议和Back Pointer Cyclic Commit（PBCC）</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缺点：</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并发性能低，维护所有的影子页链表开销大。</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gn="l">
              <a:lnSpc>
                <a:spcPct val="130000"/>
              </a:lnSpc>
              <a:spcBef>
                <a:spcPct val="0"/>
              </a:spcBef>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gn="l">
              <a:lnSpc>
                <a:spcPct val="130000"/>
              </a:lnSpc>
              <a:spcBef>
                <a:spcPct val="0"/>
              </a:spcBef>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l">
              <a:lnSpc>
                <a:spcPct val="130000"/>
              </a:lnSpc>
              <a:spcBef>
                <a:spcPct val="0"/>
              </a:spcBef>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0370"/>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sym typeface="+mn-ea"/>
              </a:rPr>
              <a:t>基于闪存的事务机制</a:t>
            </a:r>
            <a:endParaRPr lang="zh-CN" altLang="en-US" b="1" dirty="0" smtClean="0">
              <a:solidFill>
                <a:schemeClr val="tx2"/>
              </a:solidFill>
              <a:latin typeface="+mn-ea"/>
              <a:cs typeface="Arial" panose="02080604020202020204" charset="0"/>
            </a:endParaRPr>
          </a:p>
        </p:txBody>
      </p:sp>
    </p:spTree>
  </p:cSld>
  <p:clrMapOvr>
    <a:masterClrMapping/>
  </p:clrMapOvr>
  <p:transition advTm="0">
    <p:fade/>
  </p:transition>
  <p:timing>
    <p:tnLst>
      <p:par>
        <p:cTn id="1" dur="indefinite" restart="never" nodeType="tmRoot"/>
      </p:par>
    </p:tnLst>
    <p:bldLst>
      <p:bldP spid="23" grpId="0"/>
      <p:bldP spid="23" grpId="1"/>
      <p:bldP spid="23" grpId="2"/>
      <p:bldP spid="23" grpId="3"/>
      <p:bldP spid="23" grpId="4"/>
      <p:bldP spid="23" grpId="5"/>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328930" y="778510"/>
            <a:ext cx="8484235" cy="4017010"/>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ctr">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FlagCommit</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针对SCC/BPCC的缺点，提出Flagcommit，在每个SP的OOB区域存储指向属于同一个事务的之前一个Page的指针。并不形成环，事务状态通过页的状态标志确定。</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根据事务状态标志的不同实现，分为CFC/AFC协议。</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CFC，commit-based flag commit，sp状态标志默认为false，提交时最后一个sp标志改为true。</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AFC，abort-based flasg commit，与CFC相反。</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针对并发问题，在FlagCommit之上，又提出了Advanced Flagcommit Prototal</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gn="l">
              <a:lnSpc>
                <a:spcPct val="130000"/>
              </a:lnSpc>
              <a:spcBef>
                <a:spcPct val="0"/>
              </a:spcBef>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gn="l">
              <a:lnSpc>
                <a:spcPct val="130000"/>
              </a:lnSpc>
              <a:spcBef>
                <a:spcPct val="0"/>
              </a:spcBef>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l">
              <a:lnSpc>
                <a:spcPct val="130000"/>
              </a:lnSpc>
              <a:spcBef>
                <a:spcPct val="0"/>
              </a:spcBef>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0370"/>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sym typeface="+mn-ea"/>
              </a:rPr>
              <a:t>基于闪存的事务机制</a:t>
            </a:r>
            <a:endParaRPr lang="zh-CN" altLang="en-US" b="1" dirty="0" smtClean="0">
              <a:solidFill>
                <a:schemeClr val="tx2"/>
              </a:solidFill>
              <a:latin typeface="+mn-ea"/>
              <a:cs typeface="Arial" panose="02080604020202020204" charset="0"/>
            </a:endParaRPr>
          </a:p>
        </p:txBody>
      </p:sp>
    </p:spTree>
  </p:cSld>
  <p:clrMapOvr>
    <a:masterClrMapping/>
  </p:clrMapOvr>
  <p:transition advTm="0">
    <p:fade/>
  </p:transition>
  <p:timing>
    <p:tnLst>
      <p:par>
        <p:cTn id="1" dur="indefinite" restart="never" nodeType="tmRoot"/>
      </p:par>
    </p:tnLst>
    <p:bldLst>
      <p:bldP spid="23" grpId="0"/>
      <p:bldP spid="23" grpId="1"/>
      <p:bldP spid="23" grpId="2"/>
      <p:bldP spid="23" grpId="3"/>
      <p:bldP spid="23" grpId="4"/>
      <p:bldP spid="23" grpId="5"/>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121920" y="640715"/>
            <a:ext cx="8914765" cy="4435475"/>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ctr">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LightTx</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LigthTx的提出主要解决两个问题：并发事务处理；已有研究的事务处理开销过大。</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原理</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 根据flash不可重复写特性，提出页独立更新协议，提高事务并发性能。</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 根据近日志结构更新特性，提出基于区域的事务追踪方案，降低事务状态跟踪开销。</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方法</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 拓展FTL模块，增加Active Table、Commit Logic 、Recovery Logic，增加事务命令接口。</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 页独立提交协议：在每个页的OOB中存放事务信息，以检测事务的提交状态。</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 基于区域的事务状态跟踪：按页的状态将页所属的块分成Free、Available、Unavailable、checkpoint四种类型，每种类型称为一个区，然后事务状态检查从区中检测即可，不用全盘每个页查询。</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gn="l">
              <a:lnSpc>
                <a:spcPct val="130000"/>
              </a:lnSpc>
              <a:spcBef>
                <a:spcPct val="0"/>
              </a:spcBef>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gn="l">
              <a:lnSpc>
                <a:spcPct val="130000"/>
              </a:lnSpc>
              <a:spcBef>
                <a:spcPct val="0"/>
              </a:spcBef>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l">
              <a:lnSpc>
                <a:spcPct val="130000"/>
              </a:lnSpc>
              <a:spcBef>
                <a:spcPct val="0"/>
              </a:spcBef>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0370"/>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sym typeface="+mn-ea"/>
              </a:rPr>
              <a:t>基于闪存的事务机制</a:t>
            </a:r>
            <a:endParaRPr lang="zh-CN" altLang="en-US" b="1" dirty="0" smtClean="0">
              <a:solidFill>
                <a:schemeClr val="tx2"/>
              </a:solidFill>
              <a:latin typeface="+mn-ea"/>
              <a:cs typeface="Arial" panose="02080604020202020204" charset="0"/>
            </a:endParaRPr>
          </a:p>
        </p:txBody>
      </p:sp>
    </p:spTree>
  </p:cSld>
  <p:clrMapOvr>
    <a:masterClrMapping/>
  </p:clrMapOvr>
  <p:transition advTm="0">
    <p:fade/>
  </p:transition>
  <p:timing>
    <p:tnLst>
      <p:par>
        <p:cTn id="1" dur="indefinite" restart="never" nodeType="tmRoot"/>
      </p:par>
    </p:tnLst>
    <p:bldLst>
      <p:bldP spid="23" grpId="0"/>
      <p:bldP spid="23" grpId="1"/>
      <p:bldP spid="23" grpId="2"/>
      <p:bldP spid="23" grpId="3"/>
      <p:bldP spid="23" grpId="4"/>
      <p:bldP spid="23" grpId="5"/>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5"/>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22" name="TextBox 21"/>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smtClean="0"/>
              <a:t>存储硬件</a:t>
            </a:r>
            <a:endParaRPr lang="zh-CN" altLang="en-US" sz="2800" b="1" dirty="0"/>
          </a:p>
        </p:txBody>
      </p:sp>
      <p:sp>
        <p:nvSpPr>
          <p:cNvPr id="25" name="圆角矩形 24"/>
          <p:cNvSpPr/>
          <p:nvPr/>
        </p:nvSpPr>
        <p:spPr>
          <a:xfrm>
            <a:off x="3356492" y="77155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5"/>
          <p:cNvSpPr/>
          <p:nvPr/>
        </p:nvSpPr>
        <p:spPr bwMode="auto">
          <a:xfrm>
            <a:off x="2650968" y="987574"/>
            <a:ext cx="547516" cy="367240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 name="圆角矩形 26"/>
          <p:cNvSpPr/>
          <p:nvPr/>
        </p:nvSpPr>
        <p:spPr>
          <a:xfrm>
            <a:off x="3356492" y="141962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356492" y="213970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3356492" y="285978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621808" y="909991"/>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存储设备的发展</a:t>
            </a:r>
            <a:endParaRPr lang="en-US" altLang="zh-CN" sz="1200" dirty="0">
              <a:solidFill>
                <a:srgbClr val="FFFFFF"/>
              </a:solidFill>
            </a:endParaRPr>
          </a:p>
        </p:txBody>
      </p:sp>
      <p:sp>
        <p:nvSpPr>
          <p:cNvPr id="31" name="TextBox 30"/>
          <p:cNvSpPr txBox="1"/>
          <p:nvPr/>
        </p:nvSpPr>
        <p:spPr>
          <a:xfrm>
            <a:off x="3614484" y="1549324"/>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目前主流的存储设备：硬盘、磁盘阵列</a:t>
            </a:r>
            <a:endParaRPr lang="en-US" altLang="zh-CN" sz="1200" dirty="0">
              <a:solidFill>
                <a:srgbClr val="FFFFFF"/>
              </a:solidFill>
            </a:endParaRPr>
          </a:p>
        </p:txBody>
      </p:sp>
      <p:sp>
        <p:nvSpPr>
          <p:cNvPr id="32" name="TextBox 31"/>
          <p:cNvSpPr txBox="1"/>
          <p:nvPr/>
        </p:nvSpPr>
        <p:spPr>
          <a:xfrm>
            <a:off x="3614484" y="2255090"/>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即将成为主流的存储设备：闪存、闪存阵列</a:t>
            </a:r>
            <a:endParaRPr lang="en-US" altLang="zh-CN" sz="1200" dirty="0">
              <a:solidFill>
                <a:srgbClr val="FFFFFF"/>
              </a:solidFill>
            </a:endParaRPr>
          </a:p>
        </p:txBody>
      </p:sp>
      <p:sp>
        <p:nvSpPr>
          <p:cNvPr id="33" name="TextBox 32"/>
          <p:cNvSpPr txBox="1"/>
          <p:nvPr/>
        </p:nvSpPr>
        <p:spPr>
          <a:xfrm>
            <a:off x="3614484" y="2960857"/>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rPr>
              <a:t>可能是未来的主流存储设备：</a:t>
            </a:r>
            <a:r>
              <a:rPr lang="en-US" altLang="zh-CN" sz="1200" dirty="0" smtClean="0">
                <a:solidFill>
                  <a:srgbClr val="FFFFFF"/>
                </a:solidFill>
              </a:rPr>
              <a:t>MRAM</a:t>
            </a:r>
            <a:endParaRPr lang="en-US" altLang="zh-CN" sz="1200" dirty="0">
              <a:solidFill>
                <a:srgbClr val="FFFFFF"/>
              </a:solidFill>
            </a:endParaRPr>
          </a:p>
        </p:txBody>
      </p:sp>
      <p:sp>
        <p:nvSpPr>
          <p:cNvPr id="34" name="圆角矩形 33"/>
          <p:cNvSpPr/>
          <p:nvPr/>
        </p:nvSpPr>
        <p:spPr>
          <a:xfrm>
            <a:off x="3367981" y="363451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3614484" y="3726155"/>
            <a:ext cx="4629924" cy="21907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sym typeface="+mn-ea"/>
              </a:rPr>
              <a:t>存储行业现状：任重道远</a:t>
            </a:r>
            <a:endParaRPr lang="en-US" altLang="zh-CN" sz="1200" dirty="0" smtClean="0">
              <a:solidFill>
                <a:srgbClr val="FFFFFF"/>
              </a:solidFill>
            </a:endParaRPr>
          </a:p>
        </p:txBody>
      </p:sp>
      <p:sp>
        <p:nvSpPr>
          <p:cNvPr id="16" name="圆角矩形 15"/>
          <p:cNvSpPr/>
          <p:nvPr/>
        </p:nvSpPr>
        <p:spPr>
          <a:xfrm>
            <a:off x="3356492" y="434010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636645" y="4444365"/>
            <a:ext cx="4084955" cy="21907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smtClean="0">
                <a:solidFill>
                  <a:srgbClr val="FFFFFF"/>
                </a:solidFill>
                <a:sym typeface="+mn-ea"/>
              </a:rPr>
              <a:t>磁盘工作原理：访问过程、调度算法、容错技术、</a:t>
            </a:r>
            <a:r>
              <a:rPr lang="en-US" altLang="zh-CN" sz="1200" dirty="0" smtClean="0">
                <a:solidFill>
                  <a:srgbClr val="FFFFFF"/>
                </a:solidFill>
                <a:sym typeface="+mn-ea"/>
              </a:rPr>
              <a:t>IO</a:t>
            </a:r>
            <a:r>
              <a:rPr lang="zh-CN" altLang="en-US" sz="1200" dirty="0" smtClean="0">
                <a:solidFill>
                  <a:srgbClr val="FFFFFF"/>
                </a:solidFill>
                <a:sym typeface="+mn-ea"/>
              </a:rPr>
              <a:t>优化</a:t>
            </a:r>
            <a:endParaRPr lang="en-US" altLang="zh-CN" sz="1200"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anim calcmode="lin" valueType="num">
                                      <p:cBhvr>
                                        <p:cTn id="13" dur="2000" fill="hold"/>
                                        <p:tgtEl>
                                          <p:spTgt spid="21"/>
                                        </p:tgtEl>
                                        <p:attrNameLst>
                                          <p:attrName>ppt_w</p:attrName>
                                        </p:attrNameLst>
                                      </p:cBhvr>
                                      <p:tavLst>
                                        <p:tav tm="0" fmla="#ppt_w*sin(2.5*pi*$)">
                                          <p:val>
                                            <p:fltVal val="0"/>
                                          </p:val>
                                        </p:tav>
                                        <p:tav tm="100000">
                                          <p:val>
                                            <p:fltVal val="1"/>
                                          </p:val>
                                        </p:tav>
                                      </p:tavLst>
                                    </p:anim>
                                    <p:anim calcmode="lin" valueType="num">
                                      <p:cBhvr>
                                        <p:cTn id="14" dur="2000" fill="hold"/>
                                        <p:tgtEl>
                                          <p:spTgt spid="21"/>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26"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arn(inHorizontal)">
                                      <p:cBhvr>
                                        <p:cTn id="18" dur="500"/>
                                        <p:tgtEl>
                                          <p:spTgt spid="26"/>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left)">
                                      <p:cBhvr>
                                        <p:cTn id="46" dur="500"/>
                                        <p:tgtEl>
                                          <p:spTgt spid="33"/>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left)">
                                      <p:cBhvr>
                                        <p:cTn id="53" dur="500"/>
                                        <p:tgtEl>
                                          <p:spTgt spid="35"/>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5" grpId="0" animBg="1"/>
      <p:bldP spid="26" grpId="0" animBg="1"/>
      <p:bldP spid="27" grpId="0" animBg="1"/>
      <p:bldP spid="28" grpId="0" animBg="1"/>
      <p:bldP spid="29" grpId="0" animBg="1"/>
      <p:bldP spid="30" grpId="0"/>
      <p:bldP spid="31" grpId="0"/>
      <p:bldP spid="32" grpId="0"/>
      <p:bldP spid="33" grpId="0"/>
      <p:bldP spid="34" grpId="0" bldLvl="0" animBg="1"/>
      <p:bldP spid="35" grpId="0"/>
      <p:bldP spid="16" grpId="0" bldLvl="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107315" y="627380"/>
            <a:ext cx="8914765" cy="4435475"/>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ctr">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NVCTX</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NVCTX针对高性能要求，实现快速的事务恢复。</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NVCTX：通过一个DRAM作为cache，在断电等异常情况下，将cache内容保存下来，这个cache即NVM-cache，通过它跟踪事务状态。</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r>
              <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rPr>
              <a:t>FxFlashCache：一种通用事务提交协议，针对已有的事务协议移植性差的问题。我的理解是一种SSD作为机械硬盘的cache的机制，通用块设备层的驱动程序。</a:t>
            </a:r>
            <a:endParaRPr lang="x-none" altLang="zh-CN" sz="1800" b="1" dirty="0" smtClean="0">
              <a:solidFill>
                <a:schemeClr val="tx1"/>
              </a:solidFill>
              <a:latin typeface="微软雅黑" panose="020B0503020204020204" pitchFamily="34" charset="-122"/>
              <a:ea typeface="微软雅黑" panose="020B0503020204020204" pitchFamily="34" charset="-122"/>
              <a:sym typeface="Wingdings" charset="2"/>
            </a:endParaRPr>
          </a:p>
          <a:p>
            <a:pPr algn="l">
              <a:spcBef>
                <a:spcPct val="0"/>
              </a:spcBef>
              <a:buNone/>
              <a:defRPr/>
            </a:pP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gn="l">
              <a:lnSpc>
                <a:spcPct val="130000"/>
              </a:lnSpc>
              <a:spcBef>
                <a:spcPct val="0"/>
              </a:spcBef>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gn="l">
              <a:lnSpc>
                <a:spcPct val="130000"/>
              </a:lnSpc>
              <a:spcBef>
                <a:spcPct val="0"/>
              </a:spcBef>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l">
              <a:lnSpc>
                <a:spcPct val="130000"/>
              </a:lnSpc>
              <a:spcBef>
                <a:spcPct val="0"/>
              </a:spcBef>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0370"/>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sym typeface="+mn-ea"/>
              </a:rPr>
              <a:t>基于闪存的事务机制</a:t>
            </a:r>
            <a:endParaRPr lang="zh-CN" altLang="en-US" b="1" dirty="0" smtClean="0">
              <a:solidFill>
                <a:schemeClr val="tx2"/>
              </a:solidFill>
              <a:latin typeface="+mn-ea"/>
              <a:cs typeface="Arial" panose="02080604020202020204" charset="0"/>
            </a:endParaRPr>
          </a:p>
        </p:txBody>
      </p:sp>
    </p:spTree>
  </p:cSld>
  <p:clrMapOvr>
    <a:masterClrMapping/>
  </p:clrMapOvr>
  <p:transition advTm="0">
    <p:fade/>
  </p:transition>
  <p:timing>
    <p:tnLst>
      <p:par>
        <p:cTn id="1" dur="indefinite" restart="never" nodeType="tmRoot"/>
      </p:par>
    </p:tnLst>
    <p:bldLst>
      <p:bldP spid="23" grpId="0"/>
      <p:bldP spid="23" grpId="1"/>
      <p:bldP spid="23" grpId="2"/>
      <p:bldP spid="23" grpId="3"/>
      <p:bldP spid="23" grpId="4"/>
      <p:bldP spid="23" grpId="5"/>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37465" y="612775"/>
            <a:ext cx="9000490" cy="4450080"/>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algn="ctr">
              <a:spcBef>
                <a:spcPct val="0"/>
              </a:spcBef>
              <a:buNone/>
              <a:defRPr/>
            </a:pPr>
            <a:r>
              <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rPr>
              <a:t>DiffTx协议</a:t>
            </a: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rPr>
              <a:t>问题的提出：</a:t>
            </a: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rPr>
              <a:t>DiffTx的提出针对于TxFlash中存在的问题，采用结合WAL、SP的方式解决。</a:t>
            </a: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rPr>
              <a:t>核心思想：</a:t>
            </a: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rPr>
              <a:t>①问题：事务元数据的更新、数据库的记录更新，往往更新量（several bytes）远小于一个页的容量（2k、4k）。而SP及其变种的解决方案因为这几个字节的改动却需要将整个页都重新写一遍到SP中。</a:t>
            </a: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rPr>
              <a:t>   解决方案：针对部分更新的页，采用partial page update方式，这是一种WAL的日志方式。对于全部更新的页，采用full page update，这是一种SP类似的异地更新方式。</a:t>
            </a: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rPr>
              <a:t>②问题：SP需要聚集（如TxFlash中的环链）单个事务的所有页用于状态检测和容灾恢复。但SSD内部的并行特性将写分发到不同片，不同块，导致跟踪事务状态的开销极大。</a:t>
            </a: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algn="just">
              <a:spcBef>
                <a:spcPct val="0"/>
              </a:spcBef>
              <a:buNone/>
              <a:defRPr/>
            </a:pPr>
            <a:r>
              <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rPr>
              <a:t>    解决方案：将部分页更新的更新信息以log方式记录在log Area，同时在该区域同一条记录记录全页更新的映射信息。</a:t>
            </a:r>
            <a:endParaRPr lang="x-none" altLang="zh-CN" sz="16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0370"/>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sym typeface="+mn-ea"/>
              </a:rPr>
              <a:t>基于闪存的事务机制</a:t>
            </a:r>
            <a:endParaRPr lang="zh-CN" altLang="en-US" b="1" dirty="0" smtClean="0">
              <a:solidFill>
                <a:schemeClr val="tx2"/>
              </a:solidFill>
              <a:latin typeface="+mn-ea"/>
              <a:cs typeface="Arial" panose="02080604020202020204" charset="0"/>
            </a:endParaRPr>
          </a:p>
        </p:txBody>
      </p:sp>
      <p:pic>
        <p:nvPicPr>
          <p:cNvPr id="2" name="图片 1"/>
          <p:cNvPicPr>
            <a:picLocks noChangeAspect="1"/>
          </p:cNvPicPr>
          <p:nvPr/>
        </p:nvPicPr>
        <p:blipFill>
          <a:blip r:embed="rId1"/>
          <a:stretch>
            <a:fillRect/>
          </a:stretch>
        </p:blipFill>
        <p:spPr>
          <a:xfrm>
            <a:off x="1499235" y="700405"/>
            <a:ext cx="7341235" cy="2875915"/>
          </a:xfrm>
          <a:prstGeom prst="rect">
            <a:avLst/>
          </a:prstGeom>
        </p:spPr>
      </p:pic>
      <p:pic>
        <p:nvPicPr>
          <p:cNvPr id="3" name="图片 2"/>
          <p:cNvPicPr>
            <a:picLocks noChangeAspect="1"/>
          </p:cNvPicPr>
          <p:nvPr/>
        </p:nvPicPr>
        <p:blipFill>
          <a:blip r:embed="rId2"/>
          <a:stretch>
            <a:fillRect/>
          </a:stretch>
        </p:blipFill>
        <p:spPr>
          <a:xfrm>
            <a:off x="899795" y="1203325"/>
            <a:ext cx="6659245" cy="3435985"/>
          </a:xfrm>
          <a:prstGeom prst="rect">
            <a:avLst/>
          </a:prstGeom>
        </p:spPr>
      </p:pic>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linds(horizontal)">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blinds(horizontal)">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blinds(horizontal)">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xEl>
                                              <p:pRg st="5" end="5"/>
                                            </p:txEl>
                                          </p:spTgt>
                                        </p:tgtEl>
                                        <p:attrNameLst>
                                          <p:attrName>style.visibility</p:attrName>
                                        </p:attrNameLst>
                                      </p:cBhvr>
                                      <p:to>
                                        <p:strVal val="visible"/>
                                      </p:to>
                                    </p:set>
                                    <p:animEffect transition="in" filter="blinds(horizontal)">
                                      <p:cBhvr>
                                        <p:cTn id="22" dur="500"/>
                                        <p:tgtEl>
                                          <p:spTgt spid="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
                                            <p:txEl>
                                              <p:pRg st="6" end="6"/>
                                            </p:txEl>
                                          </p:spTgt>
                                        </p:tgtEl>
                                        <p:attrNameLst>
                                          <p:attrName>style.visibility</p:attrName>
                                        </p:attrNameLst>
                                      </p:cBhvr>
                                      <p:to>
                                        <p:strVal val="visible"/>
                                      </p:to>
                                    </p:set>
                                    <p:animEffect transition="in" filter="blinds(horizontal)">
                                      <p:cBhvr>
                                        <p:cTn id="27" dur="500"/>
                                        <p:tgtEl>
                                          <p:spTgt spid="2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
                                            <p:txEl>
                                              <p:pRg st="7" end="7"/>
                                            </p:txEl>
                                          </p:spTgt>
                                        </p:tgtEl>
                                        <p:attrNameLst>
                                          <p:attrName>style.visibility</p:attrName>
                                        </p:attrNameLst>
                                      </p:cBhvr>
                                      <p:to>
                                        <p:strVal val="visible"/>
                                      </p:to>
                                    </p:set>
                                    <p:animEffect transition="in" filter="blinds(horizontal)">
                                      <p:cBhvr>
                                        <p:cTn id="32" dur="500"/>
                                        <p:tgtEl>
                                          <p:spTgt spid="2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
                                            <p:txEl>
                                              <p:pRg st="9" end="9"/>
                                            </p:txEl>
                                          </p:spTgt>
                                        </p:tgtEl>
                                        <p:attrNameLst>
                                          <p:attrName>style.visibility</p:attrName>
                                        </p:attrNameLst>
                                      </p:cBhvr>
                                      <p:to>
                                        <p:strVal val="visible"/>
                                      </p:to>
                                    </p:set>
                                    <p:animEffect transition="in" filter="blinds(horizontal)">
                                      <p:cBhvr>
                                        <p:cTn id="37" dur="500"/>
                                        <p:tgtEl>
                                          <p:spTgt spid="2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
                                            <p:txEl>
                                              <p:pRg st="10" end="10"/>
                                            </p:txEl>
                                          </p:spTgt>
                                        </p:tgtEl>
                                        <p:attrNameLst>
                                          <p:attrName>style.visibility</p:attrName>
                                        </p:attrNameLst>
                                      </p:cBhvr>
                                      <p:to>
                                        <p:strVal val="visible"/>
                                      </p:to>
                                    </p:set>
                                    <p:animEffect transition="in" filter="blinds(horizontal)">
                                      <p:cBhvr>
                                        <p:cTn id="42" dur="500"/>
                                        <p:tgtEl>
                                          <p:spTgt spid="2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2" nodeType="clickEffect">
                                  <p:stCondLst>
                                    <p:cond delay="0"/>
                                  </p:stCondLst>
                                  <p:childTnLst>
                                    <p:set>
                                      <p:cBhvr>
                                        <p:cTn id="46" dur="1" fill="hold">
                                          <p:stCondLst>
                                            <p:cond delay="0"/>
                                          </p:stCondLst>
                                        </p:cTn>
                                        <p:tgtEl>
                                          <p:spTgt spid="23">
                                            <p:txEl>
                                              <p:pRg st="0" end="0"/>
                                            </p:txEl>
                                          </p:spTgt>
                                        </p:tgtEl>
                                        <p:attrNameLst>
                                          <p:attrName>style.visibility</p:attrName>
                                        </p:attrNameLst>
                                      </p:cBhvr>
                                      <p:to>
                                        <p:strVal val="hidden"/>
                                      </p:to>
                                    </p:set>
                                  </p:childTnLst>
                                </p:cTn>
                              </p:par>
                              <p:par>
                                <p:cTn id="47" presetID="1" presetClass="exit" presetSubtype="0" fill="hold" grpId="2" nodeType="withEffect">
                                  <p:stCondLst>
                                    <p:cond delay="0"/>
                                  </p:stCondLst>
                                  <p:childTnLst>
                                    <p:set>
                                      <p:cBhvr>
                                        <p:cTn id="48" dur="1" fill="hold">
                                          <p:stCondLst>
                                            <p:cond delay="0"/>
                                          </p:stCondLst>
                                        </p:cTn>
                                        <p:tgtEl>
                                          <p:spTgt spid="23">
                                            <p:txEl>
                                              <p:pRg st="2" end="2"/>
                                            </p:txEl>
                                          </p:spTgt>
                                        </p:tgtEl>
                                        <p:attrNameLst>
                                          <p:attrName>style.visibility</p:attrName>
                                        </p:attrNameLst>
                                      </p:cBhvr>
                                      <p:to>
                                        <p:strVal val="hidden"/>
                                      </p:to>
                                    </p:set>
                                  </p:childTnLst>
                                </p:cTn>
                              </p:par>
                              <p:par>
                                <p:cTn id="49" presetID="1" presetClass="exit" presetSubtype="0" fill="hold" grpId="2" nodeType="withEffect">
                                  <p:stCondLst>
                                    <p:cond delay="0"/>
                                  </p:stCondLst>
                                  <p:childTnLst>
                                    <p:set>
                                      <p:cBhvr>
                                        <p:cTn id="50" dur="1" fill="hold">
                                          <p:stCondLst>
                                            <p:cond delay="0"/>
                                          </p:stCondLst>
                                        </p:cTn>
                                        <p:tgtEl>
                                          <p:spTgt spid="23">
                                            <p:txEl>
                                              <p:pRg st="3" end="3"/>
                                            </p:txEl>
                                          </p:spTgt>
                                        </p:tgtEl>
                                        <p:attrNameLst>
                                          <p:attrName>style.visibility</p:attrName>
                                        </p:attrNameLst>
                                      </p:cBhvr>
                                      <p:to>
                                        <p:strVal val="hidden"/>
                                      </p:to>
                                    </p:set>
                                  </p:childTnLst>
                                </p:cTn>
                              </p:par>
                              <p:par>
                                <p:cTn id="51" presetID="1" presetClass="exit" presetSubtype="0" fill="hold" grpId="2" nodeType="withEffect">
                                  <p:stCondLst>
                                    <p:cond delay="0"/>
                                  </p:stCondLst>
                                  <p:childTnLst>
                                    <p:set>
                                      <p:cBhvr>
                                        <p:cTn id="52" dur="1" fill="hold">
                                          <p:stCondLst>
                                            <p:cond delay="0"/>
                                          </p:stCondLst>
                                        </p:cTn>
                                        <p:tgtEl>
                                          <p:spTgt spid="23">
                                            <p:txEl>
                                              <p:pRg st="5" end="5"/>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23">
                                            <p:txEl>
                                              <p:pRg st="6" end="6"/>
                                            </p:txEl>
                                          </p:spTgt>
                                        </p:tgtEl>
                                        <p:attrNameLst>
                                          <p:attrName>style.visibility</p:attrName>
                                        </p:attrNameLst>
                                      </p:cBhvr>
                                      <p:to>
                                        <p:strVal val="hidden"/>
                                      </p:to>
                                    </p:set>
                                  </p:childTnLst>
                                </p:cTn>
                              </p:par>
                              <p:par>
                                <p:cTn id="55" presetID="1" presetClass="exit" presetSubtype="0" fill="hold" grpId="2" nodeType="withEffect">
                                  <p:stCondLst>
                                    <p:cond delay="0"/>
                                  </p:stCondLst>
                                  <p:childTnLst>
                                    <p:set>
                                      <p:cBhvr>
                                        <p:cTn id="56" dur="1" fill="hold">
                                          <p:stCondLst>
                                            <p:cond delay="0"/>
                                          </p:stCondLst>
                                        </p:cTn>
                                        <p:tgtEl>
                                          <p:spTgt spid="23">
                                            <p:txEl>
                                              <p:pRg st="7" end="7"/>
                                            </p:txEl>
                                          </p:spTgt>
                                        </p:tgtEl>
                                        <p:attrNameLst>
                                          <p:attrName>style.visibility</p:attrName>
                                        </p:attrNameLst>
                                      </p:cBhvr>
                                      <p:to>
                                        <p:strVal val="hidden"/>
                                      </p:to>
                                    </p:set>
                                  </p:childTnLst>
                                </p:cTn>
                              </p:par>
                              <p:par>
                                <p:cTn id="57" presetID="1" presetClass="exit" presetSubtype="0" fill="hold" grpId="2" nodeType="withEffect">
                                  <p:stCondLst>
                                    <p:cond delay="0"/>
                                  </p:stCondLst>
                                  <p:childTnLst>
                                    <p:set>
                                      <p:cBhvr>
                                        <p:cTn id="58" dur="1" fill="hold">
                                          <p:stCondLst>
                                            <p:cond delay="0"/>
                                          </p:stCondLst>
                                        </p:cTn>
                                        <p:tgtEl>
                                          <p:spTgt spid="23">
                                            <p:txEl>
                                              <p:pRg st="9" end="9"/>
                                            </p:txEl>
                                          </p:spTgt>
                                        </p:tgtEl>
                                        <p:attrNameLst>
                                          <p:attrName>style.visibility</p:attrName>
                                        </p:attrNameLst>
                                      </p:cBhvr>
                                      <p:to>
                                        <p:strVal val="hidden"/>
                                      </p:to>
                                    </p:set>
                                  </p:childTnLst>
                                </p:cTn>
                              </p:par>
                              <p:par>
                                <p:cTn id="59" presetID="1" presetClass="exit" presetSubtype="0" fill="hold" grpId="2" nodeType="withEffect">
                                  <p:stCondLst>
                                    <p:cond delay="0"/>
                                  </p:stCondLst>
                                  <p:childTnLst>
                                    <p:set>
                                      <p:cBhvr>
                                        <p:cTn id="60" dur="1" fill="hold">
                                          <p:stCondLst>
                                            <p:cond delay="0"/>
                                          </p:stCondLst>
                                        </p:cTn>
                                        <p:tgtEl>
                                          <p:spTgt spid="23">
                                            <p:txEl>
                                              <p:pRg st="10" end="10"/>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box(in)">
                                      <p:cBhvr>
                                        <p:cTn id="65" dur="1000"/>
                                        <p:tgtEl>
                                          <p:spTgt spid="2"/>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xit" presetSubtype="32" fill="hold" nodeType="clickEffect">
                                  <p:stCondLst>
                                    <p:cond delay="0"/>
                                  </p:stCondLst>
                                  <p:childTnLst>
                                    <p:animEffect transition="out" filter="box(out)">
                                      <p:cBhvr>
                                        <p:cTn id="69" dur="1000"/>
                                        <p:tgtEl>
                                          <p:spTgt spid="2"/>
                                        </p:tgtEl>
                                      </p:cBhvr>
                                    </p:animEffect>
                                    <p:set>
                                      <p:cBhvr>
                                        <p:cTn id="70" dur="1" fill="hold">
                                          <p:stCondLst>
                                            <p:cond delay="1000"/>
                                          </p:stCondLst>
                                        </p:cTn>
                                        <p:tgtEl>
                                          <p:spTgt spid="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8" presetClass="entr" presetSubtype="16"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amond(in)">
                                      <p:cBhvr>
                                        <p:cTn id="75" dur="10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8" presetClass="exit" presetSubtype="32" fill="hold" nodeType="clickEffect">
                                  <p:stCondLst>
                                    <p:cond delay="0"/>
                                  </p:stCondLst>
                                  <p:childTnLst>
                                    <p:animEffect transition="out" filter="diamond(out)">
                                      <p:cBhvr>
                                        <p:cTn id="79" dur="1000"/>
                                        <p:tgtEl>
                                          <p:spTgt spid="3"/>
                                        </p:tgtEl>
                                      </p:cBhvr>
                                    </p:animEffect>
                                    <p:set>
                                      <p:cBhvr>
                                        <p:cTn id="80" dur="1" fill="hold">
                                          <p:stCondLst>
                                            <p:cond delay="100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P spid="23" grpId="1" bldLvl="0" build="allAtOnce"/>
      <p:bldP spid="23" grpId="2" bldLvl="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46075" y="245745"/>
            <a:ext cx="8305800" cy="4482465"/>
          </a:xfrm>
          <a:prstGeom prst="rect">
            <a:avLst/>
          </a:prstGeom>
          <a:noFill/>
        </p:spPr>
        <p:txBody>
          <a:bodyPr wrap="square" rtlCol="0">
            <a:spAutoFit/>
          </a:bodyPr>
          <a:p>
            <a:pPr algn="ctr"/>
            <a:r>
              <a:rPr lang="x-none" altLang="zh-CN"/>
              <a:t>论文学习体会</a:t>
            </a:r>
            <a:endParaRPr lang="x-none" altLang="zh-CN"/>
          </a:p>
          <a:p>
            <a:endParaRPr lang="x-none" altLang="zh-CN"/>
          </a:p>
          <a:p>
            <a:r>
              <a:rPr lang="x-none" altLang="zh-CN"/>
              <a:t>1. 研究路线</a:t>
            </a:r>
            <a:endParaRPr lang="x-none" altLang="zh-CN"/>
          </a:p>
          <a:p>
            <a:r>
              <a:rPr lang="x-none" altLang="zh-CN"/>
              <a:t>之前的相关研究往往提供了发现新问题的可能，一旦发现一个问题，可以不断的提出优化的方案，灵活转变思路（DiffTx）。</a:t>
            </a:r>
            <a:endParaRPr lang="x-none" altLang="zh-CN"/>
          </a:p>
          <a:p>
            <a:endParaRPr lang="x-none" altLang="zh-CN"/>
          </a:p>
          <a:p>
            <a:r>
              <a:rPr lang="x-none" altLang="zh-CN"/>
              <a:t>2. 实验设置</a:t>
            </a:r>
            <a:endParaRPr lang="x-none" altLang="zh-CN"/>
          </a:p>
          <a:p>
            <a:r>
              <a:rPr lang="x-none" altLang="zh-CN"/>
              <a:t>需要多角度的对比实验，横向对比自己的方案与之前研究方案的实际效果，同时纵向对自己的方案在不同的问题规模下的效果。同参数下不同协议的效果，不同参数下本协议的效果。</a:t>
            </a:r>
            <a:endParaRPr lang="x-none" altLang="zh-CN"/>
          </a:p>
          <a:p>
            <a:endParaRPr lang="x-none" altLang="zh-CN"/>
          </a:p>
          <a:p>
            <a:r>
              <a:rPr lang="x-none" altLang="zh-CN"/>
              <a:t>3. 关于SSD</a:t>
            </a:r>
            <a:endParaRPr lang="x-none" altLang="zh-CN"/>
          </a:p>
          <a:p>
            <a:r>
              <a:rPr lang="x-none" altLang="zh-CN"/>
              <a:t>首先需要了解Flash的特性（不可重复写、随机访问、内部并行）。然后是通过FTL层对系统层下达的命令进行管理组织，合理的访问Flash介质，重点考虑满足ACID需求，并发需求，容灾恢复，事务状态跟踪。考虑中止率的影响。</a:t>
            </a:r>
            <a:endParaRPr lang="x-none" altLang="zh-CN"/>
          </a:p>
          <a:p>
            <a:endParaRPr lang="x-none" altLang="zh-CN"/>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2"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down)">
                                      <p:cBhvr>
                                        <p:cTn id="8" dur="500"/>
                                        <p:tgtEl>
                                          <p:spTgt spid="6">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2"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p:tgtEl>
                                          <p:spTgt spid="6">
                                            <p:txEl>
                                              <p:pRg st="2" end="2"/>
                                            </p:txEl>
                                          </p:spTgt>
                                        </p:tgtEl>
                                        <p:attrNameLst>
                                          <p:attrName>ppt_y</p:attrName>
                                        </p:attrNameLst>
                                      </p:cBhvr>
                                      <p:tavLst>
                                        <p:tav tm="0">
                                          <p:val>
                                            <p:strVal val="#ppt_y-#ppt_h*1.125000"/>
                                          </p:val>
                                        </p:tav>
                                        <p:tav tm="100000">
                                          <p:val>
                                            <p:strVal val="#ppt_y"/>
                                          </p:val>
                                        </p:tav>
                                      </p:tavLst>
                                    </p:anim>
                                    <p:animEffect transition="in" filter="wipe(down)">
                                      <p:cBhvr>
                                        <p:cTn id="14" dur="500"/>
                                        <p:tgtEl>
                                          <p:spTgt spid="6">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2"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p:tgtEl>
                                          <p:spTgt spid="6">
                                            <p:txEl>
                                              <p:pRg st="3" end="3"/>
                                            </p:txEl>
                                          </p:spTgt>
                                        </p:tgtEl>
                                        <p:attrNameLst>
                                          <p:attrName>ppt_y</p:attrName>
                                        </p:attrNameLst>
                                      </p:cBhvr>
                                      <p:tavLst>
                                        <p:tav tm="0">
                                          <p:val>
                                            <p:strVal val="#ppt_y-#ppt_h*1.125000"/>
                                          </p:val>
                                        </p:tav>
                                        <p:tav tm="100000">
                                          <p:val>
                                            <p:strVal val="#ppt_y"/>
                                          </p:val>
                                        </p:tav>
                                      </p:tavLst>
                                    </p:anim>
                                    <p:animEffect transition="in" filter="wipe(down)">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2"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p:tgtEl>
                                          <p:spTgt spid="6">
                                            <p:txEl>
                                              <p:pRg st="5" end="5"/>
                                            </p:txEl>
                                          </p:spTgt>
                                        </p:tgtEl>
                                        <p:attrNameLst>
                                          <p:attrName>ppt_y</p:attrName>
                                        </p:attrNameLst>
                                      </p:cBhvr>
                                      <p:tavLst>
                                        <p:tav tm="0">
                                          <p:val>
                                            <p:strVal val="#ppt_y-#ppt_h*1.125000"/>
                                          </p:val>
                                        </p:tav>
                                        <p:tav tm="100000">
                                          <p:val>
                                            <p:strVal val="#ppt_y"/>
                                          </p:val>
                                        </p:tav>
                                      </p:tavLst>
                                    </p:anim>
                                    <p:animEffect transition="in" filter="wipe(down)">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2"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p:tgtEl>
                                          <p:spTgt spid="6">
                                            <p:txEl>
                                              <p:pRg st="6" end="6"/>
                                            </p:txEl>
                                          </p:spTgt>
                                        </p:tgtEl>
                                        <p:attrNameLst>
                                          <p:attrName>ppt_y</p:attrName>
                                        </p:attrNameLst>
                                      </p:cBhvr>
                                      <p:tavLst>
                                        <p:tav tm="0">
                                          <p:val>
                                            <p:strVal val="#ppt_y-#ppt_h*1.125000"/>
                                          </p:val>
                                        </p:tav>
                                        <p:tav tm="100000">
                                          <p:val>
                                            <p:strVal val="#ppt_y"/>
                                          </p:val>
                                        </p:tav>
                                      </p:tavLst>
                                    </p:anim>
                                    <p:animEffect transition="in" filter="wipe(down)">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2"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 calcmode="lin" valueType="num">
                                      <p:cBhvr additive="base">
                                        <p:cTn id="37" dur="500"/>
                                        <p:tgtEl>
                                          <p:spTgt spid="6">
                                            <p:txEl>
                                              <p:pRg st="8" end="8"/>
                                            </p:txEl>
                                          </p:spTgt>
                                        </p:tgtEl>
                                        <p:attrNameLst>
                                          <p:attrName>ppt_y</p:attrName>
                                        </p:attrNameLst>
                                      </p:cBhvr>
                                      <p:tavLst>
                                        <p:tav tm="0">
                                          <p:val>
                                            <p:strVal val="#ppt_y-#ppt_h*1.125000"/>
                                          </p:val>
                                        </p:tav>
                                        <p:tav tm="100000">
                                          <p:val>
                                            <p:strVal val="#ppt_y"/>
                                          </p:val>
                                        </p:tav>
                                      </p:tavLst>
                                    </p:anim>
                                    <p:animEffect transition="in" filter="wipe(down)">
                                      <p:cBhvr>
                                        <p:cTn id="38" dur="500"/>
                                        <p:tgtEl>
                                          <p:spTgt spid="6">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grpId="2"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 calcmode="lin" valueType="num">
                                      <p:cBhvr additive="base">
                                        <p:cTn id="43" dur="500"/>
                                        <p:tgtEl>
                                          <p:spTgt spid="6">
                                            <p:txEl>
                                              <p:pRg st="9" end="9"/>
                                            </p:txEl>
                                          </p:spTgt>
                                        </p:tgtEl>
                                        <p:attrNameLst>
                                          <p:attrName>ppt_y</p:attrName>
                                        </p:attrNameLst>
                                      </p:cBhvr>
                                      <p:tavLst>
                                        <p:tav tm="0">
                                          <p:val>
                                            <p:strVal val="#ppt_y-#ppt_h*1.125000"/>
                                          </p:val>
                                        </p:tav>
                                        <p:tav tm="100000">
                                          <p:val>
                                            <p:strVal val="#ppt_y"/>
                                          </p:val>
                                        </p:tav>
                                      </p:tavLst>
                                    </p:anim>
                                    <p:animEffect transition="in" filter="wipe(down)">
                                      <p:cBhvr>
                                        <p:cTn id="4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72008" y="792088"/>
            <a:ext cx="8964488" cy="4155926"/>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Font typeface="Wingdings" charset="2"/>
              <a:buChar char="u"/>
            </a:pPr>
            <a:r>
              <a:rPr lang="zh-CN" altLang="en-US" sz="1200"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竹筒和纸张：古老的信息存储介质</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穿孔卡、穿孔纸带：</a:t>
            </a:r>
            <a:r>
              <a:rPr lang="en-US" altLang="zh-CN" dirty="0" smtClean="0">
                <a:solidFill>
                  <a:schemeClr val="tx1"/>
                </a:solidFill>
                <a:latin typeface="微软雅黑" panose="020B0503020204020204" pitchFamily="34" charset="-122"/>
                <a:ea typeface="微软雅黑" panose="020B0503020204020204" pitchFamily="34" charset="-122"/>
              </a:rPr>
              <a:t>70</a:t>
            </a:r>
            <a:r>
              <a:rPr lang="zh-CN" altLang="en-US" dirty="0" smtClean="0">
                <a:solidFill>
                  <a:schemeClr val="tx1"/>
                </a:solidFill>
                <a:latin typeface="微软雅黑" panose="020B0503020204020204" pitchFamily="34" charset="-122"/>
                <a:ea typeface="微软雅黑" panose="020B0503020204020204" pitchFamily="34" charset="-122"/>
              </a:rPr>
              <a:t>年代中期，每行一个字符，程序输入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磁带：</a:t>
            </a:r>
            <a:r>
              <a:rPr lang="en-US" altLang="zh-CN" dirty="0" smtClean="0">
                <a:solidFill>
                  <a:schemeClr val="tx1"/>
                </a:solidFill>
                <a:latin typeface="微软雅黑" panose="020B0503020204020204" pitchFamily="34" charset="-122"/>
                <a:ea typeface="微软雅黑" panose="020B0503020204020204" pitchFamily="34" charset="-122"/>
              </a:rPr>
              <a:t>1951</a:t>
            </a:r>
            <a:r>
              <a:rPr lang="zh-CN" altLang="en-US" dirty="0" smtClean="0">
                <a:solidFill>
                  <a:schemeClr val="tx1"/>
                </a:solidFill>
                <a:latin typeface="微软雅黑" panose="020B0503020204020204" pitchFamily="34" charset="-122"/>
                <a:ea typeface="微软雅黑" panose="020B0503020204020204" pitchFamily="34" charset="-122"/>
              </a:rPr>
              <a:t>后，</a:t>
            </a:r>
            <a:r>
              <a:rPr lang="en-US" altLang="zh-CN" dirty="0" smtClean="0">
                <a:solidFill>
                  <a:schemeClr val="tx1"/>
                </a:solidFill>
                <a:latin typeface="微软雅黑" panose="020B0503020204020204" pitchFamily="34" charset="-122"/>
                <a:ea typeface="微软雅黑" panose="020B0503020204020204" pitchFamily="34" charset="-122"/>
              </a:rPr>
              <a:t>UNISERVO</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90</a:t>
            </a:r>
            <a:r>
              <a:rPr lang="zh-CN" altLang="en-US" dirty="0" smtClean="0">
                <a:solidFill>
                  <a:schemeClr val="tx1"/>
                </a:solidFill>
                <a:latin typeface="微软雅黑" panose="020B0503020204020204" pitchFamily="34" charset="-122"/>
                <a:ea typeface="微软雅黑" panose="020B0503020204020204" pitchFamily="34" charset="-122"/>
              </a:rPr>
              <a:t>分钟的磁带单面数据</a:t>
            </a:r>
            <a:r>
              <a:rPr lang="en-US" altLang="zh-CN" dirty="0" smtClean="0">
                <a:solidFill>
                  <a:schemeClr val="tx1"/>
                </a:solidFill>
                <a:latin typeface="微软雅黑" panose="020B0503020204020204" pitchFamily="34" charset="-122"/>
                <a:ea typeface="微软雅黑" panose="020B0503020204020204" pitchFamily="34" charset="-122"/>
              </a:rPr>
              <a:t>660KB</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硬盘存储器</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IBM</a:t>
            </a:r>
            <a:r>
              <a:rPr lang="zh-CN" altLang="en-US" dirty="0" smtClean="0">
                <a:solidFill>
                  <a:schemeClr val="tx1"/>
                </a:solidFill>
                <a:latin typeface="微软雅黑" panose="020B0503020204020204" pitchFamily="34" charset="-122"/>
                <a:ea typeface="微软雅黑" panose="020B0503020204020204" pitchFamily="34" charset="-122"/>
              </a:rPr>
              <a:t>贡献巨大，</a:t>
            </a:r>
            <a:r>
              <a:rPr lang="en-US" altLang="zh-CN" dirty="0" smtClean="0">
                <a:solidFill>
                  <a:schemeClr val="tx1"/>
                </a:solidFill>
                <a:latin typeface="微软雅黑" panose="020B0503020204020204" pitchFamily="34" charset="-122"/>
                <a:ea typeface="微软雅黑" panose="020B0503020204020204" pitchFamily="34" charset="-122"/>
              </a:rPr>
              <a:t>1956</a:t>
            </a:r>
            <a:r>
              <a:rPr lang="zh-CN" altLang="en-US" dirty="0" smtClean="0">
                <a:solidFill>
                  <a:schemeClr val="tx1"/>
                </a:solidFill>
                <a:latin typeface="微软雅黑" panose="020B0503020204020204" pitchFamily="34" charset="-122"/>
                <a:ea typeface="微软雅黑" panose="020B0503020204020204" pitchFamily="34" charset="-122"/>
              </a:rPr>
              <a:t>面世，</a:t>
            </a:r>
            <a:r>
              <a:rPr lang="en-US" altLang="zh-CN" dirty="0" smtClean="0">
                <a:solidFill>
                  <a:schemeClr val="tx1"/>
                </a:solidFill>
                <a:latin typeface="微软雅黑" panose="020B0503020204020204" pitchFamily="34" charset="-122"/>
                <a:ea typeface="微软雅黑" panose="020B0503020204020204" pitchFamily="34" charset="-122"/>
              </a:rPr>
              <a:t>1980</a:t>
            </a:r>
            <a:r>
              <a:rPr lang="zh-CN" altLang="en-US" dirty="0" smtClean="0">
                <a:solidFill>
                  <a:schemeClr val="tx1"/>
                </a:solidFill>
                <a:latin typeface="微软雅黑" panose="020B0503020204020204" pitchFamily="34" charset="-122"/>
                <a:ea typeface="微软雅黑" panose="020B0503020204020204" pitchFamily="34" charset="-122"/>
              </a:rPr>
              <a:t>首个突破</a:t>
            </a:r>
            <a:r>
              <a:rPr lang="en-US" altLang="zh-CN" dirty="0" smtClean="0">
                <a:solidFill>
                  <a:schemeClr val="tx1"/>
                </a:solidFill>
                <a:latin typeface="微软雅黑" panose="020B0503020204020204" pitchFamily="34" charset="-122"/>
                <a:ea typeface="微软雅黑" panose="020B0503020204020204" pitchFamily="34" charset="-122"/>
              </a:rPr>
              <a:t>1G</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软盘：</a:t>
            </a:r>
            <a:r>
              <a:rPr lang="en-US" altLang="zh-CN" dirty="0" smtClean="0">
                <a:solidFill>
                  <a:schemeClr val="tx1"/>
                </a:solidFill>
                <a:latin typeface="微软雅黑" panose="020B0503020204020204" pitchFamily="34" charset="-122"/>
                <a:ea typeface="微软雅黑" panose="020B0503020204020204" pitchFamily="34" charset="-122"/>
              </a:rPr>
              <a:t>1971</a:t>
            </a:r>
            <a:r>
              <a:rPr lang="zh-CN" altLang="en-US" dirty="0" smtClean="0">
                <a:solidFill>
                  <a:schemeClr val="tx1"/>
                </a:solidFill>
                <a:latin typeface="微软雅黑" panose="020B0503020204020204" pitchFamily="34" charset="-122"/>
                <a:ea typeface="微软雅黑" panose="020B0503020204020204" pitchFamily="34" charset="-122"/>
              </a:rPr>
              <a:t>年</a:t>
            </a:r>
            <a:r>
              <a:rPr lang="en-US" altLang="zh-CN" dirty="0" smtClean="0">
                <a:solidFill>
                  <a:schemeClr val="tx1"/>
                </a:solidFill>
                <a:latin typeface="微软雅黑" panose="020B0503020204020204" pitchFamily="34" charset="-122"/>
                <a:ea typeface="微软雅黑" panose="020B0503020204020204" pitchFamily="34" charset="-122"/>
              </a:rPr>
              <a:t>IBM</a:t>
            </a:r>
            <a:r>
              <a:rPr lang="zh-CN" altLang="en-US" dirty="0" smtClean="0">
                <a:solidFill>
                  <a:schemeClr val="tx1"/>
                </a:solidFill>
                <a:latin typeface="微软雅黑" panose="020B0503020204020204" pitchFamily="34" charset="-122"/>
                <a:ea typeface="微软雅黑" panose="020B0503020204020204" pitchFamily="34" charset="-122"/>
              </a:rPr>
              <a:t>引入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光盘：</a:t>
            </a:r>
            <a:r>
              <a:rPr lang="en-US" altLang="zh-CN" dirty="0" smtClean="0">
                <a:solidFill>
                  <a:schemeClr val="tx1"/>
                </a:solidFill>
                <a:latin typeface="微软雅黑" panose="020B0503020204020204" pitchFamily="34" charset="-122"/>
                <a:ea typeface="微软雅黑" panose="020B0503020204020204" pitchFamily="34" charset="-122"/>
              </a:rPr>
              <a:t>1972</a:t>
            </a:r>
            <a:r>
              <a:rPr lang="zh-CN" altLang="en-US" dirty="0" smtClean="0">
                <a:solidFill>
                  <a:schemeClr val="tx1"/>
                </a:solidFill>
                <a:latin typeface="微软雅黑" panose="020B0503020204020204" pitchFamily="34" charset="-122"/>
                <a:ea typeface="微软雅黑" panose="020B0503020204020204" pitchFamily="34" charset="-122"/>
              </a:rPr>
              <a:t>面世，</a:t>
            </a:r>
            <a:r>
              <a:rPr lang="en-US" altLang="zh-CN" dirty="0" smtClean="0">
                <a:solidFill>
                  <a:schemeClr val="tx1"/>
                </a:solidFill>
                <a:latin typeface="微软雅黑" panose="020B0503020204020204" pitchFamily="34" charset="-122"/>
                <a:ea typeface="微软雅黑" panose="020B0503020204020204" pitchFamily="34" charset="-122"/>
              </a:rPr>
              <a:t>1978</a:t>
            </a:r>
            <a:r>
              <a:rPr lang="zh-CN" altLang="en-US" dirty="0" smtClean="0">
                <a:solidFill>
                  <a:schemeClr val="tx1"/>
                </a:solidFill>
                <a:latin typeface="微软雅黑" panose="020B0503020204020204" pitchFamily="34" charset="-122"/>
                <a:ea typeface="微软雅黑" panose="020B0503020204020204" pitchFamily="34" charset="-122"/>
              </a:rPr>
              <a:t>上市，</a:t>
            </a:r>
            <a:r>
              <a:rPr lang="en-US" altLang="zh-CN" dirty="0" smtClean="0">
                <a:solidFill>
                  <a:schemeClr val="tx1"/>
                </a:solidFill>
                <a:latin typeface="微软雅黑" panose="020B0503020204020204" pitchFamily="34" charset="-122"/>
                <a:ea typeface="微软雅黑" panose="020B0503020204020204" pitchFamily="34" charset="-122"/>
              </a:rPr>
              <a:t>CD-ROM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DVD</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D9</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D18</a:t>
            </a:r>
            <a:r>
              <a:rPr lang="zh-CN" altLang="en-US" dirty="0" smtClean="0">
                <a:solidFill>
                  <a:schemeClr val="tx1"/>
                </a:solidFill>
                <a:latin typeface="微软雅黑" panose="020B0503020204020204" pitchFamily="34" charset="-122"/>
                <a:ea typeface="微软雅黑" panose="020B0503020204020204" pitchFamily="34" charset="-122"/>
              </a:rPr>
              <a:t>，蓝光技术</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闪存</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U</a:t>
            </a:r>
            <a:r>
              <a:rPr lang="zh-CN" altLang="en-US" dirty="0" smtClean="0">
                <a:solidFill>
                  <a:schemeClr val="tx1"/>
                </a:solidFill>
                <a:latin typeface="微软雅黑" panose="020B0503020204020204" pitchFamily="34" charset="-122"/>
                <a:ea typeface="微软雅黑" panose="020B0503020204020204" pitchFamily="34" charset="-122"/>
              </a:rPr>
              <a:t>盘、储存卡等，非易失性存储器（</a:t>
            </a:r>
            <a:r>
              <a:rPr lang="en-US" altLang="zh-CN" dirty="0" smtClean="0">
                <a:solidFill>
                  <a:schemeClr val="tx1"/>
                </a:solidFill>
                <a:latin typeface="微软雅黑" panose="020B0503020204020204" pitchFamily="34" charset="-122"/>
                <a:ea typeface="微软雅黑" panose="020B0503020204020204" pitchFamily="34" charset="-122"/>
              </a:rPr>
              <a:t>Non-Volatile</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磁盘阵列：应对单块磁盘的速度和容量问题，让很多磁盘存储器同时传输数据，而这些磁盘驱动器在逻辑上又是一个磁盘驱动器，达到单个磁盘存储器几倍、几十倍甚至上百倍的速率。</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闪存阵列：闪存阵列是完全由固态存储介质（通常是</a:t>
            </a:r>
            <a:r>
              <a:rPr lang="en-US" altLang="zh-CN" dirty="0" smtClean="0">
                <a:solidFill>
                  <a:schemeClr val="tx1"/>
                </a:solidFill>
                <a:latin typeface="微软雅黑" panose="020B0503020204020204" pitchFamily="34" charset="-122"/>
                <a:ea typeface="微软雅黑" panose="020B0503020204020204" pitchFamily="34" charset="-122"/>
              </a:rPr>
              <a:t>NAND</a:t>
            </a:r>
            <a:r>
              <a:rPr lang="zh-CN" altLang="en-US" dirty="0" smtClean="0">
                <a:solidFill>
                  <a:schemeClr val="tx1"/>
                </a:solidFill>
                <a:latin typeface="微软雅黑" panose="020B0503020204020204" pitchFamily="34" charset="-122"/>
                <a:ea typeface="微软雅黑" panose="020B0503020204020204" pitchFamily="34" charset="-122"/>
              </a:rPr>
              <a:t>闪存）构成的独立的存储阵列或设备，这些系统是用于增强可能包含磁盘阵列的环境的性能，或者用于取代所有传统的硬盘存储阵列</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前沿存储设备</a:t>
            </a:r>
            <a:r>
              <a:rPr lang="zh-CN" altLang="en-US" dirty="0" smtClean="0">
                <a:solidFill>
                  <a:schemeClr val="tx1"/>
                </a:solidFill>
                <a:latin typeface="微软雅黑" panose="020B0503020204020204" pitchFamily="34" charset="-122"/>
                <a:ea typeface="微软雅黑" panose="020B0503020204020204" pitchFamily="34" charset="-122"/>
                <a:sym typeface="Wingdings" charset="2"/>
              </a:rPr>
              <a:t>：（闪存的替代品）</a:t>
            </a:r>
            <a:r>
              <a:rPr lang="zh-CN" altLang="en-US" dirty="0" smtClean="0">
                <a:solidFill>
                  <a:schemeClr val="tx1"/>
                </a:solidFill>
                <a:latin typeface="微软雅黑" panose="020B0503020204020204" pitchFamily="34" charset="-122"/>
                <a:ea typeface="微软雅黑" panose="020B0503020204020204" pitchFamily="34" charset="-122"/>
              </a:rPr>
              <a:t>铁电</a:t>
            </a:r>
            <a:r>
              <a:rPr lang="en-US" altLang="zh-CN" dirty="0" smtClean="0">
                <a:solidFill>
                  <a:schemeClr val="tx1"/>
                </a:solidFill>
                <a:latin typeface="微软雅黑" panose="020B0503020204020204" pitchFamily="34" charset="-122"/>
                <a:ea typeface="微软雅黑" panose="020B0503020204020204" pitchFamily="34" charset="-122"/>
              </a:rPr>
              <a:t>RAM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FRAM</a:t>
            </a:r>
            <a:r>
              <a:rPr lang="zh-CN" altLang="en-US" dirty="0" smtClean="0">
                <a:solidFill>
                  <a:schemeClr val="tx1"/>
                </a:solidFill>
                <a:latin typeface="微软雅黑" panose="020B0503020204020204" pitchFamily="34" charset="-122"/>
                <a:ea typeface="微软雅黑" panose="020B0503020204020204" pitchFamily="34" charset="-122"/>
              </a:rPr>
              <a:t>），磁阻式</a:t>
            </a:r>
            <a:r>
              <a:rPr lang="en-US" altLang="zh-CN" dirty="0" smtClean="0">
                <a:solidFill>
                  <a:schemeClr val="tx1"/>
                </a:solidFill>
                <a:latin typeface="微软雅黑" panose="020B0503020204020204" pitchFamily="34" charset="-122"/>
                <a:ea typeface="微软雅黑" panose="020B0503020204020204" pitchFamily="34" charset="-122"/>
              </a:rPr>
              <a:t>RAM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MRAM</a:t>
            </a:r>
            <a:r>
              <a:rPr lang="zh-CN" altLang="en-US" dirty="0" smtClean="0">
                <a:solidFill>
                  <a:schemeClr val="tx1"/>
                </a:solidFill>
                <a:latin typeface="微软雅黑" panose="020B0503020204020204" pitchFamily="34" charset="-122"/>
                <a:ea typeface="微软雅黑" panose="020B0503020204020204" pitchFamily="34" charset="-122"/>
              </a:rPr>
              <a:t>），阻变存储器（</a:t>
            </a:r>
            <a:r>
              <a:rPr lang="en-US" altLang="zh-CN" dirty="0" smtClean="0">
                <a:solidFill>
                  <a:schemeClr val="tx1"/>
                </a:solidFill>
                <a:latin typeface="微软雅黑" panose="020B0503020204020204" pitchFamily="34" charset="-122"/>
                <a:ea typeface="微软雅黑" panose="020B0503020204020204" pitchFamily="34" charset="-122"/>
              </a:rPr>
              <a:t>RRAM</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存储设备的发展</a:t>
            </a:r>
            <a:endParaRPr lang="zh-CN" altLang="en-US" b="1" dirty="0" smtClean="0">
              <a:solidFill>
                <a:schemeClr val="tx2"/>
              </a:solidFill>
              <a:latin typeface="+mn-ea"/>
              <a:cs typeface="Arial" panose="0208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down)">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down)">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down)">
                                      <p:cBhvr>
                                        <p:cTn id="32" dur="5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6" end="6"/>
                                            </p:txEl>
                                          </p:spTgt>
                                        </p:tgtEl>
                                        <p:attrNameLst>
                                          <p:attrName>style.visibility</p:attrName>
                                        </p:attrNameLst>
                                      </p:cBhvr>
                                      <p:to>
                                        <p:strVal val="visible"/>
                                      </p:to>
                                    </p:set>
                                    <p:animEffect transition="in" filter="wipe(down)">
                                      <p:cBhvr>
                                        <p:cTn id="37" dur="500"/>
                                        <p:tgtEl>
                                          <p:spTgt spid="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7" end="7"/>
                                            </p:txEl>
                                          </p:spTgt>
                                        </p:tgtEl>
                                        <p:attrNameLst>
                                          <p:attrName>style.visibility</p:attrName>
                                        </p:attrNameLst>
                                      </p:cBhvr>
                                      <p:to>
                                        <p:strVal val="visible"/>
                                      </p:to>
                                    </p:set>
                                    <p:animEffect transition="in" filter="wipe(down)">
                                      <p:cBhvr>
                                        <p:cTn id="42" dur="500"/>
                                        <p:tgtEl>
                                          <p:spTgt spid="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8" end="8"/>
                                            </p:txEl>
                                          </p:spTgt>
                                        </p:tgtEl>
                                        <p:attrNameLst>
                                          <p:attrName>style.visibility</p:attrName>
                                        </p:attrNameLst>
                                      </p:cBhvr>
                                      <p:to>
                                        <p:strVal val="visible"/>
                                      </p:to>
                                    </p:set>
                                    <p:animEffect transition="in" filter="wipe(down)">
                                      <p:cBhvr>
                                        <p:cTn id="47" dur="500"/>
                                        <p:tgtEl>
                                          <p:spTgt spid="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9" end="9"/>
                                            </p:txEl>
                                          </p:spTgt>
                                        </p:tgtEl>
                                        <p:attrNameLst>
                                          <p:attrName>style.visibility</p:attrName>
                                        </p:attrNameLst>
                                      </p:cBhvr>
                                      <p:to>
                                        <p:strVal val="visible"/>
                                      </p:to>
                                    </p:set>
                                    <p:animEffect transition="in" filter="wipe(down)">
                                      <p:cBhvr>
                                        <p:cTn id="52" dur="500"/>
                                        <p:tgtEl>
                                          <p:spTgt spid="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179512" y="627534"/>
            <a:ext cx="8964488" cy="4515966"/>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solidFill>
                <a:latin typeface="微软雅黑" panose="020B0503020204020204" pitchFamily="34" charset="-122"/>
                <a:ea typeface="微软雅黑" panose="020B0503020204020204" pitchFamily="34" charset="-122"/>
              </a:rPr>
              <a:t>磁盘（</a:t>
            </a:r>
            <a:r>
              <a:rPr lang="en-US" altLang="zh-CN" sz="1200" b="1" dirty="0" smtClean="0">
                <a:solidFill>
                  <a:schemeClr val="tx1"/>
                </a:solidFill>
              </a:rPr>
              <a:t> magnetic disk storage </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rPr>
              <a:t>以磁盘为存储介质的存储器。它是利用磁记录技术在涂有磁记录介质的旋转圆盘上进行数据存储的辅助存储器。因盘基不同，磁盘可分为硬盘和软盘两类。硬盘盘基用非磁性轻金属材料制成；软盘盘基用挠性塑料制成。</a:t>
            </a:r>
            <a:endParaRPr lang="en-US" altLang="zh-CN" sz="1200" dirty="0" smtClean="0">
              <a:solidFill>
                <a:schemeClr val="tx1"/>
              </a:solidFill>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硬盘</a:t>
            </a:r>
            <a:r>
              <a:rPr lang="zh-CN" altLang="en-US" sz="1200" dirty="0" smtClean="0">
                <a:solidFill>
                  <a:schemeClr val="tx1"/>
                </a:solidFill>
                <a:latin typeface="微软雅黑" panose="020B0503020204020204" pitchFamily="34" charset="-122"/>
                <a:ea typeface="微软雅黑" panose="020B0503020204020204" pitchFamily="34" charset="-122"/>
              </a:rPr>
              <a:t>：磁盘驱动器</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磁盘控制器。前者机械设备，负责驱动磁盘的转动和磁头的径向移动寻道、读写动作。后者电子设备，计算机与磁盘驱动器的接口设备，接收和解释来自上层的</a:t>
            </a:r>
            <a:r>
              <a:rPr lang="en-US" altLang="zh-CN" sz="1200" dirty="0" smtClean="0">
                <a:solidFill>
                  <a:schemeClr val="tx1"/>
                </a:solidFill>
                <a:latin typeface="微软雅黑" panose="020B0503020204020204" pitchFamily="34" charset="-122"/>
                <a:ea typeface="微软雅黑" panose="020B0503020204020204" pitchFamily="34" charset="-122"/>
              </a:rPr>
              <a:t>IO</a:t>
            </a:r>
            <a:r>
              <a:rPr lang="zh-CN" altLang="en-US" sz="1200" dirty="0" smtClean="0">
                <a:solidFill>
                  <a:schemeClr val="tx1"/>
                </a:solidFill>
                <a:latin typeface="微软雅黑" panose="020B0503020204020204" pitchFamily="34" charset="-122"/>
                <a:ea typeface="微软雅黑" panose="020B0503020204020204" pitchFamily="34" charset="-122"/>
              </a:rPr>
              <a:t>命令，并向驱动器发出控制信号。硬盘结构如下：</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Group 2"/>
          <p:cNvGrpSpPr/>
          <p:nvPr/>
        </p:nvGrpSpPr>
        <p:grpSpPr bwMode="auto">
          <a:xfrm>
            <a:off x="323528" y="1995686"/>
            <a:ext cx="3556248" cy="2790998"/>
            <a:chOff x="532" y="288"/>
            <a:chExt cx="4600" cy="3687"/>
          </a:xfrm>
        </p:grpSpPr>
        <p:sp>
          <p:nvSpPr>
            <p:cNvPr id="5" name="Oval 3"/>
            <p:cNvSpPr>
              <a:spLocks noChangeArrowheads="1"/>
            </p:cNvSpPr>
            <p:nvPr/>
          </p:nvSpPr>
          <p:spPr bwMode="auto">
            <a:xfrm>
              <a:off x="1440" y="672"/>
              <a:ext cx="1824" cy="672"/>
            </a:xfrm>
            <a:prstGeom prst="ellipse">
              <a:avLst/>
            </a:prstGeom>
            <a:solidFill>
              <a:schemeClr val="accent2"/>
            </a:solidFill>
            <a:ln w="28575">
              <a:solidFill>
                <a:srgbClr val="FFFF00"/>
              </a:solidFill>
              <a:round/>
            </a:ln>
            <a:effectLst/>
          </p:spPr>
          <p:txBody>
            <a:bodyPr wrap="none" anchor="ctr"/>
            <a:lstStyle/>
            <a:p>
              <a:pPr algn="ctr"/>
              <a:endParaRPr lang="zh-CN" altLang="en-US">
                <a:solidFill>
                  <a:srgbClr val="FFFF00"/>
                </a:solidFill>
                <a:latin typeface="Times New Roman" panose="02020603050405020304" pitchFamily="18" charset="0"/>
              </a:endParaRPr>
            </a:p>
          </p:txBody>
        </p:sp>
        <p:sp>
          <p:nvSpPr>
            <p:cNvPr id="6" name="Oval 4"/>
            <p:cNvSpPr>
              <a:spLocks noChangeArrowheads="1"/>
            </p:cNvSpPr>
            <p:nvPr/>
          </p:nvSpPr>
          <p:spPr bwMode="auto">
            <a:xfrm>
              <a:off x="1440" y="1680"/>
              <a:ext cx="1824" cy="672"/>
            </a:xfrm>
            <a:prstGeom prst="ellipse">
              <a:avLst/>
            </a:prstGeom>
            <a:solidFill>
              <a:schemeClr val="accent2"/>
            </a:solidFill>
            <a:ln w="28575">
              <a:solidFill>
                <a:srgbClr val="FFFF00"/>
              </a:solidFill>
              <a:round/>
            </a:ln>
            <a:effectLst/>
          </p:spPr>
          <p:txBody>
            <a:bodyPr wrap="none" anchor="ctr"/>
            <a:lstStyle/>
            <a:p>
              <a:pPr algn="ctr"/>
              <a:endParaRPr lang="zh-CN" altLang="en-US">
                <a:solidFill>
                  <a:srgbClr val="FFFF00"/>
                </a:solidFill>
                <a:latin typeface="Times New Roman" panose="02020603050405020304" pitchFamily="18" charset="0"/>
              </a:endParaRPr>
            </a:p>
          </p:txBody>
        </p:sp>
        <p:sp>
          <p:nvSpPr>
            <p:cNvPr id="7" name="Oval 5"/>
            <p:cNvSpPr>
              <a:spLocks noChangeArrowheads="1"/>
            </p:cNvSpPr>
            <p:nvPr/>
          </p:nvSpPr>
          <p:spPr bwMode="auto">
            <a:xfrm>
              <a:off x="1440" y="2736"/>
              <a:ext cx="1824" cy="672"/>
            </a:xfrm>
            <a:prstGeom prst="ellipse">
              <a:avLst/>
            </a:prstGeom>
            <a:solidFill>
              <a:schemeClr val="accent2"/>
            </a:solidFill>
            <a:ln w="28575">
              <a:solidFill>
                <a:srgbClr val="FFFF00"/>
              </a:solidFill>
              <a:round/>
            </a:ln>
            <a:effectLst/>
          </p:spPr>
          <p:txBody>
            <a:bodyPr wrap="none" anchor="ctr"/>
            <a:lstStyle/>
            <a:p>
              <a:pPr algn="ctr"/>
              <a:endParaRPr lang="zh-CN" altLang="en-US">
                <a:solidFill>
                  <a:srgbClr val="FFFF00"/>
                </a:solidFill>
                <a:latin typeface="Times New Roman" panose="02020603050405020304" pitchFamily="18" charset="0"/>
              </a:endParaRPr>
            </a:p>
          </p:txBody>
        </p:sp>
        <p:sp>
          <p:nvSpPr>
            <p:cNvPr id="8" name="Line 6"/>
            <p:cNvSpPr>
              <a:spLocks noChangeShapeType="1"/>
            </p:cNvSpPr>
            <p:nvPr/>
          </p:nvSpPr>
          <p:spPr bwMode="auto">
            <a:xfrm>
              <a:off x="2352" y="288"/>
              <a:ext cx="0" cy="3648"/>
            </a:xfrm>
            <a:prstGeom prst="line">
              <a:avLst/>
            </a:prstGeom>
            <a:noFill/>
            <a:ln w="76200">
              <a:solidFill>
                <a:schemeClr val="accent1"/>
              </a:solidFill>
              <a:round/>
            </a:ln>
            <a:effectLst/>
          </p:spPr>
          <p:txBody>
            <a:bodyPr wrap="none" anchor="ctr"/>
            <a:lstStyle/>
            <a:p>
              <a:endParaRPr lang="zh-CN" altLang="en-US"/>
            </a:p>
          </p:txBody>
        </p:sp>
        <p:sp>
          <p:nvSpPr>
            <p:cNvPr id="9" name="Line 7"/>
            <p:cNvSpPr>
              <a:spLocks noChangeShapeType="1"/>
            </p:cNvSpPr>
            <p:nvPr/>
          </p:nvSpPr>
          <p:spPr bwMode="auto">
            <a:xfrm>
              <a:off x="3936" y="336"/>
              <a:ext cx="0" cy="3504"/>
            </a:xfrm>
            <a:prstGeom prst="line">
              <a:avLst/>
            </a:prstGeom>
            <a:noFill/>
            <a:ln w="76200">
              <a:solidFill>
                <a:schemeClr val="hlink"/>
              </a:solidFill>
              <a:round/>
            </a:ln>
            <a:effectLst/>
          </p:spPr>
          <p:txBody>
            <a:bodyPr wrap="none" anchor="ctr"/>
            <a:lstStyle/>
            <a:p>
              <a:endParaRPr lang="zh-CN" altLang="en-US"/>
            </a:p>
          </p:txBody>
        </p:sp>
        <p:sp>
          <p:nvSpPr>
            <p:cNvPr id="10" name="Line 8"/>
            <p:cNvSpPr>
              <a:spLocks noChangeShapeType="1"/>
            </p:cNvSpPr>
            <p:nvPr/>
          </p:nvSpPr>
          <p:spPr bwMode="auto">
            <a:xfrm>
              <a:off x="3984" y="336"/>
              <a:ext cx="0" cy="3504"/>
            </a:xfrm>
            <a:prstGeom prst="line">
              <a:avLst/>
            </a:prstGeom>
            <a:noFill/>
            <a:ln w="76200">
              <a:solidFill>
                <a:schemeClr val="hlink"/>
              </a:solidFill>
              <a:round/>
            </a:ln>
            <a:effectLst/>
          </p:spPr>
          <p:txBody>
            <a:bodyPr wrap="none" anchor="ctr"/>
            <a:lstStyle/>
            <a:p>
              <a:endParaRPr lang="zh-CN" altLang="en-US"/>
            </a:p>
          </p:txBody>
        </p:sp>
        <p:sp>
          <p:nvSpPr>
            <p:cNvPr id="11" name="Line 9"/>
            <p:cNvSpPr>
              <a:spLocks noChangeShapeType="1"/>
            </p:cNvSpPr>
            <p:nvPr/>
          </p:nvSpPr>
          <p:spPr bwMode="auto">
            <a:xfrm>
              <a:off x="4032" y="336"/>
              <a:ext cx="0" cy="3504"/>
            </a:xfrm>
            <a:prstGeom prst="line">
              <a:avLst/>
            </a:prstGeom>
            <a:noFill/>
            <a:ln w="76200">
              <a:solidFill>
                <a:schemeClr val="hlink"/>
              </a:solidFill>
              <a:round/>
            </a:ln>
            <a:effectLst/>
          </p:spPr>
          <p:txBody>
            <a:bodyPr wrap="none" anchor="ctr"/>
            <a:lstStyle/>
            <a:p>
              <a:endParaRPr lang="zh-CN" altLang="en-US"/>
            </a:p>
          </p:txBody>
        </p:sp>
        <p:sp>
          <p:nvSpPr>
            <p:cNvPr id="12" name="Line 10"/>
            <p:cNvSpPr>
              <a:spLocks noChangeShapeType="1"/>
            </p:cNvSpPr>
            <p:nvPr/>
          </p:nvSpPr>
          <p:spPr bwMode="auto">
            <a:xfrm flipH="1">
              <a:off x="2592" y="768"/>
              <a:ext cx="1296" cy="0"/>
            </a:xfrm>
            <a:prstGeom prst="line">
              <a:avLst/>
            </a:prstGeom>
            <a:noFill/>
            <a:ln w="38100">
              <a:solidFill>
                <a:srgbClr val="FF6600"/>
              </a:solidFill>
              <a:round/>
            </a:ln>
            <a:effectLst/>
          </p:spPr>
          <p:txBody>
            <a:bodyPr wrap="none" anchor="ctr"/>
            <a:lstStyle/>
            <a:p>
              <a:endParaRPr lang="zh-CN" altLang="en-US"/>
            </a:p>
          </p:txBody>
        </p:sp>
        <p:sp>
          <p:nvSpPr>
            <p:cNvPr id="13" name="Line 11"/>
            <p:cNvSpPr>
              <a:spLocks noChangeShapeType="1"/>
            </p:cNvSpPr>
            <p:nvPr/>
          </p:nvSpPr>
          <p:spPr bwMode="auto">
            <a:xfrm flipH="1">
              <a:off x="2592" y="1440"/>
              <a:ext cx="1296" cy="0"/>
            </a:xfrm>
            <a:prstGeom prst="line">
              <a:avLst/>
            </a:prstGeom>
            <a:noFill/>
            <a:ln w="38100">
              <a:solidFill>
                <a:srgbClr val="FF6600"/>
              </a:solidFill>
              <a:round/>
            </a:ln>
            <a:effectLst/>
          </p:spPr>
          <p:txBody>
            <a:bodyPr wrap="none" anchor="ctr"/>
            <a:lstStyle/>
            <a:p>
              <a:endParaRPr lang="zh-CN" altLang="en-US"/>
            </a:p>
          </p:txBody>
        </p:sp>
        <p:sp>
          <p:nvSpPr>
            <p:cNvPr id="14" name="Line 12"/>
            <p:cNvSpPr>
              <a:spLocks noChangeShapeType="1"/>
            </p:cNvSpPr>
            <p:nvPr/>
          </p:nvSpPr>
          <p:spPr bwMode="auto">
            <a:xfrm flipV="1">
              <a:off x="2592" y="1344"/>
              <a:ext cx="0" cy="96"/>
            </a:xfrm>
            <a:prstGeom prst="line">
              <a:avLst/>
            </a:prstGeom>
            <a:noFill/>
            <a:ln w="38100">
              <a:solidFill>
                <a:srgbClr val="FFFF00"/>
              </a:solidFill>
              <a:round/>
              <a:tailEnd type="triangle" w="med" len="med"/>
            </a:ln>
            <a:effectLst/>
          </p:spPr>
          <p:txBody>
            <a:bodyPr wrap="none" anchor="ctr"/>
            <a:lstStyle/>
            <a:p>
              <a:endParaRPr lang="zh-CN" altLang="en-US"/>
            </a:p>
          </p:txBody>
        </p:sp>
        <p:grpSp>
          <p:nvGrpSpPr>
            <p:cNvPr id="15" name="Group 13"/>
            <p:cNvGrpSpPr/>
            <p:nvPr/>
          </p:nvGrpSpPr>
          <p:grpSpPr bwMode="auto">
            <a:xfrm>
              <a:off x="1728" y="1776"/>
              <a:ext cx="1200" cy="480"/>
              <a:chOff x="144" y="576"/>
              <a:chExt cx="1056" cy="672"/>
            </a:xfrm>
          </p:grpSpPr>
          <p:sp>
            <p:nvSpPr>
              <p:cNvPr id="60" name="Oval 14"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sp>
            <p:nvSpPr>
              <p:cNvPr id="61" name="Oval 15"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grpSp>
        <p:grpSp>
          <p:nvGrpSpPr>
            <p:cNvPr id="16" name="Group 16"/>
            <p:cNvGrpSpPr/>
            <p:nvPr/>
          </p:nvGrpSpPr>
          <p:grpSpPr bwMode="auto">
            <a:xfrm>
              <a:off x="1728" y="768"/>
              <a:ext cx="1200" cy="480"/>
              <a:chOff x="144" y="576"/>
              <a:chExt cx="1056" cy="672"/>
            </a:xfrm>
          </p:grpSpPr>
          <p:sp>
            <p:nvSpPr>
              <p:cNvPr id="58" name="Oval 17"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sp>
            <p:nvSpPr>
              <p:cNvPr id="59" name="Oval 18"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grpSp>
        <p:grpSp>
          <p:nvGrpSpPr>
            <p:cNvPr id="17" name="Group 19"/>
            <p:cNvGrpSpPr/>
            <p:nvPr/>
          </p:nvGrpSpPr>
          <p:grpSpPr bwMode="auto">
            <a:xfrm>
              <a:off x="1728" y="2832"/>
              <a:ext cx="1200" cy="480"/>
              <a:chOff x="144" y="576"/>
              <a:chExt cx="1056" cy="672"/>
            </a:xfrm>
          </p:grpSpPr>
          <p:sp>
            <p:nvSpPr>
              <p:cNvPr id="56" name="Oval 20"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sp>
            <p:nvSpPr>
              <p:cNvPr id="57" name="Oval 21"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ln>
              <a:effectLst/>
            </p:spPr>
            <p:txBody>
              <a:bodyPr wrap="none" anchor="ctr"/>
              <a:lstStyle/>
              <a:p>
                <a:endParaRPr lang="zh-CN" altLang="en-US"/>
              </a:p>
            </p:txBody>
          </p:sp>
        </p:grpSp>
        <p:sp>
          <p:nvSpPr>
            <p:cNvPr id="18" name="Line 22"/>
            <p:cNvSpPr>
              <a:spLocks noChangeShapeType="1"/>
            </p:cNvSpPr>
            <p:nvPr/>
          </p:nvSpPr>
          <p:spPr bwMode="auto">
            <a:xfrm>
              <a:off x="2592" y="768"/>
              <a:ext cx="0" cy="144"/>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19" name="Line 23"/>
            <p:cNvSpPr>
              <a:spLocks noChangeShapeType="1"/>
            </p:cNvSpPr>
            <p:nvPr/>
          </p:nvSpPr>
          <p:spPr bwMode="auto">
            <a:xfrm flipH="1">
              <a:off x="2592" y="1728"/>
              <a:ext cx="1296" cy="0"/>
            </a:xfrm>
            <a:prstGeom prst="line">
              <a:avLst/>
            </a:prstGeom>
            <a:noFill/>
            <a:ln w="38100">
              <a:solidFill>
                <a:srgbClr val="FF6600"/>
              </a:solidFill>
              <a:round/>
            </a:ln>
            <a:effectLst/>
          </p:spPr>
          <p:txBody>
            <a:bodyPr wrap="none" anchor="ctr"/>
            <a:lstStyle/>
            <a:p>
              <a:endParaRPr lang="zh-CN" altLang="en-US"/>
            </a:p>
          </p:txBody>
        </p:sp>
        <p:sp>
          <p:nvSpPr>
            <p:cNvPr id="20" name="Line 24"/>
            <p:cNvSpPr>
              <a:spLocks noChangeShapeType="1"/>
            </p:cNvSpPr>
            <p:nvPr/>
          </p:nvSpPr>
          <p:spPr bwMode="auto">
            <a:xfrm>
              <a:off x="2592" y="1728"/>
              <a:ext cx="0" cy="144"/>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21" name="Line 25"/>
            <p:cNvSpPr>
              <a:spLocks noChangeShapeType="1"/>
            </p:cNvSpPr>
            <p:nvPr/>
          </p:nvSpPr>
          <p:spPr bwMode="auto">
            <a:xfrm flipH="1">
              <a:off x="2592" y="2832"/>
              <a:ext cx="1296" cy="0"/>
            </a:xfrm>
            <a:prstGeom prst="line">
              <a:avLst/>
            </a:prstGeom>
            <a:noFill/>
            <a:ln w="38100">
              <a:solidFill>
                <a:srgbClr val="FF6600"/>
              </a:solidFill>
              <a:round/>
            </a:ln>
            <a:effectLst/>
          </p:spPr>
          <p:txBody>
            <a:bodyPr wrap="none" anchor="ctr"/>
            <a:lstStyle/>
            <a:p>
              <a:endParaRPr lang="zh-CN" altLang="en-US"/>
            </a:p>
          </p:txBody>
        </p:sp>
        <p:sp>
          <p:nvSpPr>
            <p:cNvPr id="22" name="Line 26"/>
            <p:cNvSpPr>
              <a:spLocks noChangeShapeType="1"/>
            </p:cNvSpPr>
            <p:nvPr/>
          </p:nvSpPr>
          <p:spPr bwMode="auto">
            <a:xfrm>
              <a:off x="2592" y="2832"/>
              <a:ext cx="0" cy="144"/>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24" name="Line 27"/>
            <p:cNvSpPr>
              <a:spLocks noChangeShapeType="1"/>
            </p:cNvSpPr>
            <p:nvPr/>
          </p:nvSpPr>
          <p:spPr bwMode="auto">
            <a:xfrm flipH="1">
              <a:off x="2592" y="2448"/>
              <a:ext cx="1296" cy="0"/>
            </a:xfrm>
            <a:prstGeom prst="line">
              <a:avLst/>
            </a:prstGeom>
            <a:noFill/>
            <a:ln w="38100">
              <a:solidFill>
                <a:srgbClr val="FF6600"/>
              </a:solidFill>
              <a:round/>
            </a:ln>
            <a:effectLst/>
          </p:spPr>
          <p:txBody>
            <a:bodyPr wrap="none" anchor="ctr"/>
            <a:lstStyle/>
            <a:p>
              <a:endParaRPr lang="zh-CN" altLang="en-US"/>
            </a:p>
          </p:txBody>
        </p:sp>
        <p:sp>
          <p:nvSpPr>
            <p:cNvPr id="25" name="Line 28"/>
            <p:cNvSpPr>
              <a:spLocks noChangeShapeType="1"/>
            </p:cNvSpPr>
            <p:nvPr/>
          </p:nvSpPr>
          <p:spPr bwMode="auto">
            <a:xfrm flipV="1">
              <a:off x="2592" y="2352"/>
              <a:ext cx="0" cy="96"/>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26" name="Line 29"/>
            <p:cNvSpPr>
              <a:spLocks noChangeShapeType="1"/>
            </p:cNvSpPr>
            <p:nvPr/>
          </p:nvSpPr>
          <p:spPr bwMode="auto">
            <a:xfrm flipH="1">
              <a:off x="2592" y="3504"/>
              <a:ext cx="1296" cy="0"/>
            </a:xfrm>
            <a:prstGeom prst="line">
              <a:avLst/>
            </a:prstGeom>
            <a:noFill/>
            <a:ln w="38100">
              <a:solidFill>
                <a:srgbClr val="FF6600"/>
              </a:solidFill>
              <a:round/>
            </a:ln>
            <a:effectLst/>
          </p:spPr>
          <p:txBody>
            <a:bodyPr wrap="none" anchor="ctr"/>
            <a:lstStyle/>
            <a:p>
              <a:endParaRPr lang="zh-CN" altLang="en-US"/>
            </a:p>
          </p:txBody>
        </p:sp>
        <p:sp>
          <p:nvSpPr>
            <p:cNvPr id="27" name="Line 30"/>
            <p:cNvSpPr>
              <a:spLocks noChangeShapeType="1"/>
            </p:cNvSpPr>
            <p:nvPr/>
          </p:nvSpPr>
          <p:spPr bwMode="auto">
            <a:xfrm flipV="1">
              <a:off x="2592" y="3408"/>
              <a:ext cx="0" cy="96"/>
            </a:xfrm>
            <a:prstGeom prst="line">
              <a:avLst/>
            </a:prstGeom>
            <a:noFill/>
            <a:ln w="38100">
              <a:solidFill>
                <a:srgbClr val="FFFF00"/>
              </a:solidFill>
              <a:round/>
              <a:tailEnd type="triangle" w="med" len="med"/>
            </a:ln>
            <a:effectLst/>
          </p:spPr>
          <p:txBody>
            <a:bodyPr wrap="none" anchor="ctr"/>
            <a:lstStyle/>
            <a:p>
              <a:endParaRPr lang="zh-CN" altLang="en-US"/>
            </a:p>
          </p:txBody>
        </p:sp>
        <p:sp>
          <p:nvSpPr>
            <p:cNvPr id="28" name="Line 31"/>
            <p:cNvSpPr>
              <a:spLocks noChangeShapeType="1"/>
            </p:cNvSpPr>
            <p:nvPr/>
          </p:nvSpPr>
          <p:spPr bwMode="auto">
            <a:xfrm>
              <a:off x="2352" y="720"/>
              <a:ext cx="0" cy="240"/>
            </a:xfrm>
            <a:prstGeom prst="line">
              <a:avLst/>
            </a:prstGeom>
            <a:noFill/>
            <a:ln w="76200">
              <a:solidFill>
                <a:schemeClr val="accent1"/>
              </a:solidFill>
              <a:round/>
            </a:ln>
            <a:effectLst/>
          </p:spPr>
          <p:txBody>
            <a:bodyPr wrap="none" anchor="ctr"/>
            <a:lstStyle/>
            <a:p>
              <a:endParaRPr lang="zh-CN" altLang="en-US"/>
            </a:p>
          </p:txBody>
        </p:sp>
        <p:sp>
          <p:nvSpPr>
            <p:cNvPr id="29" name="Line 32"/>
            <p:cNvSpPr>
              <a:spLocks noChangeShapeType="1"/>
            </p:cNvSpPr>
            <p:nvPr/>
          </p:nvSpPr>
          <p:spPr bwMode="auto">
            <a:xfrm>
              <a:off x="2352" y="1728"/>
              <a:ext cx="0" cy="240"/>
            </a:xfrm>
            <a:prstGeom prst="line">
              <a:avLst/>
            </a:prstGeom>
            <a:noFill/>
            <a:ln w="76200">
              <a:solidFill>
                <a:schemeClr val="accent1"/>
              </a:solidFill>
              <a:round/>
            </a:ln>
            <a:effectLst/>
          </p:spPr>
          <p:txBody>
            <a:bodyPr wrap="none" anchor="ctr"/>
            <a:lstStyle/>
            <a:p>
              <a:endParaRPr lang="zh-CN" altLang="en-US"/>
            </a:p>
          </p:txBody>
        </p:sp>
        <p:sp>
          <p:nvSpPr>
            <p:cNvPr id="30" name="Line 33"/>
            <p:cNvSpPr>
              <a:spLocks noChangeShapeType="1"/>
            </p:cNvSpPr>
            <p:nvPr/>
          </p:nvSpPr>
          <p:spPr bwMode="auto">
            <a:xfrm>
              <a:off x="2352" y="2784"/>
              <a:ext cx="0" cy="240"/>
            </a:xfrm>
            <a:prstGeom prst="line">
              <a:avLst/>
            </a:prstGeom>
            <a:noFill/>
            <a:ln w="76200">
              <a:solidFill>
                <a:schemeClr val="accent1"/>
              </a:solidFill>
              <a:round/>
            </a:ln>
            <a:effectLst/>
          </p:spPr>
          <p:txBody>
            <a:bodyPr wrap="none" anchor="ctr"/>
            <a:lstStyle/>
            <a:p>
              <a:endParaRPr lang="zh-CN" altLang="en-US"/>
            </a:p>
          </p:txBody>
        </p:sp>
        <p:sp>
          <p:nvSpPr>
            <p:cNvPr id="31" name="Line 34"/>
            <p:cNvSpPr>
              <a:spLocks noChangeShapeType="1"/>
            </p:cNvSpPr>
            <p:nvPr/>
          </p:nvSpPr>
          <p:spPr bwMode="auto">
            <a:xfrm flipH="1">
              <a:off x="1728" y="1008"/>
              <a:ext cx="144" cy="0"/>
            </a:xfrm>
            <a:prstGeom prst="line">
              <a:avLst/>
            </a:prstGeom>
            <a:noFill/>
            <a:ln w="28575">
              <a:solidFill>
                <a:srgbClr val="FFFF00"/>
              </a:solidFill>
              <a:round/>
            </a:ln>
            <a:effectLst/>
          </p:spPr>
          <p:txBody>
            <a:bodyPr wrap="none" anchor="ctr"/>
            <a:lstStyle/>
            <a:p>
              <a:endParaRPr lang="zh-CN" altLang="en-US"/>
            </a:p>
          </p:txBody>
        </p:sp>
        <p:sp>
          <p:nvSpPr>
            <p:cNvPr id="32" name="Line 35"/>
            <p:cNvSpPr>
              <a:spLocks noChangeShapeType="1"/>
            </p:cNvSpPr>
            <p:nvPr/>
          </p:nvSpPr>
          <p:spPr bwMode="auto">
            <a:xfrm flipH="1">
              <a:off x="1872" y="1104"/>
              <a:ext cx="96" cy="48"/>
            </a:xfrm>
            <a:prstGeom prst="line">
              <a:avLst/>
            </a:prstGeom>
            <a:noFill/>
            <a:ln w="28575">
              <a:solidFill>
                <a:srgbClr val="FFFF00"/>
              </a:solidFill>
              <a:round/>
            </a:ln>
            <a:effectLst/>
          </p:spPr>
          <p:txBody>
            <a:bodyPr wrap="none" anchor="ctr"/>
            <a:lstStyle/>
            <a:p>
              <a:endParaRPr lang="zh-CN" altLang="en-US"/>
            </a:p>
          </p:txBody>
        </p:sp>
        <p:sp>
          <p:nvSpPr>
            <p:cNvPr id="33" name="Line 36"/>
            <p:cNvSpPr>
              <a:spLocks noChangeShapeType="1"/>
            </p:cNvSpPr>
            <p:nvPr/>
          </p:nvSpPr>
          <p:spPr bwMode="auto">
            <a:xfrm flipH="1" flipV="1">
              <a:off x="1824" y="864"/>
              <a:ext cx="96" cy="48"/>
            </a:xfrm>
            <a:prstGeom prst="line">
              <a:avLst/>
            </a:prstGeom>
            <a:noFill/>
            <a:ln w="28575">
              <a:solidFill>
                <a:srgbClr val="FFFF00"/>
              </a:solidFill>
              <a:round/>
            </a:ln>
            <a:effectLst/>
          </p:spPr>
          <p:txBody>
            <a:bodyPr wrap="none" anchor="ctr"/>
            <a:lstStyle/>
            <a:p>
              <a:endParaRPr lang="zh-CN" altLang="en-US"/>
            </a:p>
          </p:txBody>
        </p:sp>
        <p:sp>
          <p:nvSpPr>
            <p:cNvPr id="34" name="Line 37"/>
            <p:cNvSpPr>
              <a:spLocks noChangeShapeType="1"/>
            </p:cNvSpPr>
            <p:nvPr/>
          </p:nvSpPr>
          <p:spPr bwMode="auto">
            <a:xfrm flipH="1" flipV="1">
              <a:off x="2016" y="816"/>
              <a:ext cx="48" cy="48"/>
            </a:xfrm>
            <a:prstGeom prst="line">
              <a:avLst/>
            </a:prstGeom>
            <a:noFill/>
            <a:ln w="28575">
              <a:solidFill>
                <a:srgbClr val="FFFF00"/>
              </a:solidFill>
              <a:round/>
            </a:ln>
            <a:effectLst/>
          </p:spPr>
          <p:txBody>
            <a:bodyPr wrap="none" anchor="ctr"/>
            <a:lstStyle/>
            <a:p>
              <a:endParaRPr lang="zh-CN" altLang="en-US"/>
            </a:p>
          </p:txBody>
        </p:sp>
        <p:sp>
          <p:nvSpPr>
            <p:cNvPr id="35" name="Line 38"/>
            <p:cNvSpPr>
              <a:spLocks noChangeShapeType="1"/>
            </p:cNvSpPr>
            <p:nvPr/>
          </p:nvSpPr>
          <p:spPr bwMode="auto">
            <a:xfrm flipH="1">
              <a:off x="2016" y="1152"/>
              <a:ext cx="48" cy="48"/>
            </a:xfrm>
            <a:prstGeom prst="line">
              <a:avLst/>
            </a:prstGeom>
            <a:noFill/>
            <a:ln w="28575">
              <a:solidFill>
                <a:srgbClr val="FFFF00"/>
              </a:solidFill>
              <a:round/>
            </a:ln>
            <a:effectLst/>
          </p:spPr>
          <p:txBody>
            <a:bodyPr wrap="none" anchor="ctr"/>
            <a:lstStyle/>
            <a:p>
              <a:endParaRPr lang="zh-CN" altLang="en-US"/>
            </a:p>
          </p:txBody>
        </p:sp>
        <p:sp>
          <p:nvSpPr>
            <p:cNvPr id="36" name="Line 39"/>
            <p:cNvSpPr>
              <a:spLocks noChangeShapeType="1"/>
            </p:cNvSpPr>
            <p:nvPr/>
          </p:nvSpPr>
          <p:spPr bwMode="auto">
            <a:xfrm>
              <a:off x="2160" y="1152"/>
              <a:ext cx="0" cy="96"/>
            </a:xfrm>
            <a:prstGeom prst="line">
              <a:avLst/>
            </a:prstGeom>
            <a:noFill/>
            <a:ln w="28575">
              <a:solidFill>
                <a:srgbClr val="FFFF00"/>
              </a:solidFill>
              <a:round/>
            </a:ln>
            <a:effectLst/>
          </p:spPr>
          <p:txBody>
            <a:bodyPr wrap="none" anchor="ctr"/>
            <a:lstStyle/>
            <a:p>
              <a:endParaRPr lang="zh-CN" altLang="en-US"/>
            </a:p>
          </p:txBody>
        </p:sp>
        <p:sp>
          <p:nvSpPr>
            <p:cNvPr id="37" name="Line 40"/>
            <p:cNvSpPr>
              <a:spLocks noChangeShapeType="1"/>
            </p:cNvSpPr>
            <p:nvPr/>
          </p:nvSpPr>
          <p:spPr bwMode="auto">
            <a:xfrm>
              <a:off x="2304" y="1200"/>
              <a:ext cx="0" cy="48"/>
            </a:xfrm>
            <a:prstGeom prst="line">
              <a:avLst/>
            </a:prstGeom>
            <a:noFill/>
            <a:ln w="28575">
              <a:solidFill>
                <a:srgbClr val="FFFF00"/>
              </a:solidFill>
              <a:round/>
            </a:ln>
            <a:effectLst/>
          </p:spPr>
          <p:txBody>
            <a:bodyPr wrap="none" anchor="ctr"/>
            <a:lstStyle/>
            <a:p>
              <a:endParaRPr lang="zh-CN" altLang="en-US"/>
            </a:p>
          </p:txBody>
        </p:sp>
        <p:sp>
          <p:nvSpPr>
            <p:cNvPr id="38" name="Line 41"/>
            <p:cNvSpPr>
              <a:spLocks noChangeShapeType="1"/>
            </p:cNvSpPr>
            <p:nvPr/>
          </p:nvSpPr>
          <p:spPr bwMode="auto">
            <a:xfrm>
              <a:off x="2400" y="1200"/>
              <a:ext cx="0" cy="0"/>
            </a:xfrm>
            <a:prstGeom prst="line">
              <a:avLst/>
            </a:prstGeom>
            <a:noFill/>
            <a:ln w="28575">
              <a:solidFill>
                <a:srgbClr val="FFFF00"/>
              </a:solidFill>
              <a:round/>
            </a:ln>
            <a:effectLst/>
          </p:spPr>
          <p:txBody>
            <a:bodyPr wrap="none" anchor="ctr"/>
            <a:lstStyle/>
            <a:p>
              <a:endParaRPr lang="zh-CN" altLang="en-US"/>
            </a:p>
          </p:txBody>
        </p:sp>
        <p:sp>
          <p:nvSpPr>
            <p:cNvPr id="39" name="Line 42"/>
            <p:cNvSpPr>
              <a:spLocks noChangeShapeType="1"/>
            </p:cNvSpPr>
            <p:nvPr/>
          </p:nvSpPr>
          <p:spPr bwMode="auto">
            <a:xfrm>
              <a:off x="2448" y="1152"/>
              <a:ext cx="0" cy="96"/>
            </a:xfrm>
            <a:prstGeom prst="line">
              <a:avLst/>
            </a:prstGeom>
            <a:noFill/>
            <a:ln w="28575">
              <a:solidFill>
                <a:srgbClr val="FFFF00"/>
              </a:solidFill>
              <a:round/>
            </a:ln>
            <a:effectLst/>
          </p:spPr>
          <p:txBody>
            <a:bodyPr wrap="none" anchor="ctr"/>
            <a:lstStyle/>
            <a:p>
              <a:endParaRPr lang="zh-CN" altLang="en-US"/>
            </a:p>
          </p:txBody>
        </p:sp>
        <p:sp>
          <p:nvSpPr>
            <p:cNvPr id="40" name="Line 43"/>
            <p:cNvSpPr>
              <a:spLocks noChangeShapeType="1"/>
            </p:cNvSpPr>
            <p:nvPr/>
          </p:nvSpPr>
          <p:spPr bwMode="auto">
            <a:xfrm>
              <a:off x="2544" y="1152"/>
              <a:ext cx="96" cy="48"/>
            </a:xfrm>
            <a:prstGeom prst="line">
              <a:avLst/>
            </a:prstGeom>
            <a:noFill/>
            <a:ln w="28575">
              <a:solidFill>
                <a:srgbClr val="FFFF00"/>
              </a:solidFill>
              <a:round/>
            </a:ln>
            <a:effectLst/>
          </p:spPr>
          <p:txBody>
            <a:bodyPr wrap="none" anchor="ctr"/>
            <a:lstStyle/>
            <a:p>
              <a:endParaRPr lang="zh-CN" altLang="en-US"/>
            </a:p>
          </p:txBody>
        </p:sp>
        <p:sp>
          <p:nvSpPr>
            <p:cNvPr id="41" name="Line 44"/>
            <p:cNvSpPr>
              <a:spLocks noChangeShapeType="1"/>
            </p:cNvSpPr>
            <p:nvPr/>
          </p:nvSpPr>
          <p:spPr bwMode="auto">
            <a:xfrm>
              <a:off x="2736" y="1104"/>
              <a:ext cx="96" cy="48"/>
            </a:xfrm>
            <a:prstGeom prst="line">
              <a:avLst/>
            </a:prstGeom>
            <a:noFill/>
            <a:ln w="28575">
              <a:solidFill>
                <a:srgbClr val="FFFF00"/>
              </a:solidFill>
              <a:round/>
            </a:ln>
            <a:effectLst/>
          </p:spPr>
          <p:txBody>
            <a:bodyPr wrap="none" anchor="ctr"/>
            <a:lstStyle/>
            <a:p>
              <a:endParaRPr lang="zh-CN" altLang="en-US"/>
            </a:p>
          </p:txBody>
        </p:sp>
        <p:sp>
          <p:nvSpPr>
            <p:cNvPr id="42" name="Line 45"/>
            <p:cNvSpPr>
              <a:spLocks noChangeShapeType="1"/>
            </p:cNvSpPr>
            <p:nvPr/>
          </p:nvSpPr>
          <p:spPr bwMode="auto">
            <a:xfrm>
              <a:off x="2784" y="1008"/>
              <a:ext cx="144" cy="0"/>
            </a:xfrm>
            <a:prstGeom prst="line">
              <a:avLst/>
            </a:prstGeom>
            <a:noFill/>
            <a:ln w="28575">
              <a:solidFill>
                <a:srgbClr val="FFFF00"/>
              </a:solidFill>
              <a:round/>
            </a:ln>
            <a:effectLst/>
          </p:spPr>
          <p:txBody>
            <a:bodyPr wrap="none" anchor="ctr"/>
            <a:lstStyle/>
            <a:p>
              <a:endParaRPr lang="zh-CN" altLang="en-US"/>
            </a:p>
          </p:txBody>
        </p:sp>
        <p:sp>
          <p:nvSpPr>
            <p:cNvPr id="43" name="Line 46"/>
            <p:cNvSpPr>
              <a:spLocks noChangeShapeType="1"/>
            </p:cNvSpPr>
            <p:nvPr/>
          </p:nvSpPr>
          <p:spPr bwMode="auto">
            <a:xfrm flipV="1">
              <a:off x="2688" y="816"/>
              <a:ext cx="48" cy="96"/>
            </a:xfrm>
            <a:prstGeom prst="line">
              <a:avLst/>
            </a:prstGeom>
            <a:noFill/>
            <a:ln w="28575">
              <a:solidFill>
                <a:srgbClr val="FFFF00"/>
              </a:solidFill>
              <a:round/>
            </a:ln>
            <a:effectLst/>
          </p:spPr>
          <p:txBody>
            <a:bodyPr wrap="none" anchor="ctr"/>
            <a:lstStyle/>
            <a:p>
              <a:endParaRPr lang="zh-CN" altLang="en-US"/>
            </a:p>
          </p:txBody>
        </p:sp>
        <p:sp>
          <p:nvSpPr>
            <p:cNvPr id="44" name="Line 47"/>
            <p:cNvSpPr>
              <a:spLocks noChangeShapeType="1"/>
            </p:cNvSpPr>
            <p:nvPr/>
          </p:nvSpPr>
          <p:spPr bwMode="auto">
            <a:xfrm>
              <a:off x="2160" y="768"/>
              <a:ext cx="48" cy="48"/>
            </a:xfrm>
            <a:prstGeom prst="line">
              <a:avLst/>
            </a:prstGeom>
            <a:noFill/>
            <a:ln w="28575">
              <a:solidFill>
                <a:srgbClr val="FFFF00"/>
              </a:solidFill>
              <a:round/>
            </a:ln>
            <a:effectLst/>
          </p:spPr>
          <p:txBody>
            <a:bodyPr wrap="none" anchor="ctr"/>
            <a:lstStyle/>
            <a:p>
              <a:endParaRPr lang="zh-CN" altLang="en-US"/>
            </a:p>
          </p:txBody>
        </p:sp>
        <p:sp>
          <p:nvSpPr>
            <p:cNvPr id="45" name="Line 48"/>
            <p:cNvSpPr>
              <a:spLocks noChangeShapeType="1"/>
            </p:cNvSpPr>
            <p:nvPr/>
          </p:nvSpPr>
          <p:spPr bwMode="auto">
            <a:xfrm>
              <a:off x="2400" y="768"/>
              <a:ext cx="0" cy="48"/>
            </a:xfrm>
            <a:prstGeom prst="line">
              <a:avLst/>
            </a:prstGeom>
            <a:noFill/>
            <a:ln w="28575">
              <a:solidFill>
                <a:srgbClr val="FFFF00"/>
              </a:solidFill>
              <a:round/>
            </a:ln>
            <a:effectLst/>
          </p:spPr>
          <p:txBody>
            <a:bodyPr wrap="none" anchor="ctr"/>
            <a:lstStyle/>
            <a:p>
              <a:endParaRPr lang="zh-CN" altLang="en-US"/>
            </a:p>
          </p:txBody>
        </p:sp>
        <p:sp>
          <p:nvSpPr>
            <p:cNvPr id="46" name="Line 49"/>
            <p:cNvSpPr>
              <a:spLocks noChangeShapeType="1"/>
            </p:cNvSpPr>
            <p:nvPr/>
          </p:nvSpPr>
          <p:spPr bwMode="auto">
            <a:xfrm flipH="1">
              <a:off x="1728" y="1008"/>
              <a:ext cx="0" cy="2112"/>
            </a:xfrm>
            <a:prstGeom prst="line">
              <a:avLst/>
            </a:prstGeom>
            <a:noFill/>
            <a:ln w="38100">
              <a:solidFill>
                <a:srgbClr val="FF6600"/>
              </a:solidFill>
              <a:prstDash val="dash"/>
              <a:round/>
            </a:ln>
            <a:effectLst/>
          </p:spPr>
          <p:txBody>
            <a:bodyPr wrap="none" anchor="ctr"/>
            <a:lstStyle/>
            <a:p>
              <a:endParaRPr lang="zh-CN" altLang="en-US"/>
            </a:p>
          </p:txBody>
        </p:sp>
        <p:sp>
          <p:nvSpPr>
            <p:cNvPr id="47" name="Line 50"/>
            <p:cNvSpPr>
              <a:spLocks noChangeShapeType="1"/>
            </p:cNvSpPr>
            <p:nvPr/>
          </p:nvSpPr>
          <p:spPr bwMode="auto">
            <a:xfrm flipV="1">
              <a:off x="1008" y="2448"/>
              <a:ext cx="720" cy="96"/>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48" name="Text Box 51" descr="瓦形"/>
            <p:cNvSpPr txBox="1">
              <a:spLocks noChangeArrowheads="1"/>
            </p:cNvSpPr>
            <p:nvPr/>
          </p:nvSpPr>
          <p:spPr bwMode="auto">
            <a:xfrm>
              <a:off x="532" y="2573"/>
              <a:ext cx="564" cy="327"/>
            </a:xfrm>
            <a:prstGeom prst="rect">
              <a:avLst/>
            </a:prstGeom>
            <a:noFill/>
            <a:ln w="28575">
              <a:noFill/>
              <a:miter lim="800000"/>
            </a:ln>
            <a:effectLst/>
          </p:spPr>
          <p:txBody>
            <a:bodyPr wrap="none" anchor="ctr">
              <a:spAutoFit/>
            </a:bodyPr>
            <a:lstStyle/>
            <a:p>
              <a:r>
                <a:rPr lang="zh-CN" altLang="en-US" sz="2800" b="1">
                  <a:solidFill>
                    <a:srgbClr val="000099"/>
                  </a:solidFill>
                  <a:latin typeface="Times New Roman" panose="02020603050405020304" pitchFamily="18" charset="0"/>
                  <a:ea typeface="楷体_GB2312" pitchFamily="49" charset="-122"/>
                </a:rPr>
                <a:t>柱面</a:t>
              </a:r>
              <a:endParaRPr lang="zh-CN" altLang="en-US" sz="2800" b="1">
                <a:solidFill>
                  <a:srgbClr val="000099"/>
                </a:solidFill>
                <a:latin typeface="Times New Roman" panose="02020603050405020304" pitchFamily="18" charset="0"/>
                <a:ea typeface="楷体_GB2312" pitchFamily="49" charset="-122"/>
              </a:endParaRPr>
            </a:p>
          </p:txBody>
        </p:sp>
        <p:sp>
          <p:nvSpPr>
            <p:cNvPr id="49" name="Line 52"/>
            <p:cNvSpPr>
              <a:spLocks noChangeShapeType="1"/>
            </p:cNvSpPr>
            <p:nvPr/>
          </p:nvSpPr>
          <p:spPr bwMode="auto">
            <a:xfrm>
              <a:off x="1152" y="576"/>
              <a:ext cx="672" cy="384"/>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51" name="Text Box 53" descr="瓦形"/>
            <p:cNvSpPr txBox="1">
              <a:spLocks noChangeArrowheads="1"/>
            </p:cNvSpPr>
            <p:nvPr/>
          </p:nvSpPr>
          <p:spPr bwMode="auto">
            <a:xfrm>
              <a:off x="628" y="384"/>
              <a:ext cx="564" cy="327"/>
            </a:xfrm>
            <a:prstGeom prst="rect">
              <a:avLst/>
            </a:prstGeom>
            <a:noFill/>
            <a:ln w="28575">
              <a:noFill/>
              <a:miter lim="800000"/>
            </a:ln>
            <a:effectLst/>
          </p:spPr>
          <p:txBody>
            <a:bodyPr wrap="none" anchor="ctr">
              <a:spAutoFit/>
            </a:bodyPr>
            <a:lstStyle/>
            <a:p>
              <a:r>
                <a:rPr lang="zh-CN" altLang="en-US" sz="2800" b="1">
                  <a:solidFill>
                    <a:srgbClr val="000099"/>
                  </a:solidFill>
                  <a:latin typeface="Times New Roman" panose="02020603050405020304" pitchFamily="18" charset="0"/>
                  <a:ea typeface="楷体_GB2312" pitchFamily="49" charset="-122"/>
                </a:rPr>
                <a:t>扇区</a:t>
              </a:r>
              <a:endParaRPr lang="zh-CN" altLang="en-US" sz="2800" b="1">
                <a:solidFill>
                  <a:srgbClr val="000099"/>
                </a:solidFill>
                <a:latin typeface="Times New Roman" panose="02020603050405020304" pitchFamily="18" charset="0"/>
                <a:ea typeface="楷体_GB2312" pitchFamily="49" charset="-122"/>
              </a:endParaRPr>
            </a:p>
          </p:txBody>
        </p:sp>
        <p:sp>
          <p:nvSpPr>
            <p:cNvPr id="52" name="Line 54"/>
            <p:cNvSpPr>
              <a:spLocks noChangeShapeType="1"/>
            </p:cNvSpPr>
            <p:nvPr/>
          </p:nvSpPr>
          <p:spPr bwMode="auto">
            <a:xfrm flipH="1">
              <a:off x="4032" y="1920"/>
              <a:ext cx="576" cy="0"/>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53" name="Text Box 55" descr="瓦形"/>
            <p:cNvSpPr txBox="1">
              <a:spLocks noChangeArrowheads="1"/>
            </p:cNvSpPr>
            <p:nvPr/>
          </p:nvSpPr>
          <p:spPr bwMode="auto">
            <a:xfrm>
              <a:off x="4568" y="1737"/>
              <a:ext cx="564" cy="327"/>
            </a:xfrm>
            <a:prstGeom prst="rect">
              <a:avLst/>
            </a:prstGeom>
            <a:noFill/>
            <a:ln w="28575">
              <a:noFill/>
              <a:miter lim="800000"/>
            </a:ln>
            <a:effectLst/>
          </p:spPr>
          <p:txBody>
            <a:bodyPr wrap="none" anchor="ctr">
              <a:spAutoFit/>
            </a:bodyPr>
            <a:lstStyle/>
            <a:p>
              <a:r>
                <a:rPr lang="zh-CN" altLang="en-US" sz="2800" b="1">
                  <a:solidFill>
                    <a:srgbClr val="000099"/>
                  </a:solidFill>
                  <a:latin typeface="Times New Roman" panose="02020603050405020304" pitchFamily="18" charset="0"/>
                  <a:ea typeface="楷体_GB2312" pitchFamily="49" charset="-122"/>
                </a:rPr>
                <a:t>磁臂</a:t>
              </a:r>
              <a:endParaRPr lang="zh-CN" altLang="en-US" sz="2800" b="1">
                <a:solidFill>
                  <a:srgbClr val="000099"/>
                </a:solidFill>
                <a:latin typeface="Times New Roman" panose="02020603050405020304" pitchFamily="18" charset="0"/>
                <a:ea typeface="楷体_GB2312" pitchFamily="49" charset="-122"/>
              </a:endParaRPr>
            </a:p>
          </p:txBody>
        </p:sp>
        <p:sp>
          <p:nvSpPr>
            <p:cNvPr id="54" name="Line 56"/>
            <p:cNvSpPr>
              <a:spLocks noChangeShapeType="1"/>
            </p:cNvSpPr>
            <p:nvPr/>
          </p:nvSpPr>
          <p:spPr bwMode="auto">
            <a:xfrm flipV="1">
              <a:off x="3168" y="3504"/>
              <a:ext cx="0" cy="384"/>
            </a:xfrm>
            <a:prstGeom prst="line">
              <a:avLst/>
            </a:prstGeom>
            <a:noFill/>
            <a:ln w="28575">
              <a:solidFill>
                <a:srgbClr val="FF6600"/>
              </a:solidFill>
              <a:round/>
              <a:tailEnd type="triangle" w="med" len="med"/>
            </a:ln>
            <a:effectLst/>
          </p:spPr>
          <p:txBody>
            <a:bodyPr wrap="none" anchor="ctr"/>
            <a:lstStyle/>
            <a:p>
              <a:endParaRPr lang="zh-CN" altLang="en-US"/>
            </a:p>
          </p:txBody>
        </p:sp>
        <p:sp>
          <p:nvSpPr>
            <p:cNvPr id="55" name="Text Box 57" descr="瓦形"/>
            <p:cNvSpPr txBox="1">
              <a:spLocks noChangeArrowheads="1"/>
            </p:cNvSpPr>
            <p:nvPr/>
          </p:nvSpPr>
          <p:spPr bwMode="auto">
            <a:xfrm>
              <a:off x="3216" y="3648"/>
              <a:ext cx="564" cy="327"/>
            </a:xfrm>
            <a:prstGeom prst="rect">
              <a:avLst/>
            </a:prstGeom>
            <a:noFill/>
            <a:ln w="28575">
              <a:noFill/>
              <a:miter lim="800000"/>
            </a:ln>
            <a:effectLst/>
          </p:spPr>
          <p:txBody>
            <a:bodyPr wrap="none" anchor="ctr">
              <a:spAutoFit/>
            </a:bodyPr>
            <a:lstStyle/>
            <a:p>
              <a:r>
                <a:rPr lang="zh-CN" altLang="en-US" sz="2800" b="1">
                  <a:solidFill>
                    <a:srgbClr val="000099"/>
                  </a:solidFill>
                  <a:latin typeface="Times New Roman" panose="02020603050405020304" pitchFamily="18" charset="0"/>
                  <a:ea typeface="楷体_GB2312" pitchFamily="49" charset="-122"/>
                </a:rPr>
                <a:t>磁头</a:t>
              </a:r>
              <a:endParaRPr lang="zh-CN" altLang="en-US" sz="2800" b="1">
                <a:solidFill>
                  <a:srgbClr val="000099"/>
                </a:solidFill>
                <a:latin typeface="Times New Roman" panose="02020603050405020304" pitchFamily="18" charset="0"/>
                <a:ea typeface="楷体_GB2312" pitchFamily="49" charset="-122"/>
              </a:endParaRPr>
            </a:p>
          </p:txBody>
        </p:sp>
      </p:grpSp>
      <p:grpSp>
        <p:nvGrpSpPr>
          <p:cNvPr id="62" name="组合 61"/>
          <p:cNvGrpSpPr/>
          <p:nvPr/>
        </p:nvGrpSpPr>
        <p:grpSpPr>
          <a:xfrm>
            <a:off x="5220072" y="1995686"/>
            <a:ext cx="3289920" cy="2773337"/>
            <a:chOff x="2362200" y="1598613"/>
            <a:chExt cx="5575300" cy="4710112"/>
          </a:xfrm>
        </p:grpSpPr>
        <p:sp>
          <p:nvSpPr>
            <p:cNvPr id="63" name="Oval 2"/>
            <p:cNvSpPr>
              <a:spLocks noChangeArrowheads="1"/>
            </p:cNvSpPr>
            <p:nvPr/>
          </p:nvSpPr>
          <p:spPr bwMode="auto">
            <a:xfrm>
              <a:off x="2362200" y="1598613"/>
              <a:ext cx="3733800" cy="3505200"/>
            </a:xfrm>
            <a:prstGeom prst="ellipse">
              <a:avLst/>
            </a:prstGeom>
            <a:solidFill>
              <a:srgbClr val="99CC00"/>
            </a:solidFill>
            <a:ln w="28575">
              <a:solidFill>
                <a:srgbClr val="FF0369"/>
              </a:solidFill>
              <a:round/>
            </a:ln>
            <a:effectLst/>
          </p:spPr>
          <p:txBody>
            <a:bodyPr wrap="none" anchor="ctr"/>
            <a:lstStyle/>
            <a:p>
              <a:endParaRPr lang="zh-CN" altLang="en-US"/>
            </a:p>
          </p:txBody>
        </p:sp>
        <p:sp>
          <p:nvSpPr>
            <p:cNvPr id="64" name="Oval 3"/>
            <p:cNvSpPr>
              <a:spLocks noChangeArrowheads="1"/>
            </p:cNvSpPr>
            <p:nvPr/>
          </p:nvSpPr>
          <p:spPr bwMode="auto">
            <a:xfrm>
              <a:off x="2819400" y="2055813"/>
              <a:ext cx="2895600" cy="2667000"/>
            </a:xfrm>
            <a:prstGeom prst="ellipse">
              <a:avLst/>
            </a:prstGeom>
            <a:solidFill>
              <a:srgbClr val="99CC00"/>
            </a:solidFill>
            <a:ln w="28575">
              <a:solidFill>
                <a:srgbClr val="FF0369"/>
              </a:solidFill>
              <a:round/>
            </a:ln>
            <a:effectLst/>
          </p:spPr>
          <p:txBody>
            <a:bodyPr wrap="none" anchor="ctr"/>
            <a:lstStyle/>
            <a:p>
              <a:endParaRPr lang="zh-CN" altLang="en-US"/>
            </a:p>
          </p:txBody>
        </p:sp>
        <p:sp>
          <p:nvSpPr>
            <p:cNvPr id="65" name="Oval 4"/>
            <p:cNvSpPr>
              <a:spLocks noChangeArrowheads="1"/>
            </p:cNvSpPr>
            <p:nvPr/>
          </p:nvSpPr>
          <p:spPr bwMode="auto">
            <a:xfrm>
              <a:off x="3276600" y="2436813"/>
              <a:ext cx="2057400" cy="1981200"/>
            </a:xfrm>
            <a:prstGeom prst="ellipse">
              <a:avLst/>
            </a:prstGeom>
            <a:solidFill>
              <a:srgbClr val="99CC00"/>
            </a:solidFill>
            <a:ln w="28575">
              <a:solidFill>
                <a:srgbClr val="FF0369"/>
              </a:solidFill>
              <a:round/>
            </a:ln>
            <a:effectLst/>
          </p:spPr>
          <p:txBody>
            <a:bodyPr wrap="none" anchor="ctr"/>
            <a:lstStyle/>
            <a:p>
              <a:endParaRPr lang="zh-CN" altLang="en-US"/>
            </a:p>
          </p:txBody>
        </p:sp>
        <p:sp>
          <p:nvSpPr>
            <p:cNvPr id="66" name="Oval 5"/>
            <p:cNvSpPr>
              <a:spLocks noChangeArrowheads="1"/>
            </p:cNvSpPr>
            <p:nvPr/>
          </p:nvSpPr>
          <p:spPr bwMode="auto">
            <a:xfrm>
              <a:off x="3581400" y="2741613"/>
              <a:ext cx="1524000" cy="1295400"/>
            </a:xfrm>
            <a:prstGeom prst="ellipse">
              <a:avLst/>
            </a:prstGeom>
            <a:solidFill>
              <a:srgbClr val="99CC00"/>
            </a:solidFill>
            <a:ln w="28575">
              <a:solidFill>
                <a:srgbClr val="FF0369"/>
              </a:solidFill>
              <a:round/>
            </a:ln>
            <a:effectLst/>
          </p:spPr>
          <p:txBody>
            <a:bodyPr wrap="none" anchor="ctr"/>
            <a:lstStyle/>
            <a:p>
              <a:endParaRPr lang="zh-CN" altLang="en-US"/>
            </a:p>
          </p:txBody>
        </p:sp>
        <p:sp>
          <p:nvSpPr>
            <p:cNvPr id="67" name="Line 6"/>
            <p:cNvSpPr>
              <a:spLocks noChangeShapeType="1"/>
            </p:cNvSpPr>
            <p:nvPr/>
          </p:nvSpPr>
          <p:spPr bwMode="auto">
            <a:xfrm flipV="1">
              <a:off x="4343400" y="2208213"/>
              <a:ext cx="1371600" cy="1143000"/>
            </a:xfrm>
            <a:prstGeom prst="line">
              <a:avLst/>
            </a:prstGeom>
            <a:noFill/>
            <a:ln w="28575">
              <a:solidFill>
                <a:srgbClr val="FF0369"/>
              </a:solidFill>
              <a:round/>
            </a:ln>
            <a:effectLst/>
          </p:spPr>
          <p:txBody>
            <a:bodyPr wrap="none" anchor="ctr"/>
            <a:lstStyle/>
            <a:p>
              <a:endParaRPr lang="zh-CN" altLang="en-US"/>
            </a:p>
          </p:txBody>
        </p:sp>
        <p:sp>
          <p:nvSpPr>
            <p:cNvPr id="68" name="Line 7"/>
            <p:cNvSpPr>
              <a:spLocks noChangeShapeType="1"/>
            </p:cNvSpPr>
            <p:nvPr/>
          </p:nvSpPr>
          <p:spPr bwMode="auto">
            <a:xfrm>
              <a:off x="4419600" y="3351213"/>
              <a:ext cx="1524000" cy="685800"/>
            </a:xfrm>
            <a:prstGeom prst="line">
              <a:avLst/>
            </a:prstGeom>
            <a:noFill/>
            <a:ln w="28575">
              <a:solidFill>
                <a:srgbClr val="FF0369"/>
              </a:solidFill>
              <a:round/>
            </a:ln>
            <a:effectLst/>
          </p:spPr>
          <p:txBody>
            <a:bodyPr wrap="none" anchor="ctr"/>
            <a:lstStyle/>
            <a:p>
              <a:endParaRPr lang="zh-CN" altLang="en-US"/>
            </a:p>
          </p:txBody>
        </p:sp>
        <p:sp>
          <p:nvSpPr>
            <p:cNvPr id="69" name="Line 8"/>
            <p:cNvSpPr>
              <a:spLocks noChangeShapeType="1"/>
            </p:cNvSpPr>
            <p:nvPr/>
          </p:nvSpPr>
          <p:spPr bwMode="auto">
            <a:xfrm>
              <a:off x="4343400" y="3351213"/>
              <a:ext cx="0" cy="1752600"/>
            </a:xfrm>
            <a:prstGeom prst="line">
              <a:avLst/>
            </a:prstGeom>
            <a:noFill/>
            <a:ln w="28575">
              <a:solidFill>
                <a:srgbClr val="FF0369"/>
              </a:solidFill>
              <a:round/>
            </a:ln>
            <a:effectLst/>
          </p:spPr>
          <p:txBody>
            <a:bodyPr wrap="none" anchor="ctr"/>
            <a:lstStyle/>
            <a:p>
              <a:endParaRPr lang="zh-CN" altLang="en-US"/>
            </a:p>
          </p:txBody>
        </p:sp>
        <p:sp>
          <p:nvSpPr>
            <p:cNvPr id="70" name="Line 9"/>
            <p:cNvSpPr>
              <a:spLocks noChangeShapeType="1"/>
            </p:cNvSpPr>
            <p:nvPr/>
          </p:nvSpPr>
          <p:spPr bwMode="auto">
            <a:xfrm flipH="1">
              <a:off x="2590800" y="3351213"/>
              <a:ext cx="1752600" cy="838200"/>
            </a:xfrm>
            <a:prstGeom prst="line">
              <a:avLst/>
            </a:prstGeom>
            <a:noFill/>
            <a:ln w="28575">
              <a:solidFill>
                <a:srgbClr val="FF0369"/>
              </a:solidFill>
              <a:round/>
            </a:ln>
            <a:effectLst/>
          </p:spPr>
          <p:txBody>
            <a:bodyPr wrap="none" anchor="ctr"/>
            <a:lstStyle/>
            <a:p>
              <a:endParaRPr lang="zh-CN" altLang="en-US"/>
            </a:p>
          </p:txBody>
        </p:sp>
        <p:sp>
          <p:nvSpPr>
            <p:cNvPr id="71" name="Line 10"/>
            <p:cNvSpPr>
              <a:spLocks noChangeShapeType="1"/>
            </p:cNvSpPr>
            <p:nvPr/>
          </p:nvSpPr>
          <p:spPr bwMode="auto">
            <a:xfrm flipH="1" flipV="1">
              <a:off x="3886200" y="1674813"/>
              <a:ext cx="457200" cy="1676400"/>
            </a:xfrm>
            <a:prstGeom prst="line">
              <a:avLst/>
            </a:prstGeom>
            <a:noFill/>
            <a:ln w="28575">
              <a:solidFill>
                <a:srgbClr val="FF0369"/>
              </a:solidFill>
              <a:round/>
            </a:ln>
            <a:effectLst/>
          </p:spPr>
          <p:txBody>
            <a:bodyPr wrap="none" anchor="ctr"/>
            <a:lstStyle/>
            <a:p>
              <a:endParaRPr lang="zh-CN" altLang="en-US"/>
            </a:p>
          </p:txBody>
        </p:sp>
        <p:sp>
          <p:nvSpPr>
            <p:cNvPr id="72" name="Line 11"/>
            <p:cNvSpPr>
              <a:spLocks noChangeShapeType="1"/>
            </p:cNvSpPr>
            <p:nvPr/>
          </p:nvSpPr>
          <p:spPr bwMode="auto">
            <a:xfrm flipH="1" flipV="1">
              <a:off x="2514600" y="2589213"/>
              <a:ext cx="1828800" cy="762000"/>
            </a:xfrm>
            <a:prstGeom prst="line">
              <a:avLst/>
            </a:prstGeom>
            <a:noFill/>
            <a:ln w="28575">
              <a:solidFill>
                <a:srgbClr val="FF0369"/>
              </a:solidFill>
              <a:round/>
            </a:ln>
            <a:effectLst/>
          </p:spPr>
          <p:txBody>
            <a:bodyPr wrap="none" anchor="ctr"/>
            <a:lstStyle/>
            <a:p>
              <a:endParaRPr lang="zh-CN" altLang="en-US"/>
            </a:p>
          </p:txBody>
        </p:sp>
        <p:sp>
          <p:nvSpPr>
            <p:cNvPr id="73" name="Line 12"/>
            <p:cNvSpPr>
              <a:spLocks noChangeShapeType="1"/>
            </p:cNvSpPr>
            <p:nvPr/>
          </p:nvSpPr>
          <p:spPr bwMode="auto">
            <a:xfrm flipV="1">
              <a:off x="2667000" y="4494213"/>
              <a:ext cx="838200" cy="1219200"/>
            </a:xfrm>
            <a:prstGeom prst="line">
              <a:avLst/>
            </a:prstGeom>
            <a:noFill/>
            <a:ln w="28575">
              <a:solidFill>
                <a:srgbClr val="FF0369"/>
              </a:solidFill>
              <a:round/>
              <a:tailEnd type="triangle" w="med" len="med"/>
            </a:ln>
            <a:effectLst/>
          </p:spPr>
          <p:txBody>
            <a:bodyPr wrap="none" anchor="ctr"/>
            <a:lstStyle/>
            <a:p>
              <a:endParaRPr lang="zh-CN" altLang="en-US"/>
            </a:p>
          </p:txBody>
        </p:sp>
        <p:sp>
          <p:nvSpPr>
            <p:cNvPr id="74" name="Text Box 13" descr="瓦形"/>
            <p:cNvSpPr txBox="1">
              <a:spLocks noChangeArrowheads="1"/>
            </p:cNvSpPr>
            <p:nvPr/>
          </p:nvSpPr>
          <p:spPr bwMode="auto">
            <a:xfrm>
              <a:off x="2498725" y="5729288"/>
              <a:ext cx="1003300" cy="579437"/>
            </a:xfrm>
            <a:prstGeom prst="rect">
              <a:avLst/>
            </a:prstGeom>
            <a:noFill/>
            <a:ln w="9525">
              <a:noFill/>
              <a:miter lim="800000"/>
            </a:ln>
            <a:effectLst/>
          </p:spPr>
          <p:txBody>
            <a:bodyPr wrap="none" anchor="ctr">
              <a:spAutoFit/>
            </a:bodyPr>
            <a:lstStyle/>
            <a:p>
              <a:r>
                <a:rPr lang="zh-CN" altLang="en-US" sz="3200" b="1">
                  <a:solidFill>
                    <a:srgbClr val="000099"/>
                  </a:solidFill>
                  <a:latin typeface="Times New Roman" panose="02020603050405020304" pitchFamily="18" charset="0"/>
                  <a:ea typeface="楷体_GB2312" pitchFamily="49" charset="-122"/>
                </a:rPr>
                <a:t>磁道</a:t>
              </a:r>
              <a:endParaRPr lang="zh-CN" altLang="en-US" sz="3200" b="1">
                <a:solidFill>
                  <a:srgbClr val="000099"/>
                </a:solidFill>
                <a:latin typeface="Times New Roman" panose="02020603050405020304" pitchFamily="18" charset="0"/>
                <a:ea typeface="楷体_GB2312" pitchFamily="49" charset="-122"/>
              </a:endParaRPr>
            </a:p>
          </p:txBody>
        </p:sp>
        <p:sp>
          <p:nvSpPr>
            <p:cNvPr id="75" name="Line 14"/>
            <p:cNvSpPr>
              <a:spLocks noChangeShapeType="1"/>
            </p:cNvSpPr>
            <p:nvPr/>
          </p:nvSpPr>
          <p:spPr bwMode="auto">
            <a:xfrm flipV="1">
              <a:off x="4343400" y="3122613"/>
              <a:ext cx="1752600" cy="228600"/>
            </a:xfrm>
            <a:prstGeom prst="line">
              <a:avLst/>
            </a:prstGeom>
            <a:noFill/>
            <a:ln w="28575">
              <a:solidFill>
                <a:srgbClr val="FF0369"/>
              </a:solidFill>
              <a:round/>
            </a:ln>
            <a:effectLst/>
          </p:spPr>
          <p:txBody>
            <a:bodyPr wrap="none" anchor="ctr"/>
            <a:lstStyle/>
            <a:p>
              <a:endParaRPr lang="zh-CN" altLang="en-US"/>
            </a:p>
          </p:txBody>
        </p:sp>
        <p:sp>
          <p:nvSpPr>
            <p:cNvPr id="76" name="Line 15"/>
            <p:cNvSpPr>
              <a:spLocks noChangeShapeType="1"/>
            </p:cNvSpPr>
            <p:nvPr/>
          </p:nvSpPr>
          <p:spPr bwMode="auto">
            <a:xfrm flipH="1" flipV="1">
              <a:off x="5715000" y="3200400"/>
              <a:ext cx="1143000" cy="836613"/>
            </a:xfrm>
            <a:prstGeom prst="line">
              <a:avLst/>
            </a:prstGeom>
            <a:noFill/>
            <a:ln w="28575">
              <a:solidFill>
                <a:srgbClr val="FF0369"/>
              </a:solidFill>
              <a:round/>
              <a:tailEnd type="triangle" w="med" len="med"/>
            </a:ln>
            <a:effectLst/>
          </p:spPr>
          <p:txBody>
            <a:bodyPr wrap="none" anchor="ctr"/>
            <a:lstStyle/>
            <a:p>
              <a:endParaRPr lang="zh-CN" altLang="en-US"/>
            </a:p>
          </p:txBody>
        </p:sp>
        <p:sp>
          <p:nvSpPr>
            <p:cNvPr id="77" name="Text Box 16" descr="瓦形"/>
            <p:cNvSpPr txBox="1">
              <a:spLocks noChangeArrowheads="1"/>
            </p:cNvSpPr>
            <p:nvPr/>
          </p:nvSpPr>
          <p:spPr bwMode="auto">
            <a:xfrm>
              <a:off x="6934200" y="3786188"/>
              <a:ext cx="1003300" cy="579437"/>
            </a:xfrm>
            <a:prstGeom prst="rect">
              <a:avLst/>
            </a:prstGeom>
            <a:noFill/>
            <a:ln w="9525">
              <a:noFill/>
              <a:miter lim="800000"/>
            </a:ln>
            <a:effectLst/>
          </p:spPr>
          <p:txBody>
            <a:bodyPr wrap="none" anchor="ctr">
              <a:spAutoFit/>
            </a:bodyPr>
            <a:lstStyle/>
            <a:p>
              <a:r>
                <a:rPr lang="zh-CN" altLang="en-US" sz="3200" b="1">
                  <a:solidFill>
                    <a:srgbClr val="000099"/>
                  </a:solidFill>
                  <a:latin typeface="Times New Roman" panose="02020603050405020304" pitchFamily="18" charset="0"/>
                  <a:ea typeface="楷体_GB2312" pitchFamily="49" charset="-122"/>
                </a:rPr>
                <a:t>扇区</a:t>
              </a:r>
              <a:endParaRPr lang="zh-CN" altLang="en-US" sz="3200" b="1">
                <a:solidFill>
                  <a:srgbClr val="000099"/>
                </a:solidFill>
                <a:latin typeface="Times New Roman" panose="02020603050405020304" pitchFamily="18" charset="0"/>
                <a:ea typeface="楷体_GB2312" pitchFamily="49" charset="-122"/>
              </a:endParaRPr>
            </a:p>
          </p:txBody>
        </p:sp>
        <p:sp>
          <p:nvSpPr>
            <p:cNvPr id="78" name="Line 18"/>
            <p:cNvSpPr>
              <a:spLocks noChangeShapeType="1"/>
            </p:cNvSpPr>
            <p:nvPr/>
          </p:nvSpPr>
          <p:spPr bwMode="auto">
            <a:xfrm flipH="1" flipV="1">
              <a:off x="5638800" y="3886200"/>
              <a:ext cx="1219200" cy="152400"/>
            </a:xfrm>
            <a:prstGeom prst="line">
              <a:avLst/>
            </a:prstGeom>
            <a:noFill/>
            <a:ln w="28575">
              <a:solidFill>
                <a:srgbClr val="FF0369"/>
              </a:solidFill>
              <a:round/>
              <a:tailEnd type="triangle" w="med" len="med"/>
            </a:ln>
            <a:effectLst/>
          </p:spPr>
          <p:txBody>
            <a:bodyPr wrap="none" anchor="ctr"/>
            <a:lstStyle/>
            <a:p>
              <a:endParaRPr lang="zh-CN" altLang="en-US"/>
            </a:p>
          </p:txBody>
        </p:sp>
      </p:grpSp>
      <p:sp>
        <p:nvSpPr>
          <p:cNvPr id="79" name="TextBox 78"/>
          <p:cNvSpPr txBox="1"/>
          <p:nvPr/>
        </p:nvSpPr>
        <p:spPr>
          <a:xfrm>
            <a:off x="25037" y="51470"/>
            <a:ext cx="677921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目前的主流存储：硬盘、磁盘阵列</a:t>
            </a:r>
            <a:endParaRPr lang="zh-CN" altLang="en-US" b="1" dirty="0" smtClean="0">
              <a:solidFill>
                <a:schemeClr val="tx2"/>
              </a:solidFill>
              <a:latin typeface="+mn-ea"/>
              <a:cs typeface="Arial" panose="0208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8964488"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solidFill>
                <a:latin typeface="微软雅黑" panose="020B0503020204020204" pitchFamily="34" charset="-122"/>
                <a:ea typeface="微软雅黑" panose="020B0503020204020204" pitchFamily="34" charset="-122"/>
              </a:rPr>
              <a:t>磁盘阵列</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Redundant Arrays of Independent Disks</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，独立磁盘冗余阵列。</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为平衡</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、内存与硬盘之间发展速度的差距，弥补单个磁盘速度和容量上的不足，由加利福尼亚大学伯克利分校的研究学者提出的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技术，</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让很多磁盘驱动器同时传输数据，而这些磁盘驱动器在逻辑上又是一个磁盘驱动器</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，所以使用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可以达到单个磁盘驱动器几倍、几十倍甚至上百倍的速率。</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技术：</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目前业界与学术界公认的有七个</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级别（</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RAID0~RAID6</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），理解为不同侧重点的不同阵列组织方式。关键技术：</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镜像（</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Mirroring</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：一种冗余技术，安全机制，为磁盘提供保护功能，防止磁盘发生故障而造成数据丢失。</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采用镜像技将会同时在阵列中产生两个完全相同的数据副本，分布在两个不同的磁盘驱动器组上</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当一个数据副本失效不可用时，外部系统仍可正常访问另一副本，不会对应用系统运行和性能产生影响</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。而且，镜像不需要额外的计算和校验，故障修复非常快，直接复制即可。镜像技术可以从多个副本进行并发读取数据，提供更高的读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性能，但不能并行写数据。</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数据条带（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Data Stripping</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数据条带技术将数据以块的方式分布存储在多个磁盘中，从而可以对数据进行并发处理</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。这样写入和读取数据就可以在多个磁盘上并发进行，有效提高了整体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性能，如果不分块，数据只能按顺序存储在磁盘阵列的磁盘上，需要时再按顺序读取。而通过条带技术，可获得数倍与顺序访问的性能提升，分块大小选择是该技术的关键，块越小并行处理能力越强，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性能越好，相应的块寻址时间增长。</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数据校验（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Data parity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）：数据校验是一种冗余技术，</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它用校验数据来提供数据的安全，可以检测数据错误，并在能力允许的前提下进行数据重构，提高数据可靠性和完整性</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。常用的校验方式有海明码校验和异或校验，前者提供就错能力。</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不同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等级对以上技术的支持、实现各不相同。</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228600" indent="-22860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新的发展</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混合</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：一种磁盘阵列和全闪存阵列的折中解决方案。如混合硬盘、苹果的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Fusion Drive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。（实现方案）</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目前的主流存储：硬盘、磁盘阵列</a:t>
            </a:r>
            <a:endParaRPr lang="zh-CN" altLang="en-US" b="1" dirty="0" smtClean="0">
              <a:solidFill>
                <a:schemeClr val="tx2"/>
              </a:solidFill>
              <a:latin typeface="+mn-ea"/>
              <a:cs typeface="Arial" panose="0208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6" end="6"/>
                                            </p:txEl>
                                          </p:spTgt>
                                        </p:tgtEl>
                                        <p:attrNameLst>
                                          <p:attrName>style.visibility</p:attrName>
                                        </p:attrNameLst>
                                      </p:cBhvr>
                                      <p:to>
                                        <p:strVal val="visible"/>
                                      </p:to>
                                    </p:set>
                                    <p:animEffect transition="in" filter="wipe(down)">
                                      <p:cBhvr>
                                        <p:cTn id="32" dur="500"/>
                                        <p:tgtEl>
                                          <p:spTgt spid="2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7" end="7"/>
                                            </p:txEl>
                                          </p:spTgt>
                                        </p:tgtEl>
                                        <p:attrNameLst>
                                          <p:attrName>style.visibility</p:attrName>
                                        </p:attrNameLst>
                                      </p:cBhvr>
                                      <p:to>
                                        <p:strVal val="visible"/>
                                      </p:to>
                                    </p:set>
                                    <p:animEffect transition="in" filter="wipe(down)">
                                      <p:cBhvr>
                                        <p:cTn id="37" dur="500"/>
                                        <p:tgtEl>
                                          <p:spTgt spid="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存储器分两类：</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易失存储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Random Access Memory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，以</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为代表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，静态随机存取存储器</a:t>
            </a: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，动态随机存取存储器。</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不需要刷新电路即能保存它内部存储的数据，而</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每隔一段时间，要刷新充电一次，否则内部的数据即会消失</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，因此</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具有较高的性能，功耗较小，但它集成度低，体积大，成本高。</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通常作</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Cache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，比如</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缓存。而常用的计算机内存</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DDR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（全称</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DDR SDRAM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Double Data Rate Synchronous Dynamic Random Access Memory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，双倍速率同步动态随机存储器），就属于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 </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非易失存储（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charset="2"/>
              </a:rPr>
              <a:t>Non-Volatile Random Access Memory</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charset="2"/>
              </a:rPr>
              <a:t>指断电后仍能保持数据的一种</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charset="2"/>
              </a:rPr>
              <a:t>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。包括只读存储器（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），入可编程只读存储器（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）、可擦可编程只读存储器（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）、电可擦除只读存储器（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中的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。它也包括电池供电的随机存取储存器（如带电源的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charset="2"/>
              </a:rPr>
              <a:t>闪存</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：在断电情况下仍能保持所存储的数据信息。闪存是电子可擦除只读存储器（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）的变种，闪存与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不同的是，</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能在字节水平上进行删除和重写而不是整个芯片擦写，而闪存的大部分芯片需要块擦除。</a:t>
            </a: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闪存主要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两种构架，</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由</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intel</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提出，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由东芝提出，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型闪存更像内存，有独立的地址线和数据线，但价格比较贵，容量比较小；而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型更像硬盘，地址线和数据线是共用的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线，类似硬盘的所有信息都通过一条硬盘线传送一般。</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即将成为主流的存储设备：闪存、闪存阵列</a:t>
            </a:r>
            <a:endParaRPr lang="zh-CN" altLang="en-US" b="1" dirty="0" smtClean="0">
              <a:solidFill>
                <a:schemeClr val="tx2"/>
              </a:solidFill>
              <a:latin typeface="+mn-ea"/>
              <a:cs typeface="Arial" panose="0208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animEffect transition="in" filter="wipe(down)">
                                      <p:cBhvr>
                                        <p:cTn id="7" dur="500"/>
                                        <p:tgtEl>
                                          <p:spTgt spid="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7" end="7"/>
                                            </p:txEl>
                                          </p:spTgt>
                                        </p:tgtEl>
                                        <p:attrNameLst>
                                          <p:attrName>style.visibility</p:attrName>
                                        </p:attrNameLst>
                                      </p:cBhvr>
                                      <p:to>
                                        <p:strVal val="visible"/>
                                      </p:to>
                                    </p:set>
                                    <p:animEffect transition="in" filter="wipe(down)">
                                      <p:cBhvr>
                                        <p:cTn id="32" dur="500"/>
                                        <p:tgtEl>
                                          <p:spTgt spid="2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8" end="8"/>
                                            </p:txEl>
                                          </p:spTgt>
                                        </p:tgtEl>
                                        <p:attrNameLst>
                                          <p:attrName>style.visibility</p:attrName>
                                        </p:attrNameLst>
                                      </p:cBhvr>
                                      <p:to>
                                        <p:strVal val="visible"/>
                                      </p:to>
                                    </p:set>
                                    <p:animEffect transition="in" filter="wipe(down)">
                                      <p:cBhvr>
                                        <p:cTn id="37"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0405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MRAM</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en-US" altLang="zh-CN" sz="1200" b="1" dirty="0" smtClean="0">
                <a:solidFill>
                  <a:schemeClr val="tx1"/>
                </a:solidFill>
                <a:latin typeface="微软雅黑" panose="020B0503020204020204" pitchFamily="34" charset="-122"/>
                <a:ea typeface="微软雅黑" panose="020B0503020204020204" pitchFamily="34" charset="-122"/>
              </a:rPr>
              <a:t>Magnetic Random Access Memory</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en-US" altLang="zh-CN" sz="1200" b="1"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一种</a:t>
            </a:r>
            <a:r>
              <a:rPr lang="en-US" altLang="zh-CN" sz="1200" dirty="0" smtClean="0">
                <a:solidFill>
                  <a:srgbClr val="FF0000"/>
                </a:solidFill>
                <a:latin typeface="微软雅黑" panose="020B0503020204020204" pitchFamily="34" charset="-122"/>
                <a:ea typeface="微软雅黑" panose="020B0503020204020204" pitchFamily="34" charset="-122"/>
              </a:rPr>
              <a:t>NVRAM</a:t>
            </a:r>
            <a:r>
              <a:rPr lang="zh-CN" altLang="en-US" sz="1200" dirty="0" smtClean="0">
                <a:solidFill>
                  <a:srgbClr val="FF0000"/>
                </a:solidFill>
                <a:latin typeface="微软雅黑" panose="020B0503020204020204" pitchFamily="34" charset="-122"/>
                <a:ea typeface="微软雅黑" panose="020B0503020204020204" pitchFamily="34" charset="-122"/>
              </a:rPr>
              <a:t>，磁性随机存储器，它拥有静态随机存储器（</a:t>
            </a:r>
            <a:r>
              <a:rPr lang="en-US" altLang="zh-CN" sz="1200" dirty="0" smtClean="0">
                <a:solidFill>
                  <a:srgbClr val="FF0000"/>
                </a:solidFill>
                <a:latin typeface="微软雅黑" panose="020B0503020204020204" pitchFamily="34" charset="-122"/>
                <a:ea typeface="微软雅黑" panose="020B0503020204020204" pitchFamily="34" charset="-122"/>
              </a:rPr>
              <a:t>SRAM</a:t>
            </a:r>
            <a:r>
              <a:rPr lang="zh-CN" altLang="en-US" sz="1200" dirty="0" smtClean="0">
                <a:solidFill>
                  <a:srgbClr val="FF0000"/>
                </a:solidFill>
                <a:latin typeface="微软雅黑" panose="020B0503020204020204" pitchFamily="34" charset="-122"/>
                <a:ea typeface="微软雅黑" panose="020B0503020204020204" pitchFamily="34" charset="-122"/>
              </a:rPr>
              <a:t>）的高速读取写入能力，以及动态随机存储器（</a:t>
            </a:r>
            <a:r>
              <a:rPr lang="en-US" altLang="zh-CN" sz="1200" dirty="0" smtClean="0">
                <a:solidFill>
                  <a:srgbClr val="FF0000"/>
                </a:solidFill>
                <a:latin typeface="微软雅黑" panose="020B0503020204020204" pitchFamily="34" charset="-122"/>
                <a:ea typeface="微软雅黑" panose="020B0503020204020204" pitchFamily="34" charset="-122"/>
              </a:rPr>
              <a:t>DRAM</a:t>
            </a:r>
            <a:r>
              <a:rPr lang="zh-CN" altLang="en-US" sz="1200" dirty="0" smtClean="0">
                <a:solidFill>
                  <a:srgbClr val="FF0000"/>
                </a:solidFill>
                <a:latin typeface="微软雅黑" panose="020B0503020204020204" pitchFamily="34" charset="-122"/>
                <a:ea typeface="微软雅黑" panose="020B0503020204020204" pitchFamily="34" charset="-122"/>
              </a:rPr>
              <a:t>）的高集成度，而且基本上可以无限次地重复写入</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速度接近于易失性</a:t>
            </a:r>
            <a:r>
              <a:rPr lang="en-US" altLang="zh-CN" sz="1200" dirty="0" smtClean="0">
                <a:solidFill>
                  <a:schemeClr val="tx1"/>
                </a:solidFill>
                <a:latin typeface="微软雅黑" panose="020B0503020204020204" pitchFamily="34" charset="-122"/>
                <a:ea typeface="微软雅黑" panose="020B0503020204020204" pitchFamily="34" charset="-122"/>
              </a:rPr>
              <a:t>RAM</a:t>
            </a:r>
            <a:r>
              <a:rPr lang="zh-CN" altLang="en-US" sz="1200" dirty="0" smtClean="0">
                <a:solidFill>
                  <a:schemeClr val="tx1"/>
                </a:solidFill>
                <a:latin typeface="微软雅黑" panose="020B0503020204020204" pitchFamily="34" charset="-122"/>
                <a:ea typeface="微软雅黑" panose="020B0503020204020204" pitchFamily="34" charset="-122"/>
              </a:rPr>
              <a:t>，虽然比</a:t>
            </a:r>
            <a:r>
              <a:rPr lang="en-US" altLang="zh-CN" sz="1200" dirty="0" smtClean="0">
                <a:solidFill>
                  <a:schemeClr val="tx1"/>
                </a:solidFill>
                <a:latin typeface="微软雅黑" panose="020B0503020204020204" pitchFamily="34" charset="-122"/>
                <a:ea typeface="微软雅黑" panose="020B0503020204020204" pitchFamily="34" charset="-122"/>
              </a:rPr>
              <a:t>DRAM</a:t>
            </a:r>
            <a:r>
              <a:rPr lang="zh-CN" altLang="en-US" sz="1200" dirty="0" smtClean="0">
                <a:solidFill>
                  <a:schemeClr val="tx1"/>
                </a:solidFill>
                <a:latin typeface="微软雅黑" panose="020B0503020204020204" pitchFamily="34" charset="-122"/>
                <a:ea typeface="微软雅黑" panose="020B0503020204020204" pitchFamily="34" charset="-122"/>
              </a:rPr>
              <a:t>慢一点点，但是比起</a:t>
            </a:r>
            <a:r>
              <a:rPr lang="en-US" altLang="zh-CN" sz="1200" dirty="0" smtClean="0">
                <a:solidFill>
                  <a:schemeClr val="tx1"/>
                </a:solidFill>
                <a:latin typeface="微软雅黑" panose="020B0503020204020204" pitchFamily="34" charset="-122"/>
                <a:ea typeface="微软雅黑" panose="020B0503020204020204" pitchFamily="34" charset="-122"/>
              </a:rPr>
              <a:t>NAND</a:t>
            </a:r>
            <a:r>
              <a:rPr lang="zh-CN" altLang="en-US" sz="1200" dirty="0" smtClean="0">
                <a:solidFill>
                  <a:schemeClr val="tx1"/>
                </a:solidFill>
                <a:latin typeface="微软雅黑" panose="020B0503020204020204" pitchFamily="34" charset="-122"/>
                <a:ea typeface="微软雅黑" panose="020B0503020204020204" pitchFamily="34" charset="-122"/>
              </a:rPr>
              <a:t>闪存还是快上千倍。它兼具 </a:t>
            </a:r>
            <a:r>
              <a:rPr lang="en-US" altLang="zh-CN" sz="1200" dirty="0" smtClean="0">
                <a:solidFill>
                  <a:schemeClr val="tx1"/>
                </a:solidFill>
                <a:latin typeface="微软雅黑" panose="020B0503020204020204" pitchFamily="34" charset="-122"/>
                <a:ea typeface="微软雅黑" panose="020B0503020204020204" pitchFamily="34" charset="-122"/>
              </a:rPr>
              <a:t>NAND Flash </a:t>
            </a:r>
            <a:r>
              <a:rPr lang="zh-CN" altLang="en-US" sz="1200" dirty="0" smtClean="0">
                <a:solidFill>
                  <a:schemeClr val="tx1"/>
                </a:solidFill>
                <a:latin typeface="微软雅黑" panose="020B0503020204020204" pitchFamily="34" charset="-122"/>
                <a:ea typeface="微软雅黑" panose="020B0503020204020204" pitchFamily="34" charset="-122"/>
              </a:rPr>
              <a:t>和 </a:t>
            </a:r>
            <a:r>
              <a:rPr lang="en-US" altLang="zh-CN" sz="1200" dirty="0" smtClean="0">
                <a:solidFill>
                  <a:schemeClr val="tx1"/>
                </a:solidFill>
                <a:latin typeface="微软雅黑" panose="020B0503020204020204" pitchFamily="34" charset="-122"/>
                <a:ea typeface="微软雅黑" panose="020B0503020204020204" pitchFamily="34" charset="-122"/>
              </a:rPr>
              <a:t>DRAM </a:t>
            </a:r>
            <a:r>
              <a:rPr lang="zh-CN" altLang="en-US" sz="1200" dirty="0" smtClean="0">
                <a:solidFill>
                  <a:schemeClr val="tx1"/>
                </a:solidFill>
                <a:latin typeface="微软雅黑" panose="020B0503020204020204" pitchFamily="34" charset="-122"/>
                <a:ea typeface="微软雅黑" panose="020B0503020204020204" pitchFamily="34" charset="-122"/>
              </a:rPr>
              <a:t>的优点，有望在将来实现内存</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闪存合二为一。其基本原理是利用</a:t>
            </a:r>
            <a:r>
              <a:rPr lang="zh-CN" altLang="en-US" sz="1200" dirty="0" smtClean="0">
                <a:solidFill>
                  <a:srgbClr val="FF0000"/>
                </a:solidFill>
                <a:latin typeface="微软雅黑" panose="020B0503020204020204" pitchFamily="34" charset="-122"/>
                <a:ea typeface="微软雅黑" panose="020B0503020204020204" pitchFamily="34" charset="-122"/>
              </a:rPr>
              <a:t>量子隧穿效应</a:t>
            </a:r>
            <a:r>
              <a:rPr lang="zh-CN" altLang="en-US" sz="1200" dirty="0" smtClean="0">
                <a:solidFill>
                  <a:schemeClr val="tx1"/>
                </a:solidFill>
                <a:latin typeface="微软雅黑" panose="020B0503020204020204" pitchFamily="34" charset="-122"/>
                <a:ea typeface="微软雅黑" panose="020B0503020204020204" pitchFamily="34" charset="-122"/>
              </a:rPr>
              <a:t>，是基础理论物理应用到电子产品的典型案例。</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原理</a:t>
            </a: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DRAM</a:t>
            </a:r>
            <a:r>
              <a:rPr lang="zh-CN" altLang="en-US" sz="1200" dirty="0" smtClean="0">
                <a:solidFill>
                  <a:schemeClr val="tx1"/>
                </a:solidFill>
                <a:latin typeface="微软雅黑" panose="020B0503020204020204" pitchFamily="34" charset="-122"/>
                <a:ea typeface="微软雅黑" panose="020B0503020204020204" pitchFamily="34" charset="-122"/>
              </a:rPr>
              <a:t>内存用以表示</a:t>
            </a:r>
            <a:r>
              <a:rPr lang="en-US" altLang="zh-CN" sz="1200" dirty="0" smtClean="0">
                <a:solidFill>
                  <a:schemeClr val="tx1"/>
                </a:solidFill>
                <a:latin typeface="微软雅黑" panose="020B0503020204020204" pitchFamily="34" charset="-122"/>
                <a:ea typeface="微软雅黑" panose="020B0503020204020204" pitchFamily="34" charset="-122"/>
              </a:rPr>
              <a:t>"0"</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"1"</a:t>
            </a:r>
            <a:r>
              <a:rPr lang="zh-CN" altLang="en-US" sz="1200" dirty="0" smtClean="0">
                <a:solidFill>
                  <a:schemeClr val="tx1"/>
                </a:solidFill>
                <a:latin typeface="微软雅黑" panose="020B0503020204020204" pitchFamily="34" charset="-122"/>
                <a:ea typeface="微软雅黑" panose="020B0503020204020204" pitchFamily="34" charset="-122"/>
              </a:rPr>
              <a:t>的方式是判断电容器中的电量多少来进行的，它不仅需要保持通电，还需要周期性地给电容充电才能保证内容不丢。而</a:t>
            </a:r>
            <a:r>
              <a:rPr lang="zh-CN" altLang="en-US" sz="1200" dirty="0" smtClean="0">
                <a:solidFill>
                  <a:srgbClr val="FF0000"/>
                </a:solidFill>
                <a:latin typeface="微软雅黑" panose="020B0503020204020204" pitchFamily="34" charset="-122"/>
                <a:ea typeface="微软雅黑" panose="020B0503020204020204" pitchFamily="34" charset="-122"/>
              </a:rPr>
              <a:t>磁阻内存的存储原理则完全不使用电容，它采用两块纳米级铁磁体，在界面上用一个非磁金属层或绝缘层来夹持一个金属导体的结构。通过改变两块铁磁体的方向，下面的导体的磁致电阻</a:t>
            </a:r>
            <a:r>
              <a:rPr lang="en-US" altLang="zh-CN" sz="1200" dirty="0" smtClean="0">
                <a:solidFill>
                  <a:srgbClr val="FF0000"/>
                </a:solidFill>
                <a:latin typeface="微软雅黑" panose="020B0503020204020204" pitchFamily="34" charset="-122"/>
                <a:ea typeface="微软雅黑" panose="020B0503020204020204" pitchFamily="34" charset="-122"/>
              </a:rPr>
              <a:t>(magnetoresistance)</a:t>
            </a:r>
            <a:r>
              <a:rPr lang="zh-CN" altLang="en-US" sz="1200" dirty="0" smtClean="0">
                <a:solidFill>
                  <a:srgbClr val="FF0000"/>
                </a:solidFill>
                <a:latin typeface="微软雅黑" panose="020B0503020204020204" pitchFamily="34" charset="-122"/>
                <a:ea typeface="微软雅黑" panose="020B0503020204020204" pitchFamily="34" charset="-122"/>
              </a:rPr>
              <a:t>就会发生变化。电阻一旦变大，通过它的电流就会变小</a:t>
            </a:r>
            <a:r>
              <a:rPr lang="zh-CN" altLang="en-US" sz="1200" dirty="0" smtClean="0">
                <a:solidFill>
                  <a:schemeClr val="tx1"/>
                </a:solidFill>
                <a:latin typeface="微软雅黑" panose="020B0503020204020204" pitchFamily="34" charset="-122"/>
                <a:ea typeface="微软雅黑" panose="020B0503020204020204" pitchFamily="34" charset="-122"/>
              </a:rPr>
              <a:t>，反之亦然。</a:t>
            </a:r>
            <a:endParaRPr lang="zh-CN" altLang="en-US"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rPr>
              <a:t>         </a:t>
            </a:r>
            <a:r>
              <a:rPr lang="zh-CN" altLang="en-US" sz="1200" dirty="0" smtClean="0">
                <a:solidFill>
                  <a:schemeClr val="tx1"/>
                </a:solidFill>
                <a:latin typeface="微软雅黑" panose="020B0503020204020204" pitchFamily="34" charset="-122"/>
                <a:ea typeface="微软雅黑" panose="020B0503020204020204" pitchFamily="34" charset="-122"/>
              </a:rPr>
              <a:t>因此，只需用一个三极管来判断加电时的电流数值就能够判断铁磁体磁场方向的两种不同状态来区分</a:t>
            </a:r>
            <a:r>
              <a:rPr lang="en-US" altLang="zh-CN" sz="1200" dirty="0" smtClean="0">
                <a:solidFill>
                  <a:schemeClr val="tx1"/>
                </a:solidFill>
                <a:latin typeface="微软雅黑" panose="020B0503020204020204" pitchFamily="34" charset="-122"/>
                <a:ea typeface="微软雅黑" panose="020B0503020204020204" pitchFamily="34" charset="-122"/>
              </a:rPr>
              <a:t>"0"</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"1"</a:t>
            </a:r>
            <a:r>
              <a:rPr lang="zh-CN" altLang="en-US" sz="1200" dirty="0" smtClean="0">
                <a:solidFill>
                  <a:schemeClr val="tx1"/>
                </a:solidFill>
                <a:latin typeface="微软雅黑" panose="020B0503020204020204" pitchFamily="34" charset="-122"/>
                <a:ea typeface="微软雅黑" panose="020B0503020204020204" pitchFamily="34" charset="-122"/>
              </a:rPr>
              <a:t>了。由于铁磁体的磁性几乎是永远不消失的，因此磁阻内存几乎可以无限次地重写。而铁磁体的磁性也不会由于掉电而消失，所以它并不像一般的内存一样具有挥发性，而是能够在掉电以后继续保持其内容的。</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现状：</a:t>
            </a:r>
            <a:r>
              <a:rPr lang="zh-CN" altLang="en-US" sz="1200" dirty="0" smtClean="0">
                <a:solidFill>
                  <a:schemeClr val="tx1"/>
                </a:solidFill>
                <a:latin typeface="微软雅黑" panose="020B0503020204020204" pitchFamily="34" charset="-122"/>
                <a:ea typeface="微软雅黑" panose="020B0503020204020204" pitchFamily="34" charset="-122"/>
              </a:rPr>
              <a:t>目前还是实验室阶段，摩托罗拉、</a:t>
            </a:r>
            <a:r>
              <a:rPr lang="en-US" altLang="zh-CN" sz="1200" dirty="0" smtClean="0">
                <a:solidFill>
                  <a:schemeClr val="tx1"/>
                </a:solidFill>
                <a:latin typeface="微软雅黑" panose="020B0503020204020204" pitchFamily="34" charset="-122"/>
                <a:ea typeface="微软雅黑" panose="020B0503020204020204" pitchFamily="34" charset="-122"/>
              </a:rPr>
              <a:t>IBM</a:t>
            </a:r>
            <a:r>
              <a:rPr lang="zh-CN" altLang="en-US" sz="1200" dirty="0" smtClean="0">
                <a:solidFill>
                  <a:schemeClr val="tx1"/>
                </a:solidFill>
                <a:latin typeface="微软雅黑" panose="020B0503020204020204" pitchFamily="34" charset="-122"/>
                <a:ea typeface="微软雅黑" panose="020B0503020204020204" pitchFamily="34" charset="-122"/>
              </a:rPr>
              <a:t>等厂商正在积极研发，而美国的</a:t>
            </a:r>
            <a:r>
              <a:rPr lang="en-US" altLang="zh-CN" sz="1200" dirty="0" smtClean="0">
                <a:solidFill>
                  <a:schemeClr val="tx1"/>
                </a:solidFill>
                <a:latin typeface="微软雅黑" panose="020B0503020204020204" pitchFamily="34" charset="-122"/>
                <a:ea typeface="微软雅黑" panose="020B0503020204020204" pitchFamily="34" charset="-122"/>
              </a:rPr>
              <a:t>Everspin Technologies</a:t>
            </a:r>
            <a:r>
              <a:rPr lang="zh-CN" altLang="en-US" sz="1200" dirty="0" smtClean="0">
                <a:solidFill>
                  <a:schemeClr val="tx1"/>
                </a:solidFill>
                <a:latin typeface="微软雅黑" panose="020B0503020204020204" pitchFamily="34" charset="-122"/>
                <a:ea typeface="微软雅黑" panose="020B0503020204020204" pitchFamily="34" charset="-122"/>
              </a:rPr>
              <a:t>已全球唯一的商用</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的厂商。三星目前也发布了容量小至几兆的</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样品。</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MRAM</a:t>
            </a:r>
            <a:r>
              <a:rPr lang="zh-CN" altLang="en-US" sz="1200" b="1" dirty="0" smtClean="0">
                <a:solidFill>
                  <a:schemeClr val="tx1"/>
                </a:solidFill>
                <a:latin typeface="微软雅黑" panose="020B0503020204020204" pitchFamily="34" charset="-122"/>
                <a:ea typeface="微软雅黑" panose="020B0503020204020204" pitchFamily="34" charset="-122"/>
              </a:rPr>
              <a:t>的方向：</a:t>
            </a:r>
            <a:r>
              <a:rPr lang="zh-CN" altLang="en-US" sz="1200" dirty="0" smtClean="0">
                <a:solidFill>
                  <a:schemeClr val="tx1"/>
                </a:solidFill>
                <a:latin typeface="微软雅黑" panose="020B0503020204020204" pitchFamily="34" charset="-122"/>
                <a:ea typeface="微软雅黑" panose="020B0503020204020204" pitchFamily="34" charset="-122"/>
              </a:rPr>
              <a:t>前期小容量用于移动</a:t>
            </a:r>
            <a:r>
              <a:rPr lang="en-US" altLang="zh-CN" sz="1200" dirty="0" smtClean="0">
                <a:solidFill>
                  <a:schemeClr val="tx1"/>
                </a:solidFill>
                <a:latin typeface="微软雅黑" panose="020B0503020204020204" pitchFamily="34" charset="-122"/>
                <a:ea typeface="微软雅黑" panose="020B0503020204020204" pitchFamily="34" charset="-122"/>
              </a:rPr>
              <a:t>CPU</a:t>
            </a:r>
            <a:r>
              <a:rPr lang="zh-CN" altLang="en-US" sz="1200" dirty="0" smtClean="0">
                <a:solidFill>
                  <a:schemeClr val="tx1"/>
                </a:solidFill>
                <a:latin typeface="微软雅黑" panose="020B0503020204020204" pitchFamily="34" charset="-122"/>
                <a:ea typeface="微软雅黑" panose="020B0503020204020204" pitchFamily="34" charset="-122"/>
              </a:rPr>
              <a:t>的缓存，可大幅降低</a:t>
            </a:r>
            <a:r>
              <a:rPr lang="en-US" altLang="zh-CN" sz="1200" dirty="0" smtClean="0">
                <a:solidFill>
                  <a:schemeClr val="tx1"/>
                </a:solidFill>
                <a:latin typeface="微软雅黑" panose="020B0503020204020204" pitchFamily="34" charset="-122"/>
                <a:ea typeface="微软雅黑" panose="020B0503020204020204" pitchFamily="34" charset="-122"/>
              </a:rPr>
              <a:t>CPU</a:t>
            </a:r>
            <a:r>
              <a:rPr lang="zh-CN" altLang="en-US" sz="1200" dirty="0" smtClean="0">
                <a:solidFill>
                  <a:schemeClr val="tx1"/>
                </a:solidFill>
                <a:latin typeface="微软雅黑" panose="020B0503020204020204" pitchFamily="34" charset="-122"/>
                <a:ea typeface="微软雅黑" panose="020B0503020204020204" pitchFamily="34" charset="-122"/>
              </a:rPr>
              <a:t>功耗，后期大容量做闪存和内存的二合一存储体。</a:t>
            </a:r>
            <a:endParaRPr lang="zh-CN" altLang="en-US"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b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b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可能是未来的主流存储设备：</a:t>
            </a:r>
            <a:r>
              <a:rPr lang="en-US" altLang="zh-CN" b="1" dirty="0" smtClean="0">
                <a:solidFill>
                  <a:schemeClr val="tx2"/>
                </a:solidFill>
                <a:latin typeface="+mn-ea"/>
                <a:cs typeface="Arial" panose="02080604020202020204" charset="0"/>
              </a:rPr>
              <a:t>MRAM</a:t>
            </a:r>
            <a:endParaRPr lang="zh-CN" altLang="en-US" b="1" dirty="0" smtClean="0">
              <a:solidFill>
                <a:schemeClr val="tx2"/>
              </a:solidFill>
              <a:latin typeface="+mn-ea"/>
              <a:cs typeface="Arial" panose="020806040202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anose="0208060402020202020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a:lstStyle>
          <a:p>
            <a:pPr marL="0" indent="0">
              <a:lnSpc>
                <a:spcPct val="130000"/>
              </a:lnSpc>
              <a:buNone/>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全球的存储市场发展迅猛，在半导体产业中占比例也高达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，全球的市场规模更是高达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733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亿美元。当中尤其以</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DRAM</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NAND FLASH</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的占比最高，高达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行业基本被三星、海力士、美光三家垄断了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90%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以上的市场，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也被几家巨头垄断了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95%</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。为了摆脱这种现象，中国投入巨资助力</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产业建设。</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2016</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年第一季度，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市场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93%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份额由韩国三星、海力士和美国美光科技三家占据，而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市场几乎全部被三星、海力士、东芝、闪迪、美光和英特尔等六家瓜分。</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移动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市场上，三星与海力士的市占率超过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80%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 全球市场规模约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30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亿美元。相对</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来说，</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市场要小的多，分散程度也更大，目前市场主要由美光、飞索半导体（被</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Cypress</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收购）、旺宏、三星、华邦、兆易创新、宜扬科技七家主导，其中兆易创新是我国唯一一家在主流存储器设计行业掌握一定话语权的企业，其在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领域进步飞速，</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2012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年还仅占市占率的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3.4%</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，到</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2013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年已跃居</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11%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，位列全球第四。</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                                                                                                                              中科院院士刘明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rPr>
              <a:t>存储器技术发展态势和机遇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anose="02080604020202020204" charset="0"/>
              </a:rPr>
              <a:t>存储行业现状：任重道远</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 calcmode="lin" valueType="num">
                                      <p:cBhvr additive="base">
                                        <p:cTn id="13"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4" end="4"/>
                                            </p:txEl>
                                          </p:spTgt>
                                        </p:tgtEl>
                                        <p:attrNameLst>
                                          <p:attrName>style.visibility</p:attrName>
                                        </p:attrNameLst>
                                      </p:cBhvr>
                                      <p:to>
                                        <p:strVal val="visible"/>
                                      </p:to>
                                    </p:set>
                                    <p:anim calcmode="lin" valueType="num">
                                      <p:cBhvr additive="base">
                                        <p:cTn id="19"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xEl>
                                              <p:pRg st="6" end="6"/>
                                            </p:txEl>
                                          </p:spTgt>
                                        </p:tgtEl>
                                        <p:attrNameLst>
                                          <p:attrName>style.visibility</p:attrName>
                                        </p:attrNameLst>
                                      </p:cBhvr>
                                      <p:to>
                                        <p:strVal val="visible"/>
                                      </p:to>
                                    </p:set>
                                    <p:anim calcmode="lin" valueType="num">
                                      <p:cBhvr additive="base">
                                        <p:cTn id="25" dur="5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8" end="8"/>
                                            </p:txEl>
                                          </p:spTgt>
                                        </p:tgtEl>
                                        <p:attrNameLst>
                                          <p:attrName>style.visibility</p:attrName>
                                        </p:attrNameLst>
                                      </p:cBhvr>
                                      <p:to>
                                        <p:strVal val="visible"/>
                                      </p:to>
                                    </p:set>
                                    <p:anim calcmode="lin" valueType="num">
                                      <p:cBhvr additive="base">
                                        <p:cTn id="31" dur="5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10" end="10"/>
                                            </p:txEl>
                                          </p:spTgt>
                                        </p:tgtEl>
                                        <p:attrNameLst>
                                          <p:attrName>style.visibility</p:attrName>
                                        </p:attrNameLst>
                                      </p:cBhvr>
                                      <p:to>
                                        <p:strVal val="visible"/>
                                      </p:to>
                                    </p:set>
                                    <p:anim calcmode="lin" valueType="num">
                                      <p:cBhvr additive="base">
                                        <p:cTn id="37" dur="500" fill="hold"/>
                                        <p:tgtEl>
                                          <p:spTgt spid="2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theme/theme1.xml><?xml version="1.0" encoding="utf-8"?>
<a:theme xmlns:a="http://schemas.openxmlformats.org/drawingml/2006/main" name="Office 主题​​">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11340</Words>
  <Application>Kingsoft Office WPP</Application>
  <PresentationFormat>全屏显示(16:9)</PresentationFormat>
  <Paragraphs>602</Paragraphs>
  <Slides>32</Slides>
  <Notes>52</Notes>
  <HiddenSlides>0</HiddenSlides>
  <MMClips>1</MMClips>
  <ScaleCrop>false</ScaleCrop>
  <HeadingPairs>
    <vt:vector size="6" baseType="variant">
      <vt:variant>
        <vt:lpstr>主题</vt:lpstr>
      </vt:variant>
      <vt:variant>
        <vt:i4>6</vt:i4>
      </vt:variant>
      <vt:variant>
        <vt:lpstr>嵌入 OLE 服务器</vt:lpstr>
      </vt:variant>
      <vt:variant>
        <vt:i4>1</vt:i4>
      </vt:variant>
      <vt:variant>
        <vt:lpstr>幻灯片标题</vt:lpstr>
      </vt:variant>
      <vt:variant>
        <vt:i4>32</vt:i4>
      </vt:variant>
    </vt:vector>
  </HeadingPairs>
  <TitlesOfParts>
    <vt:vector size="39" baseType="lpstr">
      <vt:lpstr>Office 主题​​</vt:lpstr>
      <vt:lpstr>1_Office 主题​​</vt:lpstr>
      <vt:lpstr>2_Office 主题​​</vt:lpstr>
      <vt:lpstr>3_Office 主题​​</vt:lpstr>
      <vt:lpstr>4_Office 主题​​</vt:lpstr>
      <vt:lpstr>5_Office 主题​​</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爱饭君</dc:creator>
  <cp:keywords>www.51pptmoban.com</cp:keywords>
  <cp:lastModifiedBy>heyufeng</cp:lastModifiedBy>
  <cp:revision>334</cp:revision>
  <dcterms:created xsi:type="dcterms:W3CDTF">2017-10-20T15:45:06Z</dcterms:created>
  <dcterms:modified xsi:type="dcterms:W3CDTF">2017-10-20T15:45:06Z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2052-10.1.0.5707</vt:lpwstr>
  </property>
</Properties>
</file>