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Default Extension="mp3" ContentType="audio/mpe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94" r:id="rId2"/>
    <p:sldId id="390" r:id="rId3"/>
    <p:sldId id="403" r:id="rId4"/>
    <p:sldId id="399" r:id="rId5"/>
    <p:sldId id="400" r:id="rId6"/>
    <p:sldId id="401" r:id="rId7"/>
    <p:sldId id="405" r:id="rId8"/>
    <p:sldId id="406" r:id="rId9"/>
    <p:sldId id="407" r:id="rId10"/>
    <p:sldId id="408" r:id="rId11"/>
    <p:sldId id="409" r:id="rId12"/>
    <p:sldId id="410" r:id="rId13"/>
    <p:sldId id="412" r:id="rId14"/>
    <p:sldId id="413" r:id="rId15"/>
    <p:sldId id="414" r:id="rId16"/>
    <p:sldId id="415" r:id="rId17"/>
    <p:sldId id="416" r:id="rId18"/>
    <p:sldId id="417" r:id="rId19"/>
    <p:sldId id="418" r:id="rId20"/>
    <p:sldId id="419" r:id="rId21"/>
    <p:sldId id="420" r:id="rId22"/>
    <p:sldId id="422" r:id="rId23"/>
    <p:sldId id="421" r:id="rId24"/>
    <p:sldId id="423" r:id="rId25"/>
    <p:sldId id="371" r:id="rId26"/>
    <p:sldId id="373" r:id="rId27"/>
    <p:sldId id="368" r:id="rId28"/>
    <p:sldId id="386" r:id="rId29"/>
    <p:sldId id="274" r:id="rId30"/>
    <p:sldId id="348" r:id="rId31"/>
    <p:sldId id="349" r:id="rId32"/>
    <p:sldId id="372" r:id="rId33"/>
    <p:sldId id="288" r:id="rId34"/>
    <p:sldId id="387" r:id="rId35"/>
    <p:sldId id="341" r:id="rId36"/>
    <p:sldId id="289" r:id="rId37"/>
    <p:sldId id="347" r:id="rId38"/>
    <p:sldId id="395" r:id="rId39"/>
    <p:sldId id="301" r:id="rId40"/>
    <p:sldId id="388" r:id="rId41"/>
    <p:sldId id="270" r:id="rId42"/>
    <p:sldId id="344" r:id="rId43"/>
    <p:sldId id="282" r:id="rId44"/>
    <p:sldId id="275" r:id="rId45"/>
    <p:sldId id="357" r:id="rId46"/>
    <p:sldId id="389" r:id="rId47"/>
    <p:sldId id="273" r:id="rId48"/>
    <p:sldId id="336" r:id="rId49"/>
    <p:sldId id="330" r:id="rId50"/>
    <p:sldId id="369" r:id="rId51"/>
    <p:sldId id="370" r:id="rId52"/>
    <p:sldId id="397" r:id="rId53"/>
  </p:sldIdLst>
  <p:sldSz cx="9144000" cy="5143500" type="screen16x9"/>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7B0E3"/>
    <a:srgbClr val="FFFFFF"/>
    <a:srgbClr val="67AFE3"/>
    <a:srgbClr val="FF51B7"/>
    <a:srgbClr val="F5F5F5"/>
    <a:srgbClr val="969696"/>
    <a:srgbClr val="C8C8C8"/>
    <a:srgbClr val="0096D5"/>
    <a:srgbClr val="D4D4D4"/>
    <a:srgbClr val="EAEA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660"/>
  </p:normalViewPr>
  <p:slideViewPr>
    <p:cSldViewPr>
      <p:cViewPr varScale="1">
        <p:scale>
          <a:sx n="108" d="100"/>
          <a:sy n="108" d="100"/>
        </p:scale>
        <p:origin x="-96" y="-456"/>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pPr/>
              <a:t>2017/9/29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pPr/>
              <a:t>‹#›</a:t>
            </a:fld>
            <a:endParaRPr lang="zh-CN" altLang="en-US"/>
          </a:p>
        </p:txBody>
      </p:sp>
    </p:spTree>
    <p:extLst>
      <p:ext uri="{BB962C8B-B14F-4D97-AF65-F5344CB8AC3E}">
        <p14:creationId xmlns="" xmlns:p14="http://schemas.microsoft.com/office/powerpoint/2010/main" val="24729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pPr/>
              <a:t>2017/9/29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pPr/>
              <a:t>‹#›</a:t>
            </a:fld>
            <a:endParaRPr lang="zh-CN" altLang="en-US"/>
          </a:p>
        </p:txBody>
      </p:sp>
    </p:spTree>
    <p:extLst>
      <p:ext uri="{BB962C8B-B14F-4D97-AF65-F5344CB8AC3E}">
        <p14:creationId xmlns="" xmlns:p14="http://schemas.microsoft.com/office/powerpoint/2010/main" val="93009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a:t>
            </a:fld>
            <a:endParaRPr lang="zh-CN" altLang="en-US"/>
          </a:p>
        </p:txBody>
      </p:sp>
    </p:spTree>
    <p:extLst>
      <p:ext uri="{BB962C8B-B14F-4D97-AF65-F5344CB8AC3E}">
        <p14:creationId xmlns="" xmlns:p14="http://schemas.microsoft.com/office/powerpoint/2010/main" val="3699502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10</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11</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12</a:t>
            </a:fld>
            <a:endParaRPr lang="zh-CN" altLang="en-US"/>
          </a:p>
        </p:txBody>
      </p:sp>
    </p:spTree>
    <p:extLst>
      <p:ext uri="{BB962C8B-B14F-4D97-AF65-F5344CB8AC3E}">
        <p14:creationId xmlns="" xmlns:p14="http://schemas.microsoft.com/office/powerpoint/2010/main" val="73816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13</a:t>
            </a:fld>
            <a:endParaRPr lang="zh-CN" altLang="en-US"/>
          </a:p>
        </p:txBody>
      </p:sp>
    </p:spTree>
    <p:extLst>
      <p:ext uri="{BB962C8B-B14F-4D97-AF65-F5344CB8AC3E}">
        <p14:creationId xmlns="" xmlns:p14="http://schemas.microsoft.com/office/powerpoint/2010/main" val="151080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14</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15</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16</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17</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18</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19</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a:t>
            </a:fld>
            <a:endParaRPr lang="zh-CN" altLang="en-US"/>
          </a:p>
        </p:txBody>
      </p:sp>
    </p:spTree>
    <p:extLst>
      <p:ext uri="{BB962C8B-B14F-4D97-AF65-F5344CB8AC3E}">
        <p14:creationId xmlns="" xmlns:p14="http://schemas.microsoft.com/office/powerpoint/2010/main" val="738161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20</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21</a:t>
            </a:fld>
            <a:endParaRPr lang="zh-CN" altLang="en-US"/>
          </a:p>
        </p:txBody>
      </p:sp>
    </p:spTree>
    <p:extLst>
      <p:ext uri="{BB962C8B-B14F-4D97-AF65-F5344CB8AC3E}">
        <p14:creationId xmlns="" xmlns:p14="http://schemas.microsoft.com/office/powerpoint/2010/main" val="738161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22</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23</a:t>
            </a:fld>
            <a:endParaRPr lang="zh-CN" altLang="en-US"/>
          </a:p>
        </p:txBody>
      </p:sp>
    </p:spTree>
    <p:extLst>
      <p:ext uri="{BB962C8B-B14F-4D97-AF65-F5344CB8AC3E}">
        <p14:creationId xmlns="" xmlns:p14="http://schemas.microsoft.com/office/powerpoint/2010/main" val="738161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24</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25</a:t>
            </a:fld>
            <a:endParaRPr lang="zh-CN" altLang="en-US"/>
          </a:p>
        </p:txBody>
      </p:sp>
    </p:spTree>
    <p:extLst>
      <p:ext uri="{BB962C8B-B14F-4D97-AF65-F5344CB8AC3E}">
        <p14:creationId xmlns="" xmlns:p14="http://schemas.microsoft.com/office/powerpoint/2010/main" val="1954549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26</a:t>
            </a:fld>
            <a:endParaRPr lang="zh-CN" altLang="en-US"/>
          </a:p>
        </p:txBody>
      </p:sp>
    </p:spTree>
    <p:extLst>
      <p:ext uri="{BB962C8B-B14F-4D97-AF65-F5344CB8AC3E}">
        <p14:creationId xmlns="" xmlns:p14="http://schemas.microsoft.com/office/powerpoint/2010/main" val="1954549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27</a:t>
            </a:fld>
            <a:endParaRPr lang="zh-CN" altLang="en-US"/>
          </a:p>
        </p:txBody>
      </p:sp>
    </p:spTree>
    <p:extLst>
      <p:ext uri="{BB962C8B-B14F-4D97-AF65-F5344CB8AC3E}">
        <p14:creationId xmlns="" xmlns:p14="http://schemas.microsoft.com/office/powerpoint/2010/main" val="1174553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28</a:t>
            </a:fld>
            <a:endParaRPr lang="zh-CN" altLang="en-US"/>
          </a:p>
        </p:txBody>
      </p:sp>
    </p:spTree>
    <p:extLst>
      <p:ext uri="{BB962C8B-B14F-4D97-AF65-F5344CB8AC3E}">
        <p14:creationId xmlns="" xmlns:p14="http://schemas.microsoft.com/office/powerpoint/2010/main" val="738161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29</a:t>
            </a:fld>
            <a:endParaRPr lang="zh-CN" altLang="en-US"/>
          </a:p>
        </p:txBody>
      </p:sp>
    </p:spTree>
    <p:extLst>
      <p:ext uri="{BB962C8B-B14F-4D97-AF65-F5344CB8AC3E}">
        <p14:creationId xmlns="" xmlns:p14="http://schemas.microsoft.com/office/powerpoint/2010/main" val="628087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a:t>
            </a:fld>
            <a:endParaRPr lang="zh-CN" altLang="en-US"/>
          </a:p>
        </p:txBody>
      </p:sp>
    </p:spTree>
    <p:extLst>
      <p:ext uri="{BB962C8B-B14F-4D97-AF65-F5344CB8AC3E}">
        <p14:creationId xmlns="" xmlns:p14="http://schemas.microsoft.com/office/powerpoint/2010/main" val="1174553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30</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31</a:t>
            </a:fld>
            <a:endParaRPr lang="zh-CN" altLang="en-US"/>
          </a:p>
        </p:txBody>
      </p:sp>
    </p:spTree>
    <p:extLst>
      <p:ext uri="{BB962C8B-B14F-4D97-AF65-F5344CB8AC3E}">
        <p14:creationId xmlns="" xmlns:p14="http://schemas.microsoft.com/office/powerpoint/2010/main" val="1174553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32</a:t>
            </a:fld>
            <a:endParaRPr lang="zh-CN" altLang="en-US"/>
          </a:p>
        </p:txBody>
      </p:sp>
    </p:spTree>
    <p:extLst>
      <p:ext uri="{BB962C8B-B14F-4D97-AF65-F5344CB8AC3E}">
        <p14:creationId xmlns="" xmlns:p14="http://schemas.microsoft.com/office/powerpoint/2010/main" val="1174553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33</a:t>
            </a:fld>
            <a:endParaRPr lang="zh-CN" altLang="en-US"/>
          </a:p>
        </p:txBody>
      </p:sp>
    </p:spTree>
    <p:extLst>
      <p:ext uri="{BB962C8B-B14F-4D97-AF65-F5344CB8AC3E}">
        <p14:creationId xmlns="" xmlns:p14="http://schemas.microsoft.com/office/powerpoint/2010/main" val="4227345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34</a:t>
            </a:fld>
            <a:endParaRPr lang="zh-CN" altLang="en-US"/>
          </a:p>
        </p:txBody>
      </p:sp>
    </p:spTree>
    <p:extLst>
      <p:ext uri="{BB962C8B-B14F-4D97-AF65-F5344CB8AC3E}">
        <p14:creationId xmlns="" xmlns:p14="http://schemas.microsoft.com/office/powerpoint/2010/main" val="738161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35</a:t>
            </a:fld>
            <a:endParaRPr lang="zh-CN" altLang="en-US"/>
          </a:p>
        </p:txBody>
      </p:sp>
    </p:spTree>
    <p:extLst>
      <p:ext uri="{BB962C8B-B14F-4D97-AF65-F5344CB8AC3E}">
        <p14:creationId xmlns="" xmlns:p14="http://schemas.microsoft.com/office/powerpoint/2010/main" val="2306615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36</a:t>
            </a:fld>
            <a:endParaRPr lang="zh-CN" altLang="en-US"/>
          </a:p>
        </p:txBody>
      </p:sp>
    </p:spTree>
    <p:extLst>
      <p:ext uri="{BB962C8B-B14F-4D97-AF65-F5344CB8AC3E}">
        <p14:creationId xmlns="" xmlns:p14="http://schemas.microsoft.com/office/powerpoint/2010/main" val="3908539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37</a:t>
            </a:fld>
            <a:endParaRPr lang="zh-CN" altLang="en-US"/>
          </a:p>
        </p:txBody>
      </p:sp>
    </p:spTree>
    <p:extLst>
      <p:ext uri="{BB962C8B-B14F-4D97-AF65-F5344CB8AC3E}">
        <p14:creationId xmlns="" xmlns:p14="http://schemas.microsoft.com/office/powerpoint/2010/main" val="151080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38</a:t>
            </a:fld>
            <a:endParaRPr lang="zh-CN" altLang="en-US"/>
          </a:p>
        </p:txBody>
      </p:sp>
    </p:spTree>
    <p:extLst>
      <p:ext uri="{BB962C8B-B14F-4D97-AF65-F5344CB8AC3E}">
        <p14:creationId xmlns="" xmlns:p14="http://schemas.microsoft.com/office/powerpoint/2010/main" val="1136287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39</a:t>
            </a:fld>
            <a:endParaRPr lang="zh-CN" altLang="en-US"/>
          </a:p>
        </p:txBody>
      </p:sp>
    </p:spTree>
    <p:extLst>
      <p:ext uri="{BB962C8B-B14F-4D97-AF65-F5344CB8AC3E}">
        <p14:creationId xmlns="" xmlns:p14="http://schemas.microsoft.com/office/powerpoint/2010/main" val="172583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40</a:t>
            </a:fld>
            <a:endParaRPr lang="zh-CN" altLang="en-US"/>
          </a:p>
        </p:txBody>
      </p:sp>
    </p:spTree>
    <p:extLst>
      <p:ext uri="{BB962C8B-B14F-4D97-AF65-F5344CB8AC3E}">
        <p14:creationId xmlns="" xmlns:p14="http://schemas.microsoft.com/office/powerpoint/2010/main" val="7381611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41</a:t>
            </a:fld>
            <a:endParaRPr lang="zh-CN" altLang="en-US"/>
          </a:p>
        </p:txBody>
      </p:sp>
    </p:spTree>
    <p:extLst>
      <p:ext uri="{BB962C8B-B14F-4D97-AF65-F5344CB8AC3E}">
        <p14:creationId xmlns="" xmlns:p14="http://schemas.microsoft.com/office/powerpoint/2010/main" val="940161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42</a:t>
            </a:fld>
            <a:endParaRPr lang="zh-CN" altLang="en-US"/>
          </a:p>
        </p:txBody>
      </p:sp>
    </p:spTree>
    <p:extLst>
      <p:ext uri="{BB962C8B-B14F-4D97-AF65-F5344CB8AC3E}">
        <p14:creationId xmlns="" xmlns:p14="http://schemas.microsoft.com/office/powerpoint/2010/main" val="4018222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43</a:t>
            </a:fld>
            <a:endParaRPr lang="zh-CN" altLang="en-US"/>
          </a:p>
        </p:txBody>
      </p:sp>
    </p:spTree>
    <p:extLst>
      <p:ext uri="{BB962C8B-B14F-4D97-AF65-F5344CB8AC3E}">
        <p14:creationId xmlns="" xmlns:p14="http://schemas.microsoft.com/office/powerpoint/2010/main" val="3408326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44</a:t>
            </a:fld>
            <a:endParaRPr lang="zh-CN" altLang="en-US"/>
          </a:p>
        </p:txBody>
      </p:sp>
    </p:spTree>
    <p:extLst>
      <p:ext uri="{BB962C8B-B14F-4D97-AF65-F5344CB8AC3E}">
        <p14:creationId xmlns="" xmlns:p14="http://schemas.microsoft.com/office/powerpoint/2010/main" val="9637891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45</a:t>
            </a:fld>
            <a:endParaRPr lang="zh-CN" altLang="en-US"/>
          </a:p>
        </p:txBody>
      </p:sp>
    </p:spTree>
    <p:extLst>
      <p:ext uri="{BB962C8B-B14F-4D97-AF65-F5344CB8AC3E}">
        <p14:creationId xmlns="" xmlns:p14="http://schemas.microsoft.com/office/powerpoint/2010/main" val="408659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46</a:t>
            </a:fld>
            <a:endParaRPr lang="zh-CN" altLang="en-US"/>
          </a:p>
        </p:txBody>
      </p:sp>
    </p:spTree>
    <p:extLst>
      <p:ext uri="{BB962C8B-B14F-4D97-AF65-F5344CB8AC3E}">
        <p14:creationId xmlns="" xmlns:p14="http://schemas.microsoft.com/office/powerpoint/2010/main" val="7381611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47</a:t>
            </a:fld>
            <a:endParaRPr lang="zh-CN" altLang="en-US"/>
          </a:p>
        </p:txBody>
      </p:sp>
    </p:spTree>
    <p:extLst>
      <p:ext uri="{BB962C8B-B14F-4D97-AF65-F5344CB8AC3E}">
        <p14:creationId xmlns="" xmlns:p14="http://schemas.microsoft.com/office/powerpoint/2010/main" val="8405823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48</a:t>
            </a:fld>
            <a:endParaRPr lang="zh-CN" altLang="en-US"/>
          </a:p>
        </p:txBody>
      </p:sp>
    </p:spTree>
    <p:extLst>
      <p:ext uri="{BB962C8B-B14F-4D97-AF65-F5344CB8AC3E}">
        <p14:creationId xmlns="" xmlns:p14="http://schemas.microsoft.com/office/powerpoint/2010/main" val="39382160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49</a:t>
            </a:fld>
            <a:endParaRPr lang="zh-CN" altLang="en-US"/>
          </a:p>
        </p:txBody>
      </p:sp>
    </p:spTree>
    <p:extLst>
      <p:ext uri="{BB962C8B-B14F-4D97-AF65-F5344CB8AC3E}">
        <p14:creationId xmlns="" xmlns:p14="http://schemas.microsoft.com/office/powerpoint/2010/main" val="21555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50</a:t>
            </a:fld>
            <a:endParaRPr lang="zh-CN" altLang="en-US"/>
          </a:p>
        </p:txBody>
      </p:sp>
    </p:spTree>
    <p:extLst>
      <p:ext uri="{BB962C8B-B14F-4D97-AF65-F5344CB8AC3E}">
        <p14:creationId xmlns="" xmlns:p14="http://schemas.microsoft.com/office/powerpoint/2010/main" val="39085393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51</a:t>
            </a:fld>
            <a:endParaRPr lang="zh-CN" altLang="en-US"/>
          </a:p>
        </p:txBody>
      </p:sp>
    </p:spTree>
    <p:extLst>
      <p:ext uri="{BB962C8B-B14F-4D97-AF65-F5344CB8AC3E}">
        <p14:creationId xmlns="" xmlns:p14="http://schemas.microsoft.com/office/powerpoint/2010/main" val="36995024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52</a:t>
            </a:fld>
            <a:endParaRPr lang="zh-CN" altLang="en-US"/>
          </a:p>
        </p:txBody>
      </p:sp>
    </p:spTree>
    <p:extLst>
      <p:ext uri="{BB962C8B-B14F-4D97-AF65-F5344CB8AC3E}">
        <p14:creationId xmlns="" xmlns:p14="http://schemas.microsoft.com/office/powerpoint/2010/main" val="203841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6</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7</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8</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9</a:t>
            </a:fld>
            <a:endParaRPr lang="zh-CN" altLang="en-US"/>
          </a:p>
        </p:txBody>
      </p:sp>
    </p:spTree>
    <p:extLst>
      <p:ext uri="{BB962C8B-B14F-4D97-AF65-F5344CB8AC3E}">
        <p14:creationId xmlns="" xmlns:p14="http://schemas.microsoft.com/office/powerpoint/2010/main" val="405656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61245481"/>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1A8091-7EE4-41B5-8137-A62B04FCA6E6}" type="datetimeFigureOut">
              <a:rPr lang="zh-CN" altLang="en-US" smtClean="0"/>
              <a:pPr/>
              <a:t>2017/9/29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 xmlns:p14="http://schemas.microsoft.com/office/powerpoint/2010/main" val="3778608446"/>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1A8091-7EE4-41B5-8137-A62B04FCA6E6}" type="datetimeFigureOut">
              <a:rPr lang="zh-CN" altLang="en-US" smtClean="0"/>
              <a:pPr/>
              <a:t>2017/9/29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 xmlns:p14="http://schemas.microsoft.com/office/powerpoint/2010/main" val="1874625225"/>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25028080"/>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C9FF331-F56C-4E9E-A094-6B5DA3DA9FB1}" type="datetimeFigureOut">
              <a:rPr lang="zh-CN" altLang="en-US" smtClean="0"/>
              <a:pPr/>
              <a:t>2017/9/29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pPr/>
              <a:t>‹#›</a:t>
            </a:fld>
            <a:endParaRPr lang="zh-CN" altLang="en-US"/>
          </a:p>
        </p:txBody>
      </p:sp>
    </p:spTree>
    <p:extLst>
      <p:ext uri="{BB962C8B-B14F-4D97-AF65-F5344CB8AC3E}">
        <p14:creationId xmlns="" xmlns:p14="http://schemas.microsoft.com/office/powerpoint/2010/main" val="12875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78642778"/>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51341292"/>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2017/9/29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 xmlns:p14="http://schemas.microsoft.com/office/powerpoint/2010/main" val="1985759757"/>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31A8091-7EE4-41B5-8137-A62B04FCA6E6}" type="datetimeFigureOut">
              <a:rPr lang="zh-CN" altLang="en-US" smtClean="0"/>
              <a:pPr/>
              <a:t>2017/9/29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 xmlns:p14="http://schemas.microsoft.com/office/powerpoint/2010/main" val="3658644646"/>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31A8091-7EE4-41B5-8137-A62B04FCA6E6}" type="datetimeFigureOut">
              <a:rPr lang="zh-CN" altLang="en-US" smtClean="0"/>
              <a:pPr/>
              <a:t>2017/9/29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 xmlns:p14="http://schemas.microsoft.com/office/powerpoint/2010/main" val="740331868"/>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pPr/>
              <a:t>2017/9/29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 xmlns:p14="http://schemas.microsoft.com/office/powerpoint/2010/main" val="3444055827"/>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2017/9/29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 xmlns:p14="http://schemas.microsoft.com/office/powerpoint/2010/main" val="3899440134"/>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2017/9/29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 xmlns:p14="http://schemas.microsoft.com/office/powerpoint/2010/main" val="596530106"/>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pPr/>
              <a:t>2017/9/29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pPr/>
              <a:t>‹#›</a:t>
            </a:fld>
            <a:endParaRPr lang="zh-CN" altLang="en-US"/>
          </a:p>
        </p:txBody>
      </p:sp>
    </p:spTree>
    <p:extLst>
      <p:ext uri="{BB962C8B-B14F-4D97-AF65-F5344CB8AC3E}">
        <p14:creationId xmlns="" xmlns:p14="http://schemas.microsoft.com/office/powerpoint/2010/main" val="247842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ideo" Target="NULL" TargetMode="External"/><Relationship Id="rId6" Type="http://schemas.openxmlformats.org/officeDocument/2006/relationships/image" Target="../media/image2.png"/><Relationship Id="rId5" Type="http://schemas.microsoft.com/office/2007/relationships/media" Target="../media/media1.mp3"/><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3.xml"/><Relationship Id="rId6" Type="http://schemas.openxmlformats.org/officeDocument/2006/relationships/hyperlink" Target="http://aifanjun.yanj.cn/" TargetMode="External"/><Relationship Id="rId5" Type="http://schemas.openxmlformats.org/officeDocument/2006/relationships/image" Target="../media/image18.png"/><Relationship Id="rId4" Type="http://schemas.openxmlformats.org/officeDocument/2006/relationships/hyperlink" Target="http://wpa.qq.com/msgrd?v=3&amp;uin=990786267&amp;site=qq&amp;menu=ye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0E6082CD-12C2-4CB7-A80D-45FA04658CEB}"/>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25" name="TextBox 24"/>
          <p:cNvSpPr txBox="1"/>
          <p:nvPr/>
        </p:nvSpPr>
        <p:spPr>
          <a:xfrm>
            <a:off x="2543969" y="699542"/>
            <a:ext cx="3524023" cy="746348"/>
          </a:xfrm>
          <a:prstGeom prst="rect">
            <a:avLst/>
          </a:prstGeom>
          <a:noFill/>
        </p:spPr>
        <p:txBody>
          <a:bodyPr wrap="none" lIns="68571" tIns="34285" rIns="68571" bIns="34285" rtlCol="0">
            <a:spAutoFit/>
          </a:bodyPr>
          <a:lstStyle/>
          <a:p>
            <a:pPr algn="ctr"/>
            <a:r>
              <a:rPr lang="zh-CN" altLang="en-US" sz="4400" b="1" dirty="0" smtClean="0">
                <a:solidFill>
                  <a:schemeClr val="tx1">
                    <a:lumMod val="65000"/>
                    <a:lumOff val="35000"/>
                  </a:schemeClr>
                </a:solidFill>
                <a:latin typeface="微软雅黑" panose="020B0503020204020204" pitchFamily="34" charset="-122"/>
                <a:ea typeface="微软雅黑" panose="020B0503020204020204" pitchFamily="34" charset="-122"/>
              </a:rPr>
              <a:t>信息存储初步</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347864" y="3723878"/>
            <a:ext cx="1620957" cy="338554"/>
          </a:xfrm>
          <a:prstGeom prst="rect">
            <a:avLst/>
          </a:prstGeom>
          <a:noFill/>
        </p:spPr>
        <p:txBody>
          <a:bodyPr wrap="none" rtlCol="0">
            <a:spAutoFit/>
          </a:bodyPr>
          <a:lstStyle/>
          <a:p>
            <a:r>
              <a:rPr lang="zh-CN" altLang="en-US" sz="1600" dirty="0">
                <a:solidFill>
                  <a:schemeClr val="tx1">
                    <a:lumMod val="75000"/>
                    <a:lumOff val="25000"/>
                  </a:schemeClr>
                </a:solidFill>
              </a:rPr>
              <a:t>汇报人</a:t>
            </a:r>
            <a:r>
              <a:rPr lang="zh-CN" altLang="en-US" sz="1600" dirty="0" smtClean="0">
                <a:solidFill>
                  <a:schemeClr val="tx1">
                    <a:lumMod val="75000"/>
                    <a:lumOff val="25000"/>
                  </a:schemeClr>
                </a:solidFill>
              </a:rPr>
              <a:t>：何钰枫</a:t>
            </a:r>
            <a:endParaRPr lang="zh-CN" altLang="en-US" sz="1600" dirty="0">
              <a:solidFill>
                <a:schemeClr val="tx1">
                  <a:lumMod val="75000"/>
                  <a:lumOff val="25000"/>
                </a:schemeClr>
              </a:solidFill>
            </a:endParaRPr>
          </a:p>
        </p:txBody>
      </p:sp>
      <p:pic>
        <p:nvPicPr>
          <p:cNvPr id="3" name="27-大气激昂背景音乐">
            <a:hlinkClick r:id="" action="ppaction://media"/>
            <a:extLst>
              <a:ext uri="{FF2B5EF4-FFF2-40B4-BE49-F238E27FC236}">
                <a16:creationId xmlns:a16="http://schemas.microsoft.com/office/drawing/2014/main" xmlns="" id="{AB3241D7-07FD-4251-8167-492499BC30EB}"/>
              </a:ext>
            </a:extLst>
          </p:cNvPr>
          <p:cNvPicPr>
            <a:picLocks noChangeAspect="1"/>
          </p:cNvPicPr>
          <p:nvPr>
            <a:videoFile r:link="rId1"/>
            <p:extLst>
              <p:ext uri="{DAA4B4D4-6D71-4841-9C94-3DE7FCFB9230}">
                <p14:media xmlns="" xmlns:p14="http://schemas.microsoft.com/office/powerpoint/2010/main" r:embed="rId5">
                  <p14:trim st="2000"/>
                </p14:media>
              </p:ext>
            </p:extLst>
          </p:nvPr>
        </p:nvPicPr>
        <p:blipFill>
          <a:blip r:embed="rId6" cstate="print"/>
          <a:stretch>
            <a:fillRect/>
          </a:stretch>
        </p:blipFill>
        <p:spPr>
          <a:xfrm>
            <a:off x="-824644" y="-181322"/>
            <a:ext cx="609600" cy="609600"/>
          </a:xfrm>
          <a:prstGeom prst="rect">
            <a:avLst/>
          </a:prstGeom>
        </p:spPr>
      </p:pic>
    </p:spTree>
    <p:extLst>
      <p:ext uri="{BB962C8B-B14F-4D97-AF65-F5344CB8AC3E}">
        <p14:creationId xmlns="" xmlns:p14="http://schemas.microsoft.com/office/powerpoint/2010/main" val="2255998442"/>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par>
                                <p:cTn id="7" presetID="22" presetClass="entr" presetSubtype="4"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par>
                          <p:cTn id="18" fill="hold">
                            <p:stCondLst>
                              <p:cond delay="1250"/>
                            </p:stCondLst>
                            <p:childTnLst>
                              <p:par>
                                <p:cTn id="19" presetID="37"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900" decel="100000" fill="hold"/>
                                        <p:tgtEl>
                                          <p:spTgt spid="3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p:cTn id="25" repeatCount="indefinite" fill="hold" display="0">
                  <p:stCondLst>
                    <p:cond delay="indefinite"/>
                  </p:stCondLst>
                  <p:endCondLst>
                    <p:cond evt="onStopAudio" delay="0">
                      <p:tgtEl>
                        <p:sldTgt/>
                      </p:tgtEl>
                    </p:cond>
                  </p:endCondLst>
                </p:cTn>
                <p:tgtEl>
                  <p:spTgt spid="3"/>
                </p:tgtEl>
              </p:cMediaNode>
            </p:video>
          </p:childTnLst>
        </p:cTn>
      </p:par>
    </p:tnLst>
    <p:bldLst>
      <p:bldP spid="2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2931790"/>
            <a:ext cx="8964488" cy="2049792"/>
          </a:xfrm>
          <a:prstGeom prst="rect">
            <a:avLst/>
          </a:prstGeom>
          <a:noFill/>
        </p:spPr>
        <p:txBody>
          <a:bodyPr wrap="square" rtlCol="0">
            <a:spAutoFit/>
          </a:bodyPr>
          <a:lstStyle/>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上的</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调度算法实现：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NOOP</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No Operation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CFQ</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Completely Fair Queuing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DEADLINE</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CFQ</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的基础上，区分读写队列，设置等待事件，解决了</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请求饿死的极端情况。</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ANTICIPATORY</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，预期算法，针对连续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请求，如顺序读写。在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算法基础上为每个请求设置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6ms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的等待窗口。</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a:lnSpc>
                <a:spcPct val="130000"/>
              </a:lnSpc>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查看、修改</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调度算法</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p>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cat /sys/block/sda/queue/scheduler</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echo  noop &gt; /sys/block/sda/queue/scheduler</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endParaRPr lang="zh-CN" altLang="en-US" dirty="0"/>
          </a:p>
        </p:txBody>
      </p:sp>
      <p:sp>
        <p:nvSpPr>
          <p:cNvPr id="23" name="Content Placeholder 2"/>
          <p:cNvSpPr txBox="1">
            <a:spLocks/>
          </p:cNvSpPr>
          <p:nvPr/>
        </p:nvSpPr>
        <p:spPr>
          <a:xfrm>
            <a:off x="0" y="555526"/>
            <a:ext cx="8964488" cy="2232248"/>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访问过程（机械部分）：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寻道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、旋转延时</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r</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、数据读写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磁盘调度：</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同时多个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请求时，通过磁盘调度算法能直接直接减少磁盘的寻道延时，达到时间优化。</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先来先服务</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FCFS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算法，简单公平，但是效率很低，最差情况下磁头一次运动整个磁盘半径距离。</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最短寻找时间算法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SSTF</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Shortest Seek Time First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）算法，可能产生“饥饿”现象</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扫描算法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算法（电梯算法），规定磁头运动方向，不到头不转向，按该规则访问磁道。</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循环扫描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算法，单向扫描算法，磁头运动到头，不转向，直接回起点开始下一轮扫描。</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调度算法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基础上规定扫描区间只在请求磁道范围内，即不用到达磁道两端</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descr="Tu4_11_1122"/>
          <p:cNvPicPr>
            <a:picLocks noChangeAspect="1" noChangeArrowheads="1"/>
          </p:cNvPicPr>
          <p:nvPr/>
        </p:nvPicPr>
        <p:blipFill>
          <a:blip r:embed="rId4" cstate="print"/>
          <a:srcRect/>
          <a:stretch>
            <a:fillRect/>
          </a:stretch>
        </p:blipFill>
        <p:spPr bwMode="auto">
          <a:xfrm>
            <a:off x="251520" y="771550"/>
            <a:ext cx="6516216" cy="3446076"/>
          </a:xfrm>
          <a:prstGeom prst="rect">
            <a:avLst/>
          </a:prstGeom>
          <a:noFill/>
        </p:spPr>
      </p:pic>
      <p:pic>
        <p:nvPicPr>
          <p:cNvPr id="5" name="Picture 2" descr="Tu4_12_1122"/>
          <p:cNvPicPr>
            <a:picLocks noChangeAspect="1" noChangeArrowheads="1"/>
          </p:cNvPicPr>
          <p:nvPr/>
        </p:nvPicPr>
        <p:blipFill>
          <a:blip r:embed="rId5" cstate="print"/>
          <a:srcRect/>
          <a:stretch>
            <a:fillRect/>
          </a:stretch>
        </p:blipFill>
        <p:spPr bwMode="auto">
          <a:xfrm>
            <a:off x="683568" y="1563638"/>
            <a:ext cx="7144713" cy="3297560"/>
          </a:xfrm>
          <a:prstGeom prst="rect">
            <a:avLst/>
          </a:prstGeom>
          <a:noFill/>
        </p:spPr>
      </p:pic>
      <p:pic>
        <p:nvPicPr>
          <p:cNvPr id="7" name="Picture 2" descr="Tu4_14_1122"/>
          <p:cNvPicPr>
            <a:picLocks noChangeAspect="1" noChangeArrowheads="1"/>
          </p:cNvPicPr>
          <p:nvPr/>
        </p:nvPicPr>
        <p:blipFill>
          <a:blip r:embed="rId6" cstate="print"/>
          <a:srcRect/>
          <a:stretch>
            <a:fillRect/>
          </a:stretch>
        </p:blipFill>
        <p:spPr bwMode="auto">
          <a:xfrm>
            <a:off x="2051720" y="699542"/>
            <a:ext cx="6914728" cy="3161019"/>
          </a:xfrm>
          <a:prstGeom prst="rect">
            <a:avLst/>
          </a:prstGeom>
          <a:noFill/>
        </p:spPr>
      </p:pic>
      <p:graphicFrame>
        <p:nvGraphicFramePr>
          <p:cNvPr id="1026" name="Object 2"/>
          <p:cNvGraphicFramePr>
            <a:graphicFrameLocks noChangeAspect="1"/>
          </p:cNvGraphicFramePr>
          <p:nvPr/>
        </p:nvGraphicFramePr>
        <p:xfrm>
          <a:off x="1259632" y="1707654"/>
          <a:ext cx="7344816" cy="2745305"/>
        </p:xfrm>
        <a:graphic>
          <a:graphicData uri="http://schemas.openxmlformats.org/presentationml/2006/ole">
            <p:oleObj spid="_x0000_s1026" name="文档" r:id="rId7" imgW="3589560" imgH="1903680" progId="Word.Document.8">
              <p:embed/>
            </p:oleObj>
          </a:graphicData>
        </a:graphic>
      </p:graphicFrame>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磁盘工作原理：访问过程、调度算法</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xEl>
                                              <p:pRg st="3" end="3"/>
                                            </p:txEl>
                                          </p:spTgt>
                                        </p:tgtEl>
                                        <p:attrNameLst>
                                          <p:attrName>style.visibility</p:attrName>
                                        </p:attrNameLst>
                                      </p:cBhvr>
                                      <p:to>
                                        <p:strVal val="visible"/>
                                      </p:to>
                                    </p:set>
                                    <p:anim calcmode="lin" valueType="num">
                                      <p:cBhvr additive="base">
                                        <p:cTn id="25"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 calcmode="lin" valueType="num">
                                      <p:cBhvr additive="base">
                                        <p:cTn id="31"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 calcmode="lin" valueType="num">
                                      <p:cBhvr additive="base">
                                        <p:cTn id="37" dur="500" fill="hold"/>
                                        <p:tgtEl>
                                          <p:spTgt spid="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
                                            <p:txEl>
                                              <p:pRg st="6" end="6"/>
                                            </p:txEl>
                                          </p:spTgt>
                                        </p:tgtEl>
                                        <p:attrNameLst>
                                          <p:attrName>style.visibility</p:attrName>
                                        </p:attrNameLst>
                                      </p:cBhvr>
                                      <p:to>
                                        <p:strVal val="visible"/>
                                      </p:to>
                                    </p:set>
                                    <p:anim calcmode="lin" valueType="num">
                                      <p:cBhvr additive="base">
                                        <p:cTn id="43" dur="500" fill="hold"/>
                                        <p:tgtEl>
                                          <p:spTgt spid="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to="" calcmode="lin" valueType="num">
                                      <p:cBhvr>
                                        <p:cTn id="49" dur="1" fill="hold"/>
                                        <p:tgtEl>
                                          <p:spTgt spid="4"/>
                                        </p:tgtEl>
                                        <p:attrNameLst>
                                          <p:attrName/>
                                        </p:attrNameLst>
                                      </p:cBhvr>
                                    </p:anim>
                                  </p:childTnLst>
                                </p:cTn>
                              </p:par>
                            </p:childTnLst>
                          </p:cTn>
                        </p:par>
                      </p:childTnLst>
                    </p:cTn>
                  </p:par>
                  <p:par>
                    <p:cTn id="50" fill="hold">
                      <p:stCondLst>
                        <p:cond delay="indefinite"/>
                      </p:stCondLst>
                      <p:childTnLst>
                        <p:par>
                          <p:cTn id="51" fill="hold">
                            <p:stCondLst>
                              <p:cond delay="0"/>
                            </p:stCondLst>
                            <p:childTnLst>
                              <p:par>
                                <p:cTn id="52" presetID="24" presetClass="exit" presetSubtype="0" fill="hold" nodeType="clickEffect">
                                  <p:stCondLst>
                                    <p:cond delay="0"/>
                                  </p:stCondLst>
                                  <p:childTnLst>
                                    <p:anim to="" calcmode="lin" valueType="num">
                                      <p:cBhvr>
                                        <p:cTn id="53" dur="1"/>
                                        <p:tgtEl>
                                          <p:spTgt spid="4"/>
                                        </p:tgtEl>
                                        <p:attrNameLst>
                                          <p:attrName/>
                                        </p:attrNameLst>
                                      </p:cBhvr>
                                    </p:anim>
                                    <p:set>
                                      <p:cBhvr>
                                        <p:cTn id="54" dur="1" fill="hold">
                                          <p:stCondLst>
                                            <p:cond delay="0"/>
                                          </p:stCondLst>
                                        </p:cTn>
                                        <p:tgtEl>
                                          <p:spTgt spid="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to="" calcmode="lin" valueType="num">
                                      <p:cBhvr>
                                        <p:cTn id="59" dur="1" fill="hold"/>
                                        <p:tgtEl>
                                          <p:spTgt spid="5"/>
                                        </p:tgtEl>
                                        <p:attrNameLst>
                                          <p:attrName/>
                                        </p:attrNameLst>
                                      </p:cBhvr>
                                    </p:anim>
                                  </p:childTnLst>
                                </p:cTn>
                              </p:par>
                            </p:childTnLst>
                          </p:cTn>
                        </p:par>
                      </p:childTnLst>
                    </p:cTn>
                  </p:par>
                  <p:par>
                    <p:cTn id="60" fill="hold">
                      <p:stCondLst>
                        <p:cond delay="indefinite"/>
                      </p:stCondLst>
                      <p:childTnLst>
                        <p:par>
                          <p:cTn id="61" fill="hold">
                            <p:stCondLst>
                              <p:cond delay="0"/>
                            </p:stCondLst>
                            <p:childTnLst>
                              <p:par>
                                <p:cTn id="62" presetID="24" presetClass="exit" presetSubtype="0" fill="hold" nodeType="clickEffect">
                                  <p:stCondLst>
                                    <p:cond delay="0"/>
                                  </p:stCondLst>
                                  <p:childTnLst>
                                    <p:anim to="" calcmode="lin" valueType="num">
                                      <p:cBhvr>
                                        <p:cTn id="63" dur="1"/>
                                        <p:tgtEl>
                                          <p:spTgt spid="5"/>
                                        </p:tgtEl>
                                        <p:attrNameLst>
                                          <p:attrName/>
                                        </p:attrNameLst>
                                      </p:cBhvr>
                                    </p:anim>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4"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 to="" calcmode="lin" valueType="num">
                                      <p:cBhvr>
                                        <p:cTn id="69" dur="1" fill="hold"/>
                                        <p:tgtEl>
                                          <p:spTgt spid="7"/>
                                        </p:tgtEl>
                                        <p:attrNameLst>
                                          <p:attrName/>
                                        </p:attrNameLst>
                                      </p:cBhvr>
                                    </p:anim>
                                  </p:childTnLst>
                                </p:cTn>
                              </p:par>
                            </p:childTnLst>
                          </p:cTn>
                        </p:par>
                      </p:childTnLst>
                    </p:cTn>
                  </p:par>
                  <p:par>
                    <p:cTn id="70" fill="hold">
                      <p:stCondLst>
                        <p:cond delay="indefinite"/>
                      </p:stCondLst>
                      <p:childTnLst>
                        <p:par>
                          <p:cTn id="71" fill="hold">
                            <p:stCondLst>
                              <p:cond delay="0"/>
                            </p:stCondLst>
                            <p:childTnLst>
                              <p:par>
                                <p:cTn id="72" presetID="24" presetClass="exit" presetSubtype="0" fill="hold" nodeType="clickEffect">
                                  <p:stCondLst>
                                    <p:cond delay="0"/>
                                  </p:stCondLst>
                                  <p:childTnLst>
                                    <p:anim to="" calcmode="lin" valueType="num">
                                      <p:cBhvr>
                                        <p:cTn id="73" dur="1"/>
                                        <p:tgtEl>
                                          <p:spTgt spid="7"/>
                                        </p:tgtEl>
                                        <p:attrNameLst>
                                          <p:attrName/>
                                        </p:attrNameLst>
                                      </p:cBhvr>
                                    </p:anim>
                                    <p:set>
                                      <p:cBhvr>
                                        <p:cTn id="74" dur="1" fill="hold">
                                          <p:stCondLst>
                                            <p:cond delay="0"/>
                                          </p:stCondLst>
                                        </p:cTn>
                                        <p:tgtEl>
                                          <p:spTgt spid="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4"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 to="" calcmode="lin" valueType="num">
                                      <p:cBhvr>
                                        <p:cTn id="79" dur="1" fill="hold"/>
                                        <p:tgtEl>
                                          <p:spTgt spid="1026"/>
                                        </p:tgtEl>
                                        <p:attrNameLst>
                                          <p:attrName/>
                                        </p:attrNameLst>
                                      </p:cBhvr>
                                    </p:anim>
                                  </p:childTnLst>
                                </p:cTn>
                              </p:par>
                            </p:childTnLst>
                          </p:cTn>
                        </p:par>
                      </p:childTnLst>
                    </p:cTn>
                  </p:par>
                  <p:par>
                    <p:cTn id="80" fill="hold">
                      <p:stCondLst>
                        <p:cond delay="indefinite"/>
                      </p:stCondLst>
                      <p:childTnLst>
                        <p:par>
                          <p:cTn id="81" fill="hold">
                            <p:stCondLst>
                              <p:cond delay="0"/>
                            </p:stCondLst>
                            <p:childTnLst>
                              <p:par>
                                <p:cTn id="82" presetID="24" presetClass="exit" presetSubtype="0" fill="hold" nodeType="clickEffect">
                                  <p:stCondLst>
                                    <p:cond delay="0"/>
                                  </p:stCondLst>
                                  <p:childTnLst>
                                    <p:anim to="" calcmode="lin" valueType="num">
                                      <p:cBhvr>
                                        <p:cTn id="83" dur="1"/>
                                        <p:tgtEl>
                                          <p:spTgt spid="1026"/>
                                        </p:tgtEl>
                                        <p:attrNameLst>
                                          <p:attrName/>
                                        </p:attrNameLst>
                                      </p:cBhvr>
                                    </p:anim>
                                    <p:set>
                                      <p:cBhvr>
                                        <p:cTn id="84" dur="1" fill="hold">
                                          <p:stCondLst>
                                            <p:cond delay="0"/>
                                          </p:stCondLst>
                                        </p:cTn>
                                        <p:tgtEl>
                                          <p:spTgt spid="10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
                                            <p:txEl>
                                              <p:pRg st="0" end="0"/>
                                            </p:txEl>
                                          </p:spTgt>
                                        </p:tgtEl>
                                        <p:attrNameLst>
                                          <p:attrName>style.visibility</p:attrName>
                                        </p:attrNameLst>
                                      </p:cBhvr>
                                      <p:to>
                                        <p:strVal val="visible"/>
                                      </p:to>
                                    </p:set>
                                    <p:anim calcmode="lin" valueType="num">
                                      <p:cBhvr additive="base">
                                        <p:cTn id="8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9">
                                            <p:txEl>
                                              <p:pRg st="2" end="2"/>
                                            </p:txEl>
                                          </p:spTgt>
                                        </p:tgtEl>
                                        <p:attrNameLst>
                                          <p:attrName>style.visibility</p:attrName>
                                        </p:attrNameLst>
                                      </p:cBhvr>
                                      <p:to>
                                        <p:strVal val="visible"/>
                                      </p:to>
                                    </p:set>
                                    <p:anim calcmode="lin" valueType="num">
                                      <p:cBhvr additive="base">
                                        <p:cTn id="9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9">
                                            <p:txEl>
                                              <p:pRg st="3" end="3"/>
                                            </p:txEl>
                                          </p:spTgt>
                                        </p:tgtEl>
                                        <p:attrNameLst>
                                          <p:attrName>style.visibility</p:attrName>
                                        </p:attrNameLst>
                                      </p:cBhvr>
                                      <p:to>
                                        <p:strVal val="visible"/>
                                      </p:to>
                                    </p:set>
                                    <p:anim calcmode="lin" valueType="num">
                                      <p:cBhvr additive="base">
                                        <p:cTn id="10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容错技术</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第一级：</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针对磁盘表面部分故障，如某扇区损坏。</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双份文件目录和双份文件分配表</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（文件系统，防止文件信息还在，但文件管理的数据结构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FAT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损坏，导致文件不可访问）。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热修复重定向</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，将磁盘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空间作为热修复重定向区，当需要读写的扇区损坏就用这个区域代替。</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写后读校验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，数据写完后立即读出与源数据对比，若不一致，认为磁盘出错，则启用热修复重定向。</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第二级：</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磁盘镜像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，相当于每个逻辑磁盘对应一组两个完全相同的磁盘（一个为主磁盘，另一个为备份磁盘），磁盘利用率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50%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磁盘双工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，与磁盘镜像类似，不同点是磁盘镜像两个磁盘连接的是同一个磁盘控制器，而磁盘双工是两个磁盘挂接在不同的磁盘控制器上。能避免磁盘控制器损坏时磁盘镜像失效，同时也提高磁盘访问效率。</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提高磁盘</a:t>
            </a: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的方法</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磁盘高速缓存：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分配部分内存作为磁盘的高速缓存，可静态分配固定的内存部分作为高速缓存，也可以动态的将所有闲置内存作为一个高速缓冲池。读数据时先从高速缓存中取，没有，再从磁盘读到高速缓存（供本次及下一次访问使用）。</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缓冲区置换算法、周期性回写机制：</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高速缓存满时，需要淘汰部分数据，常用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（最近最久未使用）、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LFU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（最少使用）算法做置换。</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算法中最常访问的盘块数据始终在高速缓存中，存在安全隐患，所以需要周期性回写机制负责以几十秒为一个周期将修改的盘块信息从高速缓存写回磁盘。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优化数据分布（物理块、索引节点）：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略（物理块的大小、分布，文件索引的物理位置等）。</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其他方法：</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提前读</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，读当前块时提前读出接下来的一块数据（访问局部性原理，大概率）。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延时写</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。修改缓存中的数据后不立马写入，置延时写标志，周期性回写。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虚拟盘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，以内存仿真磁盘，又称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盘。与虚拟内存相反。（与高速缓存不同）</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磁盘工作原理：容错技术、磁盘</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优化</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椭圆 3"/>
          <p:cNvSpPr/>
          <p:nvPr/>
        </p:nvSpPr>
        <p:spPr>
          <a:xfrm>
            <a:off x="3131840" y="2715766"/>
            <a:ext cx="2016224" cy="720080"/>
          </a:xfrm>
          <a:prstGeom prst="ellipse">
            <a:avLst/>
          </a:prstGeom>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缓冲区？</a:t>
            </a:r>
            <a:endParaRPr lang="zh-CN" altLang="en-US" b="1" dirty="0">
              <a:solidFill>
                <a:srgbClr val="FF0000"/>
              </a:solidFill>
            </a:endParaRPr>
          </a:p>
        </p:txBody>
      </p:sp>
      <p:sp>
        <p:nvSpPr>
          <p:cNvPr id="5" name="椭圆 4"/>
          <p:cNvSpPr/>
          <p:nvPr/>
        </p:nvSpPr>
        <p:spPr>
          <a:xfrm>
            <a:off x="4355976" y="1851670"/>
            <a:ext cx="2304256" cy="864096"/>
          </a:xfrm>
          <a:prstGeom prst="ellipse">
            <a:avLst/>
          </a:prstGeom>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磁盘高速缓存？</a:t>
            </a:r>
            <a:endParaRPr lang="en-US" altLang="zh-CN" b="1" dirty="0" smtClean="0">
              <a:solidFill>
                <a:srgbClr val="FF0000"/>
              </a:solidFill>
            </a:endParaRPr>
          </a:p>
        </p:txBody>
      </p:sp>
      <p:sp>
        <p:nvSpPr>
          <p:cNvPr id="6" name="椭圆 5"/>
          <p:cNvSpPr/>
          <p:nvPr/>
        </p:nvSpPr>
        <p:spPr>
          <a:xfrm>
            <a:off x="5436096" y="915566"/>
            <a:ext cx="3312368" cy="864096"/>
          </a:xfrm>
          <a:prstGeom prst="ellipse">
            <a:avLst/>
          </a:prstGeom>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高速缓冲存储器（</a:t>
            </a:r>
            <a:r>
              <a:rPr lang="en-US" altLang="zh-CN" b="1" dirty="0" smtClean="0">
                <a:solidFill>
                  <a:srgbClr val="FF0000"/>
                </a:solidFill>
              </a:rPr>
              <a:t>cache</a:t>
            </a:r>
            <a:r>
              <a:rPr lang="zh-CN" altLang="en-US" b="1" dirty="0" smtClean="0">
                <a:solidFill>
                  <a:srgbClr val="FF0000"/>
                </a:solidFill>
              </a:rPr>
              <a:t>）？</a:t>
            </a:r>
            <a:endParaRPr lang="en-US" altLang="zh-CN" b="1" dirty="0" smtClean="0">
              <a:solidFill>
                <a:srgbClr val="FF0000"/>
              </a:solidFill>
            </a:endParaRPr>
          </a:p>
        </p:txBody>
      </p:sp>
    </p:spTree>
    <p:extLst>
      <p:ext uri="{BB962C8B-B14F-4D97-AF65-F5344CB8AC3E}">
        <p14:creationId xmlns="" xmlns:p14="http://schemas.microsoft.com/office/powerpoint/2010/main" val="3194213223"/>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290">
                                          <p:stCondLst>
                                            <p:cond delay="0"/>
                                          </p:stCondLst>
                                        </p:cTn>
                                        <p:tgtEl>
                                          <p:spTgt spid="4"/>
                                        </p:tgtEl>
                                      </p:cBhvr>
                                    </p:animEffect>
                                    <p:anim calcmode="lin" valueType="num">
                                      <p:cBhvr>
                                        <p:cTn id="33"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38" dur="13">
                                          <p:stCondLst>
                                            <p:cond delay="325"/>
                                          </p:stCondLst>
                                        </p:cTn>
                                        <p:tgtEl>
                                          <p:spTgt spid="4"/>
                                        </p:tgtEl>
                                      </p:cBhvr>
                                      <p:to x="100000" y="60000"/>
                                    </p:animScale>
                                    <p:animScale>
                                      <p:cBhvr>
                                        <p:cTn id="39" dur="83" decel="50000">
                                          <p:stCondLst>
                                            <p:cond delay="338"/>
                                          </p:stCondLst>
                                        </p:cTn>
                                        <p:tgtEl>
                                          <p:spTgt spid="4"/>
                                        </p:tgtEl>
                                      </p:cBhvr>
                                      <p:to x="100000" y="100000"/>
                                    </p:animScale>
                                    <p:animScale>
                                      <p:cBhvr>
                                        <p:cTn id="40" dur="13">
                                          <p:stCondLst>
                                            <p:cond delay="656"/>
                                          </p:stCondLst>
                                        </p:cTn>
                                        <p:tgtEl>
                                          <p:spTgt spid="4"/>
                                        </p:tgtEl>
                                      </p:cBhvr>
                                      <p:to x="100000" y="80000"/>
                                    </p:animScale>
                                    <p:animScale>
                                      <p:cBhvr>
                                        <p:cTn id="41" dur="83" decel="50000">
                                          <p:stCondLst>
                                            <p:cond delay="669"/>
                                          </p:stCondLst>
                                        </p:cTn>
                                        <p:tgtEl>
                                          <p:spTgt spid="4"/>
                                        </p:tgtEl>
                                      </p:cBhvr>
                                      <p:to x="100000" y="100000"/>
                                    </p:animScale>
                                    <p:animScale>
                                      <p:cBhvr>
                                        <p:cTn id="42" dur="13">
                                          <p:stCondLst>
                                            <p:cond delay="821"/>
                                          </p:stCondLst>
                                        </p:cTn>
                                        <p:tgtEl>
                                          <p:spTgt spid="4"/>
                                        </p:tgtEl>
                                      </p:cBhvr>
                                      <p:to x="100000" y="90000"/>
                                    </p:animScale>
                                    <p:animScale>
                                      <p:cBhvr>
                                        <p:cTn id="43" dur="83" decel="50000">
                                          <p:stCondLst>
                                            <p:cond delay="834"/>
                                          </p:stCondLst>
                                        </p:cTn>
                                        <p:tgtEl>
                                          <p:spTgt spid="4"/>
                                        </p:tgtEl>
                                      </p:cBhvr>
                                      <p:to x="100000" y="100000"/>
                                    </p:animScale>
                                    <p:animScale>
                                      <p:cBhvr>
                                        <p:cTn id="44" dur="13">
                                          <p:stCondLst>
                                            <p:cond delay="904"/>
                                          </p:stCondLst>
                                        </p:cTn>
                                        <p:tgtEl>
                                          <p:spTgt spid="4"/>
                                        </p:tgtEl>
                                      </p:cBhvr>
                                      <p:to x="100000" y="95000"/>
                                    </p:animScale>
                                    <p:animScale>
                                      <p:cBhvr>
                                        <p:cTn id="45" dur="83" decel="50000">
                                          <p:stCondLst>
                                            <p:cond delay="917"/>
                                          </p:stCondLst>
                                        </p:cTn>
                                        <p:tgtEl>
                                          <p:spTgt spid="4"/>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290">
                                          <p:stCondLst>
                                            <p:cond delay="0"/>
                                          </p:stCondLst>
                                        </p:cTn>
                                        <p:tgtEl>
                                          <p:spTgt spid="5"/>
                                        </p:tgtEl>
                                      </p:cBhvr>
                                    </p:animEffect>
                                    <p:anim calcmode="lin" valueType="num">
                                      <p:cBhvr>
                                        <p:cTn id="5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56" dur="13">
                                          <p:stCondLst>
                                            <p:cond delay="325"/>
                                          </p:stCondLst>
                                        </p:cTn>
                                        <p:tgtEl>
                                          <p:spTgt spid="5"/>
                                        </p:tgtEl>
                                      </p:cBhvr>
                                      <p:to x="100000" y="60000"/>
                                    </p:animScale>
                                    <p:animScale>
                                      <p:cBhvr>
                                        <p:cTn id="57" dur="83" decel="50000">
                                          <p:stCondLst>
                                            <p:cond delay="338"/>
                                          </p:stCondLst>
                                        </p:cTn>
                                        <p:tgtEl>
                                          <p:spTgt spid="5"/>
                                        </p:tgtEl>
                                      </p:cBhvr>
                                      <p:to x="100000" y="100000"/>
                                    </p:animScale>
                                    <p:animScale>
                                      <p:cBhvr>
                                        <p:cTn id="58" dur="13">
                                          <p:stCondLst>
                                            <p:cond delay="656"/>
                                          </p:stCondLst>
                                        </p:cTn>
                                        <p:tgtEl>
                                          <p:spTgt spid="5"/>
                                        </p:tgtEl>
                                      </p:cBhvr>
                                      <p:to x="100000" y="80000"/>
                                    </p:animScale>
                                    <p:animScale>
                                      <p:cBhvr>
                                        <p:cTn id="59" dur="83" decel="50000">
                                          <p:stCondLst>
                                            <p:cond delay="669"/>
                                          </p:stCondLst>
                                        </p:cTn>
                                        <p:tgtEl>
                                          <p:spTgt spid="5"/>
                                        </p:tgtEl>
                                      </p:cBhvr>
                                      <p:to x="100000" y="100000"/>
                                    </p:animScale>
                                    <p:animScale>
                                      <p:cBhvr>
                                        <p:cTn id="60" dur="13">
                                          <p:stCondLst>
                                            <p:cond delay="821"/>
                                          </p:stCondLst>
                                        </p:cTn>
                                        <p:tgtEl>
                                          <p:spTgt spid="5"/>
                                        </p:tgtEl>
                                      </p:cBhvr>
                                      <p:to x="100000" y="90000"/>
                                    </p:animScale>
                                    <p:animScale>
                                      <p:cBhvr>
                                        <p:cTn id="61" dur="83" decel="50000">
                                          <p:stCondLst>
                                            <p:cond delay="834"/>
                                          </p:stCondLst>
                                        </p:cTn>
                                        <p:tgtEl>
                                          <p:spTgt spid="5"/>
                                        </p:tgtEl>
                                      </p:cBhvr>
                                      <p:to x="100000" y="100000"/>
                                    </p:animScale>
                                    <p:animScale>
                                      <p:cBhvr>
                                        <p:cTn id="62" dur="13">
                                          <p:stCondLst>
                                            <p:cond delay="904"/>
                                          </p:stCondLst>
                                        </p:cTn>
                                        <p:tgtEl>
                                          <p:spTgt spid="5"/>
                                        </p:tgtEl>
                                      </p:cBhvr>
                                      <p:to x="100000" y="95000"/>
                                    </p:animScale>
                                    <p:animScale>
                                      <p:cBhvr>
                                        <p:cTn id="63" dur="83" decel="50000">
                                          <p:stCondLst>
                                            <p:cond delay="917"/>
                                          </p:stCondLst>
                                        </p:cTn>
                                        <p:tgtEl>
                                          <p:spTgt spid="5"/>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down)">
                                      <p:cBhvr>
                                        <p:cTn id="68" dur="290">
                                          <p:stCondLst>
                                            <p:cond delay="0"/>
                                          </p:stCondLst>
                                        </p:cTn>
                                        <p:tgtEl>
                                          <p:spTgt spid="6"/>
                                        </p:tgtEl>
                                      </p:cBhvr>
                                    </p:animEffect>
                                    <p:anim calcmode="lin" valueType="num">
                                      <p:cBhvr>
                                        <p:cTn id="69"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0"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1"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72"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73"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74" dur="13">
                                          <p:stCondLst>
                                            <p:cond delay="325"/>
                                          </p:stCondLst>
                                        </p:cTn>
                                        <p:tgtEl>
                                          <p:spTgt spid="6"/>
                                        </p:tgtEl>
                                      </p:cBhvr>
                                      <p:to x="100000" y="60000"/>
                                    </p:animScale>
                                    <p:animScale>
                                      <p:cBhvr>
                                        <p:cTn id="75" dur="83" decel="50000">
                                          <p:stCondLst>
                                            <p:cond delay="338"/>
                                          </p:stCondLst>
                                        </p:cTn>
                                        <p:tgtEl>
                                          <p:spTgt spid="6"/>
                                        </p:tgtEl>
                                      </p:cBhvr>
                                      <p:to x="100000" y="100000"/>
                                    </p:animScale>
                                    <p:animScale>
                                      <p:cBhvr>
                                        <p:cTn id="76" dur="13">
                                          <p:stCondLst>
                                            <p:cond delay="656"/>
                                          </p:stCondLst>
                                        </p:cTn>
                                        <p:tgtEl>
                                          <p:spTgt spid="6"/>
                                        </p:tgtEl>
                                      </p:cBhvr>
                                      <p:to x="100000" y="80000"/>
                                    </p:animScale>
                                    <p:animScale>
                                      <p:cBhvr>
                                        <p:cTn id="77" dur="83" decel="50000">
                                          <p:stCondLst>
                                            <p:cond delay="669"/>
                                          </p:stCondLst>
                                        </p:cTn>
                                        <p:tgtEl>
                                          <p:spTgt spid="6"/>
                                        </p:tgtEl>
                                      </p:cBhvr>
                                      <p:to x="100000" y="100000"/>
                                    </p:animScale>
                                    <p:animScale>
                                      <p:cBhvr>
                                        <p:cTn id="78" dur="13">
                                          <p:stCondLst>
                                            <p:cond delay="821"/>
                                          </p:stCondLst>
                                        </p:cTn>
                                        <p:tgtEl>
                                          <p:spTgt spid="6"/>
                                        </p:tgtEl>
                                      </p:cBhvr>
                                      <p:to x="100000" y="90000"/>
                                    </p:animScale>
                                    <p:animScale>
                                      <p:cBhvr>
                                        <p:cTn id="79" dur="83" decel="50000">
                                          <p:stCondLst>
                                            <p:cond delay="834"/>
                                          </p:stCondLst>
                                        </p:cTn>
                                        <p:tgtEl>
                                          <p:spTgt spid="6"/>
                                        </p:tgtEl>
                                      </p:cBhvr>
                                      <p:to x="100000" y="100000"/>
                                    </p:animScale>
                                    <p:animScale>
                                      <p:cBhvr>
                                        <p:cTn id="80" dur="13">
                                          <p:stCondLst>
                                            <p:cond delay="904"/>
                                          </p:stCondLst>
                                        </p:cTn>
                                        <p:tgtEl>
                                          <p:spTgt spid="6"/>
                                        </p:tgtEl>
                                      </p:cBhvr>
                                      <p:to x="100000" y="95000"/>
                                    </p:animScale>
                                    <p:animScale>
                                      <p:cBhvr>
                                        <p:cTn id="81" dur="83" decel="50000">
                                          <p:stCondLst>
                                            <p:cond delay="917"/>
                                          </p:stCondLst>
                                        </p:cTn>
                                        <p:tgtEl>
                                          <p:spTgt spid="6"/>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 presetClass="exit" presetSubtype="2" fill="hold" grpId="1" nodeType="clickEffect">
                                  <p:stCondLst>
                                    <p:cond delay="0"/>
                                  </p:stCondLst>
                                  <p:childTnLst>
                                    <p:anim calcmode="lin" valueType="num">
                                      <p:cBhvr additive="base">
                                        <p:cTn id="85" dur="500"/>
                                        <p:tgtEl>
                                          <p:spTgt spid="5"/>
                                        </p:tgtEl>
                                        <p:attrNameLst>
                                          <p:attrName>ppt_x</p:attrName>
                                        </p:attrNameLst>
                                      </p:cBhvr>
                                      <p:tavLst>
                                        <p:tav tm="0">
                                          <p:val>
                                            <p:strVal val="ppt_x"/>
                                          </p:val>
                                        </p:tav>
                                        <p:tav tm="100000">
                                          <p:val>
                                            <p:strVal val="1+ppt_w/2"/>
                                          </p:val>
                                        </p:tav>
                                      </p:tavLst>
                                    </p:anim>
                                    <p:anim calcmode="lin" valueType="num">
                                      <p:cBhvr additive="base">
                                        <p:cTn id="86" dur="500"/>
                                        <p:tgtEl>
                                          <p:spTgt spid="5"/>
                                        </p:tgtEl>
                                        <p:attrNameLst>
                                          <p:attrName>ppt_y</p:attrName>
                                        </p:attrNameLst>
                                      </p:cBhvr>
                                      <p:tavLst>
                                        <p:tav tm="0">
                                          <p:val>
                                            <p:strVal val="ppt_y"/>
                                          </p:val>
                                        </p:tav>
                                        <p:tav tm="100000">
                                          <p:val>
                                            <p:strVal val="ppt_y"/>
                                          </p:val>
                                        </p:tav>
                                      </p:tavLst>
                                    </p:anim>
                                    <p:set>
                                      <p:cBhvr>
                                        <p:cTn id="87" dur="1" fill="hold">
                                          <p:stCondLst>
                                            <p:cond delay="499"/>
                                          </p:stCondLst>
                                        </p:cTn>
                                        <p:tgtEl>
                                          <p:spTgt spid="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4"/>
                                        </p:tgtEl>
                                        <p:attrNameLst>
                                          <p:attrName>ppt_x</p:attrName>
                                        </p:attrNameLst>
                                      </p:cBhvr>
                                      <p:tavLst>
                                        <p:tav tm="0">
                                          <p:val>
                                            <p:strVal val="ppt_x"/>
                                          </p:val>
                                        </p:tav>
                                        <p:tav tm="100000">
                                          <p:val>
                                            <p:strVal val="1+ppt_w/2"/>
                                          </p:val>
                                        </p:tav>
                                      </p:tavLst>
                                    </p:anim>
                                    <p:anim calcmode="lin" valueType="num">
                                      <p:cBhvr additive="base">
                                        <p:cTn id="90" dur="500"/>
                                        <p:tgtEl>
                                          <p:spTgt spid="4"/>
                                        </p:tgtEl>
                                        <p:attrNameLst>
                                          <p:attrName>ppt_y</p:attrName>
                                        </p:attrNameLst>
                                      </p:cBhvr>
                                      <p:tavLst>
                                        <p:tav tm="0">
                                          <p:val>
                                            <p:strVal val="ppt_y"/>
                                          </p:val>
                                        </p:tav>
                                        <p:tav tm="100000">
                                          <p:val>
                                            <p:strVal val="ppt_y"/>
                                          </p:val>
                                        </p:tav>
                                      </p:tavLst>
                                    </p:anim>
                                    <p:set>
                                      <p:cBhvr>
                                        <p:cTn id="91" dur="1" fill="hold">
                                          <p:stCondLst>
                                            <p:cond delay="499"/>
                                          </p:stCondLst>
                                        </p:cTn>
                                        <p:tgtEl>
                                          <p:spTgt spid="4"/>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6"/>
                                        </p:tgtEl>
                                        <p:attrNameLst>
                                          <p:attrName>ppt_x</p:attrName>
                                        </p:attrNameLst>
                                      </p:cBhvr>
                                      <p:tavLst>
                                        <p:tav tm="0">
                                          <p:val>
                                            <p:strVal val="ppt_x"/>
                                          </p:val>
                                        </p:tav>
                                        <p:tav tm="100000">
                                          <p:val>
                                            <p:strVal val="1+ppt_w/2"/>
                                          </p:val>
                                        </p:tav>
                                      </p:tavLst>
                                    </p:anim>
                                    <p:anim calcmode="lin" valueType="num">
                                      <p:cBhvr additive="base">
                                        <p:cTn id="94" dur="500"/>
                                        <p:tgtEl>
                                          <p:spTgt spid="6"/>
                                        </p:tgtEl>
                                        <p:attrNameLst>
                                          <p:attrName>ppt_y</p:attrName>
                                        </p:attrNameLst>
                                      </p:cBhvr>
                                      <p:tavLst>
                                        <p:tav tm="0">
                                          <p:val>
                                            <p:strVal val="ppt_y"/>
                                          </p:val>
                                        </p:tav>
                                        <p:tav tm="100000">
                                          <p:val>
                                            <p:strVal val="ppt_y"/>
                                          </p:val>
                                        </p:tav>
                                      </p:tavLst>
                                    </p:anim>
                                    <p:set>
                                      <p:cBhvr>
                                        <p:cTn id="95" dur="1" fill="hold">
                                          <p:stCondLst>
                                            <p:cond delay="499"/>
                                          </p:stCondLst>
                                        </p:cTn>
                                        <p:tgtEl>
                                          <p:spTgt spid="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3">
                                            <p:txEl>
                                              <p:pRg st="6" end="6"/>
                                            </p:txEl>
                                          </p:spTgt>
                                        </p:tgtEl>
                                        <p:attrNameLst>
                                          <p:attrName>style.visibility</p:attrName>
                                        </p:attrNameLst>
                                      </p:cBhvr>
                                      <p:to>
                                        <p:strVal val="visible"/>
                                      </p:to>
                                    </p:set>
                                    <p:animEffect transition="in" filter="wipe(down)">
                                      <p:cBhvr>
                                        <p:cTn id="100" dur="500"/>
                                        <p:tgtEl>
                                          <p:spTgt spid="23">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3">
                                            <p:txEl>
                                              <p:pRg st="7" end="7"/>
                                            </p:txEl>
                                          </p:spTgt>
                                        </p:tgtEl>
                                        <p:attrNameLst>
                                          <p:attrName>style.visibility</p:attrName>
                                        </p:attrNameLst>
                                      </p:cBhvr>
                                      <p:to>
                                        <p:strVal val="visible"/>
                                      </p:to>
                                    </p:set>
                                    <p:animEffect transition="in" filter="wipe(down)">
                                      <p:cBhvr>
                                        <p:cTn id="105" dur="500"/>
                                        <p:tgtEl>
                                          <p:spTgt spid="23">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3">
                                            <p:txEl>
                                              <p:pRg st="8" end="8"/>
                                            </p:txEl>
                                          </p:spTgt>
                                        </p:tgtEl>
                                        <p:attrNameLst>
                                          <p:attrName>style.visibility</p:attrName>
                                        </p:attrNameLst>
                                      </p:cBhvr>
                                      <p:to>
                                        <p:strVal val="visible"/>
                                      </p:to>
                                    </p:set>
                                    <p:animEffect transition="in" filter="wipe(down)">
                                      <p:cBhvr>
                                        <p:cTn id="110"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4" grpId="0" animBg="1"/>
      <p:bldP spid="4" grpId="1" animBg="1"/>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a16="http://schemas.microsoft.com/office/drawing/2014/main" xmlns="" id="{5597E57F-4844-4B3C-9724-CCC5AB498491}"/>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10800000">
            <a:off x="-468560" y="2104170"/>
            <a:ext cx="4259158" cy="3039330"/>
          </a:xfrm>
          <a:prstGeom prst="rect">
            <a:avLst/>
          </a:prstGeom>
        </p:spPr>
      </p:pic>
    </p:spTree>
    <p:extLst>
      <p:ext uri="{BB962C8B-B14F-4D97-AF65-F5344CB8AC3E}">
        <p14:creationId xmlns="" xmlns:p14="http://schemas.microsoft.com/office/powerpoint/2010/main" val="29409768"/>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90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par>
                          <p:cTn id="49" fill="hold">
                            <p:stCondLst>
                              <p:cond delay="3400"/>
                            </p:stCondLst>
                            <p:childTnLst>
                              <p:par>
                                <p:cTn id="50" presetID="26" presetClass="emph" presetSubtype="0" fill="hold" grpId="2" nodeType="afterEffect">
                                  <p:stCondLst>
                                    <p:cond delay="0"/>
                                  </p:stCondLst>
                                  <p:childTnLst>
                                    <p:animEffect transition="out" filter="fade">
                                      <p:cBhvr>
                                        <p:cTn id="51" dur="500" tmFilter="0, 0; .2, .5; .8, .5; 1, 0"/>
                                        <p:tgtEl>
                                          <p:spTgt spid="29"/>
                                        </p:tgtEl>
                                      </p:cBhvr>
                                    </p:animEffect>
                                    <p:animScale>
                                      <p:cBhvr>
                                        <p:cTn id="52" dur="250" autoRev="1" fill="hold"/>
                                        <p:tgtEl>
                                          <p:spTgt spid="29"/>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3"/>
                                        </p:tgtEl>
                                      </p:cBhvr>
                                    </p:animEffect>
                                    <p:animScale>
                                      <p:cBhvr>
                                        <p:cTn id="55"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13" descr="FD1DDF730CE4456e89755B07FE1653D0# #Rectangle 13"/>
          <p:cNvSpPr>
            <a:spLocks noChangeArrowheads="1"/>
          </p:cNvSpPr>
          <p:nvPr/>
        </p:nvSpPr>
        <p:spPr bwMode="auto">
          <a:xfrm>
            <a:off x="1401224" y="1717066"/>
            <a:ext cx="237868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程序直接控制方式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中断驱动方式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通道方式</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3786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缓冲区的作用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四种缓冲区的实现极其工作方式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331640" y="1361462"/>
            <a:ext cx="182934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控制方式</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14414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介绍四种缓冲区</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设备管理的数据结构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设备分配的策略</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18040" y="2162272"/>
            <a:ext cx="14943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设备管理与分配 </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570905" y="2679842"/>
              <a:ext cx="1299318" cy="359881"/>
            </a:xfrm>
            <a:prstGeom prst="rect">
              <a:avLst/>
            </a:prstGeom>
            <a:noFill/>
          </p:spPr>
          <p:txBody>
            <a:bodyPr wrap="none" rtlCol="0">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控制方式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62"/>
          <p:cNvGrpSpPr/>
          <p:nvPr/>
        </p:nvGrpSpPr>
        <p:grpSpPr>
          <a:xfrm>
            <a:off x="4269494" y="1801490"/>
            <a:ext cx="1354818"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214465" y="1971296"/>
              <a:ext cx="1178776" cy="611796"/>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设备分配与管理</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942742" y="2679842"/>
              <a:ext cx="84571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缓冲区</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401375" y="1998072"/>
              <a:ext cx="1107998" cy="611796"/>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子系统层次设计</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364088" y="4157667"/>
            <a:ext cx="25922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层次结构设计的目的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各层次的内容与作用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通过一次磁盘</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了解整个系统流程</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91403" y="3792952"/>
            <a:ext cx="1649811" cy="307777"/>
          </a:xfrm>
          <a:prstGeom prst="rect">
            <a:avLst/>
          </a:prstGeom>
          <a:noFill/>
        </p:spPr>
        <p:txBody>
          <a:bodyPr wrap="none" rtlCol="0">
            <a:spAutoFit/>
          </a:bodyPr>
          <a:lstStyle/>
          <a:p>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子系统层次结构</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 xmlns:p14="http://schemas.microsoft.com/office/powerpoint/2010/main" val="1243964117"/>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1+#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30000"/>
              </a:lnSpc>
              <a:buNone/>
            </a:pPr>
            <a:r>
              <a:rPr lang="zh-CN" altLang="en-US" sz="1600" b="1" dirty="0" smtClean="0">
                <a:solidFill>
                  <a:schemeClr val="tx1"/>
                </a:solidFill>
                <a:sym typeface="Wingdings" pitchFamily="2" charset="2"/>
              </a:rPr>
              <a:t>循环测试</a:t>
            </a:r>
            <a:r>
              <a:rPr lang="en-US" altLang="zh-CN" sz="1600" b="1" dirty="0" smtClean="0">
                <a:solidFill>
                  <a:schemeClr val="tx1"/>
                </a:solidFill>
                <a:sym typeface="Wingdings" pitchFamily="2" charset="2"/>
              </a:rPr>
              <a:t>IO</a:t>
            </a:r>
            <a:r>
              <a:rPr lang="zh-CN" altLang="en-US" sz="1600" b="1" dirty="0" smtClean="0">
                <a:solidFill>
                  <a:schemeClr val="tx1"/>
                </a:solidFill>
                <a:sym typeface="Wingdings" pitchFamily="2" charset="2"/>
              </a:rPr>
              <a:t>方式</a:t>
            </a:r>
            <a:endParaRPr lang="en-US" altLang="zh-CN" sz="1600" b="1" dirty="0" smtClean="0">
              <a:solidFill>
                <a:schemeClr val="tx1"/>
              </a:solidFill>
              <a:sym typeface="Wingdings" pitchFamily="2" charset="2"/>
            </a:endParaRPr>
          </a:p>
          <a:p>
            <a:pPr marL="285750" indent="-285750">
              <a:lnSpc>
                <a:spcPct val="130000"/>
              </a:lnSpc>
              <a:buNone/>
            </a:pPr>
            <a:r>
              <a:rPr lang="en-US" altLang="zh-CN" sz="1600" dirty="0" smtClean="0">
                <a:solidFill>
                  <a:schemeClr val="tx1"/>
                </a:solidFill>
                <a:sym typeface="Wingdings" pitchFamily="2" charset="2"/>
              </a:rPr>
              <a:t>      </a:t>
            </a:r>
            <a:r>
              <a:rPr lang="zh-CN" altLang="en-US" sz="1600" dirty="0" smtClean="0">
                <a:solidFill>
                  <a:schemeClr val="tx1"/>
                </a:solidFill>
                <a:sym typeface="Wingdings" pitchFamily="2" charset="2"/>
              </a:rPr>
              <a:t>也叫程序直接控制方式，</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控制器的控制寄存器存在几个标志位，启动位、完成位、忙位。</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不断查询控制器的这几个标志位，然后从数据寄存器存取数据。这种方式</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操作持续占有</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，造成</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资源极大浪费。</a:t>
            </a:r>
            <a:endParaRPr lang="en-US" altLang="zh-CN" sz="1600" dirty="0" smtClean="0">
              <a:solidFill>
                <a:schemeClr val="tx1"/>
              </a:solidFill>
              <a:sym typeface="Wingdings" pitchFamily="2" charset="2"/>
            </a:endParaRPr>
          </a:p>
          <a:p>
            <a:pPr marL="285750" indent="-285750">
              <a:lnSpc>
                <a:spcPct val="130000"/>
              </a:lnSpc>
              <a:buNone/>
            </a:pPr>
            <a:endParaRPr lang="en-US" altLang="zh-CN" sz="1600" dirty="0" smtClean="0">
              <a:solidFill>
                <a:schemeClr val="tx1"/>
              </a:solidFill>
              <a:sym typeface="Wingdings" pitchFamily="2" charset="2"/>
            </a:endParaRPr>
          </a:p>
          <a:p>
            <a:pPr marL="285750" indent="-285750">
              <a:lnSpc>
                <a:spcPct val="130000"/>
              </a:lnSpc>
              <a:buNone/>
            </a:pPr>
            <a:endParaRPr lang="en-US" altLang="zh-CN" sz="1600" dirty="0" smtClean="0">
              <a:solidFill>
                <a:schemeClr val="tx1"/>
              </a:solidFill>
              <a:sym typeface="Wingdings" pitchFamily="2" charset="2"/>
            </a:endParaRPr>
          </a:p>
          <a:p>
            <a:pPr marL="285750" indent="-285750">
              <a:lnSpc>
                <a:spcPct val="130000"/>
              </a:lnSpc>
              <a:buNone/>
            </a:pPr>
            <a:r>
              <a:rPr lang="zh-CN" altLang="en-US" sz="1600" b="1" dirty="0" smtClean="0">
                <a:solidFill>
                  <a:schemeClr val="tx1"/>
                </a:solidFill>
                <a:sym typeface="Wingdings" pitchFamily="2" charset="2"/>
              </a:rPr>
              <a:t>中断驱动方式</a:t>
            </a:r>
            <a:endParaRPr lang="en-US" altLang="zh-CN" sz="1600" b="1" dirty="0" smtClean="0">
              <a:solidFill>
                <a:schemeClr val="tx1"/>
              </a:solidFill>
              <a:sym typeface="Wingdings" pitchFamily="2" charset="2"/>
            </a:endParaRPr>
          </a:p>
          <a:p>
            <a:pPr marL="285750" indent="-285750">
              <a:lnSpc>
                <a:spcPct val="130000"/>
              </a:lnSpc>
              <a:buNone/>
            </a:pPr>
            <a:r>
              <a:rPr lang="en-US" altLang="zh-CN" sz="1600" dirty="0" smtClean="0">
                <a:solidFill>
                  <a:schemeClr val="tx1"/>
                </a:solidFill>
                <a:sym typeface="Wingdings" pitchFamily="2" charset="2"/>
              </a:rPr>
              <a:t>	</a:t>
            </a:r>
            <a:r>
              <a:rPr lang="zh-CN" altLang="en-US" sz="1600" dirty="0" smtClean="0">
                <a:solidFill>
                  <a:schemeClr val="tx1"/>
                </a:solidFill>
                <a:sym typeface="Wingdings" pitchFamily="2" charset="2"/>
              </a:rPr>
              <a:t>允许</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设备主动以中断形式打断</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的运行并请求服务，从而让</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在</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操作时解放出来。让</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与</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设备能并行工作。但这种方式当</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设备很多时，频繁中断</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的工作，大大减少</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的常规工作时间。</a:t>
            </a:r>
            <a:endParaRPr lang="en-US" altLang="zh-CN" sz="1600" dirty="0" smtClean="0">
              <a:solidFill>
                <a:schemeClr val="tx1"/>
              </a:solidFill>
              <a:sym typeface="Wingdings" pitchFamily="2" charset="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p:txBody>
      </p:sp>
      <p:grpSp>
        <p:nvGrpSpPr>
          <p:cNvPr id="5" name="Group 19"/>
          <p:cNvGrpSpPr>
            <a:grpSpLocks/>
          </p:cNvGrpSpPr>
          <p:nvPr/>
        </p:nvGrpSpPr>
        <p:grpSpPr bwMode="auto">
          <a:xfrm>
            <a:off x="1691680" y="2067694"/>
            <a:ext cx="5943600" cy="2286000"/>
            <a:chOff x="672" y="2352"/>
            <a:chExt cx="3744" cy="1440"/>
          </a:xfrm>
        </p:grpSpPr>
        <p:sp>
          <p:nvSpPr>
            <p:cNvPr id="6" name="Rectangle 6"/>
            <p:cNvSpPr>
              <a:spLocks noChangeArrowheads="1"/>
            </p:cNvSpPr>
            <p:nvPr/>
          </p:nvSpPr>
          <p:spPr bwMode="auto">
            <a:xfrm>
              <a:off x="672" y="2352"/>
              <a:ext cx="384" cy="1056"/>
            </a:xfrm>
            <a:prstGeom prst="rect">
              <a:avLst/>
            </a:prstGeom>
            <a:noFill/>
            <a:ln w="28575">
              <a:solidFill>
                <a:schemeClr val="tx1"/>
              </a:solidFill>
              <a:miter lim="800000"/>
              <a:headEnd/>
              <a:tailEnd/>
            </a:ln>
          </p:spPr>
          <p:txBody>
            <a:bodyPr wrap="none" anchor="ctr"/>
            <a:lstStyle/>
            <a:p>
              <a:pPr algn="ctr"/>
              <a:r>
                <a:rPr lang="en-US" altLang="zh-CN" sz="2000">
                  <a:latin typeface="Times New Roman" pitchFamily="18" charset="0"/>
                </a:rPr>
                <a:t>CPU</a:t>
              </a:r>
            </a:p>
          </p:txBody>
        </p:sp>
        <p:sp>
          <p:nvSpPr>
            <p:cNvPr id="7" name="Rectangle 7"/>
            <p:cNvSpPr>
              <a:spLocks noChangeArrowheads="1"/>
            </p:cNvSpPr>
            <p:nvPr/>
          </p:nvSpPr>
          <p:spPr bwMode="auto">
            <a:xfrm>
              <a:off x="1536" y="2352"/>
              <a:ext cx="2016" cy="1056"/>
            </a:xfrm>
            <a:prstGeom prst="rect">
              <a:avLst/>
            </a:prstGeom>
            <a:noFill/>
            <a:ln w="28575">
              <a:solidFill>
                <a:schemeClr val="tx1"/>
              </a:solidFill>
              <a:miter lim="800000"/>
              <a:headEnd/>
              <a:tailEnd/>
            </a:ln>
          </p:spPr>
          <p:txBody>
            <a:bodyPr wrap="none" anchor="ctr"/>
            <a:lstStyle/>
            <a:p>
              <a:endParaRPr lang="zh-CN" altLang="en-US"/>
            </a:p>
          </p:txBody>
        </p:sp>
        <p:sp>
          <p:nvSpPr>
            <p:cNvPr id="8" name="Rectangle 8"/>
            <p:cNvSpPr>
              <a:spLocks noChangeArrowheads="1"/>
            </p:cNvSpPr>
            <p:nvPr/>
          </p:nvSpPr>
          <p:spPr bwMode="auto">
            <a:xfrm>
              <a:off x="4032" y="2352"/>
              <a:ext cx="384" cy="1056"/>
            </a:xfrm>
            <a:prstGeom prst="rect">
              <a:avLst/>
            </a:prstGeom>
            <a:noFill/>
            <a:ln w="28575">
              <a:solidFill>
                <a:schemeClr val="tx1"/>
              </a:solidFill>
              <a:miter lim="800000"/>
              <a:headEnd/>
              <a:tailEnd/>
            </a:ln>
          </p:spPr>
          <p:txBody>
            <a:bodyPr wrap="none" anchor="ctr"/>
            <a:lstStyle/>
            <a:p>
              <a:pPr algn="ctr"/>
              <a:r>
                <a:rPr lang="zh-CN" altLang="en-US">
                  <a:latin typeface="Times New Roman" pitchFamily="18" charset="0"/>
                </a:rPr>
                <a:t>外</a:t>
              </a:r>
            </a:p>
            <a:p>
              <a:pPr algn="ctr"/>
              <a:r>
                <a:rPr lang="zh-CN" altLang="en-US">
                  <a:latin typeface="Times New Roman" pitchFamily="18" charset="0"/>
                </a:rPr>
                <a:t>部</a:t>
              </a:r>
            </a:p>
            <a:p>
              <a:pPr algn="ctr"/>
              <a:r>
                <a:rPr lang="zh-CN" altLang="en-US">
                  <a:latin typeface="Times New Roman" pitchFamily="18" charset="0"/>
                </a:rPr>
                <a:t>设</a:t>
              </a:r>
            </a:p>
            <a:p>
              <a:pPr algn="ctr"/>
              <a:r>
                <a:rPr lang="zh-CN" altLang="en-US">
                  <a:latin typeface="Times New Roman" pitchFamily="18" charset="0"/>
                </a:rPr>
                <a:t>备</a:t>
              </a:r>
            </a:p>
          </p:txBody>
        </p:sp>
        <p:sp>
          <p:nvSpPr>
            <p:cNvPr id="9" name="Rectangle 9"/>
            <p:cNvSpPr>
              <a:spLocks noChangeArrowheads="1"/>
            </p:cNvSpPr>
            <p:nvPr/>
          </p:nvSpPr>
          <p:spPr bwMode="auto">
            <a:xfrm>
              <a:off x="1680" y="2496"/>
              <a:ext cx="336" cy="816"/>
            </a:xfrm>
            <a:prstGeom prst="rect">
              <a:avLst/>
            </a:prstGeom>
            <a:noFill/>
            <a:ln w="19050">
              <a:solidFill>
                <a:srgbClr val="FF0066"/>
              </a:solidFill>
              <a:miter lim="800000"/>
              <a:headEnd/>
              <a:tailEnd/>
            </a:ln>
          </p:spPr>
          <p:txBody>
            <a:bodyPr wrap="none" anchor="ctr"/>
            <a:lstStyle/>
            <a:p>
              <a:pPr algn="ctr"/>
              <a:r>
                <a:rPr lang="zh-CN" altLang="en-US" sz="1400" b="1">
                  <a:solidFill>
                    <a:srgbClr val="008000"/>
                  </a:solidFill>
                  <a:latin typeface="Times New Roman" pitchFamily="18" charset="0"/>
                </a:rPr>
                <a:t>控</a:t>
              </a:r>
            </a:p>
            <a:p>
              <a:pPr algn="ctr"/>
              <a:r>
                <a:rPr lang="zh-CN" altLang="en-US" sz="1400" b="1">
                  <a:solidFill>
                    <a:srgbClr val="008000"/>
                  </a:solidFill>
                  <a:latin typeface="Times New Roman" pitchFamily="18" charset="0"/>
                </a:rPr>
                <a:t>制</a:t>
              </a:r>
            </a:p>
            <a:p>
              <a:pPr algn="ctr"/>
              <a:r>
                <a:rPr lang="zh-CN" altLang="en-US" sz="1400" b="1">
                  <a:solidFill>
                    <a:srgbClr val="008000"/>
                  </a:solidFill>
                  <a:latin typeface="Times New Roman" pitchFamily="18" charset="0"/>
                </a:rPr>
                <a:t>逻</a:t>
              </a:r>
            </a:p>
            <a:p>
              <a:pPr algn="ctr"/>
              <a:r>
                <a:rPr lang="zh-CN" altLang="en-US" sz="1400" b="1">
                  <a:solidFill>
                    <a:srgbClr val="008000"/>
                  </a:solidFill>
                  <a:latin typeface="Times New Roman" pitchFamily="18" charset="0"/>
                </a:rPr>
                <a:t>辑</a:t>
              </a:r>
            </a:p>
            <a:p>
              <a:pPr algn="ctr"/>
              <a:r>
                <a:rPr lang="zh-CN" altLang="en-US" sz="1400" b="1">
                  <a:solidFill>
                    <a:srgbClr val="008000"/>
                  </a:solidFill>
                  <a:latin typeface="Times New Roman" pitchFamily="18" charset="0"/>
                </a:rPr>
                <a:t>电</a:t>
              </a:r>
            </a:p>
            <a:p>
              <a:pPr algn="ctr"/>
              <a:r>
                <a:rPr lang="zh-CN" altLang="en-US" sz="1400" b="1">
                  <a:solidFill>
                    <a:srgbClr val="008000"/>
                  </a:solidFill>
                  <a:latin typeface="Times New Roman" pitchFamily="18" charset="0"/>
                </a:rPr>
                <a:t>路</a:t>
              </a:r>
            </a:p>
          </p:txBody>
        </p:sp>
        <p:sp>
          <p:nvSpPr>
            <p:cNvPr id="10" name="Rectangle 10"/>
            <p:cNvSpPr>
              <a:spLocks noChangeArrowheads="1"/>
            </p:cNvSpPr>
            <p:nvPr/>
          </p:nvSpPr>
          <p:spPr bwMode="auto">
            <a:xfrm>
              <a:off x="2352" y="2496"/>
              <a:ext cx="1056" cy="240"/>
            </a:xfrm>
            <a:prstGeom prst="rect">
              <a:avLst/>
            </a:prstGeom>
            <a:noFill/>
            <a:ln w="19050">
              <a:solidFill>
                <a:srgbClr val="FF0066"/>
              </a:solidFill>
              <a:miter lim="800000"/>
              <a:headEnd/>
              <a:tailEnd/>
            </a:ln>
          </p:spPr>
          <p:txBody>
            <a:bodyPr wrap="none" anchor="ctr"/>
            <a:lstStyle/>
            <a:p>
              <a:pPr algn="ctr"/>
              <a:r>
                <a:rPr lang="zh-CN" altLang="en-US" sz="2000" b="1" dirty="0">
                  <a:solidFill>
                    <a:srgbClr val="008000"/>
                  </a:solidFill>
                  <a:latin typeface="Times New Roman" pitchFamily="18" charset="0"/>
                </a:rPr>
                <a:t>控制寄存器</a:t>
              </a:r>
            </a:p>
          </p:txBody>
        </p:sp>
        <p:sp>
          <p:nvSpPr>
            <p:cNvPr id="11" name="Rectangle 11"/>
            <p:cNvSpPr>
              <a:spLocks noChangeArrowheads="1"/>
            </p:cNvSpPr>
            <p:nvPr/>
          </p:nvSpPr>
          <p:spPr bwMode="auto">
            <a:xfrm>
              <a:off x="1968" y="3552"/>
              <a:ext cx="1056" cy="240"/>
            </a:xfrm>
            <a:prstGeom prst="rect">
              <a:avLst/>
            </a:prstGeom>
            <a:noFill/>
            <a:ln w="19050">
              <a:noFill/>
              <a:miter lim="800000"/>
              <a:headEnd/>
              <a:tailEnd/>
            </a:ln>
          </p:spPr>
          <p:txBody>
            <a:bodyPr wrap="none" anchor="ctr"/>
            <a:lstStyle/>
            <a:p>
              <a:pPr algn="ctr"/>
              <a:r>
                <a:rPr lang="en-US" altLang="zh-CN" sz="2000" b="1">
                  <a:solidFill>
                    <a:srgbClr val="008000"/>
                  </a:solidFill>
                  <a:latin typeface="Times New Roman" pitchFamily="18" charset="0"/>
                </a:rPr>
                <a:t>I/O</a:t>
              </a:r>
              <a:r>
                <a:rPr lang="zh-CN" altLang="en-US" sz="2000" b="1">
                  <a:solidFill>
                    <a:srgbClr val="008000"/>
                  </a:solidFill>
                  <a:latin typeface="Times New Roman" pitchFamily="18" charset="0"/>
                </a:rPr>
                <a:t>控制器</a:t>
              </a:r>
            </a:p>
          </p:txBody>
        </p:sp>
        <p:sp>
          <p:nvSpPr>
            <p:cNvPr id="12" name="Rectangle 12"/>
            <p:cNvSpPr>
              <a:spLocks noChangeArrowheads="1"/>
            </p:cNvSpPr>
            <p:nvPr/>
          </p:nvSpPr>
          <p:spPr bwMode="auto">
            <a:xfrm>
              <a:off x="2352" y="3072"/>
              <a:ext cx="1056" cy="240"/>
            </a:xfrm>
            <a:prstGeom prst="rect">
              <a:avLst/>
            </a:prstGeom>
            <a:noFill/>
            <a:ln w="19050">
              <a:solidFill>
                <a:srgbClr val="FF0066"/>
              </a:solidFill>
              <a:miter lim="800000"/>
              <a:headEnd/>
              <a:tailEnd/>
            </a:ln>
          </p:spPr>
          <p:txBody>
            <a:bodyPr wrap="none" anchor="ctr"/>
            <a:lstStyle/>
            <a:p>
              <a:pPr algn="ctr"/>
              <a:r>
                <a:rPr lang="zh-CN" altLang="en-US" sz="2000" b="1">
                  <a:solidFill>
                    <a:srgbClr val="008000"/>
                  </a:solidFill>
                  <a:latin typeface="Times New Roman" pitchFamily="18" charset="0"/>
                </a:rPr>
                <a:t>数据寄存器</a:t>
              </a:r>
            </a:p>
          </p:txBody>
        </p:sp>
        <p:sp>
          <p:nvSpPr>
            <p:cNvPr id="13" name="Line 13"/>
            <p:cNvSpPr>
              <a:spLocks noChangeShapeType="1"/>
            </p:cNvSpPr>
            <p:nvPr/>
          </p:nvSpPr>
          <p:spPr bwMode="auto">
            <a:xfrm>
              <a:off x="1056" y="2544"/>
              <a:ext cx="480" cy="0"/>
            </a:xfrm>
            <a:prstGeom prst="line">
              <a:avLst/>
            </a:prstGeom>
            <a:noFill/>
            <a:ln w="19050">
              <a:solidFill>
                <a:srgbClr val="990000"/>
              </a:solidFill>
              <a:round/>
              <a:headEnd/>
              <a:tailEnd type="triangle" w="med" len="med"/>
            </a:ln>
          </p:spPr>
          <p:txBody>
            <a:bodyPr/>
            <a:lstStyle/>
            <a:p>
              <a:endParaRPr lang="zh-CN" altLang="en-US"/>
            </a:p>
          </p:txBody>
        </p:sp>
        <p:sp>
          <p:nvSpPr>
            <p:cNvPr id="14" name="Line 14"/>
            <p:cNvSpPr>
              <a:spLocks noChangeShapeType="1"/>
            </p:cNvSpPr>
            <p:nvPr/>
          </p:nvSpPr>
          <p:spPr bwMode="auto">
            <a:xfrm>
              <a:off x="3552" y="2544"/>
              <a:ext cx="480" cy="0"/>
            </a:xfrm>
            <a:prstGeom prst="line">
              <a:avLst/>
            </a:prstGeom>
            <a:noFill/>
            <a:ln w="19050">
              <a:solidFill>
                <a:srgbClr val="990000"/>
              </a:solidFill>
              <a:round/>
              <a:headEnd/>
              <a:tailEnd type="triangle" w="med" len="med"/>
            </a:ln>
          </p:spPr>
          <p:txBody>
            <a:bodyPr/>
            <a:lstStyle/>
            <a:p>
              <a:endParaRPr lang="zh-CN" altLang="en-US"/>
            </a:p>
          </p:txBody>
        </p:sp>
        <p:sp>
          <p:nvSpPr>
            <p:cNvPr id="15" name="Line 15"/>
            <p:cNvSpPr>
              <a:spLocks noChangeShapeType="1"/>
            </p:cNvSpPr>
            <p:nvPr/>
          </p:nvSpPr>
          <p:spPr bwMode="auto">
            <a:xfrm flipH="1">
              <a:off x="1056" y="2784"/>
              <a:ext cx="480" cy="0"/>
            </a:xfrm>
            <a:prstGeom prst="line">
              <a:avLst/>
            </a:prstGeom>
            <a:noFill/>
            <a:ln w="19050">
              <a:solidFill>
                <a:srgbClr val="990000"/>
              </a:solidFill>
              <a:round/>
              <a:headEnd/>
              <a:tailEnd type="triangle" w="med" len="med"/>
            </a:ln>
          </p:spPr>
          <p:txBody>
            <a:bodyPr/>
            <a:lstStyle/>
            <a:p>
              <a:endParaRPr lang="zh-CN" altLang="en-US"/>
            </a:p>
          </p:txBody>
        </p:sp>
        <p:sp>
          <p:nvSpPr>
            <p:cNvPr id="16" name="Line 16"/>
            <p:cNvSpPr>
              <a:spLocks noChangeShapeType="1"/>
            </p:cNvSpPr>
            <p:nvPr/>
          </p:nvSpPr>
          <p:spPr bwMode="auto">
            <a:xfrm flipH="1">
              <a:off x="3552" y="2784"/>
              <a:ext cx="480" cy="0"/>
            </a:xfrm>
            <a:prstGeom prst="line">
              <a:avLst/>
            </a:prstGeom>
            <a:noFill/>
            <a:ln w="19050">
              <a:solidFill>
                <a:srgbClr val="990000"/>
              </a:solidFill>
              <a:round/>
              <a:headEnd/>
              <a:tailEnd type="triangle" w="med" len="med"/>
            </a:ln>
          </p:spPr>
          <p:txBody>
            <a:bodyPr/>
            <a:lstStyle/>
            <a:p>
              <a:endParaRPr lang="zh-CN" altLang="en-US"/>
            </a:p>
          </p:txBody>
        </p:sp>
        <p:sp>
          <p:nvSpPr>
            <p:cNvPr id="17" name="Line 17"/>
            <p:cNvSpPr>
              <a:spLocks noChangeShapeType="1"/>
            </p:cNvSpPr>
            <p:nvPr/>
          </p:nvSpPr>
          <p:spPr bwMode="auto">
            <a:xfrm>
              <a:off x="1056"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sp>
          <p:nvSpPr>
            <p:cNvPr id="18" name="Line 18"/>
            <p:cNvSpPr>
              <a:spLocks noChangeShapeType="1"/>
            </p:cNvSpPr>
            <p:nvPr/>
          </p:nvSpPr>
          <p:spPr bwMode="auto">
            <a:xfrm>
              <a:off x="3552"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grpSp>
      <p:pic>
        <p:nvPicPr>
          <p:cNvPr id="36866" name="Picture 2" descr="https://gss1.bdstatic.com/9vo3dSag_xI4khGkpoWK1HF6hhy/baike/c0%3Dbaike80%2C5%2C5%2C80%2C26/sign=3dfda315cebf6c81e33a24badd57da50/b21c8701a18b87d68600ec62050828381f30fd09.jpg"/>
          <p:cNvPicPr>
            <a:picLocks noChangeAspect="1" noChangeArrowheads="1"/>
          </p:cNvPicPr>
          <p:nvPr/>
        </p:nvPicPr>
        <p:blipFill>
          <a:blip r:embed="rId3" cstate="print"/>
          <a:srcRect/>
          <a:stretch>
            <a:fillRect/>
          </a:stretch>
        </p:blipFill>
        <p:spPr bwMode="auto">
          <a:xfrm>
            <a:off x="4716016" y="267494"/>
            <a:ext cx="3456384" cy="4735518"/>
          </a:xfrm>
          <a:prstGeom prst="rect">
            <a:avLst/>
          </a:prstGeom>
          <a:noFill/>
        </p:spPr>
      </p:pic>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1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left)">
                                      <p:cBhvr>
                                        <p:cTn id="17" dur="10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5"/>
                                        </p:tgtEl>
                                      </p:cBhvr>
                                    </p:animEffect>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10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10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nodeType="clickEffect">
                                  <p:stCondLst>
                                    <p:cond delay="0"/>
                                  </p:stCondLst>
                                  <p:childTnLst>
                                    <p:set>
                                      <p:cBhvr>
                                        <p:cTn id="36" dur="1" fill="hold">
                                          <p:stCondLst>
                                            <p:cond delay="0"/>
                                          </p:stCondLst>
                                        </p:cTn>
                                        <p:tgtEl>
                                          <p:spTgt spid="36866"/>
                                        </p:tgtEl>
                                        <p:attrNameLst>
                                          <p:attrName>style.visibility</p:attrName>
                                        </p:attrNameLst>
                                      </p:cBhvr>
                                      <p:to>
                                        <p:strVal val="visible"/>
                                      </p:to>
                                    </p:set>
                                    <p:anim calcmode="lin" valueType="num">
                                      <p:cBhvr>
                                        <p:cTn id="37" dur="500" fill="hold"/>
                                        <p:tgtEl>
                                          <p:spTgt spid="36866"/>
                                        </p:tgtEl>
                                        <p:attrNameLst>
                                          <p:attrName>ppt_w</p:attrName>
                                        </p:attrNameLst>
                                      </p:cBhvr>
                                      <p:tavLst>
                                        <p:tav tm="0">
                                          <p:val>
                                            <p:fltVal val="0"/>
                                          </p:val>
                                        </p:tav>
                                        <p:tav tm="100000">
                                          <p:val>
                                            <p:strVal val="#ppt_w"/>
                                          </p:val>
                                        </p:tav>
                                      </p:tavLst>
                                    </p:anim>
                                    <p:anim calcmode="lin" valueType="num">
                                      <p:cBhvr>
                                        <p:cTn id="38" dur="500" fill="hold"/>
                                        <p:tgtEl>
                                          <p:spTgt spid="36866"/>
                                        </p:tgtEl>
                                        <p:attrNameLst>
                                          <p:attrName>ppt_h</p:attrName>
                                        </p:attrNameLst>
                                      </p:cBhvr>
                                      <p:tavLst>
                                        <p:tav tm="0">
                                          <p:val>
                                            <p:fltVal val="0"/>
                                          </p:val>
                                        </p:tav>
                                        <p:tav tm="100000">
                                          <p:val>
                                            <p:strVal val="#ppt_h"/>
                                          </p:val>
                                        </p:tav>
                                      </p:tavLst>
                                    </p:anim>
                                    <p:animEffect transition="in" filter="fade">
                                      <p:cBhvr>
                                        <p:cTn id="39" dur="500"/>
                                        <p:tgtEl>
                                          <p:spTgt spid="3686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xit" presetSubtype="0" fill="hold" nodeType="clickEffect">
                                  <p:stCondLst>
                                    <p:cond delay="0"/>
                                  </p:stCondLst>
                                  <p:childTnLst>
                                    <p:anim calcmode="lin" valueType="num">
                                      <p:cBhvr>
                                        <p:cTn id="43" dur="500"/>
                                        <p:tgtEl>
                                          <p:spTgt spid="36866"/>
                                        </p:tgtEl>
                                        <p:attrNameLst>
                                          <p:attrName>ppt_w</p:attrName>
                                        </p:attrNameLst>
                                      </p:cBhvr>
                                      <p:tavLst>
                                        <p:tav tm="0">
                                          <p:val>
                                            <p:strVal val="ppt_w"/>
                                          </p:val>
                                        </p:tav>
                                        <p:tav tm="100000">
                                          <p:val>
                                            <p:fltVal val="0"/>
                                          </p:val>
                                        </p:tav>
                                      </p:tavLst>
                                    </p:anim>
                                    <p:anim calcmode="lin" valueType="num">
                                      <p:cBhvr>
                                        <p:cTn id="44" dur="500"/>
                                        <p:tgtEl>
                                          <p:spTgt spid="36866"/>
                                        </p:tgtEl>
                                        <p:attrNameLst>
                                          <p:attrName>ppt_h</p:attrName>
                                        </p:attrNameLst>
                                      </p:cBhvr>
                                      <p:tavLst>
                                        <p:tav tm="0">
                                          <p:val>
                                            <p:strVal val="ppt_h"/>
                                          </p:val>
                                        </p:tav>
                                        <p:tav tm="100000">
                                          <p:val>
                                            <p:fltVal val="0"/>
                                          </p:val>
                                        </p:tav>
                                      </p:tavLst>
                                    </p:anim>
                                    <p:animEffect transition="out" filter="fade">
                                      <p:cBhvr>
                                        <p:cTn id="45" dur="500"/>
                                        <p:tgtEl>
                                          <p:spTgt spid="36866"/>
                                        </p:tgtEl>
                                      </p:cBhvr>
                                    </p:animEffect>
                                    <p:set>
                                      <p:cBhvr>
                                        <p:cTn id="46" dur="1" fill="hold">
                                          <p:stCondLst>
                                            <p:cond delay="499"/>
                                          </p:stCondLst>
                                        </p:cTn>
                                        <p:tgtEl>
                                          <p:spTgt spid="368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sym typeface="Wingdings" pitchFamily="2" charset="2"/>
              </a:rPr>
              <a:t>Direct Memory Access</a:t>
            </a:r>
            <a:r>
              <a:rPr lang="zh-CN" altLang="en-US" sz="1200" dirty="0" smtClean="0">
                <a:solidFill>
                  <a:schemeClr val="tx1"/>
                </a:solidFill>
                <a:sym typeface="Wingdings" pitchFamily="2" charset="2"/>
              </a:rPr>
              <a:t>，直接存储器访问。在之前的控制方式中，</a:t>
            </a:r>
            <a:r>
              <a:rPr lang="en-US" altLang="zh-CN" sz="1200" dirty="0" smtClean="0">
                <a:solidFill>
                  <a:schemeClr val="tx1"/>
                </a:solidFill>
                <a:sym typeface="Wingdings" pitchFamily="2" charset="2"/>
              </a:rPr>
              <a:t>IO</a:t>
            </a:r>
            <a:r>
              <a:rPr lang="zh-CN" altLang="en-US" sz="1200" dirty="0" smtClean="0">
                <a:solidFill>
                  <a:schemeClr val="tx1"/>
                </a:solidFill>
                <a:sym typeface="Wingdings" pitchFamily="2" charset="2"/>
              </a:rPr>
              <a:t>设备与内存之间的数据，需要经过</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的寄存器，</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先与</a:t>
            </a:r>
            <a:r>
              <a:rPr lang="en-US" altLang="zh-CN" sz="1200" dirty="0" smtClean="0">
                <a:solidFill>
                  <a:schemeClr val="tx1"/>
                </a:solidFill>
                <a:sym typeface="Wingdings" pitchFamily="2" charset="2"/>
              </a:rPr>
              <a:t>IO</a:t>
            </a:r>
            <a:r>
              <a:rPr lang="zh-CN" altLang="en-US" sz="1200" dirty="0" smtClean="0">
                <a:solidFill>
                  <a:schemeClr val="tx1"/>
                </a:solidFill>
                <a:sym typeface="Wingdings" pitchFamily="2" charset="2"/>
              </a:rPr>
              <a:t>设备通信，数据暂存到</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寄存器，之后再与内存通信，将</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寄存器数据传给内存，</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起到中转的作用，但速度受限。而</a:t>
            </a:r>
            <a:r>
              <a:rPr lang="en-US" altLang="zh-CN" sz="1200" dirty="0" smtClean="0">
                <a:solidFill>
                  <a:schemeClr val="tx1"/>
                </a:solidFill>
                <a:sym typeface="Wingdings" pitchFamily="2" charset="2"/>
              </a:rPr>
              <a:t>DMA</a:t>
            </a:r>
            <a:r>
              <a:rPr lang="zh-CN" altLang="en-US" sz="1200" dirty="0" smtClean="0">
                <a:solidFill>
                  <a:schemeClr val="tx1"/>
                </a:solidFill>
                <a:sym typeface="Wingdings" pitchFamily="2" charset="2"/>
              </a:rPr>
              <a:t>方式在</a:t>
            </a:r>
            <a:r>
              <a:rPr lang="en-US" altLang="zh-CN" sz="1200" dirty="0" smtClean="0">
                <a:solidFill>
                  <a:schemeClr val="tx1"/>
                </a:solidFill>
                <a:sym typeface="Wingdings" pitchFamily="2" charset="2"/>
              </a:rPr>
              <a:t>IO</a:t>
            </a:r>
            <a:r>
              <a:rPr lang="zh-CN" altLang="en-US" sz="1200" dirty="0" smtClean="0">
                <a:solidFill>
                  <a:schemeClr val="tx1"/>
                </a:solidFill>
                <a:sym typeface="Wingdings" pitchFamily="2" charset="2"/>
              </a:rPr>
              <a:t>和内存间开辟直接的数据交换通路，彻底解放</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a:t>
            </a:r>
            <a:endParaRPr lang="en-US" altLang="zh-CN" sz="1200" dirty="0" smtClean="0">
              <a:solidFill>
                <a:schemeClr val="tx1"/>
              </a:solidFill>
              <a:sym typeface="Wingdings" pitchFamily="2" charset="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方式特点</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）基本单位是数据块。</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）访问的数据，从设备直接到内存，或着相反。</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）仅在一块或多块数据块开始或结束时需要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干预，整块数据的传送是在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控制器的控制下完成。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控制器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（命令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状态寄存器）：接收从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发来的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命令或有关的控制信息，或设备状态。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MAR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（内存地址寄存器），存放操作的内存空间的起始地址。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（数据寄存器）：暂存内存和设备间的数据。</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（数据计数器）：本次传送数据的长度。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工作流程</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与中断方式的不同：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）中断驱动方式每个数据都需要中断</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是数据块为单位，中断次数大大减少。</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）中断驱动方式中数据是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控制传输的，而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方式，数据的传输由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4" name="组合 23"/>
          <p:cNvGrpSpPr/>
          <p:nvPr/>
        </p:nvGrpSpPr>
        <p:grpSpPr>
          <a:xfrm>
            <a:off x="1835696" y="627534"/>
            <a:ext cx="5688632" cy="4237603"/>
            <a:chOff x="1691680" y="555526"/>
            <a:chExt cx="5688632" cy="4237603"/>
          </a:xfrm>
        </p:grpSpPr>
        <p:grpSp>
          <p:nvGrpSpPr>
            <p:cNvPr id="5" name="组合 4"/>
            <p:cNvGrpSpPr/>
            <p:nvPr/>
          </p:nvGrpSpPr>
          <p:grpSpPr>
            <a:xfrm>
              <a:off x="1691680" y="555526"/>
              <a:ext cx="5198859" cy="4237603"/>
              <a:chOff x="673224" y="1772816"/>
              <a:chExt cx="5198859" cy="4237603"/>
            </a:xfrm>
            <a:solidFill>
              <a:schemeClr val="tx2">
                <a:lumMod val="60000"/>
                <a:lumOff val="40000"/>
              </a:schemeClr>
            </a:solidFill>
          </p:grpSpPr>
          <p:sp>
            <p:nvSpPr>
              <p:cNvPr id="6" name="Text Box 2"/>
              <p:cNvSpPr txBox="1">
                <a:spLocks noChangeArrowheads="1"/>
              </p:cNvSpPr>
              <p:nvPr/>
            </p:nvSpPr>
            <p:spPr bwMode="auto">
              <a:xfrm>
                <a:off x="673224" y="1772816"/>
                <a:ext cx="5198859" cy="400110"/>
              </a:xfrm>
              <a:prstGeom prst="rect">
                <a:avLst/>
              </a:prstGeom>
              <a:grpFill/>
              <a:ln w="38100">
                <a:solidFill>
                  <a:srgbClr val="FF0066"/>
                </a:solidFill>
                <a:miter lim="800000"/>
                <a:headEnd/>
                <a:tailEnd/>
              </a:ln>
            </p:spPr>
            <p:txBody>
              <a:bodyPr wrap="none">
                <a:spAutoFit/>
              </a:bodyPr>
              <a:lstStyle/>
              <a:p>
                <a:r>
                  <a:rPr lang="en-US" altLang="zh-CN" sz="2000" b="1" dirty="0">
                    <a:latin typeface="Times New Roman" pitchFamily="18" charset="0"/>
                    <a:ea typeface="楷体_GB2312" pitchFamily="49" charset="-122"/>
                  </a:rPr>
                  <a:t>CPU</a:t>
                </a:r>
                <a:r>
                  <a:rPr lang="zh-CN" altLang="en-US" sz="2000" b="1" dirty="0">
                    <a:latin typeface="Times New Roman" pitchFamily="18" charset="0"/>
                    <a:ea typeface="楷体_GB2312" pitchFamily="49" charset="-122"/>
                  </a:rPr>
                  <a:t>向控制器发出启动</a:t>
                </a:r>
                <a:r>
                  <a:rPr lang="en-US" altLang="zh-CN" sz="2000" b="1" dirty="0">
                    <a:latin typeface="Times New Roman" pitchFamily="18" charset="0"/>
                    <a:ea typeface="楷体_GB2312" pitchFamily="49" charset="-122"/>
                  </a:rPr>
                  <a:t>DMA</a:t>
                </a:r>
                <a:r>
                  <a:rPr lang="zh-CN" altLang="en-US" sz="2000" b="1" dirty="0">
                    <a:latin typeface="Times New Roman" pitchFamily="18" charset="0"/>
                    <a:ea typeface="楷体_GB2312" pitchFamily="49" charset="-122"/>
                  </a:rPr>
                  <a:t>通知和有关参数</a:t>
                </a:r>
              </a:p>
            </p:txBody>
          </p:sp>
          <p:sp>
            <p:nvSpPr>
              <p:cNvPr id="7" name="Text Box 3"/>
              <p:cNvSpPr txBox="1">
                <a:spLocks noChangeArrowheads="1"/>
              </p:cNvSpPr>
              <p:nvPr/>
            </p:nvSpPr>
            <p:spPr bwMode="auto">
              <a:xfrm>
                <a:off x="1753344" y="2564904"/>
                <a:ext cx="3281668" cy="400110"/>
              </a:xfrm>
              <a:prstGeom prst="rect">
                <a:avLst/>
              </a:prstGeom>
              <a:grpFill/>
              <a:ln w="38100">
                <a:solidFill>
                  <a:srgbClr val="FF0066"/>
                </a:solidFill>
                <a:miter lim="800000"/>
                <a:headEnd/>
                <a:tailEnd/>
              </a:ln>
            </p:spPr>
            <p:txBody>
              <a:bodyPr wrap="none">
                <a:spAutoFit/>
              </a:bodyPr>
              <a:lstStyle/>
              <a:p>
                <a:r>
                  <a:rPr lang="zh-CN" altLang="en-US" sz="2000" b="1" dirty="0">
                    <a:latin typeface="Times New Roman" pitchFamily="18" charset="0"/>
                    <a:ea typeface="楷体_GB2312" pitchFamily="49" charset="-122"/>
                  </a:rPr>
                  <a:t>控制器向内存发出询问请求</a:t>
                </a:r>
              </a:p>
            </p:txBody>
          </p:sp>
          <p:sp>
            <p:nvSpPr>
              <p:cNvPr id="8" name="Text Box 4"/>
              <p:cNvSpPr txBox="1">
                <a:spLocks noChangeArrowheads="1"/>
              </p:cNvSpPr>
              <p:nvPr/>
            </p:nvSpPr>
            <p:spPr bwMode="auto">
              <a:xfrm>
                <a:off x="2185392" y="3284984"/>
                <a:ext cx="2045753" cy="338554"/>
              </a:xfrm>
              <a:prstGeom prst="rect">
                <a:avLst/>
              </a:prstGeom>
              <a:grpFill/>
              <a:ln w="38100">
                <a:solidFill>
                  <a:srgbClr val="FF0066"/>
                </a:solidFill>
                <a:miter lim="800000"/>
                <a:headEnd/>
                <a:tailEnd/>
              </a:ln>
            </p:spPr>
            <p:txBody>
              <a:bodyPr wrap="none">
                <a:spAutoFit/>
              </a:bodyPr>
              <a:lstStyle/>
              <a:p>
                <a:r>
                  <a:rPr lang="zh-CN" altLang="en-US" sz="1600" b="1" dirty="0">
                    <a:latin typeface="Times New Roman" pitchFamily="18" charset="0"/>
                    <a:ea typeface="楷体_GB2312" pitchFamily="49" charset="-122"/>
                  </a:rPr>
                  <a:t>访问内存（读、写）</a:t>
                </a:r>
              </a:p>
            </p:txBody>
          </p:sp>
          <p:sp>
            <p:nvSpPr>
              <p:cNvPr id="9" name="Text Box 5"/>
              <p:cNvSpPr txBox="1">
                <a:spLocks noChangeArrowheads="1"/>
              </p:cNvSpPr>
              <p:nvPr/>
            </p:nvSpPr>
            <p:spPr bwMode="auto">
              <a:xfrm>
                <a:off x="2511144" y="4077072"/>
                <a:ext cx="1114408" cy="338554"/>
              </a:xfrm>
              <a:prstGeom prst="rect">
                <a:avLst/>
              </a:prstGeom>
              <a:grpFill/>
              <a:ln w="38100">
                <a:solidFill>
                  <a:srgbClr val="FF0066"/>
                </a:solidFill>
                <a:miter lim="800000"/>
                <a:headEnd/>
                <a:tailEnd/>
              </a:ln>
            </p:spPr>
            <p:txBody>
              <a:bodyPr wrap="none">
                <a:spAutoFit/>
              </a:bodyPr>
              <a:lstStyle/>
              <a:p>
                <a:r>
                  <a:rPr lang="zh-CN" altLang="en-US" sz="1600" b="1" dirty="0">
                    <a:latin typeface="Times New Roman" pitchFamily="18" charset="0"/>
                    <a:ea typeface="楷体_GB2312" pitchFamily="49" charset="-122"/>
                  </a:rPr>
                  <a:t>计数器减1</a:t>
                </a:r>
              </a:p>
            </p:txBody>
          </p:sp>
          <p:sp>
            <p:nvSpPr>
              <p:cNvPr id="10" name="Text Box 6"/>
              <p:cNvSpPr txBox="1">
                <a:spLocks noChangeArrowheads="1"/>
              </p:cNvSpPr>
              <p:nvPr/>
            </p:nvSpPr>
            <p:spPr bwMode="auto">
              <a:xfrm>
                <a:off x="2525604" y="4826976"/>
                <a:ext cx="1112805" cy="461665"/>
              </a:xfrm>
              <a:prstGeom prst="rect">
                <a:avLst/>
              </a:prstGeom>
              <a:grpFill/>
              <a:ln w="9525">
                <a:noFill/>
                <a:miter lim="800000"/>
                <a:headEnd/>
                <a:tailEnd/>
              </a:ln>
            </p:spPr>
            <p:txBody>
              <a:bodyPr wrap="none">
                <a:spAutoFit/>
              </a:bodyPr>
              <a:lstStyle/>
              <a:p>
                <a:r>
                  <a:rPr lang="zh-CN" altLang="en-US" b="1" dirty="0">
                    <a:latin typeface="Times New Roman" pitchFamily="18" charset="0"/>
                    <a:ea typeface="楷体_GB2312" pitchFamily="49" charset="-122"/>
                  </a:rPr>
                  <a:t>结束否</a:t>
                </a:r>
              </a:p>
            </p:txBody>
          </p:sp>
          <p:sp>
            <p:nvSpPr>
              <p:cNvPr id="11" name="Text Box 7"/>
              <p:cNvSpPr txBox="1">
                <a:spLocks noChangeArrowheads="1"/>
              </p:cNvSpPr>
              <p:nvPr/>
            </p:nvSpPr>
            <p:spPr bwMode="auto">
              <a:xfrm>
                <a:off x="2465578" y="5610309"/>
                <a:ext cx="958917" cy="400110"/>
              </a:xfrm>
              <a:prstGeom prst="rect">
                <a:avLst/>
              </a:prstGeom>
              <a:grpFill/>
              <a:ln w="38100">
                <a:solidFill>
                  <a:srgbClr val="FF0066"/>
                </a:solidFill>
                <a:miter lim="800000"/>
                <a:headEnd/>
                <a:tailEnd/>
              </a:ln>
            </p:spPr>
            <p:txBody>
              <a:bodyPr wrap="none">
                <a:spAutoFit/>
              </a:bodyPr>
              <a:lstStyle/>
              <a:p>
                <a:r>
                  <a:rPr lang="zh-CN" altLang="en-US" sz="2000" b="1" dirty="0">
                    <a:latin typeface="Times New Roman" pitchFamily="18" charset="0"/>
                    <a:ea typeface="楷体_GB2312" pitchFamily="49" charset="-122"/>
                  </a:rPr>
                  <a:t>发中断</a:t>
                </a:r>
              </a:p>
            </p:txBody>
          </p:sp>
          <p:sp>
            <p:nvSpPr>
              <p:cNvPr id="12" name="Line 8"/>
              <p:cNvSpPr>
                <a:spLocks noChangeShapeType="1"/>
              </p:cNvSpPr>
              <p:nvPr/>
            </p:nvSpPr>
            <p:spPr bwMode="auto">
              <a:xfrm>
                <a:off x="3098354" y="2291039"/>
                <a:ext cx="0" cy="230322"/>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3" name="Line 9"/>
              <p:cNvSpPr>
                <a:spLocks noChangeShapeType="1"/>
              </p:cNvSpPr>
              <p:nvPr/>
            </p:nvSpPr>
            <p:spPr bwMode="auto">
              <a:xfrm>
                <a:off x="3098354" y="2982004"/>
                <a:ext cx="0" cy="287902"/>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4" name="Line 10"/>
              <p:cNvSpPr>
                <a:spLocks noChangeShapeType="1"/>
              </p:cNvSpPr>
              <p:nvPr/>
            </p:nvSpPr>
            <p:spPr bwMode="auto">
              <a:xfrm>
                <a:off x="3098354" y="3717032"/>
                <a:ext cx="0" cy="287902"/>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5" name="Line 11"/>
              <p:cNvSpPr>
                <a:spLocks noChangeShapeType="1"/>
              </p:cNvSpPr>
              <p:nvPr/>
            </p:nvSpPr>
            <p:spPr bwMode="auto">
              <a:xfrm>
                <a:off x="3098354" y="4536675"/>
                <a:ext cx="0" cy="403063"/>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6" name="Line 12"/>
              <p:cNvSpPr>
                <a:spLocks noChangeShapeType="1"/>
              </p:cNvSpPr>
              <p:nvPr/>
            </p:nvSpPr>
            <p:spPr bwMode="auto">
              <a:xfrm>
                <a:off x="3038328" y="5227639"/>
                <a:ext cx="0" cy="403063"/>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7" name="Line 13"/>
              <p:cNvSpPr>
                <a:spLocks noChangeShapeType="1"/>
              </p:cNvSpPr>
              <p:nvPr/>
            </p:nvSpPr>
            <p:spPr bwMode="auto">
              <a:xfrm flipH="1">
                <a:off x="757331" y="5054898"/>
                <a:ext cx="1800787" cy="0"/>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8" name="Line 14"/>
              <p:cNvSpPr>
                <a:spLocks noChangeShapeType="1"/>
              </p:cNvSpPr>
              <p:nvPr/>
            </p:nvSpPr>
            <p:spPr bwMode="auto">
              <a:xfrm flipV="1">
                <a:off x="757331" y="2348620"/>
                <a:ext cx="0" cy="2706278"/>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9" name="Line 15"/>
              <p:cNvSpPr>
                <a:spLocks noChangeShapeType="1"/>
              </p:cNvSpPr>
              <p:nvPr/>
            </p:nvSpPr>
            <p:spPr bwMode="auto">
              <a:xfrm>
                <a:off x="757331" y="2348620"/>
                <a:ext cx="2341023" cy="0"/>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20" name="Text Box 16"/>
              <p:cNvSpPr txBox="1">
                <a:spLocks noChangeArrowheads="1"/>
              </p:cNvSpPr>
              <p:nvPr/>
            </p:nvSpPr>
            <p:spPr bwMode="auto">
              <a:xfrm>
                <a:off x="1753343" y="4653136"/>
                <a:ext cx="270791" cy="369332"/>
              </a:xfrm>
              <a:prstGeom prst="rect">
                <a:avLst/>
              </a:prstGeom>
              <a:grpFill/>
              <a:ln w="9525">
                <a:noFill/>
                <a:miter lim="800000"/>
                <a:headEnd/>
                <a:tailEnd/>
              </a:ln>
            </p:spPr>
            <p:txBody>
              <a:bodyPr wrap="square">
                <a:spAutoFit/>
              </a:bodyPr>
              <a:lstStyle/>
              <a:p>
                <a:r>
                  <a:rPr lang="en-US" altLang="zh-CN" b="1" dirty="0">
                    <a:latin typeface="Times New Roman" pitchFamily="18" charset="0"/>
                  </a:rPr>
                  <a:t>N</a:t>
                </a:r>
              </a:p>
            </p:txBody>
          </p:sp>
          <p:sp>
            <p:nvSpPr>
              <p:cNvPr id="21" name="Text Box 17"/>
              <p:cNvSpPr txBox="1">
                <a:spLocks noChangeArrowheads="1"/>
              </p:cNvSpPr>
              <p:nvPr/>
            </p:nvSpPr>
            <p:spPr bwMode="auto">
              <a:xfrm>
                <a:off x="3553544" y="5373216"/>
                <a:ext cx="288032" cy="307777"/>
              </a:xfrm>
              <a:prstGeom prst="rect">
                <a:avLst/>
              </a:prstGeom>
              <a:grpFill/>
              <a:ln w="9525">
                <a:noFill/>
                <a:miter lim="800000"/>
                <a:headEnd/>
                <a:tailEnd/>
              </a:ln>
            </p:spPr>
            <p:txBody>
              <a:bodyPr wrap="square">
                <a:spAutoFit/>
              </a:bodyPr>
              <a:lstStyle/>
              <a:p>
                <a:r>
                  <a:rPr lang="en-US" altLang="zh-CN" sz="1400" b="1" dirty="0">
                    <a:latin typeface="Times New Roman" pitchFamily="18" charset="0"/>
                  </a:rPr>
                  <a:t>Y</a:t>
                </a:r>
              </a:p>
            </p:txBody>
          </p:sp>
        </p:grpSp>
        <p:sp>
          <p:nvSpPr>
            <p:cNvPr id="22" name="Rectangle 19"/>
            <p:cNvSpPr txBox="1">
              <a:spLocks noChangeArrowheads="1"/>
            </p:cNvSpPr>
            <p:nvPr/>
          </p:nvSpPr>
          <p:spPr>
            <a:xfrm>
              <a:off x="5364088" y="4083918"/>
              <a:ext cx="2016224" cy="630560"/>
            </a:xfrm>
            <a:prstGeom prst="rect">
              <a:avLst/>
            </a:prstGeom>
            <a:solidFill>
              <a:schemeClr val="tx2">
                <a:lumMod val="60000"/>
                <a:lumOff val="4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0" i="0" u="none" strike="noStrike" kern="1200" cap="none" spc="0" normalizeH="0" baseline="0" noProof="0" dirty="0" smtClean="0">
                  <a:ln>
                    <a:noFill/>
                  </a:ln>
                  <a:effectLst/>
                  <a:uLnTx/>
                  <a:uFillTx/>
                  <a:latin typeface="Times New Roman" pitchFamily="18" charset="0"/>
                  <a:ea typeface="楷体_GB2312" pitchFamily="49" charset="-122"/>
                  <a:cs typeface="+mj-cs"/>
                </a:rPr>
                <a:t>DMA</a:t>
              </a:r>
              <a:r>
                <a:rPr kumimoji="0" lang="zh-CN" altLang="en-US" sz="1600" b="0" i="0" u="none" strike="noStrike" kern="1200" cap="none" spc="0" normalizeH="0" baseline="0" noProof="0" dirty="0" smtClean="0">
                  <a:ln>
                    <a:noFill/>
                  </a:ln>
                  <a:effectLst/>
                  <a:uLnTx/>
                  <a:uFillTx/>
                  <a:latin typeface="Times New Roman" pitchFamily="18" charset="0"/>
                  <a:ea typeface="楷体_GB2312" pitchFamily="49" charset="-122"/>
                  <a:cs typeface="+mj-cs"/>
                </a:rPr>
                <a:t>的工作流程：</a:t>
              </a:r>
              <a:r>
                <a:rPr kumimoji="0" lang="en-US" altLang="zh-CN" sz="1600" b="0" i="0" u="none" strike="noStrike" kern="1200" cap="none" spc="0" normalizeH="0" baseline="0" noProof="0" dirty="0" smtClean="0">
                  <a:ln>
                    <a:noFill/>
                  </a:ln>
                  <a:effectLst/>
                  <a:uLnTx/>
                  <a:uFillTx/>
                  <a:latin typeface="Times New Roman" pitchFamily="18" charset="0"/>
                  <a:ea typeface="楷体_GB2312" pitchFamily="49" charset="-122"/>
                  <a:cs typeface="+mj-cs"/>
                </a:rPr>
                <a:t/>
              </a:r>
              <a:br>
                <a:rPr kumimoji="0" lang="en-US" altLang="zh-CN" sz="1600" b="0" i="0" u="none" strike="noStrike" kern="1200" cap="none" spc="0" normalizeH="0" baseline="0" noProof="0" dirty="0" smtClean="0">
                  <a:ln>
                    <a:noFill/>
                  </a:ln>
                  <a:effectLst/>
                  <a:uLnTx/>
                  <a:uFillTx/>
                  <a:latin typeface="Times New Roman" pitchFamily="18" charset="0"/>
                  <a:ea typeface="楷体_GB2312" pitchFamily="49" charset="-122"/>
                  <a:cs typeface="+mj-cs"/>
                </a:rPr>
              </a:br>
              <a:r>
                <a:rPr kumimoji="0" lang="en-US" altLang="zh-CN" sz="1600" b="0" i="0" u="none" strike="noStrike" kern="1200" cap="none" spc="0" normalizeH="0" baseline="0" noProof="0" dirty="0" smtClean="0">
                  <a:ln>
                    <a:noFill/>
                  </a:ln>
                  <a:effectLst/>
                  <a:uLnTx/>
                  <a:uFillTx/>
                  <a:latin typeface="Times New Roman" pitchFamily="18" charset="0"/>
                  <a:ea typeface="楷体_GB2312" pitchFamily="49" charset="-122"/>
                  <a:cs typeface="+mj-cs"/>
                </a:rPr>
                <a:t>DMA-Memory</a:t>
              </a:r>
              <a:endParaRPr kumimoji="0" lang="zh-CN" altLang="en-US" sz="2800" b="0" i="0" u="none" strike="noStrike" kern="1200" cap="none" spc="0" normalizeH="0" baseline="0" noProof="0" dirty="0" smtClean="0">
                <a:ln>
                  <a:noFill/>
                </a:ln>
                <a:effectLst/>
                <a:uLnTx/>
                <a:uFillTx/>
                <a:latin typeface="+mj-lt"/>
                <a:ea typeface="+mj-ea"/>
                <a:cs typeface="+mj-cs"/>
              </a:endParaRPr>
            </a:p>
          </p:txBody>
        </p:sp>
      </p:grpSp>
      <p:pic>
        <p:nvPicPr>
          <p:cNvPr id="26" name="Picture 3"/>
          <p:cNvPicPr>
            <a:picLocks noChangeAspect="1" noChangeArrowheads="1"/>
          </p:cNvPicPr>
          <p:nvPr/>
        </p:nvPicPr>
        <p:blipFill>
          <a:blip r:embed="rId3" cstate="print"/>
          <a:stretch>
            <a:fillRect/>
          </a:stretch>
        </p:blipFill>
        <p:spPr bwMode="auto">
          <a:xfrm rot="16200000">
            <a:off x="2599337" y="-856187"/>
            <a:ext cx="3225246" cy="6912768"/>
          </a:xfrm>
          <a:prstGeom prst="rect">
            <a:avLst/>
          </a:prstGeom>
          <a:noFill/>
        </p:spPr>
      </p:pic>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anim calcmode="lin" valueType="num">
                                      <p:cBhvr additive="base">
                                        <p:cTn id="25"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anim calcmode="lin" valueType="num">
                                      <p:cBhvr additive="base">
                                        <p:cTn id="31"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 calcmode="lin" valueType="num">
                                      <p:cBhvr additive="base">
                                        <p:cTn id="37"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2000"/>
                                        <p:tgtEl>
                                          <p:spTgt spid="26"/>
                                        </p:tgtEl>
                                      </p:cBhvr>
                                    </p:animEffect>
                                    <p:set>
                                      <p:cBhvr>
                                        <p:cTn id="50" dur="1" fill="hold">
                                          <p:stCondLst>
                                            <p:cond delay="1999"/>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9" end="9"/>
                                            </p:txEl>
                                          </p:spTgt>
                                        </p:tgtEl>
                                        <p:attrNameLst>
                                          <p:attrName>style.visibility</p:attrName>
                                        </p:attrNameLst>
                                      </p:cBhvr>
                                      <p:to>
                                        <p:strVal val="visible"/>
                                      </p:to>
                                    </p:set>
                                    <p:anim calcmode="lin" valueType="num">
                                      <p:cBhvr additive="base">
                                        <p:cTn id="55" dur="1000" fill="hold"/>
                                        <p:tgtEl>
                                          <p:spTgt spid="23">
                                            <p:txEl>
                                              <p:pRg st="9" end="9"/>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Effect transition="in" filter="fade">
                                      <p:cBhvr>
                                        <p:cTn id="63" dur="10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xit" presetSubtype="0" fill="hold" nodeType="clickEffect">
                                  <p:stCondLst>
                                    <p:cond delay="0"/>
                                  </p:stCondLst>
                                  <p:childTnLst>
                                    <p:anim calcmode="lin" valueType="num">
                                      <p:cBhvr>
                                        <p:cTn id="67" dur="1000"/>
                                        <p:tgtEl>
                                          <p:spTgt spid="24"/>
                                        </p:tgtEl>
                                        <p:attrNameLst>
                                          <p:attrName>ppt_w</p:attrName>
                                        </p:attrNameLst>
                                      </p:cBhvr>
                                      <p:tavLst>
                                        <p:tav tm="0">
                                          <p:val>
                                            <p:strVal val="ppt_w"/>
                                          </p:val>
                                        </p:tav>
                                        <p:tav tm="100000">
                                          <p:val>
                                            <p:fltVal val="0"/>
                                          </p:val>
                                        </p:tav>
                                      </p:tavLst>
                                    </p:anim>
                                    <p:anim calcmode="lin" valueType="num">
                                      <p:cBhvr>
                                        <p:cTn id="68" dur="1000"/>
                                        <p:tgtEl>
                                          <p:spTgt spid="24"/>
                                        </p:tgtEl>
                                        <p:attrNameLst>
                                          <p:attrName>ppt_h</p:attrName>
                                        </p:attrNameLst>
                                      </p:cBhvr>
                                      <p:tavLst>
                                        <p:tav tm="0">
                                          <p:val>
                                            <p:strVal val="ppt_h"/>
                                          </p:val>
                                        </p:tav>
                                        <p:tav tm="100000">
                                          <p:val>
                                            <p:fltVal val="0"/>
                                          </p:val>
                                        </p:tav>
                                      </p:tavLst>
                                    </p:anim>
                                    <p:animEffect transition="out" filter="fade">
                                      <p:cBhvr>
                                        <p:cTn id="69" dur="1000"/>
                                        <p:tgtEl>
                                          <p:spTgt spid="24"/>
                                        </p:tgtEl>
                                      </p:cBhvr>
                                    </p:animEffect>
                                    <p:set>
                                      <p:cBhvr>
                                        <p:cTn id="70" dur="1" fill="hold">
                                          <p:stCondLst>
                                            <p:cond delay="999"/>
                                          </p:stCondLst>
                                        </p:cTn>
                                        <p:tgtEl>
                                          <p:spTgt spid="2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xEl>
                                              <p:pRg st="10" end="10"/>
                                            </p:txEl>
                                          </p:spTgt>
                                        </p:tgtEl>
                                        <p:attrNameLst>
                                          <p:attrName>style.visibility</p:attrName>
                                        </p:attrNameLst>
                                      </p:cBhvr>
                                      <p:to>
                                        <p:strVal val="visible"/>
                                      </p:to>
                                    </p:set>
                                    <p:anim calcmode="lin" valueType="num">
                                      <p:cBhvr additive="base">
                                        <p:cTn id="75" dur="10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
                                            <p:txEl>
                                              <p:pRg st="11" end="11"/>
                                            </p:txEl>
                                          </p:spTgt>
                                        </p:tgtEl>
                                        <p:attrNameLst>
                                          <p:attrName>style.visibility</p:attrName>
                                        </p:attrNameLst>
                                      </p:cBhvr>
                                      <p:to>
                                        <p:strVal val="visible"/>
                                      </p:to>
                                    </p:set>
                                    <p:anim calcmode="lin" valueType="num">
                                      <p:cBhvr additive="base">
                                        <p:cTn id="81" dur="1000" fill="hold"/>
                                        <p:tgtEl>
                                          <p:spTgt spid="23">
                                            <p:txEl>
                                              <p:pRg st="11" end="11"/>
                                            </p:txEl>
                                          </p:spTgt>
                                        </p:tgtEl>
                                        <p:attrNameLst>
                                          <p:attrName>ppt_x</p:attrName>
                                        </p:attrNameLst>
                                      </p:cBhvr>
                                      <p:tavLst>
                                        <p:tav tm="0">
                                          <p:val>
                                            <p:strVal val="#ppt_x"/>
                                          </p:val>
                                        </p:tav>
                                        <p:tav tm="100000">
                                          <p:val>
                                            <p:strVal val="#ppt_x"/>
                                          </p:val>
                                        </p:tav>
                                      </p:tavLst>
                                    </p:anim>
                                    <p:anim calcmode="lin" valueType="num">
                                      <p:cBhvr additive="base">
                                        <p:cTn id="82" dur="1000" fill="hold"/>
                                        <p:tgtEl>
                                          <p:spTgt spid="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：通道是一种专用于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处理的处理机，有针对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的指令集，没有独立内存，与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共享主机内存，通道执行的程序存放在主机的内存中。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需要完成读写操作时，只需要给通道发送一条</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指令，给出其通道程序的首地址及要访问的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设备即可。通道执行通道程序完成相应的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任务，之后通过中断通知主机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工作流程</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进程</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请求</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系统调用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操作系统分配通道、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生成通道程序并存入内存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把通道程序内存首地址存入通道的首地址寄存器（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发出通道启动命令</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：根据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，从内存取出指令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送入通道控制子寄存器（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），修改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指向下一条指令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执行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中的指令，完成</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操作（设备与内存之间）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循环执行直至通道程序结束，中断通知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的区别</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通道方式是</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方式的发展，进一步减少</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的干预。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控制传输数据块的大小、传输的内存位置，而通道处理时这些内容都在其通道控制程序中。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一次对应一台设备与内存的数据连接，一个通道可同时控制多台设备和内存的数据交换（分时的方式执行多个通道程序，控制多个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设备，每个通道程序叫做</a:t>
            </a:r>
            <a:r>
              <a:rPr lang="zh-CN" altLang="en-US" sz="1200" b="1" dirty="0" smtClean="0">
                <a:solidFill>
                  <a:schemeClr val="tx2"/>
                </a:solidFill>
                <a:latin typeface="微软雅黑" panose="020B0503020204020204" pitchFamily="34" charset="-122"/>
                <a:ea typeface="微软雅黑" panose="020B0503020204020204" pitchFamily="34" charset="-122"/>
              </a:rPr>
              <a:t>子通道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descr="1.png"/>
          <p:cNvPicPr>
            <a:picLocks noChangeAspect="1"/>
          </p:cNvPicPr>
          <p:nvPr/>
        </p:nvPicPr>
        <p:blipFill>
          <a:blip r:embed="rId3" cstate="print"/>
          <a:stretch>
            <a:fillRect/>
          </a:stretch>
        </p:blipFill>
        <p:spPr>
          <a:xfrm>
            <a:off x="1547664" y="1131590"/>
            <a:ext cx="5939406" cy="3127709"/>
          </a:xfrm>
          <a:prstGeom prst="rect">
            <a:avLst/>
          </a:prstGeom>
        </p:spPr>
      </p:pic>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5"/>
                                        </p:tgtEl>
                                      </p:cBhvr>
                                    </p:animEffect>
                                    <p:set>
                                      <p:cBhvr>
                                        <p:cTn id="26" dur="1" fill="hold">
                                          <p:stCondLst>
                                            <p:cond delay="9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3" end="3"/>
                                            </p:txEl>
                                          </p:spTgt>
                                        </p:tgtEl>
                                        <p:attrNameLst>
                                          <p:attrName>style.visibility</p:attrName>
                                        </p:attrNameLst>
                                      </p:cBhvr>
                                      <p:to>
                                        <p:strVal val="visible"/>
                                      </p:to>
                                    </p:set>
                                    <p:anim calcmode="lin" valueType="num">
                                      <p:cBhvr additive="base">
                                        <p:cTn id="31"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 calcmode="lin" valueType="num">
                                      <p:cBhvr additive="base">
                                        <p:cTn id="37"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xEl>
                                              <p:pRg st="5" end="5"/>
                                            </p:txEl>
                                          </p:spTgt>
                                        </p:tgtEl>
                                        <p:attrNameLst>
                                          <p:attrName>style.visibility</p:attrName>
                                        </p:attrNameLst>
                                      </p:cBhvr>
                                      <p:to>
                                        <p:strVal val="visible"/>
                                      </p:to>
                                    </p:set>
                                    <p:anim calcmode="lin" valueType="num">
                                      <p:cBhvr additive="base">
                                        <p:cTn id="43"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 calcmode="lin" valueType="num">
                                      <p:cBhvr additive="base">
                                        <p:cTn id="49"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8" end="8"/>
                                            </p:txEl>
                                          </p:spTgt>
                                        </p:tgtEl>
                                        <p:attrNameLst>
                                          <p:attrName>style.visibility</p:attrName>
                                        </p:attrNameLst>
                                      </p:cBhvr>
                                      <p:to>
                                        <p:strVal val="visible"/>
                                      </p:to>
                                    </p:set>
                                    <p:anim calcmode="lin" valueType="num">
                                      <p:cBhvr additive="base">
                                        <p:cTn id="55"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设备管理数据结构</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系统设备表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System Device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）：整个系统维护一张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，每个物理设备在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都有一个表项，反映整个系统中的资源极其使用情况。</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pitchFamily="2" charset="2"/>
              </a:rPr>
              <a:t>DCT</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pitchFamily="2" charset="2"/>
              </a:rPr>
              <a:t>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，指向该设备的设备控制表。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）正在使用该设备的进程标识。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）设备类型和设备标识符。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设备控制表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Device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）：系统中每个设备都有一张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，系统加载或设备连接时创建。内容包括：</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设备标识符。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设备类型。</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设备地址或设备号（单独编址或与内存统一编址）。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等待队列指针，等待该资源的进程组成的等待队列的队首、队尾指针。</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f)</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pitchFamily="2" charset="2"/>
              </a:rPr>
              <a:t>IO</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pitchFamily="2" charset="2"/>
              </a:rPr>
              <a:t>控制器指针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，指向与该设备相连接的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控制器。</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控制器控制表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COCT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COntroler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）：每个控制器一张，反映该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控制器的使用状态。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通道控制表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CHannel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）：该表只在通道控制方式的系统中存在，也是每个通道一张。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包括通道标识符、通道忙</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闲标识、等待获得该通道的进程等待队列的队首指针与队尾指针等。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设备分配的策略</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原则</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：充分发挥设备的使用效率，让设备尽可能忙碌，同时又避免不合理的分配导致的进程死锁。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方法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）静态分配方式，系统一次性分配该作业所要求的所有设备、控制器，一旦分配，保持占有，直到作业撤销，不会出现死锁，但是设备使用率低。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）动态分配方式，进程需要设备时再向系统提出申请，系统按分配算法为它分配所需的设备、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控制器，一旦用完立刻释放，设备利用率高，但若分配算法不当，可能引起进程死锁。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：先请求先分配、优先级高者先等。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4" descr="D:\Documents and Settings\Administrator\桌面\-计算机操作系统教程(第2版)\TU\图8.12.TIF"/>
          <p:cNvPicPr>
            <a:picLocks noChangeAspect="1" noChangeArrowheads="1"/>
          </p:cNvPicPr>
          <p:nvPr/>
        </p:nvPicPr>
        <p:blipFill>
          <a:blip r:embed="rId3" cstate="print"/>
          <a:srcRect/>
          <a:stretch>
            <a:fillRect/>
          </a:stretch>
        </p:blipFill>
        <p:spPr>
          <a:xfrm>
            <a:off x="2483768" y="699542"/>
            <a:ext cx="5360988" cy="4114800"/>
          </a:xfrm>
          <a:prstGeom prst="rect">
            <a:avLst/>
          </a:prstGeom>
          <a:noFill/>
        </p:spPr>
      </p:pic>
      <p:pic>
        <p:nvPicPr>
          <p:cNvPr id="6" name="Picture 4" descr="D:\Documents and Settings\Administrator\桌面\-计算机操作系统教程(第2版)\TU\图8.13.TIF"/>
          <p:cNvPicPr>
            <a:picLocks noChangeAspect="1" noChangeArrowheads="1"/>
          </p:cNvPicPr>
          <p:nvPr/>
        </p:nvPicPr>
        <p:blipFill>
          <a:blip r:embed="rId4" cstate="print"/>
          <a:srcRect/>
          <a:stretch>
            <a:fillRect/>
          </a:stretch>
        </p:blipFill>
        <p:spPr>
          <a:xfrm>
            <a:off x="2051720" y="87294"/>
            <a:ext cx="5131904" cy="5056206"/>
          </a:xfrm>
          <a:prstGeom prst="rect">
            <a:avLst/>
          </a:prstGeom>
          <a:noFill/>
        </p:spPr>
      </p:pic>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2000"/>
                                        <p:tgtEl>
                                          <p:spTgt spid="5"/>
                                        </p:tgtEl>
                                      </p:cBhvr>
                                    </p:animEffect>
                                    <p:set>
                                      <p:cBhvr>
                                        <p:cTn id="39" dur="1" fill="hold">
                                          <p:stCondLst>
                                            <p:cond delay="1999"/>
                                          </p:stCondLst>
                                        </p:cTn>
                                        <p:tgtEl>
                                          <p:spTgt spid="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3">
                                            <p:txEl>
                                              <p:pRg st="6" end="6"/>
                                            </p:txEl>
                                          </p:spTgt>
                                        </p:tgtEl>
                                        <p:attrNameLst>
                                          <p:attrName>style.visibility</p:attrName>
                                        </p:attrNameLst>
                                      </p:cBhvr>
                                      <p:to>
                                        <p:strVal val="visible"/>
                                      </p:to>
                                    </p:set>
                                    <p:animEffect transition="in" filter="wipe(down)">
                                      <p:cBhvr>
                                        <p:cTn id="44" dur="500"/>
                                        <p:tgtEl>
                                          <p:spTgt spid="2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Effect transition="in" filter="wipe(down)">
                                      <p:cBhvr>
                                        <p:cTn id="49" dur="500"/>
                                        <p:tgtEl>
                                          <p:spTgt spid="2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
                                            <p:txEl>
                                              <p:pRg st="8" end="8"/>
                                            </p:txEl>
                                          </p:spTgt>
                                        </p:tgtEl>
                                        <p:attrNameLst>
                                          <p:attrName>style.visibility</p:attrName>
                                        </p:attrNameLst>
                                      </p:cBhvr>
                                      <p:to>
                                        <p:strVal val="visible"/>
                                      </p:to>
                                    </p:set>
                                    <p:animEffect transition="in" filter="wipe(down)">
                                      <p:cBhvr>
                                        <p:cTn id="54" dur="500"/>
                                        <p:tgtEl>
                                          <p:spTgt spid="2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
                                            <p:txEl>
                                              <p:pRg st="9" end="9"/>
                                            </p:txEl>
                                          </p:spTgt>
                                        </p:tgtEl>
                                        <p:attrNameLst>
                                          <p:attrName>style.visibility</p:attrName>
                                        </p:attrNameLst>
                                      </p:cBhvr>
                                      <p:to>
                                        <p:strVal val="visible"/>
                                      </p:to>
                                    </p:set>
                                    <p:animEffect transition="in" filter="wipe(down)">
                                      <p:cBhvr>
                                        <p:cTn id="59" dur="500"/>
                                        <p:tgtEl>
                                          <p:spTgt spid="2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0"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
                                          </p:val>
                                        </p:tav>
                                        <p:tav tm="100000">
                                          <p:val>
                                            <p:strVal val="#ppt_w"/>
                                          </p:val>
                                        </p:tav>
                                      </p:tavLst>
                                    </p:anim>
                                    <p:anim calcmode="lin" valueType="num">
                                      <p:cBhvr>
                                        <p:cTn id="65" dur="500" fill="hold"/>
                                        <p:tgtEl>
                                          <p:spTgt spid="6"/>
                                        </p:tgtEl>
                                        <p:attrNameLst>
                                          <p:attrName>ppt_h</p:attrName>
                                        </p:attrNameLst>
                                      </p:cBhvr>
                                      <p:tavLst>
                                        <p:tav tm="0">
                                          <p:val>
                                            <p:fltVal val="0"/>
                                          </p:val>
                                        </p:tav>
                                        <p:tav tm="100000">
                                          <p:val>
                                            <p:strVal val="#ppt_h"/>
                                          </p:val>
                                        </p:tav>
                                      </p:tavLst>
                                    </p:anim>
                                    <p:animEffect transition="in" filter="fade">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2000"/>
                                        <p:tgtEl>
                                          <p:spTgt spid="6"/>
                                        </p:tgtEl>
                                      </p:cBhvr>
                                    </p:animEffect>
                                    <p:set>
                                      <p:cBhvr>
                                        <p:cTn id="7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：应用程序独立与具体使用的物理设备，进程以逻辑设备名请求分配设备，系统通过映射关系为它分配对应的物理设备。</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逻辑设备表</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Logical Unit Table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）：系统为每个用户维护一张逻辑设备与物理设备映射关系的表。</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表项包括逻辑设备名、物理设备名和设备驱动程序入口地址。用户登录时，系统为该用户创建一个进程，同时为它创建一张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，然后将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放到进程的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PCB</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单用户系统只设置一张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wipe(down)">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5" end="5"/>
                                            </p:txEl>
                                          </p:spTgt>
                                        </p:tgtEl>
                                        <p:attrNameLst>
                                          <p:attrName>style.visibility</p:attrName>
                                        </p:attrNameLst>
                                      </p:cBhvr>
                                      <p:to>
                                        <p:strVal val="visible"/>
                                      </p:to>
                                    </p:set>
                                    <p:animEffect transition="in" filter="wipe(down)">
                                      <p:cBhvr>
                                        <p:cTn id="22" dur="500"/>
                                        <p:tgtEl>
                                          <p:spTgt spid="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6" end="6"/>
                                            </p:txEl>
                                          </p:spTgt>
                                        </p:tgtEl>
                                        <p:attrNameLst>
                                          <p:attrName>style.visibility</p:attrName>
                                        </p:attrNameLst>
                                      </p:cBhvr>
                                      <p:to>
                                        <p:strVal val="visible"/>
                                      </p:to>
                                    </p:set>
                                    <p:animEffect transition="in" filter="wipe(down)">
                                      <p:cBhvr>
                                        <p:cTn id="27"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缓冲区（</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引入</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平衡高速设备与低速设备之间的通信的速度差异</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减少</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的中断次数，放宽</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中断相应时间的限制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解决设备之间基本数据单元（数据粒度）不匹配问题</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提高</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设备之间的并行性</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的实现</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硬件缓冲，成本高，关键部件采用</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软件缓冲区，在内存中开辟一块区域作为缓冲。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单缓冲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：设置一块缓冲区，读写缓冲操作互斥</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双缓冲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。理想状态下读写操作可平衡，不用一方等待。</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环形缓冲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：双缓冲在读写速度相差较大时效果差，此时，采用多个缓冲区环形链接，形成环形缓冲，可获得更好缓冲效果，实际是用空间平衡数据读写的时间差异。量上扩展的双缓冲。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缓冲池</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子系统：缓冲区</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5" descr="图5-5 单缓冲和不使用缓冲之间的性能示意图"/>
          <p:cNvPicPr>
            <a:picLocks noChangeAspect="1" noChangeArrowheads="1"/>
          </p:cNvPicPr>
          <p:nvPr/>
        </p:nvPicPr>
        <p:blipFill>
          <a:blip r:embed="rId3" cstate="print"/>
          <a:srcRect/>
          <a:stretch>
            <a:fillRect/>
          </a:stretch>
        </p:blipFill>
        <p:spPr bwMode="auto">
          <a:xfrm>
            <a:off x="3275856" y="195486"/>
            <a:ext cx="5651500" cy="2852737"/>
          </a:xfrm>
          <a:prstGeom prst="rect">
            <a:avLst/>
          </a:prstGeom>
          <a:noFill/>
          <a:ln w="9525">
            <a:noFill/>
            <a:miter lim="800000"/>
            <a:headEnd/>
            <a:tailEnd/>
          </a:ln>
        </p:spPr>
      </p:pic>
      <p:pic>
        <p:nvPicPr>
          <p:cNvPr id="6" name="Picture 5" descr="图5-7 循环缓冲示意图"/>
          <p:cNvPicPr>
            <a:picLocks noChangeAspect="1" noChangeArrowheads="1"/>
          </p:cNvPicPr>
          <p:nvPr/>
        </p:nvPicPr>
        <p:blipFill>
          <a:blip r:embed="rId4" cstate="print"/>
          <a:srcRect/>
          <a:stretch>
            <a:fillRect/>
          </a:stretch>
        </p:blipFill>
        <p:spPr bwMode="auto">
          <a:xfrm>
            <a:off x="3563888" y="483518"/>
            <a:ext cx="4535488" cy="2349500"/>
          </a:xfrm>
          <a:prstGeom prst="rect">
            <a:avLst/>
          </a:prstGeom>
          <a:noFill/>
          <a:ln w="9525">
            <a:noFill/>
            <a:miter lim="800000"/>
            <a:headEnd/>
            <a:tailEnd/>
          </a:ln>
        </p:spPr>
      </p:pic>
      <p:pic>
        <p:nvPicPr>
          <p:cNvPr id="7" name="Picture 5" descr="图5-6 双缓冲示意图"/>
          <p:cNvPicPr>
            <a:picLocks noChangeAspect="1" noChangeArrowheads="1"/>
          </p:cNvPicPr>
          <p:nvPr/>
        </p:nvPicPr>
        <p:blipFill>
          <a:blip r:embed="rId5" cstate="print"/>
          <a:srcRect/>
          <a:stretch>
            <a:fillRect/>
          </a:stretch>
        </p:blipFill>
        <p:spPr bwMode="auto">
          <a:xfrm>
            <a:off x="3635896" y="483518"/>
            <a:ext cx="5329238" cy="2492375"/>
          </a:xfrm>
          <a:prstGeom prst="rect">
            <a:avLst/>
          </a:prstGeom>
          <a:noFill/>
          <a:ln w="9525">
            <a:noFill/>
            <a:miter lim="800000"/>
            <a:headEnd/>
            <a:tailEnd/>
          </a:ln>
        </p:spPr>
      </p:pic>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9" end="9"/>
                                            </p:txEl>
                                          </p:spTgt>
                                        </p:tgtEl>
                                        <p:attrNameLst>
                                          <p:attrName>style.visibility</p:attrName>
                                        </p:attrNameLst>
                                      </p:cBhvr>
                                      <p:to>
                                        <p:strVal val="visible"/>
                                      </p:to>
                                    </p:set>
                                    <p:animEffect transition="in" filter="wipe(down)">
                                      <p:cBhvr>
                                        <p:cTn id="42" dur="500"/>
                                        <p:tgtEl>
                                          <p:spTgt spid="2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10" end="10"/>
                                            </p:txEl>
                                          </p:spTgt>
                                        </p:tgtEl>
                                        <p:attrNameLst>
                                          <p:attrName>style.visibility</p:attrName>
                                        </p:attrNameLst>
                                      </p:cBhvr>
                                      <p:to>
                                        <p:strVal val="visible"/>
                                      </p:to>
                                    </p:set>
                                    <p:animEffect transition="in" filter="wipe(down)">
                                      <p:cBhvr>
                                        <p:cTn id="47" dur="500"/>
                                        <p:tgtEl>
                                          <p:spTgt spid="2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12" end="12"/>
                                            </p:txEl>
                                          </p:spTgt>
                                        </p:tgtEl>
                                        <p:attrNameLst>
                                          <p:attrName>style.visibility</p:attrName>
                                        </p:attrNameLst>
                                      </p:cBhvr>
                                      <p:to>
                                        <p:strVal val="visible"/>
                                      </p:to>
                                    </p:set>
                                    <p:animEffect transition="in" filter="wipe(down)">
                                      <p:cBhvr>
                                        <p:cTn id="52" dur="500"/>
                                        <p:tgtEl>
                                          <p:spTgt spid="2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3" end="13"/>
                                            </p:txEl>
                                          </p:spTgt>
                                        </p:tgtEl>
                                        <p:attrNameLst>
                                          <p:attrName>style.visibility</p:attrName>
                                        </p:attrNameLst>
                                      </p:cBhvr>
                                      <p:to>
                                        <p:strVal val="visible"/>
                                      </p:to>
                                    </p:set>
                                    <p:animEffect transition="in" filter="wipe(down)">
                                      <p:cBhvr>
                                        <p:cTn id="57" dur="500"/>
                                        <p:tgtEl>
                                          <p:spTgt spid="2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5"/>
                                        </p:tgtEl>
                                      </p:cBhvr>
                                    </p:animEffect>
                                    <p:set>
                                      <p:cBhvr>
                                        <p:cTn id="67" dur="1" fill="hold">
                                          <p:stCondLst>
                                            <p:cond delay="1999"/>
                                          </p:stCondLst>
                                        </p:cTn>
                                        <p:tgtEl>
                                          <p:spTgt spid="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3">
                                            <p:txEl>
                                              <p:pRg st="14" end="14"/>
                                            </p:txEl>
                                          </p:spTgt>
                                        </p:tgtEl>
                                        <p:attrNameLst>
                                          <p:attrName>style.visibility</p:attrName>
                                        </p:attrNameLst>
                                      </p:cBhvr>
                                      <p:to>
                                        <p:strVal val="visible"/>
                                      </p:to>
                                    </p:set>
                                    <p:animEffect transition="in" filter="wipe(down)">
                                      <p:cBhvr>
                                        <p:cTn id="72" dur="500"/>
                                        <p:tgtEl>
                                          <p:spTgt spid="2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7"/>
                                        </p:tgtEl>
                                      </p:cBhvr>
                                    </p:animEffect>
                                    <p:set>
                                      <p:cBhvr>
                                        <p:cTn id="82" dur="1" fill="hold">
                                          <p:stCondLst>
                                            <p:cond delay="1999"/>
                                          </p:stCondLst>
                                        </p:cTn>
                                        <p:tgtEl>
                                          <p:spTgt spid="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xEl>
                                              <p:pRg st="15" end="15"/>
                                            </p:txEl>
                                          </p:spTgt>
                                        </p:tgtEl>
                                        <p:attrNameLst>
                                          <p:attrName>style.visibility</p:attrName>
                                        </p:attrNameLst>
                                      </p:cBhvr>
                                      <p:to>
                                        <p:strVal val="visible"/>
                                      </p:to>
                                    </p:set>
                                    <p:animEffect transition="in" filter="wipe(down)">
                                      <p:cBhvr>
                                        <p:cTn id="87" dur="500"/>
                                        <p:tgtEl>
                                          <p:spTgt spid="2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6"/>
                                        </p:tgtEl>
                                      </p:cBhvr>
                                    </p:animEffect>
                                    <p:set>
                                      <p:cBhvr>
                                        <p:cTn id="97" dur="1" fill="hold">
                                          <p:stCondLst>
                                            <p:cond delay="1999"/>
                                          </p:stCondLst>
                                        </p:cTn>
                                        <p:tgtEl>
                                          <p:spTgt spid="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xEl>
                                              <p:pRg st="16" end="16"/>
                                            </p:txEl>
                                          </p:spTgt>
                                        </p:tgtEl>
                                        <p:attrNameLst>
                                          <p:attrName>style.visibility</p:attrName>
                                        </p:attrNameLst>
                                      </p:cBhvr>
                                      <p:to>
                                        <p:strVal val="visible"/>
                                      </p:to>
                                    </p:set>
                                    <p:animEffect transition="in" filter="wipe(down)">
                                      <p:cBhvr>
                                        <p:cTn id="102" dur="500"/>
                                        <p:tgtEl>
                                          <p:spTgt spid="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345638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5"/>
              <a:ext cx="2653076"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7" y="2403654"/>
            <a:ext cx="3684536" cy="503773"/>
            <a:chOff x="6339097" y="3296031"/>
            <a:chExt cx="3991580"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8"/>
              <a:ext cx="3432139"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345638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7" y="4221881"/>
              <a:ext cx="3106966"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242511" y="1092927"/>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3" name="图片 32">
            <a:extLst>
              <a:ext uri="{FF2B5EF4-FFF2-40B4-BE49-F238E27FC236}">
                <a16:creationId xmlns:a16="http://schemas.microsoft.com/office/drawing/2014/main" xmlns="" id="{12DB59FD-8454-4B03-80DE-02458A56F1E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10800000">
            <a:off x="-468560" y="2104170"/>
            <a:ext cx="4259158" cy="3039330"/>
          </a:xfrm>
          <a:prstGeom prst="rect">
            <a:avLst/>
          </a:prstGeom>
        </p:spPr>
      </p:pic>
    </p:spTree>
    <p:extLst>
      <p:ext uri="{BB962C8B-B14F-4D97-AF65-F5344CB8AC3E}">
        <p14:creationId xmlns="" xmlns:p14="http://schemas.microsoft.com/office/powerpoint/2010/main" val="2302449392"/>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68"/>
                                        </p:tgtEl>
                                        <p:attrNameLst>
                                          <p:attrName>style.visibility</p:attrName>
                                        </p:attrNameLst>
                                      </p:cBhvr>
                                      <p:to>
                                        <p:strVal val="visible"/>
                                      </p:to>
                                    </p:set>
                                    <p:anim calcmode="lin" valueType="num">
                                      <p:cBhvr>
                                        <p:cTn id="11" dur="250" fill="hold"/>
                                        <p:tgtEl>
                                          <p:spTgt spid="68"/>
                                        </p:tgtEl>
                                        <p:attrNameLst>
                                          <p:attrName>ppt_x</p:attrName>
                                        </p:attrNameLst>
                                      </p:cBhvr>
                                      <p:tavLst>
                                        <p:tav tm="0">
                                          <p:val>
                                            <p:strVal val="#ppt_x"/>
                                          </p:val>
                                        </p:tav>
                                        <p:tav tm="100000">
                                          <p:val>
                                            <p:strVal val="#ppt_x"/>
                                          </p:val>
                                        </p:tav>
                                      </p:tavLst>
                                    </p:anim>
                                    <p:anim calcmode="lin" valueType="num">
                                      <p:cBhvr>
                                        <p:cTn id="12" dur="250" fill="hold"/>
                                        <p:tgtEl>
                                          <p:spTgt spid="68"/>
                                        </p:tgtEl>
                                        <p:attrNameLst>
                                          <p:attrName>ppt_y</p:attrName>
                                        </p:attrNameLst>
                                      </p:cBhvr>
                                      <p:tavLst>
                                        <p:tav tm="0">
                                          <p:val>
                                            <p:strVal val="#ppt_y-#ppt_h/2"/>
                                          </p:val>
                                        </p:tav>
                                        <p:tav tm="100000">
                                          <p:val>
                                            <p:strVal val="#ppt_y"/>
                                          </p:val>
                                        </p:tav>
                                      </p:tavLst>
                                    </p:anim>
                                    <p:anim calcmode="lin" valueType="num">
                                      <p:cBhvr>
                                        <p:cTn id="13" dur="250" fill="hold"/>
                                        <p:tgtEl>
                                          <p:spTgt spid="68"/>
                                        </p:tgtEl>
                                        <p:attrNameLst>
                                          <p:attrName>ppt_w</p:attrName>
                                        </p:attrNameLst>
                                      </p:cBhvr>
                                      <p:tavLst>
                                        <p:tav tm="0">
                                          <p:val>
                                            <p:strVal val="#ppt_w"/>
                                          </p:val>
                                        </p:tav>
                                        <p:tav tm="100000">
                                          <p:val>
                                            <p:strVal val="#ppt_w"/>
                                          </p:val>
                                        </p:tav>
                                      </p:tavLst>
                                    </p:anim>
                                    <p:anim calcmode="lin" valueType="num">
                                      <p:cBhvr>
                                        <p:cTn id="14" dur="250" fill="hold"/>
                                        <p:tgtEl>
                                          <p:spTgt spid="68"/>
                                        </p:tgtEl>
                                        <p:attrNameLst>
                                          <p:attrName>ppt_h</p:attrName>
                                        </p:attrNameLst>
                                      </p:cBhvr>
                                      <p:tavLst>
                                        <p:tav tm="0">
                                          <p:val>
                                            <p:fltVal val="0"/>
                                          </p:val>
                                        </p:tav>
                                        <p:tav tm="100000">
                                          <p:val>
                                            <p:strVal val="#ppt_h"/>
                                          </p:val>
                                        </p:tav>
                                      </p:tavLst>
                                    </p:anim>
                                  </p:childTnLst>
                                </p:cTn>
                              </p:par>
                            </p:childTnLst>
                          </p:cTn>
                        </p:par>
                        <p:par>
                          <p:cTn id="15" fill="hold">
                            <p:stCondLst>
                              <p:cond delay="16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6"/>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4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3400"/>
                            </p:stCondLst>
                            <p:childTnLst>
                              <p:par>
                                <p:cTn id="49" presetID="2" presetClass="entr" presetSubtype="8"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0-#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childTnLst>
                          </p:cTn>
                        </p:par>
                        <p:par>
                          <p:cTn id="53" fill="hold">
                            <p:stCondLst>
                              <p:cond delay="3900"/>
                            </p:stCondLst>
                            <p:childTnLst>
                              <p:par>
                                <p:cTn id="54" presetID="26" presetClass="emph" presetSubtype="0" fill="hold" grpId="2" nodeType="afterEffect">
                                  <p:stCondLst>
                                    <p:cond delay="0"/>
                                  </p:stCondLst>
                                  <p:childTnLst>
                                    <p:animEffect transition="out" filter="fade">
                                      <p:cBhvr>
                                        <p:cTn id="55" dur="500" tmFilter="0, 0; .2, .5; .8, .5; 1, 0"/>
                                        <p:tgtEl>
                                          <p:spTgt spid="25"/>
                                        </p:tgtEl>
                                      </p:cBhvr>
                                    </p:animEffect>
                                    <p:animScale>
                                      <p:cBhvr>
                                        <p:cTn id="56" dur="250" autoRev="1" fill="hold"/>
                                        <p:tgtEl>
                                          <p:spTgt spid="25"/>
                                        </p:tgtEl>
                                      </p:cBhvr>
                                      <p:by x="105000" y="105000"/>
                                    </p:animScale>
                                  </p:childTnLst>
                                </p:cTn>
                              </p:par>
                              <p:par>
                                <p:cTn id="57" presetID="26" presetClass="emph" presetSubtype="0" fill="hold" nodeType="withEffect">
                                  <p:stCondLst>
                                    <p:cond delay="0"/>
                                  </p:stCondLst>
                                  <p:childTnLst>
                                    <p:animEffect transition="out" filter="fade">
                                      <p:cBhvr>
                                        <p:cTn id="58" dur="500" tmFilter="0, 0; .2, .5; .8, .5; 1, 0"/>
                                        <p:tgtEl>
                                          <p:spTgt spid="26"/>
                                        </p:tgtEl>
                                      </p:cBhvr>
                                    </p:animEffect>
                                    <p:animScale>
                                      <p:cBhvr>
                                        <p:cTn id="59"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增强可移植性与适应性，为用户提供统一接口，尽可能屏蔽具体硬件差异，类似与网络层次结构设计。</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五层结构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用户层</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系统调用的发起者，整个系统提供给用户的最上层接口，可直接供用户使用，如</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库函数。</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：使应用程序独立于具体使用的物理设备。</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）设备独立性软件提供所有设备的公有操作，如设备分配与回收、逻辑设备与物理设备映射、设备保护、缓冲管理、差错控制。</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）向用户层提供统一接口。</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设备驱动程序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：负责具体实现系统对设备发出的操作指令，它是</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进程与设备控制器之间的通信程序。接收上层软件发来的抽象</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要求，转换为具体的操作要求发送给设备控制器，也将设备控制器发送来的信号反馈给上层软件。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中断处理程序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：保护被中断进程的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环境</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硬件设备</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设备通常包括机械部件和电子部件，电子部件称为设备控制器（适配器），机械部分就是设备本身。</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Font typeface="+mj-ea"/>
              <a:buAutoNum type="circleNumDbPlain"/>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1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子系统：层次结构</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5842" name="Picture 2" descr="C:\Users\Administrator\Desktop\1363160916_1910.gif"/>
          <p:cNvPicPr>
            <a:picLocks noChangeAspect="1" noChangeArrowheads="1"/>
          </p:cNvPicPr>
          <p:nvPr/>
        </p:nvPicPr>
        <p:blipFill>
          <a:blip r:embed="rId3" cstate="print"/>
          <a:srcRect/>
          <a:stretch>
            <a:fillRect/>
          </a:stretch>
        </p:blipFill>
        <p:spPr bwMode="auto">
          <a:xfrm>
            <a:off x="2581372" y="483518"/>
            <a:ext cx="5860974" cy="4464496"/>
          </a:xfrm>
          <a:prstGeom prst="rect">
            <a:avLst/>
          </a:prstGeom>
        </p:spPr>
        <p:style>
          <a:lnRef idx="2">
            <a:schemeClr val="accent6"/>
          </a:lnRef>
          <a:fillRef idx="1">
            <a:schemeClr val="lt1"/>
          </a:fillRef>
          <a:effectRef idx="0">
            <a:schemeClr val="accent6"/>
          </a:effectRef>
          <a:fontRef idx="minor">
            <a:schemeClr val="dk1"/>
          </a:fontRef>
        </p:style>
      </p:pic>
      <p:grpSp>
        <p:nvGrpSpPr>
          <p:cNvPr id="34" name="组合 33"/>
          <p:cNvGrpSpPr/>
          <p:nvPr/>
        </p:nvGrpSpPr>
        <p:grpSpPr>
          <a:xfrm>
            <a:off x="1979712" y="1131590"/>
            <a:ext cx="3240360" cy="2664296"/>
            <a:chOff x="4788024" y="2211710"/>
            <a:chExt cx="3240360" cy="2664296"/>
          </a:xfrm>
        </p:grpSpPr>
        <p:sp>
          <p:nvSpPr>
            <p:cNvPr id="33" name="矩形 32"/>
            <p:cNvSpPr/>
            <p:nvPr/>
          </p:nvSpPr>
          <p:spPr>
            <a:xfrm>
              <a:off x="4788024" y="2211710"/>
              <a:ext cx="3240360" cy="266429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6" name="圆角矩形 25"/>
            <p:cNvSpPr/>
            <p:nvPr/>
          </p:nvSpPr>
          <p:spPr>
            <a:xfrm>
              <a:off x="5004048" y="2859782"/>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设备独立性软件</a:t>
              </a:r>
              <a:endParaRPr lang="zh-CN" altLang="en-US" dirty="0"/>
            </a:p>
          </p:txBody>
        </p:sp>
        <p:sp>
          <p:nvSpPr>
            <p:cNvPr id="27" name="圆角矩形 26"/>
            <p:cNvSpPr/>
            <p:nvPr/>
          </p:nvSpPr>
          <p:spPr>
            <a:xfrm>
              <a:off x="5004048" y="3363838"/>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设备驱动程序</a:t>
              </a:r>
              <a:endParaRPr lang="zh-CN" altLang="en-US" dirty="0"/>
            </a:p>
          </p:txBody>
        </p:sp>
        <p:sp>
          <p:nvSpPr>
            <p:cNvPr id="28" name="圆角矩形 27"/>
            <p:cNvSpPr/>
            <p:nvPr/>
          </p:nvSpPr>
          <p:spPr>
            <a:xfrm>
              <a:off x="5004048" y="3867894"/>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中断</a:t>
              </a:r>
              <a:r>
                <a:rPr lang="en-US" altLang="zh-CN" dirty="0" smtClean="0"/>
                <a:t>IO</a:t>
              </a:r>
              <a:r>
                <a:rPr lang="zh-CN" altLang="en-US" dirty="0" smtClean="0"/>
                <a:t>程序</a:t>
              </a:r>
              <a:endParaRPr lang="zh-CN" altLang="en-US" dirty="0"/>
            </a:p>
          </p:txBody>
        </p:sp>
        <p:sp>
          <p:nvSpPr>
            <p:cNvPr id="29" name="圆角矩形 28"/>
            <p:cNvSpPr/>
            <p:nvPr/>
          </p:nvSpPr>
          <p:spPr>
            <a:xfrm>
              <a:off x="5004048" y="4371950"/>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硬件设备</a:t>
              </a:r>
              <a:endParaRPr lang="zh-CN" altLang="en-US" dirty="0"/>
            </a:p>
          </p:txBody>
        </p:sp>
        <p:sp>
          <p:nvSpPr>
            <p:cNvPr id="32" name="圆角矩形 31"/>
            <p:cNvSpPr/>
            <p:nvPr/>
          </p:nvSpPr>
          <p:spPr>
            <a:xfrm>
              <a:off x="5004048" y="2355726"/>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用户层</a:t>
              </a:r>
              <a:r>
                <a:rPr lang="en-US" altLang="zh-CN" dirty="0" smtClean="0"/>
                <a:t>IO</a:t>
              </a:r>
              <a:r>
                <a:rPr lang="zh-CN" altLang="en-US" dirty="0" smtClean="0"/>
                <a:t>软件</a:t>
              </a:r>
              <a:endParaRPr lang="zh-CN" altLang="en-US" dirty="0"/>
            </a:p>
          </p:txBody>
        </p:sp>
      </p:grpSp>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34"/>
                                        </p:tgtEl>
                                      </p:cBhvr>
                                    </p:animEffect>
                                    <p:set>
                                      <p:cBhvr>
                                        <p:cTn id="27" dur="1" fill="hold">
                                          <p:stCondLst>
                                            <p:cond delay="1999"/>
                                          </p:stCondLst>
                                        </p:cTn>
                                        <p:tgtEl>
                                          <p:spTgt spid="3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wipe(down)">
                                      <p:cBhvr>
                                        <p:cTn id="32" dur="500"/>
                                        <p:tgtEl>
                                          <p:spTgt spid="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Effect transition="in" filter="wipe(down)">
                                      <p:cBhvr>
                                        <p:cTn id="37" dur="500"/>
                                        <p:tgtEl>
                                          <p:spTgt spid="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6" end="6"/>
                                            </p:txEl>
                                          </p:spTgt>
                                        </p:tgtEl>
                                        <p:attrNameLst>
                                          <p:attrName>style.visibility</p:attrName>
                                        </p:attrNameLst>
                                      </p:cBhvr>
                                      <p:to>
                                        <p:strVal val="visible"/>
                                      </p:to>
                                    </p:set>
                                    <p:animEffect transition="in" filter="wipe(down)">
                                      <p:cBhvr>
                                        <p:cTn id="42" dur="500"/>
                                        <p:tgtEl>
                                          <p:spTgt spid="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7" end="7"/>
                                            </p:txEl>
                                          </p:spTgt>
                                        </p:tgtEl>
                                        <p:attrNameLst>
                                          <p:attrName>style.visibility</p:attrName>
                                        </p:attrNameLst>
                                      </p:cBhvr>
                                      <p:to>
                                        <p:strVal val="visible"/>
                                      </p:to>
                                    </p:set>
                                    <p:animEffect transition="in" filter="wipe(down)">
                                      <p:cBhvr>
                                        <p:cTn id="47" dur="500"/>
                                        <p:tgtEl>
                                          <p:spTgt spid="2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8" end="8"/>
                                            </p:txEl>
                                          </p:spTgt>
                                        </p:tgtEl>
                                        <p:attrNameLst>
                                          <p:attrName>style.visibility</p:attrName>
                                        </p:attrNameLst>
                                      </p:cBhvr>
                                      <p:to>
                                        <p:strVal val="visible"/>
                                      </p:to>
                                    </p:set>
                                    <p:animEffect transition="in" filter="wipe(down)">
                                      <p:cBhvr>
                                        <p:cTn id="52" dur="500"/>
                                        <p:tgtEl>
                                          <p:spTgt spid="2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1" end="11"/>
                                            </p:txEl>
                                          </p:spTgt>
                                        </p:tgtEl>
                                        <p:attrNameLst>
                                          <p:attrName>style.visibility</p:attrName>
                                        </p:attrNameLst>
                                      </p:cBhvr>
                                      <p:to>
                                        <p:strVal val="visible"/>
                                      </p:to>
                                    </p:set>
                                    <p:animEffect transition="in" filter="wipe(down)">
                                      <p:cBhvr>
                                        <p:cTn id="57" dur="500"/>
                                        <p:tgtEl>
                                          <p:spTgt spid="2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2"/>
                                        </p:tgtEl>
                                        <p:attrNameLst>
                                          <p:attrName>style.visibility</p:attrName>
                                        </p:attrNameLst>
                                      </p:cBhvr>
                                      <p:to>
                                        <p:strVal val="visible"/>
                                      </p:to>
                                    </p:set>
                                    <p:animEffect transition="in" filter="wipe(down)">
                                      <p:cBhvr>
                                        <p:cTn id="62" dur="500"/>
                                        <p:tgtEl>
                                          <p:spTgt spid="358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35842"/>
                                        </p:tgtEl>
                                      </p:cBhvr>
                                    </p:animEffect>
                                    <p:set>
                                      <p:cBhvr>
                                        <p:cTn id="67" dur="1" fill="hold">
                                          <p:stCondLst>
                                            <p:cond delay="1999"/>
                                          </p:stCondLst>
                                        </p:cTn>
                                        <p:tgtEl>
                                          <p:spTgt spid="358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23890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a16="http://schemas.microsoft.com/office/drawing/2014/main" xmlns="" id="{5597E57F-4844-4B3C-9724-CCC5AB498491}"/>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10800000">
            <a:off x="-468560" y="2104170"/>
            <a:ext cx="4259158" cy="3039330"/>
          </a:xfrm>
          <a:prstGeom prst="rect">
            <a:avLst/>
          </a:prstGeom>
        </p:spPr>
      </p:pic>
    </p:spTree>
    <p:extLst>
      <p:ext uri="{BB962C8B-B14F-4D97-AF65-F5344CB8AC3E}">
        <p14:creationId xmlns="" xmlns:p14="http://schemas.microsoft.com/office/powerpoint/2010/main" val="29409768"/>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90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层次</a:t>
            </a:r>
            <a:endParaRPr lang="zh-CN" altLang="en-US" sz="11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Linux</a:t>
            </a:r>
            <a:r>
              <a:rPr lang="zh-CN" altLang="en-US" b="1" dirty="0" smtClean="0">
                <a:solidFill>
                  <a:schemeClr val="tx2"/>
                </a:solidFill>
                <a:latin typeface="+mn-ea"/>
                <a:cs typeface="Arial" pitchFamily="34" charset="0"/>
              </a:rPr>
              <a:t>系统中的</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实现</a:t>
            </a:r>
          </a:p>
        </p:txBody>
      </p:sp>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9251"/>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a16="http://schemas.microsoft.com/office/drawing/2014/main" xmlns="" id="{5597E57F-4844-4B3C-9724-CCC5AB498491}"/>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10800000">
            <a:off x="-468560" y="2104170"/>
            <a:ext cx="4259158" cy="3039330"/>
          </a:xfrm>
          <a:prstGeom prst="rect">
            <a:avLst/>
          </a:prstGeom>
        </p:spPr>
      </p:pic>
    </p:spTree>
    <p:extLst>
      <p:ext uri="{BB962C8B-B14F-4D97-AF65-F5344CB8AC3E}">
        <p14:creationId xmlns="" xmlns:p14="http://schemas.microsoft.com/office/powerpoint/2010/main" val="29409768"/>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90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层次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文</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论文</a:t>
            </a:r>
            <a:r>
              <a:rPr lang="en-US" altLang="zh-CN" b="1"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1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若干存储细节</a:t>
            </a:r>
          </a:p>
        </p:txBody>
      </p:sp>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 name="组合 188"/>
          <p:cNvGrpSpPr/>
          <p:nvPr/>
        </p:nvGrpSpPr>
        <p:grpSpPr>
          <a:xfrm>
            <a:off x="251520" y="2992672"/>
            <a:ext cx="8712968" cy="328532"/>
            <a:chOff x="534438" y="3368953"/>
            <a:chExt cx="10944224" cy="438144"/>
          </a:xfrm>
          <a:solidFill>
            <a:schemeClr val="bg1">
              <a:lumMod val="65000"/>
            </a:schemeClr>
          </a:solidFill>
        </p:grpSpPr>
        <p:sp>
          <p:nvSpPr>
            <p:cNvPr id="190" name="矩形 18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91" name="组合 190"/>
            <p:cNvGrpSpPr/>
            <p:nvPr/>
          </p:nvGrpSpPr>
          <p:grpSpPr>
            <a:xfrm>
              <a:off x="534438" y="3368953"/>
              <a:ext cx="10944224" cy="438144"/>
              <a:chOff x="623889" y="3209929"/>
              <a:chExt cx="10944224" cy="438144"/>
            </a:xfrm>
            <a:grpFill/>
          </p:grpSpPr>
          <p:sp>
            <p:nvSpPr>
              <p:cNvPr id="192" name="矩形 19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3" name="矩形 19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4" name="矩形 19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5" name="矩形 19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6" name="矩形 19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7" name="矩形 19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8" name="等腰三角形 19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cxnSp>
        <p:nvCxnSpPr>
          <p:cNvPr id="199" name="肘形连接符 198"/>
          <p:cNvCxnSpPr>
            <a:stCxn id="201" idx="3"/>
            <a:endCxn id="204" idx="1"/>
          </p:cNvCxnSpPr>
          <p:nvPr/>
        </p:nvCxnSpPr>
        <p:spPr>
          <a:xfrm rot="5400000" flipH="1" flipV="1">
            <a:off x="841239" y="2472271"/>
            <a:ext cx="646842" cy="218546"/>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836840" y="2904963"/>
            <a:ext cx="437094" cy="507177"/>
            <a:chOff x="1109757" y="3090799"/>
            <a:chExt cx="583096" cy="676392"/>
          </a:xfrm>
          <a:solidFill>
            <a:schemeClr val="tx2"/>
          </a:solidFill>
        </p:grpSpPr>
        <p:sp>
          <p:nvSpPr>
            <p:cNvPr id="201" name="六边形 200"/>
            <p:cNvSpPr/>
            <p:nvPr/>
          </p:nvSpPr>
          <p:spPr>
            <a:xfrm rot="5400000">
              <a:off x="1063109" y="3137447"/>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02" name="文本框 64"/>
            <p:cNvSpPr txBox="1"/>
            <p:nvPr/>
          </p:nvSpPr>
          <p:spPr>
            <a:xfrm>
              <a:off x="1114999" y="3231614"/>
              <a:ext cx="577850" cy="369417"/>
            </a:xfrm>
            <a:prstGeom prst="rect">
              <a:avLst/>
            </a:prstGeom>
            <a:noFill/>
          </p:spPr>
          <p:txBody>
            <a:bodyPr wrap="square" rtlCol="0">
              <a:spAutoFit/>
            </a:bodyPr>
            <a:lstStyle/>
            <a:p>
              <a:pPr algn="ctr"/>
              <a:r>
                <a:rPr lang="en-US" altLang="zh-CN" sz="1200" b="1" dirty="0">
                  <a:solidFill>
                    <a:schemeClr val="bg1"/>
                  </a:solidFill>
                  <a:latin typeface="+mn-ea"/>
                </a:rPr>
                <a:t>4</a:t>
              </a:r>
              <a:r>
                <a:rPr lang="zh-CN" altLang="en-US" sz="1200" b="1" dirty="0">
                  <a:solidFill>
                    <a:schemeClr val="bg1"/>
                  </a:solidFill>
                  <a:latin typeface="+mn-ea"/>
                </a:rPr>
                <a:t>月</a:t>
              </a:r>
            </a:p>
          </p:txBody>
        </p:sp>
      </p:grpSp>
      <p:grpSp>
        <p:nvGrpSpPr>
          <p:cNvPr id="203" name="组合 202"/>
          <p:cNvGrpSpPr/>
          <p:nvPr/>
        </p:nvGrpSpPr>
        <p:grpSpPr>
          <a:xfrm>
            <a:off x="1273933" y="1929601"/>
            <a:ext cx="1059449" cy="864924"/>
            <a:chOff x="1853741" y="1952625"/>
            <a:chExt cx="1413335" cy="1153499"/>
          </a:xfrm>
          <a:solidFill>
            <a:schemeClr val="bg2"/>
          </a:solidFill>
        </p:grpSpPr>
        <p:sp>
          <p:nvSpPr>
            <p:cNvPr id="204" name="矩形 20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05" name="文本框 66"/>
            <p:cNvSpPr txBox="1"/>
            <p:nvPr/>
          </p:nvSpPr>
          <p:spPr>
            <a:xfrm>
              <a:off x="1853742" y="1997871"/>
              <a:ext cx="1413334" cy="1108253"/>
            </a:xfrm>
            <a:prstGeom prst="rect">
              <a:avLst/>
            </a:prstGeom>
            <a:grpFill/>
          </p:spPr>
          <p:txBody>
            <a:bodyPr wrap="square" rtlCol="0">
              <a:spAutoFit/>
            </a:bodyPr>
            <a:lstStyle/>
            <a:p>
              <a:pPr algn="just"/>
              <a:r>
                <a:rPr lang="zh-CN" altLang="en-US" sz="1200" dirty="0">
                  <a:solidFill>
                    <a:srgbClr val="FFFFFF"/>
                  </a:solidFill>
                  <a:latin typeface="微软雅黑" panose="020B0503020204020204" pitchFamily="34" charset="-122"/>
                  <a:ea typeface="微软雅黑" panose="020B0503020204020204" pitchFamily="34" charset="-122"/>
                </a:rPr>
                <a:t>在这里添加你的文字内容或者在此处插入图片</a:t>
              </a:r>
            </a:p>
          </p:txBody>
        </p:sp>
      </p:grpSp>
      <p:cxnSp>
        <p:nvCxnSpPr>
          <p:cNvPr id="206" name="肘形连接符 205"/>
          <p:cNvCxnSpPr>
            <a:stCxn id="208" idx="3"/>
            <a:endCxn id="211" idx="1"/>
          </p:cNvCxnSpPr>
          <p:nvPr/>
        </p:nvCxnSpPr>
        <p:spPr>
          <a:xfrm rot="5400000" flipH="1" flipV="1">
            <a:off x="2775525" y="2472271"/>
            <a:ext cx="646842"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07" name="组合 206"/>
          <p:cNvGrpSpPr/>
          <p:nvPr/>
        </p:nvGrpSpPr>
        <p:grpSpPr>
          <a:xfrm>
            <a:off x="2771125" y="2904964"/>
            <a:ext cx="437094" cy="507177"/>
            <a:chOff x="1109756" y="3090803"/>
            <a:chExt cx="583096" cy="676392"/>
          </a:xfrm>
          <a:solidFill>
            <a:schemeClr val="tx2"/>
          </a:solidFill>
        </p:grpSpPr>
        <p:sp>
          <p:nvSpPr>
            <p:cNvPr id="208" name="六边形 207"/>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09" name="文本框 72"/>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6</a:t>
              </a:r>
              <a:r>
                <a:rPr lang="zh-CN" altLang="en-US" sz="1200" b="1" dirty="0">
                  <a:solidFill>
                    <a:schemeClr val="bg1"/>
                  </a:solidFill>
                  <a:latin typeface="+mn-ea"/>
                </a:rPr>
                <a:t>月</a:t>
              </a:r>
            </a:p>
          </p:txBody>
        </p:sp>
      </p:grpSp>
      <p:grpSp>
        <p:nvGrpSpPr>
          <p:cNvPr id="210" name="组合 209"/>
          <p:cNvGrpSpPr/>
          <p:nvPr/>
        </p:nvGrpSpPr>
        <p:grpSpPr>
          <a:xfrm>
            <a:off x="3208220" y="1929601"/>
            <a:ext cx="1059449" cy="864924"/>
            <a:chOff x="1853741" y="1952625"/>
            <a:chExt cx="1413335" cy="1153499"/>
          </a:xfrm>
          <a:solidFill>
            <a:schemeClr val="bg2"/>
          </a:solidFill>
        </p:grpSpPr>
        <p:sp>
          <p:nvSpPr>
            <p:cNvPr id="211" name="矩形 210"/>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12" name="文本框 75"/>
            <p:cNvSpPr txBox="1"/>
            <p:nvPr/>
          </p:nvSpPr>
          <p:spPr>
            <a:xfrm>
              <a:off x="1853742" y="1997871"/>
              <a:ext cx="1413334" cy="1108253"/>
            </a:xfrm>
            <a:prstGeom prst="rect">
              <a:avLst/>
            </a:prstGeom>
            <a:grp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13" name="肘形连接符 212"/>
          <p:cNvCxnSpPr>
            <a:stCxn id="215" idx="3"/>
            <a:endCxn id="218" idx="1"/>
          </p:cNvCxnSpPr>
          <p:nvPr/>
        </p:nvCxnSpPr>
        <p:spPr>
          <a:xfrm rot="5400000" flipH="1" flipV="1">
            <a:off x="4709812" y="2472271"/>
            <a:ext cx="646842" cy="218546"/>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14" name="组合 213"/>
          <p:cNvGrpSpPr/>
          <p:nvPr/>
        </p:nvGrpSpPr>
        <p:grpSpPr>
          <a:xfrm>
            <a:off x="4705412" y="2904964"/>
            <a:ext cx="437094" cy="507177"/>
            <a:chOff x="1109756" y="3090803"/>
            <a:chExt cx="583096" cy="676392"/>
          </a:xfrm>
          <a:solidFill>
            <a:schemeClr val="tx2"/>
          </a:solidFill>
        </p:grpSpPr>
        <p:sp>
          <p:nvSpPr>
            <p:cNvPr id="215" name="六边形 214"/>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16" name="文本框 79"/>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8</a:t>
              </a:r>
              <a:r>
                <a:rPr lang="zh-CN" altLang="en-US" sz="1200" b="1" dirty="0">
                  <a:solidFill>
                    <a:schemeClr val="bg1"/>
                  </a:solidFill>
                  <a:latin typeface="+mn-ea"/>
                </a:rPr>
                <a:t>月</a:t>
              </a:r>
            </a:p>
          </p:txBody>
        </p:sp>
      </p:grpSp>
      <p:grpSp>
        <p:nvGrpSpPr>
          <p:cNvPr id="217" name="组合 216"/>
          <p:cNvGrpSpPr/>
          <p:nvPr/>
        </p:nvGrpSpPr>
        <p:grpSpPr>
          <a:xfrm>
            <a:off x="5142506" y="1929601"/>
            <a:ext cx="1059449" cy="864924"/>
            <a:chOff x="1853741" y="1952625"/>
            <a:chExt cx="1413335" cy="1153499"/>
          </a:xfrm>
          <a:solidFill>
            <a:schemeClr val="bg2"/>
          </a:solidFill>
        </p:grpSpPr>
        <p:sp>
          <p:nvSpPr>
            <p:cNvPr id="218" name="矩形 217"/>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19" name="文本框 82"/>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20" name="肘形连接符 219"/>
          <p:cNvCxnSpPr>
            <a:stCxn id="222" idx="3"/>
            <a:endCxn id="225" idx="1"/>
          </p:cNvCxnSpPr>
          <p:nvPr/>
        </p:nvCxnSpPr>
        <p:spPr>
          <a:xfrm rot="5400000" flipH="1" flipV="1">
            <a:off x="6644099" y="2472271"/>
            <a:ext cx="64684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21" name="组合 220"/>
          <p:cNvGrpSpPr/>
          <p:nvPr/>
        </p:nvGrpSpPr>
        <p:grpSpPr>
          <a:xfrm>
            <a:off x="6587212" y="2904964"/>
            <a:ext cx="539779" cy="507177"/>
            <a:chOff x="1039738" y="3090803"/>
            <a:chExt cx="720080" cy="676392"/>
          </a:xfrm>
          <a:solidFill>
            <a:schemeClr val="tx2"/>
          </a:solidFill>
        </p:grpSpPr>
        <p:sp>
          <p:nvSpPr>
            <p:cNvPr id="222" name="六边形 221"/>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23" name="文本框 86"/>
            <p:cNvSpPr txBox="1"/>
            <p:nvPr/>
          </p:nvSpPr>
          <p:spPr>
            <a:xfrm>
              <a:off x="1039738" y="3231615"/>
              <a:ext cx="720080" cy="369417"/>
            </a:xfrm>
            <a:prstGeom prst="rect">
              <a:avLst/>
            </a:prstGeom>
            <a:noFill/>
          </p:spPr>
          <p:txBody>
            <a:bodyPr wrap="square" rtlCol="0">
              <a:spAutoFit/>
            </a:bodyPr>
            <a:lstStyle/>
            <a:p>
              <a:pPr algn="ctr"/>
              <a:r>
                <a:rPr lang="en-US" altLang="zh-CN" sz="1200" b="1" dirty="0">
                  <a:solidFill>
                    <a:schemeClr val="bg1"/>
                  </a:solidFill>
                  <a:latin typeface="+mn-ea"/>
                </a:rPr>
                <a:t>10</a:t>
              </a:r>
              <a:r>
                <a:rPr lang="zh-CN" altLang="en-US" sz="1200" b="1" dirty="0">
                  <a:solidFill>
                    <a:schemeClr val="bg1"/>
                  </a:solidFill>
                  <a:latin typeface="+mn-ea"/>
                </a:rPr>
                <a:t>月</a:t>
              </a:r>
            </a:p>
          </p:txBody>
        </p:sp>
      </p:grpSp>
      <p:grpSp>
        <p:nvGrpSpPr>
          <p:cNvPr id="224" name="组合 223"/>
          <p:cNvGrpSpPr/>
          <p:nvPr/>
        </p:nvGrpSpPr>
        <p:grpSpPr>
          <a:xfrm>
            <a:off x="7076793" y="1929601"/>
            <a:ext cx="1059449" cy="864924"/>
            <a:chOff x="1853741" y="1952625"/>
            <a:chExt cx="1413335" cy="1153499"/>
          </a:xfrm>
          <a:solidFill>
            <a:schemeClr val="bg2"/>
          </a:solidFill>
        </p:grpSpPr>
        <p:sp>
          <p:nvSpPr>
            <p:cNvPr id="225" name="矩形 22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26" name="文本框 89"/>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27" name="肘形连接符 226"/>
          <p:cNvCxnSpPr>
            <a:stCxn id="229" idx="0"/>
            <a:endCxn id="232" idx="1"/>
          </p:cNvCxnSpPr>
          <p:nvPr/>
        </p:nvCxnSpPr>
        <p:spPr>
          <a:xfrm rot="16200000" flipH="1">
            <a:off x="1808713"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28" name="组合 227"/>
          <p:cNvGrpSpPr/>
          <p:nvPr/>
        </p:nvGrpSpPr>
        <p:grpSpPr>
          <a:xfrm>
            <a:off x="1803982" y="2904964"/>
            <a:ext cx="437094" cy="507177"/>
            <a:chOff x="1109756" y="3090803"/>
            <a:chExt cx="583096" cy="676392"/>
          </a:xfrm>
          <a:solidFill>
            <a:schemeClr val="tx2"/>
          </a:solidFill>
        </p:grpSpPr>
        <p:sp>
          <p:nvSpPr>
            <p:cNvPr id="229" name="六边形 228"/>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30" name="文本框 93"/>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5</a:t>
              </a:r>
              <a:r>
                <a:rPr lang="zh-CN" altLang="en-US" sz="1200" b="1" dirty="0">
                  <a:solidFill>
                    <a:schemeClr val="bg1"/>
                  </a:solidFill>
                  <a:latin typeface="+mn-ea"/>
                </a:rPr>
                <a:t>月</a:t>
              </a:r>
            </a:p>
          </p:txBody>
        </p:sp>
      </p:grpSp>
      <p:grpSp>
        <p:nvGrpSpPr>
          <p:cNvPr id="231" name="组合 230"/>
          <p:cNvGrpSpPr/>
          <p:nvPr/>
        </p:nvGrpSpPr>
        <p:grpSpPr>
          <a:xfrm>
            <a:off x="2241077" y="3729801"/>
            <a:ext cx="1059449" cy="864924"/>
            <a:chOff x="1853741" y="1952625"/>
            <a:chExt cx="1413335" cy="1153499"/>
          </a:xfrm>
          <a:solidFill>
            <a:schemeClr val="bg2"/>
          </a:solidFill>
        </p:grpSpPr>
        <p:sp>
          <p:nvSpPr>
            <p:cNvPr id="232" name="矩形 231"/>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33" name="文本框 96"/>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34" name="肘形连接符 233"/>
          <p:cNvCxnSpPr>
            <a:stCxn id="236" idx="0"/>
            <a:endCxn id="239" idx="1"/>
          </p:cNvCxnSpPr>
          <p:nvPr/>
        </p:nvCxnSpPr>
        <p:spPr>
          <a:xfrm rot="16200000" flipH="1">
            <a:off x="3742999"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35" name="组合 234"/>
          <p:cNvGrpSpPr/>
          <p:nvPr/>
        </p:nvGrpSpPr>
        <p:grpSpPr>
          <a:xfrm>
            <a:off x="3738268" y="2904964"/>
            <a:ext cx="437094" cy="507177"/>
            <a:chOff x="1109756" y="3090803"/>
            <a:chExt cx="583096" cy="676392"/>
          </a:xfrm>
          <a:solidFill>
            <a:schemeClr val="tx2"/>
          </a:solidFill>
        </p:grpSpPr>
        <p:sp>
          <p:nvSpPr>
            <p:cNvPr id="236" name="六边形 235"/>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37" name="文本框 101"/>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7</a:t>
              </a:r>
              <a:r>
                <a:rPr lang="zh-CN" altLang="en-US" sz="1200" b="1" dirty="0">
                  <a:solidFill>
                    <a:schemeClr val="bg1"/>
                  </a:solidFill>
                  <a:latin typeface="+mn-ea"/>
                </a:rPr>
                <a:t>月</a:t>
              </a:r>
            </a:p>
          </p:txBody>
        </p:sp>
      </p:grpSp>
      <p:grpSp>
        <p:nvGrpSpPr>
          <p:cNvPr id="238" name="组合 237"/>
          <p:cNvGrpSpPr/>
          <p:nvPr/>
        </p:nvGrpSpPr>
        <p:grpSpPr>
          <a:xfrm>
            <a:off x="4175363" y="3729801"/>
            <a:ext cx="1059449" cy="864924"/>
            <a:chOff x="1853741" y="1952625"/>
            <a:chExt cx="1413335" cy="1153499"/>
          </a:xfrm>
          <a:solidFill>
            <a:schemeClr val="bg2"/>
          </a:solidFill>
        </p:grpSpPr>
        <p:sp>
          <p:nvSpPr>
            <p:cNvPr id="239" name="矩形 23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40" name="文本框 104"/>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41" name="肘形连接符 240"/>
          <p:cNvCxnSpPr>
            <a:stCxn id="243" idx="0"/>
            <a:endCxn id="246" idx="1"/>
          </p:cNvCxnSpPr>
          <p:nvPr/>
        </p:nvCxnSpPr>
        <p:spPr>
          <a:xfrm rot="16200000" flipH="1">
            <a:off x="5677286"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42" name="组合 241"/>
          <p:cNvGrpSpPr/>
          <p:nvPr/>
        </p:nvGrpSpPr>
        <p:grpSpPr>
          <a:xfrm>
            <a:off x="5672555" y="2904964"/>
            <a:ext cx="437094" cy="507177"/>
            <a:chOff x="1109756" y="3090803"/>
            <a:chExt cx="583096" cy="676392"/>
          </a:xfrm>
          <a:solidFill>
            <a:schemeClr val="tx2"/>
          </a:solidFill>
        </p:grpSpPr>
        <p:sp>
          <p:nvSpPr>
            <p:cNvPr id="243" name="六边形 242"/>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44" name="文本框 108"/>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9</a:t>
              </a:r>
              <a:r>
                <a:rPr lang="zh-CN" altLang="en-US" sz="1200" b="1" dirty="0">
                  <a:solidFill>
                    <a:schemeClr val="bg1"/>
                  </a:solidFill>
                  <a:latin typeface="+mn-ea"/>
                </a:rPr>
                <a:t>月</a:t>
              </a:r>
            </a:p>
          </p:txBody>
        </p:sp>
      </p:grpSp>
      <p:grpSp>
        <p:nvGrpSpPr>
          <p:cNvPr id="245" name="组合 244"/>
          <p:cNvGrpSpPr/>
          <p:nvPr/>
        </p:nvGrpSpPr>
        <p:grpSpPr>
          <a:xfrm>
            <a:off x="6109650" y="3729801"/>
            <a:ext cx="1059449" cy="864924"/>
            <a:chOff x="1853741" y="1952625"/>
            <a:chExt cx="1413335" cy="1153499"/>
          </a:xfrm>
          <a:solidFill>
            <a:schemeClr val="bg2"/>
          </a:solidFill>
        </p:grpSpPr>
        <p:sp>
          <p:nvSpPr>
            <p:cNvPr id="246" name="矩形 245"/>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47" name="文本框 111"/>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grpSp>
        <p:nvGrpSpPr>
          <p:cNvPr id="248" name="组合 247"/>
          <p:cNvGrpSpPr/>
          <p:nvPr/>
        </p:nvGrpSpPr>
        <p:grpSpPr>
          <a:xfrm>
            <a:off x="7541581" y="2904964"/>
            <a:ext cx="545841" cy="507177"/>
            <a:chOff x="1022698" y="3090803"/>
            <a:chExt cx="728167" cy="676392"/>
          </a:xfrm>
          <a:solidFill>
            <a:schemeClr val="tx2"/>
          </a:solidFill>
        </p:grpSpPr>
        <p:sp>
          <p:nvSpPr>
            <p:cNvPr id="249" name="六边形 248"/>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50" name="文本框 114"/>
            <p:cNvSpPr txBox="1"/>
            <p:nvPr/>
          </p:nvSpPr>
          <p:spPr>
            <a:xfrm>
              <a:off x="1022698" y="3231615"/>
              <a:ext cx="728167" cy="369417"/>
            </a:xfrm>
            <a:prstGeom prst="rect">
              <a:avLst/>
            </a:prstGeom>
            <a:noFill/>
          </p:spPr>
          <p:txBody>
            <a:bodyPr wrap="square" rtlCol="0">
              <a:spAutoFit/>
            </a:bodyPr>
            <a:lstStyle/>
            <a:p>
              <a:pPr algn="ctr"/>
              <a:r>
                <a:rPr lang="en-US" altLang="zh-CN" sz="1200" b="1" dirty="0">
                  <a:solidFill>
                    <a:schemeClr val="bg1"/>
                  </a:solidFill>
                  <a:latin typeface="+mn-ea"/>
                </a:rPr>
                <a:t>11</a:t>
              </a:r>
              <a:r>
                <a:rPr lang="zh-CN" altLang="en-US" sz="1200" b="1" dirty="0">
                  <a:solidFill>
                    <a:schemeClr val="bg1"/>
                  </a:solidFill>
                  <a:latin typeface="+mn-ea"/>
                </a:rPr>
                <a:t>月</a:t>
              </a:r>
            </a:p>
          </p:txBody>
        </p:sp>
      </p:grpSp>
      <p:sp>
        <p:nvSpPr>
          <p:cNvPr id="251" name="矩形 250"/>
          <p:cNvSpPr/>
          <p:nvPr/>
        </p:nvSpPr>
        <p:spPr>
          <a:xfrm>
            <a:off x="3186605" y="1102712"/>
            <a:ext cx="2880301"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a:latin typeface="微软雅黑" pitchFamily="34" charset="-122"/>
                <a:ea typeface="微软雅黑" pitchFamily="34" charset="-122"/>
              </a:rPr>
              <a:t>点击添加小标题</a:t>
            </a:r>
          </a:p>
        </p:txBody>
      </p:sp>
      <p:sp>
        <p:nvSpPr>
          <p:cNvPr id="68" name="TextBox 6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3468140519"/>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barn(outVertical)">
                                      <p:cBhvr>
                                        <p:cTn id="7" dur="500"/>
                                        <p:tgtEl>
                                          <p:spTgt spid="2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9"/>
                                        </p:tgtEl>
                                        <p:attrNameLst>
                                          <p:attrName>style.visibility</p:attrName>
                                        </p:attrNameLst>
                                      </p:cBhvr>
                                      <p:to>
                                        <p:strVal val="visible"/>
                                      </p:to>
                                    </p:set>
                                    <p:animEffect transition="in" filter="wipe(left)">
                                      <p:cBhvr>
                                        <p:cTn id="11" dur="500"/>
                                        <p:tgtEl>
                                          <p:spTgt spid="1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0"/>
                                        </p:tgtEl>
                                        <p:attrNameLst>
                                          <p:attrName>style.visibility</p:attrName>
                                        </p:attrNameLst>
                                      </p:cBhvr>
                                      <p:to>
                                        <p:strVal val="visible"/>
                                      </p:to>
                                    </p:set>
                                    <p:animEffect transition="in" filter="fade">
                                      <p:cBhvr>
                                        <p:cTn id="15" dur="500"/>
                                        <p:tgtEl>
                                          <p:spTgt spid="20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9"/>
                                        </p:tgtEl>
                                        <p:attrNameLst>
                                          <p:attrName>style.visibility</p:attrName>
                                        </p:attrNameLst>
                                      </p:cBhvr>
                                      <p:to>
                                        <p:strVal val="visible"/>
                                      </p:to>
                                    </p:set>
                                    <p:animEffect transition="in" filter="wipe(down)">
                                      <p:cBhvr>
                                        <p:cTn id="19" dur="500"/>
                                        <p:tgtEl>
                                          <p:spTgt spid="19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3"/>
                                        </p:tgtEl>
                                        <p:attrNameLst>
                                          <p:attrName>style.visibility</p:attrName>
                                        </p:attrNameLst>
                                      </p:cBhvr>
                                      <p:to>
                                        <p:strVal val="visible"/>
                                      </p:to>
                                    </p:set>
                                    <p:animEffect transition="in" filter="wipe(left)">
                                      <p:cBhvr>
                                        <p:cTn id="23" dur="500"/>
                                        <p:tgtEl>
                                          <p:spTgt spid="20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500"/>
                                        <p:tgtEl>
                                          <p:spTgt spid="22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27"/>
                                        </p:tgtEl>
                                        <p:attrNameLst>
                                          <p:attrName>style.visibility</p:attrName>
                                        </p:attrNameLst>
                                      </p:cBhvr>
                                      <p:to>
                                        <p:strVal val="visible"/>
                                      </p:to>
                                    </p:set>
                                    <p:animEffect transition="in" filter="wipe(up)">
                                      <p:cBhvr>
                                        <p:cTn id="31" dur="500"/>
                                        <p:tgtEl>
                                          <p:spTgt spid="2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1"/>
                                        </p:tgtEl>
                                        <p:attrNameLst>
                                          <p:attrName>style.visibility</p:attrName>
                                        </p:attrNameLst>
                                      </p:cBhvr>
                                      <p:to>
                                        <p:strVal val="visible"/>
                                      </p:to>
                                    </p:set>
                                    <p:animEffect transition="in" filter="wipe(left)">
                                      <p:cBhvr>
                                        <p:cTn id="35" dur="500"/>
                                        <p:tgtEl>
                                          <p:spTgt spid="23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7"/>
                                        </p:tgtEl>
                                        <p:attrNameLst>
                                          <p:attrName>style.visibility</p:attrName>
                                        </p:attrNameLst>
                                      </p:cBhvr>
                                      <p:to>
                                        <p:strVal val="visible"/>
                                      </p:to>
                                    </p:set>
                                    <p:animEffect transition="in" filter="fade">
                                      <p:cBhvr>
                                        <p:cTn id="39" dur="500"/>
                                        <p:tgtEl>
                                          <p:spTgt spid="207"/>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wipe(down)">
                                      <p:cBhvr>
                                        <p:cTn id="43" dur="500"/>
                                        <p:tgtEl>
                                          <p:spTgt spid="206"/>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10"/>
                                        </p:tgtEl>
                                        <p:attrNameLst>
                                          <p:attrName>style.visibility</p:attrName>
                                        </p:attrNameLst>
                                      </p:cBhvr>
                                      <p:to>
                                        <p:strVal val="visible"/>
                                      </p:to>
                                    </p:set>
                                    <p:animEffect transition="in" filter="wipe(left)">
                                      <p:cBhvr>
                                        <p:cTn id="47" dur="500"/>
                                        <p:tgtEl>
                                          <p:spTgt spid="210"/>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35"/>
                                        </p:tgtEl>
                                        <p:attrNameLst>
                                          <p:attrName>style.visibility</p:attrName>
                                        </p:attrNameLst>
                                      </p:cBhvr>
                                      <p:to>
                                        <p:strVal val="visible"/>
                                      </p:to>
                                    </p:set>
                                    <p:animEffect transition="in" filter="fade">
                                      <p:cBhvr>
                                        <p:cTn id="51" dur="500"/>
                                        <p:tgtEl>
                                          <p:spTgt spid="235"/>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234"/>
                                        </p:tgtEl>
                                        <p:attrNameLst>
                                          <p:attrName>style.visibility</p:attrName>
                                        </p:attrNameLst>
                                      </p:cBhvr>
                                      <p:to>
                                        <p:strVal val="visible"/>
                                      </p:to>
                                    </p:set>
                                    <p:animEffect transition="in" filter="wipe(up)">
                                      <p:cBhvr>
                                        <p:cTn id="55" dur="500"/>
                                        <p:tgtEl>
                                          <p:spTgt spid="234"/>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238"/>
                                        </p:tgtEl>
                                        <p:attrNameLst>
                                          <p:attrName>style.visibility</p:attrName>
                                        </p:attrNameLst>
                                      </p:cBhvr>
                                      <p:to>
                                        <p:strVal val="visible"/>
                                      </p:to>
                                    </p:set>
                                    <p:animEffect transition="in" filter="wipe(left)">
                                      <p:cBhvr>
                                        <p:cTn id="59" dur="500"/>
                                        <p:tgtEl>
                                          <p:spTgt spid="23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14"/>
                                        </p:tgtEl>
                                        <p:attrNameLst>
                                          <p:attrName>style.visibility</p:attrName>
                                        </p:attrNameLst>
                                      </p:cBhvr>
                                      <p:to>
                                        <p:strVal val="visible"/>
                                      </p:to>
                                    </p:set>
                                    <p:animEffect transition="in" filter="fade">
                                      <p:cBhvr>
                                        <p:cTn id="63" dur="500"/>
                                        <p:tgtEl>
                                          <p:spTgt spid="214"/>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213"/>
                                        </p:tgtEl>
                                        <p:attrNameLst>
                                          <p:attrName>style.visibility</p:attrName>
                                        </p:attrNameLst>
                                      </p:cBhvr>
                                      <p:to>
                                        <p:strVal val="visible"/>
                                      </p:to>
                                    </p:set>
                                    <p:animEffect transition="in" filter="wipe(down)">
                                      <p:cBhvr>
                                        <p:cTn id="67" dur="500"/>
                                        <p:tgtEl>
                                          <p:spTgt spid="213"/>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217"/>
                                        </p:tgtEl>
                                        <p:attrNameLst>
                                          <p:attrName>style.visibility</p:attrName>
                                        </p:attrNameLst>
                                      </p:cBhvr>
                                      <p:to>
                                        <p:strVal val="visible"/>
                                      </p:to>
                                    </p:set>
                                    <p:animEffect transition="in" filter="wipe(left)">
                                      <p:cBhvr>
                                        <p:cTn id="71" dur="500"/>
                                        <p:tgtEl>
                                          <p:spTgt spid="217"/>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242"/>
                                        </p:tgtEl>
                                        <p:attrNameLst>
                                          <p:attrName>style.visibility</p:attrName>
                                        </p:attrNameLst>
                                      </p:cBhvr>
                                      <p:to>
                                        <p:strVal val="visible"/>
                                      </p:to>
                                    </p:set>
                                    <p:animEffect transition="in" filter="fade">
                                      <p:cBhvr>
                                        <p:cTn id="75" dur="500"/>
                                        <p:tgtEl>
                                          <p:spTgt spid="242"/>
                                        </p:tgtEl>
                                      </p:cBhvr>
                                    </p:animEffect>
                                  </p:childTnLst>
                                </p:cTn>
                              </p:par>
                            </p:childTnLst>
                          </p:cTn>
                        </p:par>
                        <p:par>
                          <p:cTn id="76" fill="hold">
                            <p:stCondLst>
                              <p:cond delay="9000"/>
                            </p:stCondLst>
                            <p:childTnLst>
                              <p:par>
                                <p:cTn id="77" presetID="22" presetClass="entr" presetSubtype="1" fill="hold" nodeType="afterEffect">
                                  <p:stCondLst>
                                    <p:cond delay="0"/>
                                  </p:stCondLst>
                                  <p:childTnLst>
                                    <p:set>
                                      <p:cBhvr>
                                        <p:cTn id="78" dur="1" fill="hold">
                                          <p:stCondLst>
                                            <p:cond delay="0"/>
                                          </p:stCondLst>
                                        </p:cTn>
                                        <p:tgtEl>
                                          <p:spTgt spid="241"/>
                                        </p:tgtEl>
                                        <p:attrNameLst>
                                          <p:attrName>style.visibility</p:attrName>
                                        </p:attrNameLst>
                                      </p:cBhvr>
                                      <p:to>
                                        <p:strVal val="visible"/>
                                      </p:to>
                                    </p:set>
                                    <p:animEffect transition="in" filter="wipe(up)">
                                      <p:cBhvr>
                                        <p:cTn id="79" dur="500"/>
                                        <p:tgtEl>
                                          <p:spTgt spid="241"/>
                                        </p:tgtEl>
                                      </p:cBhvr>
                                    </p:animEffect>
                                  </p:childTnLst>
                                </p:cTn>
                              </p:par>
                            </p:childTnLst>
                          </p:cTn>
                        </p:par>
                        <p:par>
                          <p:cTn id="80" fill="hold">
                            <p:stCondLst>
                              <p:cond delay="9500"/>
                            </p:stCondLst>
                            <p:childTnLst>
                              <p:par>
                                <p:cTn id="81" presetID="22" presetClass="entr" presetSubtype="8" fill="hold" nodeType="afterEffect">
                                  <p:stCondLst>
                                    <p:cond delay="0"/>
                                  </p:stCondLst>
                                  <p:childTnLst>
                                    <p:set>
                                      <p:cBhvr>
                                        <p:cTn id="82" dur="1" fill="hold">
                                          <p:stCondLst>
                                            <p:cond delay="0"/>
                                          </p:stCondLst>
                                        </p:cTn>
                                        <p:tgtEl>
                                          <p:spTgt spid="245"/>
                                        </p:tgtEl>
                                        <p:attrNameLst>
                                          <p:attrName>style.visibility</p:attrName>
                                        </p:attrNameLst>
                                      </p:cBhvr>
                                      <p:to>
                                        <p:strVal val="visible"/>
                                      </p:to>
                                    </p:set>
                                    <p:animEffect transition="in" filter="wipe(left)">
                                      <p:cBhvr>
                                        <p:cTn id="83" dur="500"/>
                                        <p:tgtEl>
                                          <p:spTgt spid="245"/>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221"/>
                                        </p:tgtEl>
                                        <p:attrNameLst>
                                          <p:attrName>style.visibility</p:attrName>
                                        </p:attrNameLst>
                                      </p:cBhvr>
                                      <p:to>
                                        <p:strVal val="visible"/>
                                      </p:to>
                                    </p:set>
                                    <p:animEffect transition="in" filter="fade">
                                      <p:cBhvr>
                                        <p:cTn id="87" dur="500"/>
                                        <p:tgtEl>
                                          <p:spTgt spid="221"/>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220"/>
                                        </p:tgtEl>
                                        <p:attrNameLst>
                                          <p:attrName>style.visibility</p:attrName>
                                        </p:attrNameLst>
                                      </p:cBhvr>
                                      <p:to>
                                        <p:strVal val="visible"/>
                                      </p:to>
                                    </p:set>
                                    <p:animEffect transition="in" filter="wipe(down)">
                                      <p:cBhvr>
                                        <p:cTn id="91" dur="500"/>
                                        <p:tgtEl>
                                          <p:spTgt spid="220"/>
                                        </p:tgtEl>
                                      </p:cBhvr>
                                    </p:animEffect>
                                  </p:childTnLst>
                                </p:cTn>
                              </p:par>
                            </p:childTnLst>
                          </p:cTn>
                        </p:par>
                        <p:par>
                          <p:cTn id="92" fill="hold">
                            <p:stCondLst>
                              <p:cond delay="11000"/>
                            </p:stCondLst>
                            <p:childTnLst>
                              <p:par>
                                <p:cTn id="93" presetID="22" presetClass="entr" presetSubtype="8" fill="hold" nodeType="afterEffect">
                                  <p:stCondLst>
                                    <p:cond delay="0"/>
                                  </p:stCondLst>
                                  <p:childTnLst>
                                    <p:set>
                                      <p:cBhvr>
                                        <p:cTn id="94" dur="1" fill="hold">
                                          <p:stCondLst>
                                            <p:cond delay="0"/>
                                          </p:stCondLst>
                                        </p:cTn>
                                        <p:tgtEl>
                                          <p:spTgt spid="224"/>
                                        </p:tgtEl>
                                        <p:attrNameLst>
                                          <p:attrName>style.visibility</p:attrName>
                                        </p:attrNameLst>
                                      </p:cBhvr>
                                      <p:to>
                                        <p:strVal val="visible"/>
                                      </p:to>
                                    </p:set>
                                    <p:animEffect transition="in" filter="wipe(left)">
                                      <p:cBhvr>
                                        <p:cTn id="95" dur="500"/>
                                        <p:tgtEl>
                                          <p:spTgt spid="224"/>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248"/>
                                        </p:tgtEl>
                                        <p:attrNameLst>
                                          <p:attrName>style.visibility</p:attrName>
                                        </p:attrNameLst>
                                      </p:cBhvr>
                                      <p:to>
                                        <p:strVal val="visible"/>
                                      </p:to>
                                    </p:set>
                                    <p:animEffect transition="in" filter="fade">
                                      <p:cBhvr>
                                        <p:cTn id="99" dur="500"/>
                                        <p:tgtEl>
                                          <p:spTgt spid="248"/>
                                        </p:tgtEl>
                                      </p:cBhvr>
                                    </p:animEffect>
                                  </p:childTnLst>
                                </p:cTn>
                              </p:par>
                            </p:childTnLst>
                          </p:cTn>
                        </p:par>
                        <p:par>
                          <p:cTn id="100" fill="hold">
                            <p:stCondLst>
                              <p:cond delay="12000"/>
                            </p:stCondLst>
                            <p:childTnLst>
                              <p:par>
                                <p:cTn id="101" presetID="26" presetClass="emph" presetSubtype="0" fill="hold" nodeType="afterEffect">
                                  <p:stCondLst>
                                    <p:cond delay="0"/>
                                  </p:stCondLst>
                                  <p:childTnLst>
                                    <p:animEffect transition="out" filter="fade">
                                      <p:cBhvr>
                                        <p:cTn id="102" dur="500" tmFilter="0, 0; .2, .5; .8, .5; 1, 0"/>
                                        <p:tgtEl>
                                          <p:spTgt spid="248"/>
                                        </p:tgtEl>
                                      </p:cBhvr>
                                    </p:animEffect>
                                    <p:animScale>
                                      <p:cBhvr>
                                        <p:cTn id="103" dur="250" autoRev="1" fill="hold"/>
                                        <p:tgtEl>
                                          <p:spTgt spid="2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椭圆 136"/>
          <p:cNvSpPr/>
          <p:nvPr/>
        </p:nvSpPr>
        <p:spPr bwMode="auto">
          <a:xfrm rot="351052">
            <a:off x="1117117" y="4025975"/>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38" name="椭圆 137"/>
          <p:cNvSpPr/>
          <p:nvPr/>
        </p:nvSpPr>
        <p:spPr bwMode="auto">
          <a:xfrm rot="285728">
            <a:off x="1715478" y="3433358"/>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39" name="椭圆 138"/>
          <p:cNvSpPr/>
          <p:nvPr/>
        </p:nvSpPr>
        <p:spPr bwMode="auto">
          <a:xfrm rot="20925770">
            <a:off x="2507371" y="2970698"/>
            <a:ext cx="215391"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0" name="椭圆 139"/>
          <p:cNvSpPr/>
          <p:nvPr/>
        </p:nvSpPr>
        <p:spPr bwMode="auto">
          <a:xfrm rot="21146216">
            <a:off x="3108236" y="3582055"/>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1" name="椭圆 140"/>
          <p:cNvSpPr/>
          <p:nvPr/>
        </p:nvSpPr>
        <p:spPr bwMode="auto">
          <a:xfrm rot="372077">
            <a:off x="4543948" y="3219711"/>
            <a:ext cx="215391"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2" name="椭圆 141"/>
          <p:cNvSpPr/>
          <p:nvPr/>
        </p:nvSpPr>
        <p:spPr bwMode="auto">
          <a:xfrm rot="444650">
            <a:off x="5233801" y="2842353"/>
            <a:ext cx="215391" cy="2202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3" name="椭圆 142"/>
          <p:cNvSpPr/>
          <p:nvPr/>
        </p:nvSpPr>
        <p:spPr bwMode="auto">
          <a:xfrm rot="411978">
            <a:off x="5760918" y="2360871"/>
            <a:ext cx="216582" cy="2202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4" name="椭圆 143"/>
          <p:cNvSpPr/>
          <p:nvPr/>
        </p:nvSpPr>
        <p:spPr bwMode="auto">
          <a:xfrm rot="705091">
            <a:off x="6781444" y="1888643"/>
            <a:ext cx="216582" cy="2202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5" name="椭圆 144"/>
          <p:cNvSpPr/>
          <p:nvPr/>
        </p:nvSpPr>
        <p:spPr bwMode="auto">
          <a:xfrm rot="1654378">
            <a:off x="7701791" y="1365867"/>
            <a:ext cx="215391"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6" name="文本框 30"/>
          <p:cNvSpPr txBox="1">
            <a:spLocks noChangeArrowheads="1"/>
          </p:cNvSpPr>
          <p:nvPr/>
        </p:nvSpPr>
        <p:spPr bwMode="auto">
          <a:xfrm>
            <a:off x="963935"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3</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47" name="文本框 31"/>
          <p:cNvSpPr txBox="1">
            <a:spLocks noChangeArrowheads="1"/>
          </p:cNvSpPr>
          <p:nvPr/>
        </p:nvSpPr>
        <p:spPr bwMode="auto">
          <a:xfrm>
            <a:off x="1576959"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4</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48" name="文本框 32"/>
          <p:cNvSpPr txBox="1">
            <a:spLocks noChangeArrowheads="1"/>
          </p:cNvSpPr>
          <p:nvPr/>
        </p:nvSpPr>
        <p:spPr bwMode="auto">
          <a:xfrm>
            <a:off x="2349101"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5</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49" name="文本框 33"/>
          <p:cNvSpPr txBox="1">
            <a:spLocks noChangeArrowheads="1"/>
          </p:cNvSpPr>
          <p:nvPr/>
        </p:nvSpPr>
        <p:spPr bwMode="auto">
          <a:xfrm>
            <a:off x="2926253"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6</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0" name="文本框 34"/>
          <p:cNvSpPr txBox="1">
            <a:spLocks noChangeArrowheads="1"/>
          </p:cNvSpPr>
          <p:nvPr/>
        </p:nvSpPr>
        <p:spPr bwMode="auto">
          <a:xfrm>
            <a:off x="4424470"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8</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1" name="文本框 35"/>
          <p:cNvSpPr txBox="1">
            <a:spLocks noChangeArrowheads="1"/>
          </p:cNvSpPr>
          <p:nvPr/>
        </p:nvSpPr>
        <p:spPr bwMode="auto">
          <a:xfrm>
            <a:off x="5143915"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9</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2" name="文本框 36"/>
          <p:cNvSpPr txBox="1">
            <a:spLocks noChangeArrowheads="1"/>
          </p:cNvSpPr>
          <p:nvPr/>
        </p:nvSpPr>
        <p:spPr bwMode="auto">
          <a:xfrm>
            <a:off x="5741467" y="4514110"/>
            <a:ext cx="686369"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10</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3" name="文本框 37"/>
          <p:cNvSpPr txBox="1">
            <a:spLocks noChangeArrowheads="1"/>
          </p:cNvSpPr>
          <p:nvPr/>
        </p:nvSpPr>
        <p:spPr bwMode="auto">
          <a:xfrm>
            <a:off x="6765552" y="4514110"/>
            <a:ext cx="686369"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11</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4" name="文本框 38"/>
          <p:cNvSpPr txBox="1">
            <a:spLocks noChangeArrowheads="1"/>
          </p:cNvSpPr>
          <p:nvPr/>
        </p:nvSpPr>
        <p:spPr bwMode="auto">
          <a:xfrm>
            <a:off x="7613008" y="4514110"/>
            <a:ext cx="686369"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12</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5" name="文本框 39"/>
          <p:cNvSpPr txBox="1">
            <a:spLocks noChangeArrowheads="1"/>
          </p:cNvSpPr>
          <p:nvPr/>
        </p:nvSpPr>
        <p:spPr bwMode="auto">
          <a:xfrm>
            <a:off x="1451873" y="3976954"/>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6" name="文本框 40"/>
          <p:cNvSpPr txBox="1">
            <a:spLocks noChangeArrowheads="1"/>
          </p:cNvSpPr>
          <p:nvPr/>
        </p:nvSpPr>
        <p:spPr bwMode="auto">
          <a:xfrm>
            <a:off x="503651" y="3426127"/>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7" name="文本框 41"/>
          <p:cNvSpPr txBox="1">
            <a:spLocks noChangeArrowheads="1"/>
          </p:cNvSpPr>
          <p:nvPr/>
        </p:nvSpPr>
        <p:spPr bwMode="auto">
          <a:xfrm>
            <a:off x="2150962" y="2648314"/>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8" name="文本框 42"/>
          <p:cNvSpPr txBox="1">
            <a:spLocks noChangeArrowheads="1"/>
          </p:cNvSpPr>
          <p:nvPr/>
        </p:nvSpPr>
        <p:spPr bwMode="auto">
          <a:xfrm>
            <a:off x="3047012" y="3291830"/>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9" name="文本框 43"/>
          <p:cNvSpPr txBox="1">
            <a:spLocks noChangeArrowheads="1"/>
          </p:cNvSpPr>
          <p:nvPr/>
        </p:nvSpPr>
        <p:spPr bwMode="auto">
          <a:xfrm>
            <a:off x="4802527" y="3178759"/>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60" name="文本框 44"/>
          <p:cNvSpPr txBox="1">
            <a:spLocks noChangeArrowheads="1"/>
          </p:cNvSpPr>
          <p:nvPr/>
        </p:nvSpPr>
        <p:spPr bwMode="auto">
          <a:xfrm>
            <a:off x="5494692" y="2822807"/>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61" name="文本框 45"/>
          <p:cNvSpPr txBox="1">
            <a:spLocks noChangeArrowheads="1"/>
          </p:cNvSpPr>
          <p:nvPr/>
        </p:nvSpPr>
        <p:spPr bwMode="auto">
          <a:xfrm>
            <a:off x="6073817" y="2344629"/>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62" name="文本框 46"/>
          <p:cNvSpPr txBox="1">
            <a:spLocks noChangeArrowheads="1"/>
          </p:cNvSpPr>
          <p:nvPr/>
        </p:nvSpPr>
        <p:spPr bwMode="auto">
          <a:xfrm>
            <a:off x="7095431" y="1851670"/>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cxnSp>
        <p:nvCxnSpPr>
          <p:cNvPr id="163" name="直接连接符 162"/>
          <p:cNvCxnSpPr>
            <a:stCxn id="137" idx="7"/>
            <a:endCxn id="138" idx="3"/>
          </p:cNvCxnSpPr>
          <p:nvPr/>
        </p:nvCxnSpPr>
        <p:spPr>
          <a:xfrm flipV="1">
            <a:off x="1309562" y="3615712"/>
            <a:ext cx="431400" cy="450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38" idx="7"/>
            <a:endCxn id="139" idx="2"/>
          </p:cNvCxnSpPr>
          <p:nvPr/>
        </p:nvCxnSpPr>
        <p:spPr>
          <a:xfrm flipV="1">
            <a:off x="1906576" y="3102388"/>
            <a:ext cx="602860" cy="37002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39" idx="5"/>
            <a:endCxn id="140" idx="1"/>
          </p:cNvCxnSpPr>
          <p:nvPr/>
        </p:nvCxnSpPr>
        <p:spPr>
          <a:xfrm>
            <a:off x="2705013" y="3143338"/>
            <a:ext cx="425304" cy="4819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bwMode="auto">
          <a:xfrm rot="827460">
            <a:off x="3735796" y="3930629"/>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cxnSp>
        <p:nvCxnSpPr>
          <p:cNvPr id="167" name="直接连接符 166"/>
          <p:cNvCxnSpPr>
            <a:stCxn id="140" idx="5"/>
            <a:endCxn id="166" idx="2"/>
          </p:cNvCxnSpPr>
          <p:nvPr/>
        </p:nvCxnSpPr>
        <p:spPr>
          <a:xfrm>
            <a:off x="3302737" y="3760277"/>
            <a:ext cx="436181" cy="2552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66" idx="7"/>
            <a:endCxn id="141" idx="3"/>
          </p:cNvCxnSpPr>
          <p:nvPr/>
        </p:nvCxnSpPr>
        <p:spPr>
          <a:xfrm flipV="1">
            <a:off x="3937113" y="3400008"/>
            <a:ext cx="630368" cy="5835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41" idx="7"/>
            <a:endCxn id="142" idx="3"/>
          </p:cNvCxnSpPr>
          <p:nvPr/>
        </p:nvCxnSpPr>
        <p:spPr>
          <a:xfrm flipV="1">
            <a:off x="4735806" y="3019844"/>
            <a:ext cx="520132" cy="24097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42" idx="7"/>
            <a:endCxn id="143" idx="3"/>
          </p:cNvCxnSpPr>
          <p:nvPr/>
        </p:nvCxnSpPr>
        <p:spPr>
          <a:xfrm flipV="1">
            <a:off x="5427055" y="2539123"/>
            <a:ext cx="356822" cy="34595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43" idx="7"/>
            <a:endCxn id="144" idx="3"/>
          </p:cNvCxnSpPr>
          <p:nvPr/>
        </p:nvCxnSpPr>
        <p:spPr>
          <a:xfrm flipV="1">
            <a:off x="5954541" y="2059380"/>
            <a:ext cx="844369" cy="34345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44" idx="7"/>
            <a:endCxn id="145" idx="3"/>
          </p:cNvCxnSpPr>
          <p:nvPr/>
        </p:nvCxnSpPr>
        <p:spPr>
          <a:xfrm flipV="1">
            <a:off x="6980560" y="1510708"/>
            <a:ext cx="725190" cy="42741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3" name="文本框 39"/>
          <p:cNvSpPr txBox="1">
            <a:spLocks noChangeArrowheads="1"/>
          </p:cNvSpPr>
          <p:nvPr/>
        </p:nvSpPr>
        <p:spPr bwMode="auto">
          <a:xfrm>
            <a:off x="4008431" y="3919815"/>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74" name="文本框 33"/>
          <p:cNvSpPr txBox="1">
            <a:spLocks noChangeArrowheads="1"/>
          </p:cNvSpPr>
          <p:nvPr/>
        </p:nvSpPr>
        <p:spPr bwMode="auto">
          <a:xfrm>
            <a:off x="3589540"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7</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75" name="文本框 46"/>
          <p:cNvSpPr txBox="1">
            <a:spLocks noChangeArrowheads="1"/>
          </p:cNvSpPr>
          <p:nvPr/>
        </p:nvSpPr>
        <p:spPr bwMode="auto">
          <a:xfrm>
            <a:off x="7234206" y="1059582"/>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grpSp>
        <p:nvGrpSpPr>
          <p:cNvPr id="176" name="组合 175"/>
          <p:cNvGrpSpPr/>
          <p:nvPr/>
        </p:nvGrpSpPr>
        <p:grpSpPr>
          <a:xfrm>
            <a:off x="550493" y="4380002"/>
            <a:ext cx="8053955" cy="76668"/>
            <a:chOff x="738746" y="5964849"/>
            <a:chExt cx="10744200" cy="102248"/>
          </a:xfrm>
        </p:grpSpPr>
        <p:cxnSp>
          <p:nvCxnSpPr>
            <p:cNvPr id="177" name="直接连接符 176"/>
            <p:cNvCxnSpPr/>
            <p:nvPr/>
          </p:nvCxnSpPr>
          <p:spPr bwMode="auto">
            <a:xfrm>
              <a:off x="738746" y="6052254"/>
              <a:ext cx="10744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V="1">
              <a:off x="1639101" y="5971032"/>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V="1">
              <a:off x="2456892"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3510148"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4295309"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5141731"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6255551"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V="1">
              <a:off x="7243964"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7951332"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V="1">
              <a:off x="9320250" y="596484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V="1">
              <a:off x="10524537" y="5985875"/>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88" name="矩形 187"/>
          <p:cNvSpPr/>
          <p:nvPr/>
        </p:nvSpPr>
        <p:spPr>
          <a:xfrm>
            <a:off x="1046303" y="1203598"/>
            <a:ext cx="3163567" cy="930988"/>
          </a:xfrm>
          <a:prstGeom prst="rect">
            <a:avLst/>
          </a:prstGeom>
        </p:spPr>
        <p:txBody>
          <a:bodyPr wrap="square" lIns="68543" tIns="34272" rIns="68543" bIns="34272">
            <a:spAutoFit/>
          </a:bodyPr>
          <a:lstStyle/>
          <a:p>
            <a:pPr>
              <a:lnSpc>
                <a:spcPct val="200000"/>
              </a:lnSpc>
            </a:pPr>
            <a:r>
              <a:rPr lang="zh-CN" altLang="en-US" sz="1600" b="1" dirty="0">
                <a:solidFill>
                  <a:schemeClr val="tx1">
                    <a:lumMod val="75000"/>
                    <a:lumOff val="25000"/>
                  </a:schemeClr>
                </a:solidFill>
                <a:latin typeface="微软雅黑" pitchFamily="34" charset="-122"/>
                <a:ea typeface="微软雅黑" pitchFamily="34" charset="-122"/>
              </a:rPr>
              <a:t>点击添加小标题</a:t>
            </a:r>
            <a:endParaRPr lang="en-US" altLang="zh-CN" sz="1600" b="1"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endParaRPr>
          </a:p>
        </p:txBody>
      </p:sp>
      <p:sp>
        <p:nvSpPr>
          <p:cNvPr id="57" name="TextBox 5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3293013482"/>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left)">
                                      <p:cBhvr>
                                        <p:cTn id="7" dur="500"/>
                                        <p:tgtEl>
                                          <p:spTgt spid="18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6"/>
                                        </p:tgtEl>
                                        <p:attrNameLst>
                                          <p:attrName>style.visibility</p:attrName>
                                        </p:attrNameLst>
                                      </p:cBhvr>
                                      <p:to>
                                        <p:strVal val="visible"/>
                                      </p:to>
                                    </p:set>
                                    <p:animEffect transition="in" filter="wipe(left)">
                                      <p:cBhvr>
                                        <p:cTn id="11" dur="500"/>
                                        <p:tgtEl>
                                          <p:spTgt spid="17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6"/>
                                        </p:tgtEl>
                                        <p:attrNameLst>
                                          <p:attrName>style.visibility</p:attrName>
                                        </p:attrNameLst>
                                      </p:cBhvr>
                                      <p:to>
                                        <p:strVal val="visible"/>
                                      </p:to>
                                    </p:set>
                                    <p:animEffect transition="in" filter="wipe(up)">
                                      <p:cBhvr>
                                        <p:cTn id="15" dur="500"/>
                                        <p:tgtEl>
                                          <p:spTgt spid="14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wipe(up)">
                                      <p:cBhvr>
                                        <p:cTn id="18" dur="500"/>
                                        <p:tgtEl>
                                          <p:spTgt spid="14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animEffect transition="in" filter="wipe(up)">
                                      <p:cBhvr>
                                        <p:cTn id="21" dur="500"/>
                                        <p:tgtEl>
                                          <p:spTgt spid="14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9"/>
                                        </p:tgtEl>
                                        <p:attrNameLst>
                                          <p:attrName>style.visibility</p:attrName>
                                        </p:attrNameLst>
                                      </p:cBhvr>
                                      <p:to>
                                        <p:strVal val="visible"/>
                                      </p:to>
                                    </p:set>
                                    <p:animEffect transition="in" filter="wipe(up)">
                                      <p:cBhvr>
                                        <p:cTn id="24" dur="500"/>
                                        <p:tgtEl>
                                          <p:spTgt spid="14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up)">
                                      <p:cBhvr>
                                        <p:cTn id="27" dur="500"/>
                                        <p:tgtEl>
                                          <p:spTgt spid="17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0"/>
                                        </p:tgtEl>
                                        <p:attrNameLst>
                                          <p:attrName>style.visibility</p:attrName>
                                        </p:attrNameLst>
                                      </p:cBhvr>
                                      <p:to>
                                        <p:strVal val="visible"/>
                                      </p:to>
                                    </p:set>
                                    <p:animEffect transition="in" filter="wipe(up)">
                                      <p:cBhvr>
                                        <p:cTn id="30" dur="500"/>
                                        <p:tgtEl>
                                          <p:spTgt spid="15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1"/>
                                        </p:tgtEl>
                                        <p:attrNameLst>
                                          <p:attrName>style.visibility</p:attrName>
                                        </p:attrNameLst>
                                      </p:cBhvr>
                                      <p:to>
                                        <p:strVal val="visible"/>
                                      </p:to>
                                    </p:set>
                                    <p:animEffect transition="in" filter="wipe(up)">
                                      <p:cBhvr>
                                        <p:cTn id="33" dur="500"/>
                                        <p:tgtEl>
                                          <p:spTgt spid="15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wipe(up)">
                                      <p:cBhvr>
                                        <p:cTn id="36" dur="500"/>
                                        <p:tgtEl>
                                          <p:spTgt spid="152"/>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animEffect transition="in" filter="wipe(up)">
                                      <p:cBhvr>
                                        <p:cTn id="39" dur="500"/>
                                        <p:tgtEl>
                                          <p:spTgt spid="15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54"/>
                                        </p:tgtEl>
                                        <p:attrNameLst>
                                          <p:attrName>style.visibility</p:attrName>
                                        </p:attrNameLst>
                                      </p:cBhvr>
                                      <p:to>
                                        <p:strVal val="visible"/>
                                      </p:to>
                                    </p:set>
                                    <p:animEffect transition="in" filter="wipe(up)">
                                      <p:cBhvr>
                                        <p:cTn id="42" dur="500"/>
                                        <p:tgtEl>
                                          <p:spTgt spid="154"/>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37"/>
                                        </p:tgtEl>
                                        <p:attrNameLst>
                                          <p:attrName>style.visibility</p:attrName>
                                        </p:attrNameLst>
                                      </p:cBhvr>
                                      <p:to>
                                        <p:strVal val="visible"/>
                                      </p:to>
                                    </p:set>
                                    <p:animEffect transition="in" filter="fade">
                                      <p:cBhvr>
                                        <p:cTn id="46" dur="500"/>
                                        <p:tgtEl>
                                          <p:spTgt spid="1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fade">
                                      <p:cBhvr>
                                        <p:cTn id="49" dur="500"/>
                                        <p:tgtEl>
                                          <p:spTgt spid="155"/>
                                        </p:tgtEl>
                                      </p:cBhvr>
                                    </p:animEffect>
                                  </p:childTnLst>
                                </p:cTn>
                              </p:par>
                            </p:childTnLst>
                          </p:cTn>
                        </p:par>
                        <p:par>
                          <p:cTn id="50" fill="hold">
                            <p:stCondLst>
                              <p:cond delay="2000"/>
                            </p:stCondLst>
                            <p:childTnLst>
                              <p:par>
                                <p:cTn id="51" presetID="22" presetClass="entr" presetSubtype="4" fill="hold" nodeType="afterEffect">
                                  <p:stCondLst>
                                    <p:cond delay="0"/>
                                  </p:stCondLst>
                                  <p:childTnLst>
                                    <p:set>
                                      <p:cBhvr>
                                        <p:cTn id="52" dur="1" fill="hold">
                                          <p:stCondLst>
                                            <p:cond delay="0"/>
                                          </p:stCondLst>
                                        </p:cTn>
                                        <p:tgtEl>
                                          <p:spTgt spid="163"/>
                                        </p:tgtEl>
                                        <p:attrNameLst>
                                          <p:attrName>style.visibility</p:attrName>
                                        </p:attrNameLst>
                                      </p:cBhvr>
                                      <p:to>
                                        <p:strVal val="visible"/>
                                      </p:to>
                                    </p:set>
                                    <p:animEffect transition="in" filter="wipe(down)">
                                      <p:cBhvr>
                                        <p:cTn id="53" dur="500"/>
                                        <p:tgtEl>
                                          <p:spTgt spid="163"/>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500"/>
                                        <p:tgtEl>
                                          <p:spTgt spid="1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6"/>
                                        </p:tgtEl>
                                        <p:attrNameLst>
                                          <p:attrName>style.visibility</p:attrName>
                                        </p:attrNameLst>
                                      </p:cBhvr>
                                      <p:to>
                                        <p:strVal val="visible"/>
                                      </p:to>
                                    </p:set>
                                    <p:animEffect transition="in" filter="fade">
                                      <p:cBhvr>
                                        <p:cTn id="60" dur="500"/>
                                        <p:tgtEl>
                                          <p:spTgt spid="156"/>
                                        </p:tgtEl>
                                      </p:cBhvr>
                                    </p:animEffect>
                                  </p:childTnLst>
                                </p:cTn>
                              </p:par>
                            </p:childTnLst>
                          </p:cTn>
                        </p:par>
                        <p:par>
                          <p:cTn id="61" fill="hold">
                            <p:stCondLst>
                              <p:cond delay="3000"/>
                            </p:stCondLst>
                            <p:childTnLst>
                              <p:par>
                                <p:cTn id="62" presetID="22" presetClass="entr" presetSubtype="4" fill="hold" nodeType="afterEffect">
                                  <p:stCondLst>
                                    <p:cond delay="0"/>
                                  </p:stCondLst>
                                  <p:childTnLst>
                                    <p:set>
                                      <p:cBhvr>
                                        <p:cTn id="63" dur="1" fill="hold">
                                          <p:stCondLst>
                                            <p:cond delay="0"/>
                                          </p:stCondLst>
                                        </p:cTn>
                                        <p:tgtEl>
                                          <p:spTgt spid="164"/>
                                        </p:tgtEl>
                                        <p:attrNameLst>
                                          <p:attrName>style.visibility</p:attrName>
                                        </p:attrNameLst>
                                      </p:cBhvr>
                                      <p:to>
                                        <p:strVal val="visible"/>
                                      </p:to>
                                    </p:set>
                                    <p:animEffect transition="in" filter="wipe(down)">
                                      <p:cBhvr>
                                        <p:cTn id="64" dur="500"/>
                                        <p:tgtEl>
                                          <p:spTgt spid="164"/>
                                        </p:tgtEl>
                                      </p:cBhvr>
                                    </p:animEffect>
                                  </p:childTnLst>
                                </p:cTn>
                              </p:par>
                            </p:childTnLst>
                          </p:cTn>
                        </p:par>
                        <p:par>
                          <p:cTn id="65" fill="hold">
                            <p:stCondLst>
                              <p:cond delay="3500"/>
                            </p:stCondLst>
                            <p:childTnLst>
                              <p:par>
                                <p:cTn id="66" presetID="10" presetClass="entr" presetSubtype="0" fill="hold" grpId="0" nodeType="afterEffect">
                                  <p:stCondLst>
                                    <p:cond delay="0"/>
                                  </p:stCondLst>
                                  <p:childTnLst>
                                    <p:set>
                                      <p:cBhvr>
                                        <p:cTn id="67" dur="1" fill="hold">
                                          <p:stCondLst>
                                            <p:cond delay="0"/>
                                          </p:stCondLst>
                                        </p:cTn>
                                        <p:tgtEl>
                                          <p:spTgt spid="139"/>
                                        </p:tgtEl>
                                        <p:attrNameLst>
                                          <p:attrName>style.visibility</p:attrName>
                                        </p:attrNameLst>
                                      </p:cBhvr>
                                      <p:to>
                                        <p:strVal val="visible"/>
                                      </p:to>
                                    </p:set>
                                    <p:animEffect transition="in" filter="fade">
                                      <p:cBhvr>
                                        <p:cTn id="68" dur="500"/>
                                        <p:tgtEl>
                                          <p:spTgt spid="1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animEffect transition="in" filter="fade">
                                      <p:cBhvr>
                                        <p:cTn id="71" dur="500"/>
                                        <p:tgtEl>
                                          <p:spTgt spid="157"/>
                                        </p:tgtEl>
                                      </p:cBhvr>
                                    </p:animEffect>
                                  </p:childTnLst>
                                </p:cTn>
                              </p:par>
                            </p:childTnLst>
                          </p:cTn>
                        </p:par>
                        <p:par>
                          <p:cTn id="72" fill="hold">
                            <p:stCondLst>
                              <p:cond delay="4000"/>
                            </p:stCondLst>
                            <p:childTnLst>
                              <p:par>
                                <p:cTn id="73" presetID="22" presetClass="entr" presetSubtype="1" fill="hold" nodeType="afterEffect">
                                  <p:stCondLst>
                                    <p:cond delay="0"/>
                                  </p:stCondLst>
                                  <p:childTnLst>
                                    <p:set>
                                      <p:cBhvr>
                                        <p:cTn id="74" dur="1" fill="hold">
                                          <p:stCondLst>
                                            <p:cond delay="0"/>
                                          </p:stCondLst>
                                        </p:cTn>
                                        <p:tgtEl>
                                          <p:spTgt spid="165"/>
                                        </p:tgtEl>
                                        <p:attrNameLst>
                                          <p:attrName>style.visibility</p:attrName>
                                        </p:attrNameLst>
                                      </p:cBhvr>
                                      <p:to>
                                        <p:strVal val="visible"/>
                                      </p:to>
                                    </p:set>
                                    <p:animEffect transition="in" filter="wipe(up)">
                                      <p:cBhvr>
                                        <p:cTn id="75" dur="500"/>
                                        <p:tgtEl>
                                          <p:spTgt spid="165"/>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fade">
                                      <p:cBhvr>
                                        <p:cTn id="79" dur="500"/>
                                        <p:tgtEl>
                                          <p:spTgt spid="1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8"/>
                                        </p:tgtEl>
                                        <p:attrNameLst>
                                          <p:attrName>style.visibility</p:attrName>
                                        </p:attrNameLst>
                                      </p:cBhvr>
                                      <p:to>
                                        <p:strVal val="visible"/>
                                      </p:to>
                                    </p:set>
                                    <p:animEffect transition="in" filter="fade">
                                      <p:cBhvr>
                                        <p:cTn id="82" dur="500"/>
                                        <p:tgtEl>
                                          <p:spTgt spid="158"/>
                                        </p:tgtEl>
                                      </p:cBhvr>
                                    </p:animEffect>
                                  </p:childTnLst>
                                </p:cTn>
                              </p:par>
                            </p:childTnLst>
                          </p:cTn>
                        </p:par>
                        <p:par>
                          <p:cTn id="83" fill="hold">
                            <p:stCondLst>
                              <p:cond delay="5000"/>
                            </p:stCondLst>
                            <p:childTnLst>
                              <p:par>
                                <p:cTn id="84" presetID="22" presetClass="entr" presetSubtype="1" fill="hold" nodeType="afterEffect">
                                  <p:stCondLst>
                                    <p:cond delay="0"/>
                                  </p:stCondLst>
                                  <p:childTnLst>
                                    <p:set>
                                      <p:cBhvr>
                                        <p:cTn id="85" dur="1" fill="hold">
                                          <p:stCondLst>
                                            <p:cond delay="0"/>
                                          </p:stCondLst>
                                        </p:cTn>
                                        <p:tgtEl>
                                          <p:spTgt spid="167"/>
                                        </p:tgtEl>
                                        <p:attrNameLst>
                                          <p:attrName>style.visibility</p:attrName>
                                        </p:attrNameLst>
                                      </p:cBhvr>
                                      <p:to>
                                        <p:strVal val="visible"/>
                                      </p:to>
                                    </p:set>
                                    <p:animEffect transition="in" filter="wipe(up)">
                                      <p:cBhvr>
                                        <p:cTn id="86" dur="500"/>
                                        <p:tgtEl>
                                          <p:spTgt spid="167"/>
                                        </p:tgtEl>
                                      </p:cBhvr>
                                    </p:animEffect>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166"/>
                                        </p:tgtEl>
                                        <p:attrNameLst>
                                          <p:attrName>style.visibility</p:attrName>
                                        </p:attrNameLst>
                                      </p:cBhvr>
                                      <p:to>
                                        <p:strVal val="visible"/>
                                      </p:to>
                                    </p:set>
                                    <p:animEffect transition="in" filter="fade">
                                      <p:cBhvr>
                                        <p:cTn id="90" dur="500"/>
                                        <p:tgtEl>
                                          <p:spTgt spid="16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73"/>
                                        </p:tgtEl>
                                        <p:attrNameLst>
                                          <p:attrName>style.visibility</p:attrName>
                                        </p:attrNameLst>
                                      </p:cBhvr>
                                      <p:to>
                                        <p:strVal val="visible"/>
                                      </p:to>
                                    </p:set>
                                    <p:animEffect transition="in" filter="fade">
                                      <p:cBhvr>
                                        <p:cTn id="93" dur="500"/>
                                        <p:tgtEl>
                                          <p:spTgt spid="173"/>
                                        </p:tgtEl>
                                      </p:cBhvr>
                                    </p:animEffect>
                                  </p:childTnLst>
                                </p:cTn>
                              </p:par>
                            </p:childTnLst>
                          </p:cTn>
                        </p:par>
                        <p:par>
                          <p:cTn id="94" fill="hold">
                            <p:stCondLst>
                              <p:cond delay="6000"/>
                            </p:stCondLst>
                            <p:childTnLst>
                              <p:par>
                                <p:cTn id="95" presetID="22" presetClass="entr" presetSubtype="4" fill="hold" nodeType="after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wipe(down)">
                                      <p:cBhvr>
                                        <p:cTn id="97" dur="500"/>
                                        <p:tgtEl>
                                          <p:spTgt spid="168"/>
                                        </p:tgtEl>
                                      </p:cBhvr>
                                    </p:animEffec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141"/>
                                        </p:tgtEl>
                                        <p:attrNameLst>
                                          <p:attrName>style.visibility</p:attrName>
                                        </p:attrNameLst>
                                      </p:cBhvr>
                                      <p:to>
                                        <p:strVal val="visible"/>
                                      </p:to>
                                    </p:set>
                                    <p:animEffect transition="in" filter="fade">
                                      <p:cBhvr>
                                        <p:cTn id="101" dur="500"/>
                                        <p:tgtEl>
                                          <p:spTgt spid="14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59"/>
                                        </p:tgtEl>
                                        <p:attrNameLst>
                                          <p:attrName>style.visibility</p:attrName>
                                        </p:attrNameLst>
                                      </p:cBhvr>
                                      <p:to>
                                        <p:strVal val="visible"/>
                                      </p:to>
                                    </p:set>
                                    <p:animEffect transition="in" filter="fade">
                                      <p:cBhvr>
                                        <p:cTn id="104" dur="500"/>
                                        <p:tgtEl>
                                          <p:spTgt spid="159"/>
                                        </p:tgtEl>
                                      </p:cBhvr>
                                    </p:animEffect>
                                  </p:childTnLst>
                                </p:cTn>
                              </p:par>
                            </p:childTnLst>
                          </p:cTn>
                        </p:par>
                        <p:par>
                          <p:cTn id="105" fill="hold">
                            <p:stCondLst>
                              <p:cond delay="7000"/>
                            </p:stCondLst>
                            <p:childTnLst>
                              <p:par>
                                <p:cTn id="106" presetID="22" presetClass="entr" presetSubtype="4" fill="hold" nodeType="afterEffect">
                                  <p:stCondLst>
                                    <p:cond delay="0"/>
                                  </p:stCondLst>
                                  <p:childTnLst>
                                    <p:set>
                                      <p:cBhvr>
                                        <p:cTn id="107" dur="1" fill="hold">
                                          <p:stCondLst>
                                            <p:cond delay="0"/>
                                          </p:stCondLst>
                                        </p:cTn>
                                        <p:tgtEl>
                                          <p:spTgt spid="169"/>
                                        </p:tgtEl>
                                        <p:attrNameLst>
                                          <p:attrName>style.visibility</p:attrName>
                                        </p:attrNameLst>
                                      </p:cBhvr>
                                      <p:to>
                                        <p:strVal val="visible"/>
                                      </p:to>
                                    </p:set>
                                    <p:animEffect transition="in" filter="wipe(down)">
                                      <p:cBhvr>
                                        <p:cTn id="108" dur="500"/>
                                        <p:tgtEl>
                                          <p:spTgt spid="169"/>
                                        </p:tgtEl>
                                      </p:cBhvr>
                                    </p:animEffect>
                                  </p:childTnLst>
                                </p:cTn>
                              </p:par>
                            </p:childTnLst>
                          </p:cTn>
                        </p:par>
                        <p:par>
                          <p:cTn id="109" fill="hold">
                            <p:stCondLst>
                              <p:cond delay="7500"/>
                            </p:stCondLst>
                            <p:childTnLst>
                              <p:par>
                                <p:cTn id="110" presetID="10" presetClass="entr" presetSubtype="0" fill="hold" grpId="0" nodeType="afterEffect">
                                  <p:stCondLst>
                                    <p:cond delay="0"/>
                                  </p:stCondLst>
                                  <p:childTnLst>
                                    <p:set>
                                      <p:cBhvr>
                                        <p:cTn id="111" dur="1" fill="hold">
                                          <p:stCondLst>
                                            <p:cond delay="0"/>
                                          </p:stCondLst>
                                        </p:cTn>
                                        <p:tgtEl>
                                          <p:spTgt spid="142"/>
                                        </p:tgtEl>
                                        <p:attrNameLst>
                                          <p:attrName>style.visibility</p:attrName>
                                        </p:attrNameLst>
                                      </p:cBhvr>
                                      <p:to>
                                        <p:strVal val="visible"/>
                                      </p:to>
                                    </p:set>
                                    <p:animEffect transition="in" filter="fade">
                                      <p:cBhvr>
                                        <p:cTn id="112" dur="500"/>
                                        <p:tgtEl>
                                          <p:spTgt spid="14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par>
                          <p:cTn id="116" fill="hold">
                            <p:stCondLst>
                              <p:cond delay="8000"/>
                            </p:stCondLst>
                            <p:childTnLst>
                              <p:par>
                                <p:cTn id="117" presetID="22" presetClass="entr" presetSubtype="4" fill="hold" nodeType="afterEffect">
                                  <p:stCondLst>
                                    <p:cond delay="0"/>
                                  </p:stCondLst>
                                  <p:childTnLst>
                                    <p:set>
                                      <p:cBhvr>
                                        <p:cTn id="118" dur="1" fill="hold">
                                          <p:stCondLst>
                                            <p:cond delay="0"/>
                                          </p:stCondLst>
                                        </p:cTn>
                                        <p:tgtEl>
                                          <p:spTgt spid="170"/>
                                        </p:tgtEl>
                                        <p:attrNameLst>
                                          <p:attrName>style.visibility</p:attrName>
                                        </p:attrNameLst>
                                      </p:cBhvr>
                                      <p:to>
                                        <p:strVal val="visible"/>
                                      </p:to>
                                    </p:set>
                                    <p:animEffect transition="in" filter="wipe(down)">
                                      <p:cBhvr>
                                        <p:cTn id="119" dur="500"/>
                                        <p:tgtEl>
                                          <p:spTgt spid="170"/>
                                        </p:tgtEl>
                                      </p:cBhvr>
                                    </p:animEffect>
                                  </p:childTnLst>
                                </p:cTn>
                              </p:par>
                            </p:childTnLst>
                          </p:cTn>
                        </p:par>
                        <p:par>
                          <p:cTn id="120" fill="hold">
                            <p:stCondLst>
                              <p:cond delay="8500"/>
                            </p:stCondLst>
                            <p:childTnLst>
                              <p:par>
                                <p:cTn id="121" presetID="10" presetClass="entr" presetSubtype="0" fill="hold" grpId="0" nodeType="afterEffect">
                                  <p:stCondLst>
                                    <p:cond delay="0"/>
                                  </p:stCondLst>
                                  <p:childTnLst>
                                    <p:set>
                                      <p:cBhvr>
                                        <p:cTn id="122" dur="1" fill="hold">
                                          <p:stCondLst>
                                            <p:cond delay="0"/>
                                          </p:stCondLst>
                                        </p:cTn>
                                        <p:tgtEl>
                                          <p:spTgt spid="143"/>
                                        </p:tgtEl>
                                        <p:attrNameLst>
                                          <p:attrName>style.visibility</p:attrName>
                                        </p:attrNameLst>
                                      </p:cBhvr>
                                      <p:to>
                                        <p:strVal val="visible"/>
                                      </p:to>
                                    </p:set>
                                    <p:animEffect transition="in" filter="fade">
                                      <p:cBhvr>
                                        <p:cTn id="123" dur="500"/>
                                        <p:tgtEl>
                                          <p:spTgt spid="14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61"/>
                                        </p:tgtEl>
                                        <p:attrNameLst>
                                          <p:attrName>style.visibility</p:attrName>
                                        </p:attrNameLst>
                                      </p:cBhvr>
                                      <p:to>
                                        <p:strVal val="visible"/>
                                      </p:to>
                                    </p:set>
                                    <p:animEffect transition="in" filter="fade">
                                      <p:cBhvr>
                                        <p:cTn id="126" dur="500"/>
                                        <p:tgtEl>
                                          <p:spTgt spid="161"/>
                                        </p:tgtEl>
                                      </p:cBhvr>
                                    </p:animEffect>
                                  </p:childTnLst>
                                </p:cTn>
                              </p:par>
                            </p:childTnLst>
                          </p:cTn>
                        </p:par>
                        <p:par>
                          <p:cTn id="127" fill="hold">
                            <p:stCondLst>
                              <p:cond delay="9000"/>
                            </p:stCondLst>
                            <p:childTnLst>
                              <p:par>
                                <p:cTn id="128" presetID="22" presetClass="entr" presetSubtype="4" fill="hold" nodeType="afterEffect">
                                  <p:stCondLst>
                                    <p:cond delay="0"/>
                                  </p:stCondLst>
                                  <p:childTnLst>
                                    <p:set>
                                      <p:cBhvr>
                                        <p:cTn id="129" dur="1" fill="hold">
                                          <p:stCondLst>
                                            <p:cond delay="0"/>
                                          </p:stCondLst>
                                        </p:cTn>
                                        <p:tgtEl>
                                          <p:spTgt spid="171"/>
                                        </p:tgtEl>
                                        <p:attrNameLst>
                                          <p:attrName>style.visibility</p:attrName>
                                        </p:attrNameLst>
                                      </p:cBhvr>
                                      <p:to>
                                        <p:strVal val="visible"/>
                                      </p:to>
                                    </p:set>
                                    <p:animEffect transition="in" filter="wipe(down)">
                                      <p:cBhvr>
                                        <p:cTn id="130" dur="500"/>
                                        <p:tgtEl>
                                          <p:spTgt spid="171"/>
                                        </p:tgtEl>
                                      </p:cBhvr>
                                    </p:animEffect>
                                  </p:childTnLst>
                                </p:cTn>
                              </p:par>
                            </p:childTnLst>
                          </p:cTn>
                        </p:par>
                        <p:par>
                          <p:cTn id="131" fill="hold">
                            <p:stCondLst>
                              <p:cond delay="9500"/>
                            </p:stCondLst>
                            <p:childTnLst>
                              <p:par>
                                <p:cTn id="132" presetID="10" presetClass="entr" presetSubtype="0" fill="hold" grpId="0" nodeType="afterEffect">
                                  <p:stCondLst>
                                    <p:cond delay="0"/>
                                  </p:stCondLst>
                                  <p:childTnLst>
                                    <p:set>
                                      <p:cBhvr>
                                        <p:cTn id="133" dur="1" fill="hold">
                                          <p:stCondLst>
                                            <p:cond delay="0"/>
                                          </p:stCondLst>
                                        </p:cTn>
                                        <p:tgtEl>
                                          <p:spTgt spid="144"/>
                                        </p:tgtEl>
                                        <p:attrNameLst>
                                          <p:attrName>style.visibility</p:attrName>
                                        </p:attrNameLst>
                                      </p:cBhvr>
                                      <p:to>
                                        <p:strVal val="visible"/>
                                      </p:to>
                                    </p:set>
                                    <p:animEffect transition="in" filter="fade">
                                      <p:cBhvr>
                                        <p:cTn id="134" dur="500"/>
                                        <p:tgtEl>
                                          <p:spTgt spid="144"/>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62"/>
                                        </p:tgtEl>
                                        <p:attrNameLst>
                                          <p:attrName>style.visibility</p:attrName>
                                        </p:attrNameLst>
                                      </p:cBhvr>
                                      <p:to>
                                        <p:strVal val="visible"/>
                                      </p:to>
                                    </p:set>
                                    <p:animEffect transition="in" filter="fade">
                                      <p:cBhvr>
                                        <p:cTn id="137" dur="500"/>
                                        <p:tgtEl>
                                          <p:spTgt spid="162"/>
                                        </p:tgtEl>
                                      </p:cBhvr>
                                    </p:animEffect>
                                  </p:childTnLst>
                                </p:cTn>
                              </p:par>
                            </p:childTnLst>
                          </p:cTn>
                        </p:par>
                        <p:par>
                          <p:cTn id="138" fill="hold">
                            <p:stCondLst>
                              <p:cond delay="10000"/>
                            </p:stCondLst>
                            <p:childTnLst>
                              <p:par>
                                <p:cTn id="139" presetID="22" presetClass="entr" presetSubtype="4" fill="hold" nodeType="afterEffect">
                                  <p:stCondLst>
                                    <p:cond delay="0"/>
                                  </p:stCondLst>
                                  <p:childTnLst>
                                    <p:set>
                                      <p:cBhvr>
                                        <p:cTn id="140" dur="1" fill="hold">
                                          <p:stCondLst>
                                            <p:cond delay="0"/>
                                          </p:stCondLst>
                                        </p:cTn>
                                        <p:tgtEl>
                                          <p:spTgt spid="172"/>
                                        </p:tgtEl>
                                        <p:attrNameLst>
                                          <p:attrName>style.visibility</p:attrName>
                                        </p:attrNameLst>
                                      </p:cBhvr>
                                      <p:to>
                                        <p:strVal val="visible"/>
                                      </p:to>
                                    </p:set>
                                    <p:animEffect transition="in" filter="wipe(down)">
                                      <p:cBhvr>
                                        <p:cTn id="141" dur="500"/>
                                        <p:tgtEl>
                                          <p:spTgt spid="172"/>
                                        </p:tgtEl>
                                      </p:cBhvr>
                                    </p:animEffect>
                                  </p:childTnLst>
                                </p:cTn>
                              </p:par>
                            </p:childTnLst>
                          </p:cTn>
                        </p:par>
                        <p:par>
                          <p:cTn id="142" fill="hold">
                            <p:stCondLst>
                              <p:cond delay="10500"/>
                            </p:stCondLst>
                            <p:childTnLst>
                              <p:par>
                                <p:cTn id="143" presetID="10" presetClass="entr" presetSubtype="0" fill="hold" grpId="0" nodeType="afterEffect">
                                  <p:stCondLst>
                                    <p:cond delay="0"/>
                                  </p:stCondLst>
                                  <p:childTnLst>
                                    <p:set>
                                      <p:cBhvr>
                                        <p:cTn id="144" dur="1" fill="hold">
                                          <p:stCondLst>
                                            <p:cond delay="0"/>
                                          </p:stCondLst>
                                        </p:cTn>
                                        <p:tgtEl>
                                          <p:spTgt spid="145"/>
                                        </p:tgtEl>
                                        <p:attrNameLst>
                                          <p:attrName>style.visibility</p:attrName>
                                        </p:attrNameLst>
                                      </p:cBhvr>
                                      <p:to>
                                        <p:strVal val="visible"/>
                                      </p:to>
                                    </p:set>
                                    <p:animEffect transition="in" filter="fade">
                                      <p:cBhvr>
                                        <p:cTn id="145" dur="500"/>
                                        <p:tgtEl>
                                          <p:spTgt spid="145"/>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75"/>
                                        </p:tgtEl>
                                        <p:attrNameLst>
                                          <p:attrName>style.visibility</p:attrName>
                                        </p:attrNameLst>
                                      </p:cBhvr>
                                      <p:to>
                                        <p:strVal val="visible"/>
                                      </p:to>
                                    </p:set>
                                    <p:animEffect transition="in" filter="fade">
                                      <p:cBhvr>
                                        <p:cTn id="148"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6" grpId="0" animBg="1"/>
      <p:bldP spid="173" grpId="0"/>
      <p:bldP spid="174" grpId="0"/>
      <p:bldP spid="175" grpId="0"/>
      <p:bldP spid="18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21" name="Freeform 5"/>
          <p:cNvSpPr>
            <a:spLocks/>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a:t>添加标题</a:t>
            </a:r>
          </a:p>
        </p:txBody>
      </p:sp>
      <p:sp>
        <p:nvSpPr>
          <p:cNvPr id="25" name="圆角矩形 24"/>
          <p:cNvSpPr/>
          <p:nvPr/>
        </p:nvSpPr>
        <p:spPr>
          <a:xfrm>
            <a:off x="3356492" y="113159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a:spLocks/>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圆角矩形 26"/>
          <p:cNvSpPr/>
          <p:nvPr/>
        </p:nvSpPr>
        <p:spPr>
          <a:xfrm>
            <a:off x="3356492" y="1865984"/>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600378"/>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3334771"/>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75004" y="1279654"/>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1" name="TextBox 30"/>
          <p:cNvSpPr txBox="1"/>
          <p:nvPr/>
        </p:nvSpPr>
        <p:spPr>
          <a:xfrm>
            <a:off x="3675004" y="200847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2" name="TextBox 31"/>
          <p:cNvSpPr txBox="1"/>
          <p:nvPr/>
        </p:nvSpPr>
        <p:spPr>
          <a:xfrm>
            <a:off x="3675004" y="2742864"/>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3" name="TextBox 32"/>
          <p:cNvSpPr txBox="1"/>
          <p:nvPr/>
        </p:nvSpPr>
        <p:spPr>
          <a:xfrm>
            <a:off x="3675004" y="347725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4" name="圆角矩形 33"/>
          <p:cNvSpPr/>
          <p:nvPr/>
        </p:nvSpPr>
        <p:spPr>
          <a:xfrm>
            <a:off x="3367981" y="4064281"/>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686493" y="420676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Tree>
    <p:extLst>
      <p:ext uri="{BB962C8B-B14F-4D97-AF65-F5344CB8AC3E}">
        <p14:creationId xmlns="" xmlns:p14="http://schemas.microsoft.com/office/powerpoint/2010/main" val="1850369457"/>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P spid="34" grpId="0" animBg="1"/>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a16="http://schemas.microsoft.com/office/drawing/2014/main" xmlns="" id="{5597E57F-4844-4B3C-9724-CCC5AB498491}"/>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10800000">
            <a:off x="-468560" y="2104170"/>
            <a:ext cx="4259158" cy="3039330"/>
          </a:xfrm>
          <a:prstGeom prst="rect">
            <a:avLst/>
          </a:prstGeom>
        </p:spPr>
      </p:pic>
    </p:spTree>
    <p:extLst>
      <p:ext uri="{BB962C8B-B14F-4D97-AF65-F5344CB8AC3E}">
        <p14:creationId xmlns="" xmlns:p14="http://schemas.microsoft.com/office/powerpoint/2010/main" val="29409768"/>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56"/>
                                        </p:tgtEl>
                                        <p:attrNameLst>
                                          <p:attrName>style.visibility</p:attrName>
                                        </p:attrNameLst>
                                      </p:cBhvr>
                                      <p:to>
                                        <p:strVal val="visible"/>
                                      </p:to>
                                    </p:set>
                                    <p:animEffect transition="in" filter="wipe(left)">
                                      <p:cBhvr>
                                        <p:cTn id="35" dur="500"/>
                                        <p:tgtEl>
                                          <p:spTgt spid="56"/>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60"/>
                                        </p:tgtEl>
                                        <p:attrNameLst>
                                          <p:attrName>style.visibility</p:attrName>
                                        </p:attrNameLst>
                                      </p:cBhvr>
                                      <p:to>
                                        <p:strVal val="visible"/>
                                      </p:to>
                                    </p:set>
                                    <p:animEffect transition="in" filter="wipe(left)">
                                      <p:cBhvr>
                                        <p:cTn id="43" dur="500"/>
                                        <p:tgtEl>
                                          <p:spTgt spid="60"/>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1000"/>
                                        <p:tgtEl>
                                          <p:spTgt spid="63"/>
                                        </p:tgtEl>
                                      </p:cBhvr>
                                    </p:animEffect>
                                  </p:childTnLst>
                                </p:cTn>
                              </p:par>
                              <p:par>
                                <p:cTn id="47" presetID="56" presetClass="path" presetSubtype="0" accel="50000" decel="50000" fill="hold" grpId="1" nodeType="withEffect">
                                  <p:stCondLst>
                                    <p:cond delay="750"/>
                                  </p:stCondLst>
                                  <p:childTnLst>
                                    <p:animMotion origin="layout" path="M -0.03737 0.04121 L -6.25E-7 -4.44444E-6 " pathEditMode="relative" rAng="0" ptsTypes="AA">
                                      <p:cBhvr>
                                        <p:cTn id="48" dur="700" fill="hold"/>
                                        <p:tgtEl>
                                          <p:spTgt spid="63"/>
                                        </p:tgtEl>
                                        <p:attrNameLst>
                                          <p:attrName>ppt_x</p:attrName>
                                          <p:attrName>ppt_y</p:attrName>
                                        </p:attrNameLst>
                                      </p:cBhvr>
                                      <p:rCtr x="1862" y="-2060"/>
                                    </p:animMotion>
                                  </p:childTnLst>
                                </p:cTn>
                              </p:par>
                              <p:par>
                                <p:cTn id="49" presetID="22" presetClass="entr" presetSubtype="8" fill="hold" nodeType="withEffect">
                                  <p:stCondLst>
                                    <p:cond delay="125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500"/>
                                        <p:tgtEl>
                                          <p:spTgt spid="64"/>
                                        </p:tgtEl>
                                      </p:cBhvr>
                                    </p:animEffect>
                                  </p:childTnLst>
                                </p:cTn>
                              </p:par>
                            </p:childTnLst>
                          </p:cTn>
                        </p:par>
                        <p:par>
                          <p:cTn id="52" fill="hold">
                            <p:stCondLst>
                              <p:cond delay="2900"/>
                            </p:stCondLst>
                            <p:childTnLst>
                              <p:par>
                                <p:cTn id="53" presetID="2" presetClass="entr" presetSubtype="8"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0-#ppt_w/2"/>
                                          </p:val>
                                        </p:tav>
                                        <p:tav tm="100000">
                                          <p:val>
                                            <p:strVal val="#ppt_x"/>
                                          </p:val>
                                        </p:tav>
                                      </p:tavLst>
                                    </p:anim>
                                    <p:anim calcmode="lin" valueType="num">
                                      <p:cBhvr additive="base">
                                        <p:cTn id="56" dur="50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3400"/>
                            </p:stCondLst>
                            <p:childTnLst>
                              <p:par>
                                <p:cTn id="58" presetID="26" presetClass="emph" presetSubtype="0" fill="hold" grpId="2" nodeType="afterEffect">
                                  <p:stCondLst>
                                    <p:cond delay="0"/>
                                  </p:stCondLst>
                                  <p:childTnLst>
                                    <p:animEffect transition="out" filter="fade">
                                      <p:cBhvr>
                                        <p:cTn id="59" dur="500" tmFilter="0, 0; .2, .5; .8, .5; 1, 0"/>
                                        <p:tgtEl>
                                          <p:spTgt spid="29"/>
                                        </p:tgtEl>
                                      </p:cBhvr>
                                    </p:animEffect>
                                    <p:animScale>
                                      <p:cBhvr>
                                        <p:cTn id="60" dur="250" autoRev="1" fill="hold"/>
                                        <p:tgtEl>
                                          <p:spTgt spid="29"/>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30"/>
                                        </p:tgtEl>
                                      </p:cBhvr>
                                    </p:animEffect>
                                    <p:animScale>
                                      <p:cBhvr>
                                        <p:cTn id="63"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3" grpId="0" animBg="1"/>
      <p:bldP spid="63" grpId="1" animBg="1"/>
      <p:bldP spid="67" grpId="0" animBg="1"/>
      <p:bldP spid="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581306" y="1687402"/>
            <a:ext cx="1861058" cy="2576469"/>
            <a:chOff x="1827008" y="2120901"/>
            <a:chExt cx="2298700" cy="3181426"/>
          </a:xfrm>
        </p:grpSpPr>
        <p:sp>
          <p:nvSpPr>
            <p:cNvPr id="51" name="矩形 50"/>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sp>
          <p:nvSpPr>
            <p:cNvPr id="52" name="矩形 51"/>
            <p:cNvSpPr/>
            <p:nvPr/>
          </p:nvSpPr>
          <p:spPr>
            <a:xfrm>
              <a:off x="1827008" y="2565400"/>
              <a:ext cx="2298700" cy="2736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grpSp>
      <p:grpSp>
        <p:nvGrpSpPr>
          <p:cNvPr id="53" name="组合 52"/>
          <p:cNvGrpSpPr/>
          <p:nvPr/>
        </p:nvGrpSpPr>
        <p:grpSpPr>
          <a:xfrm>
            <a:off x="4696877" y="1687402"/>
            <a:ext cx="1861058" cy="2576469"/>
            <a:chOff x="1827008" y="2120901"/>
            <a:chExt cx="2298700" cy="3181427"/>
          </a:xfrm>
        </p:grpSpPr>
        <p:sp>
          <p:nvSpPr>
            <p:cNvPr id="54" name="矩形 53"/>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5" name="矩形 54"/>
            <p:cNvSpPr/>
            <p:nvPr/>
          </p:nvSpPr>
          <p:spPr>
            <a:xfrm>
              <a:off x="1827008" y="2565400"/>
              <a:ext cx="2298700" cy="2736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56" name="组合 55"/>
          <p:cNvGrpSpPr/>
          <p:nvPr/>
        </p:nvGrpSpPr>
        <p:grpSpPr>
          <a:xfrm>
            <a:off x="6812448" y="1687402"/>
            <a:ext cx="1861058" cy="2576469"/>
            <a:chOff x="1827008" y="2120901"/>
            <a:chExt cx="2298700" cy="3181426"/>
          </a:xfrm>
        </p:grpSpPr>
        <p:sp>
          <p:nvSpPr>
            <p:cNvPr id="57" name="矩形 56"/>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矩形 57"/>
            <p:cNvSpPr/>
            <p:nvPr/>
          </p:nvSpPr>
          <p:spPr>
            <a:xfrm>
              <a:off x="1827008" y="2565400"/>
              <a:ext cx="2298700" cy="2736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59" name="组合 58"/>
          <p:cNvGrpSpPr/>
          <p:nvPr/>
        </p:nvGrpSpPr>
        <p:grpSpPr>
          <a:xfrm>
            <a:off x="465734" y="1687402"/>
            <a:ext cx="1861058" cy="2576468"/>
            <a:chOff x="1827008" y="2120901"/>
            <a:chExt cx="2298700" cy="3181425"/>
          </a:xfrm>
        </p:grpSpPr>
        <p:sp>
          <p:nvSpPr>
            <p:cNvPr id="60" name="矩形 59"/>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61" name="矩形 60"/>
            <p:cNvSpPr/>
            <p:nvPr/>
          </p:nvSpPr>
          <p:spPr>
            <a:xfrm>
              <a:off x="1827008" y="2565398"/>
              <a:ext cx="2298700" cy="2736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grpSp>
      <p:sp>
        <p:nvSpPr>
          <p:cNvPr id="62" name="文本框 29"/>
          <p:cNvSpPr txBox="1"/>
          <p:nvPr/>
        </p:nvSpPr>
        <p:spPr>
          <a:xfrm>
            <a:off x="770660"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项目一</a:t>
            </a:r>
          </a:p>
        </p:txBody>
      </p:sp>
      <p:sp>
        <p:nvSpPr>
          <p:cNvPr id="63" name="文本框 30"/>
          <p:cNvSpPr txBox="1"/>
          <p:nvPr/>
        </p:nvSpPr>
        <p:spPr>
          <a:xfrm>
            <a:off x="5001803"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项目三</a:t>
            </a:r>
          </a:p>
        </p:txBody>
      </p:sp>
      <p:sp>
        <p:nvSpPr>
          <p:cNvPr id="64" name="文本框 31"/>
          <p:cNvSpPr txBox="1"/>
          <p:nvPr/>
        </p:nvSpPr>
        <p:spPr>
          <a:xfrm>
            <a:off x="2886232"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项目二</a:t>
            </a:r>
          </a:p>
        </p:txBody>
      </p:sp>
      <p:sp>
        <p:nvSpPr>
          <p:cNvPr id="65" name="文本框 32"/>
          <p:cNvSpPr txBox="1"/>
          <p:nvPr/>
        </p:nvSpPr>
        <p:spPr>
          <a:xfrm>
            <a:off x="7117374"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项目四</a:t>
            </a:r>
          </a:p>
        </p:txBody>
      </p:sp>
      <p:sp>
        <p:nvSpPr>
          <p:cNvPr id="66" name="文本框 33"/>
          <p:cNvSpPr txBox="1"/>
          <p:nvPr/>
        </p:nvSpPr>
        <p:spPr>
          <a:xfrm>
            <a:off x="611560" y="2319655"/>
            <a:ext cx="1512168"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67" name="文本框 34"/>
          <p:cNvSpPr txBox="1"/>
          <p:nvPr/>
        </p:nvSpPr>
        <p:spPr>
          <a:xfrm>
            <a:off x="2771800" y="2319655"/>
            <a:ext cx="1512168"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68" name="文本框 35"/>
          <p:cNvSpPr txBox="1"/>
          <p:nvPr/>
        </p:nvSpPr>
        <p:spPr>
          <a:xfrm>
            <a:off x="4860032" y="2319655"/>
            <a:ext cx="1584176"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69" name="文本框 36"/>
          <p:cNvSpPr txBox="1"/>
          <p:nvPr/>
        </p:nvSpPr>
        <p:spPr>
          <a:xfrm>
            <a:off x="6994394" y="2319655"/>
            <a:ext cx="1541419"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26" name="TextBox 2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3733017716"/>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500"/>
                                        <p:tgtEl>
                                          <p:spTgt spid="5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left)">
                                      <p:cBhvr>
                                        <p:cTn id="23" dur="500"/>
                                        <p:tgtEl>
                                          <p:spTgt spid="6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up)">
                                      <p:cBhvr>
                                        <p:cTn id="31" dur="500"/>
                                        <p:tgtEl>
                                          <p:spTgt spid="5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left)">
                                      <p:cBhvr>
                                        <p:cTn id="35" dur="500"/>
                                        <p:tgtEl>
                                          <p:spTgt spid="6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left)">
                                      <p:cBhvr>
                                        <p:cTn id="39" dur="500"/>
                                        <p:tgtEl>
                                          <p:spTgt spid="68"/>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500"/>
                                        <p:tgtEl>
                                          <p:spTgt spid="56"/>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left)">
                                      <p:cBhvr>
                                        <p:cTn id="47" dur="500"/>
                                        <p:tgtEl>
                                          <p:spTgt spid="65"/>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5"/>
          <p:cNvSpPr>
            <a:spLocks/>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smtClean="0"/>
              <a:t>存储硬件</a:t>
            </a:r>
            <a:endParaRPr lang="zh-CN" altLang="en-US" sz="2800" b="1" dirty="0"/>
          </a:p>
        </p:txBody>
      </p:sp>
      <p:sp>
        <p:nvSpPr>
          <p:cNvPr id="25" name="圆角矩形 24"/>
          <p:cNvSpPr/>
          <p:nvPr/>
        </p:nvSpPr>
        <p:spPr>
          <a:xfrm>
            <a:off x="3356492" y="77155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a:spLocks/>
          </p:cNvSpPr>
          <p:nvPr/>
        </p:nvSpPr>
        <p:spPr bwMode="auto">
          <a:xfrm>
            <a:off x="2650968" y="987574"/>
            <a:ext cx="547516" cy="367240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圆角矩形 26"/>
          <p:cNvSpPr/>
          <p:nvPr/>
        </p:nvSpPr>
        <p:spPr>
          <a:xfrm>
            <a:off x="3356492" y="141962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13970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285978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21808" y="909991"/>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存储设备的发展</a:t>
            </a:r>
            <a:endParaRPr lang="en-US" altLang="zh-CN" sz="1200" dirty="0">
              <a:solidFill>
                <a:srgbClr val="FFFFFF"/>
              </a:solidFill>
            </a:endParaRPr>
          </a:p>
        </p:txBody>
      </p:sp>
      <p:sp>
        <p:nvSpPr>
          <p:cNvPr id="31" name="TextBox 30"/>
          <p:cNvSpPr txBox="1"/>
          <p:nvPr/>
        </p:nvSpPr>
        <p:spPr>
          <a:xfrm>
            <a:off x="3614484" y="1549324"/>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目前主流的存储设备：硬盘、磁盘阵列</a:t>
            </a:r>
            <a:endParaRPr lang="en-US" altLang="zh-CN" sz="1200" dirty="0">
              <a:solidFill>
                <a:srgbClr val="FFFFFF"/>
              </a:solidFill>
            </a:endParaRPr>
          </a:p>
        </p:txBody>
      </p:sp>
      <p:sp>
        <p:nvSpPr>
          <p:cNvPr id="32" name="TextBox 31"/>
          <p:cNvSpPr txBox="1"/>
          <p:nvPr/>
        </p:nvSpPr>
        <p:spPr>
          <a:xfrm>
            <a:off x="3614484" y="225509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即将成为主流的存储设备：闪存、闪存阵列</a:t>
            </a:r>
            <a:endParaRPr lang="en-US" altLang="zh-CN" sz="1200" dirty="0">
              <a:solidFill>
                <a:srgbClr val="FFFFFF"/>
              </a:solidFill>
            </a:endParaRPr>
          </a:p>
        </p:txBody>
      </p:sp>
      <p:sp>
        <p:nvSpPr>
          <p:cNvPr id="33" name="TextBox 32"/>
          <p:cNvSpPr txBox="1"/>
          <p:nvPr/>
        </p:nvSpPr>
        <p:spPr>
          <a:xfrm>
            <a:off x="3614484" y="2960857"/>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可能是未来的主流存储设备：</a:t>
            </a:r>
            <a:r>
              <a:rPr lang="en-US" altLang="zh-CN" sz="1200" dirty="0" smtClean="0">
                <a:solidFill>
                  <a:srgbClr val="FFFFFF"/>
                </a:solidFill>
              </a:rPr>
              <a:t>MRAM</a:t>
            </a:r>
            <a:endParaRPr lang="en-US" altLang="zh-CN" sz="1200" dirty="0">
              <a:solidFill>
                <a:srgbClr val="FFFFFF"/>
              </a:solidFill>
            </a:endParaRPr>
          </a:p>
        </p:txBody>
      </p:sp>
      <p:sp>
        <p:nvSpPr>
          <p:cNvPr id="34" name="圆角矩形 33"/>
          <p:cNvSpPr/>
          <p:nvPr/>
        </p:nvSpPr>
        <p:spPr>
          <a:xfrm>
            <a:off x="3367981" y="4280305"/>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614484" y="4371950"/>
            <a:ext cx="462992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磁盘工作原理：访问过程、调度算法、容错技术、</a:t>
            </a:r>
            <a:r>
              <a:rPr lang="en-US" altLang="zh-CN" sz="1200" dirty="0" smtClean="0">
                <a:solidFill>
                  <a:srgbClr val="FFFFFF"/>
                </a:solidFill>
              </a:rPr>
              <a:t>IO</a:t>
            </a:r>
            <a:r>
              <a:rPr lang="zh-CN" altLang="en-US" sz="1200" dirty="0" smtClean="0">
                <a:solidFill>
                  <a:srgbClr val="FFFFFF"/>
                </a:solidFill>
              </a:rPr>
              <a:t>优化</a:t>
            </a:r>
            <a:endParaRPr lang="en-US" altLang="zh-CN" sz="1200" dirty="0" smtClean="0">
              <a:solidFill>
                <a:srgbClr val="FFFFFF"/>
              </a:solidFill>
            </a:endParaRPr>
          </a:p>
        </p:txBody>
      </p:sp>
      <p:sp>
        <p:nvSpPr>
          <p:cNvPr id="16" name="圆角矩形 15"/>
          <p:cNvSpPr/>
          <p:nvPr/>
        </p:nvSpPr>
        <p:spPr>
          <a:xfrm>
            <a:off x="3356492" y="3550795"/>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614484" y="365187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存储行业现状：任重道远</a:t>
            </a:r>
            <a:endParaRPr lang="en-US" altLang="zh-CN" sz="1200" dirty="0">
              <a:solidFill>
                <a:srgbClr val="FFFFFF"/>
              </a:solidFill>
            </a:endParaRPr>
          </a:p>
        </p:txBody>
      </p:sp>
    </p:spTree>
    <p:extLst>
      <p:ext uri="{BB962C8B-B14F-4D97-AF65-F5344CB8AC3E}">
        <p14:creationId xmlns="" xmlns:p14="http://schemas.microsoft.com/office/powerpoint/2010/main" val="1850369457"/>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P spid="34" grpId="0" animBg="1"/>
      <p:bldP spid="35" grpId="0"/>
      <p:bldP spid="16"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067005" y="2233484"/>
            <a:ext cx="6082315" cy="2912702"/>
            <a:chOff x="4078023" y="2973498"/>
            <a:chExt cx="8113977" cy="3884502"/>
          </a:xfrm>
          <a:solidFill>
            <a:schemeClr val="tx2"/>
          </a:solidFill>
        </p:grpSpPr>
        <p:sp>
          <p:nvSpPr>
            <p:cNvPr id="19" name="Freeform 5"/>
            <p:cNvSpPr>
              <a:spLocks/>
            </p:cNvSpPr>
            <p:nvPr/>
          </p:nvSpPr>
          <p:spPr bwMode="auto">
            <a:xfrm>
              <a:off x="4078023" y="5589157"/>
              <a:ext cx="4758750" cy="1268843"/>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grpFill/>
            <a:ln>
              <a:noFill/>
            </a:ln>
            <a:extLst/>
          </p:spPr>
          <p:txBody>
            <a:bodyPr/>
            <a:lstStyle/>
            <a:p>
              <a:endParaRPr lang="zh-CN" altLang="en-US" sz="2100">
                <a:latin typeface="微软雅黑" pitchFamily="34" charset="-122"/>
                <a:ea typeface="微软雅黑" pitchFamily="34" charset="-122"/>
              </a:endParaRPr>
            </a:p>
          </p:txBody>
        </p:sp>
        <p:sp>
          <p:nvSpPr>
            <p:cNvPr id="20" name="Freeform 6"/>
            <p:cNvSpPr>
              <a:spLocks/>
            </p:cNvSpPr>
            <p:nvPr/>
          </p:nvSpPr>
          <p:spPr bwMode="auto">
            <a:xfrm>
              <a:off x="8912383" y="4906297"/>
              <a:ext cx="1117622" cy="1951702"/>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sz="2400">
                <a:latin typeface="微软雅黑" pitchFamily="34" charset="-122"/>
                <a:ea typeface="微软雅黑" pitchFamily="34" charset="-122"/>
              </a:endParaRPr>
            </a:p>
          </p:txBody>
        </p:sp>
        <p:sp>
          <p:nvSpPr>
            <p:cNvPr id="21" name="Freeform 7"/>
            <p:cNvSpPr>
              <a:spLocks/>
            </p:cNvSpPr>
            <p:nvPr/>
          </p:nvSpPr>
          <p:spPr bwMode="auto">
            <a:xfrm>
              <a:off x="11603653" y="2973498"/>
              <a:ext cx="588347" cy="3884501"/>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2400">
                <a:latin typeface="微软雅黑" pitchFamily="34" charset="-122"/>
                <a:ea typeface="微软雅黑" pitchFamily="34" charset="-122"/>
              </a:endParaRPr>
            </a:p>
          </p:txBody>
        </p:sp>
        <p:sp>
          <p:nvSpPr>
            <p:cNvPr id="22" name="Freeform 8"/>
            <p:cNvSpPr>
              <a:spLocks/>
            </p:cNvSpPr>
            <p:nvPr/>
          </p:nvSpPr>
          <p:spPr bwMode="auto">
            <a:xfrm>
              <a:off x="10126881" y="3656358"/>
              <a:ext cx="1401162" cy="3201642"/>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grpFill/>
            <a:ln>
              <a:noFill/>
            </a:ln>
            <a:extLst/>
          </p:spPr>
          <p:txBody>
            <a:bodyPr/>
            <a:lstStyle/>
            <a:p>
              <a:endParaRPr lang="zh-CN" altLang="en-US" sz="2100">
                <a:latin typeface="微软雅黑" pitchFamily="34" charset="-122"/>
                <a:ea typeface="微软雅黑" pitchFamily="34" charset="-122"/>
              </a:endParaRPr>
            </a:p>
          </p:txBody>
        </p:sp>
      </p:grpSp>
      <p:sp>
        <p:nvSpPr>
          <p:cNvPr id="23" name="Content Placeholder 2"/>
          <p:cNvSpPr txBox="1">
            <a:spLocks/>
          </p:cNvSpPr>
          <p:nvPr/>
        </p:nvSpPr>
        <p:spPr>
          <a:xfrm>
            <a:off x="767171" y="1386370"/>
            <a:ext cx="4020741" cy="104136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2"/>
                </a:solidFill>
                <a:latin typeface="+mn-ea"/>
                <a:cs typeface="Arial" pitchFamily="34" charset="0"/>
              </a:rPr>
              <a:t>点击添加小标题</a:t>
            </a:r>
            <a:endParaRPr lang="en-US" altLang="zh-CN" sz="1600" b="1" dirty="0">
              <a:solidFill>
                <a:schemeClr val="tx2"/>
              </a:solidFill>
              <a:latin typeface="+mn-ea"/>
              <a:cs typeface="Arial" pitchFamily="34" charset="0"/>
            </a:endParaRPr>
          </a:p>
          <a:p>
            <a:pPr marL="0" indent="0">
              <a:lnSpc>
                <a:spcPct val="13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在此处添加详细描述文本，尽量与标题文本语言风格相符合，语言描述尽量简洁生动。在此处添加详细描述文本，尽量与标题文本语言风格相符合，语言描述尽量简洁生动。</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294518" y="3325217"/>
            <a:ext cx="1592312" cy="748365"/>
            <a:chOff x="4982259" y="5322156"/>
            <a:chExt cx="2124188" cy="998051"/>
          </a:xfrm>
          <a:solidFill>
            <a:schemeClr val="tx1">
              <a:lumMod val="85000"/>
              <a:lumOff val="15000"/>
              <a:alpha val="35000"/>
            </a:schemeClr>
          </a:solidFill>
        </p:grpSpPr>
        <p:sp>
          <p:nvSpPr>
            <p:cNvPr id="28"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29" name="直接连接符 28"/>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8"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682257" y="3988391"/>
            <a:ext cx="1592312" cy="748365"/>
            <a:chOff x="4982259" y="5322156"/>
            <a:chExt cx="2124188" cy="998051"/>
          </a:xfrm>
          <a:solidFill>
            <a:schemeClr val="tx1">
              <a:lumMod val="85000"/>
              <a:lumOff val="15000"/>
              <a:alpha val="35000"/>
            </a:schemeClr>
          </a:solidFill>
        </p:grpSpPr>
        <p:sp>
          <p:nvSpPr>
            <p:cNvPr id="32"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33" name="直接连接符 32"/>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32"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473014" y="2576852"/>
            <a:ext cx="1592312" cy="748365"/>
            <a:chOff x="4982259" y="5322156"/>
            <a:chExt cx="2124188" cy="998051"/>
          </a:xfrm>
          <a:solidFill>
            <a:schemeClr val="tx1">
              <a:lumMod val="85000"/>
              <a:lumOff val="15000"/>
              <a:alpha val="35000"/>
            </a:schemeClr>
          </a:solidFill>
        </p:grpSpPr>
        <p:sp>
          <p:nvSpPr>
            <p:cNvPr id="36"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37" name="直接连接符 36"/>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6"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7254303" y="1823747"/>
            <a:ext cx="1592312" cy="748365"/>
            <a:chOff x="4982259" y="5322156"/>
            <a:chExt cx="2124188" cy="998051"/>
          </a:xfrm>
          <a:solidFill>
            <a:schemeClr val="tx1">
              <a:lumMod val="85000"/>
              <a:lumOff val="15000"/>
              <a:alpha val="35000"/>
            </a:schemeClr>
          </a:solidFill>
        </p:grpSpPr>
        <p:sp>
          <p:nvSpPr>
            <p:cNvPr id="40"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41" name="直接连接符 40"/>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40"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3" name="文本框 12"/>
          <p:cNvSpPr txBox="1"/>
          <p:nvPr/>
        </p:nvSpPr>
        <p:spPr>
          <a:xfrm>
            <a:off x="2242982" y="3886985"/>
            <a:ext cx="1404976" cy="315435"/>
          </a:xfrm>
          <a:prstGeom prst="rect">
            <a:avLst/>
          </a:prstGeom>
          <a:noFill/>
        </p:spPr>
        <p:txBody>
          <a:bodyPr wrap="square" lIns="68543" tIns="34272" rIns="68543" bIns="34272"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600" dirty="0">
                <a:solidFill>
                  <a:schemeClr val="tx1">
                    <a:lumMod val="85000"/>
                    <a:lumOff val="15000"/>
                  </a:schemeClr>
                </a:solidFill>
              </a:rPr>
              <a:t>点击添加内容</a:t>
            </a:r>
          </a:p>
        </p:txBody>
      </p:sp>
      <p:sp>
        <p:nvSpPr>
          <p:cNvPr id="44" name="文本框 12"/>
          <p:cNvSpPr txBox="1"/>
          <p:nvPr/>
        </p:nvSpPr>
        <p:spPr>
          <a:xfrm>
            <a:off x="3854997" y="3246965"/>
            <a:ext cx="1404976" cy="315435"/>
          </a:xfrm>
          <a:prstGeom prst="rect">
            <a:avLst/>
          </a:prstGeom>
          <a:noFill/>
        </p:spPr>
        <p:txBody>
          <a:bodyPr wrap="square" lIns="68543" tIns="34272" rIns="68543" bIns="34272"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600" dirty="0">
                <a:solidFill>
                  <a:schemeClr val="tx1">
                    <a:lumMod val="85000"/>
                    <a:lumOff val="15000"/>
                  </a:schemeClr>
                </a:solidFill>
              </a:rPr>
              <a:t>点击添加内容</a:t>
            </a:r>
          </a:p>
        </p:txBody>
      </p:sp>
      <p:sp>
        <p:nvSpPr>
          <p:cNvPr id="45" name="文本框 12"/>
          <p:cNvSpPr txBox="1"/>
          <p:nvPr/>
        </p:nvSpPr>
        <p:spPr>
          <a:xfrm>
            <a:off x="5032536" y="2498600"/>
            <a:ext cx="1404976" cy="315435"/>
          </a:xfrm>
          <a:prstGeom prst="rect">
            <a:avLst/>
          </a:prstGeom>
          <a:noFill/>
        </p:spPr>
        <p:txBody>
          <a:bodyPr wrap="square" lIns="68543" tIns="34272" rIns="68543" bIns="34272"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600" dirty="0">
                <a:solidFill>
                  <a:schemeClr val="tx1">
                    <a:lumMod val="85000"/>
                    <a:lumOff val="15000"/>
                  </a:schemeClr>
                </a:solidFill>
              </a:rPr>
              <a:t>点击添加内容</a:t>
            </a:r>
          </a:p>
        </p:txBody>
      </p:sp>
      <p:sp>
        <p:nvSpPr>
          <p:cNvPr id="46" name="文本框 12"/>
          <p:cNvSpPr txBox="1"/>
          <p:nvPr/>
        </p:nvSpPr>
        <p:spPr>
          <a:xfrm>
            <a:off x="5832919" y="1708848"/>
            <a:ext cx="1404976" cy="315435"/>
          </a:xfrm>
          <a:prstGeom prst="rect">
            <a:avLst/>
          </a:prstGeom>
          <a:noFill/>
        </p:spPr>
        <p:txBody>
          <a:bodyPr wrap="square" lIns="68543" tIns="34272" rIns="68543" bIns="34272"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85000"/>
                    <a:lumOff val="15000"/>
                  </a:schemeClr>
                </a:solidFill>
                <a:latin typeface="微软雅黑" pitchFamily="34" charset="-122"/>
                <a:ea typeface="微软雅黑" pitchFamily="34" charset="-122"/>
              </a:rPr>
              <a:t>点击添加内容</a:t>
            </a:r>
          </a:p>
        </p:txBody>
      </p:sp>
      <p:sp>
        <p:nvSpPr>
          <p:cNvPr id="50" name="TextBox 49"/>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3194213223"/>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righ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right)">
                                      <p:cBhvr>
                                        <p:cTn id="19" dur="500"/>
                                        <p:tgtEl>
                                          <p:spTgt spid="2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right)">
                                      <p:cBhvr>
                                        <p:cTn id="27" dur="500"/>
                                        <p:tgtEl>
                                          <p:spTgt spid="3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3" grpId="0"/>
      <p:bldP spid="44" grpId="0"/>
      <p:bldP spid="45" grpId="0"/>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242651"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2" name="TextBox 21"/>
          <p:cNvSpPr txBox="1"/>
          <p:nvPr/>
        </p:nvSpPr>
        <p:spPr>
          <a:xfrm>
            <a:off x="888055" y="3916614"/>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100</a:t>
            </a:r>
            <a:endParaRPr lang="zh-CN" altLang="en-US" sz="900" dirty="0">
              <a:latin typeface="微软雅黑" pitchFamily="34" charset="-122"/>
              <a:ea typeface="微软雅黑" pitchFamily="34" charset="-122"/>
            </a:endParaRPr>
          </a:p>
        </p:txBody>
      </p:sp>
      <p:sp>
        <p:nvSpPr>
          <p:cNvPr id="23" name="TextBox 22"/>
          <p:cNvSpPr txBox="1"/>
          <p:nvPr/>
        </p:nvSpPr>
        <p:spPr>
          <a:xfrm>
            <a:off x="2368604"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4" name="TextBox 23"/>
          <p:cNvSpPr txBox="1"/>
          <p:nvPr/>
        </p:nvSpPr>
        <p:spPr>
          <a:xfrm>
            <a:off x="3479317"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5" name="TextBox 24"/>
          <p:cNvSpPr txBox="1"/>
          <p:nvPr/>
        </p:nvSpPr>
        <p:spPr>
          <a:xfrm>
            <a:off x="4590031"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6" name="TextBox 25"/>
          <p:cNvSpPr txBox="1"/>
          <p:nvPr/>
        </p:nvSpPr>
        <p:spPr>
          <a:xfrm>
            <a:off x="888055" y="3547574"/>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200</a:t>
            </a:r>
            <a:endParaRPr lang="zh-CN" altLang="en-US" sz="900" dirty="0">
              <a:latin typeface="微软雅黑" pitchFamily="34" charset="-122"/>
              <a:ea typeface="微软雅黑" pitchFamily="34" charset="-122"/>
            </a:endParaRPr>
          </a:p>
        </p:txBody>
      </p:sp>
      <p:sp>
        <p:nvSpPr>
          <p:cNvPr id="27" name="TextBox 26"/>
          <p:cNvSpPr txBox="1"/>
          <p:nvPr/>
        </p:nvSpPr>
        <p:spPr>
          <a:xfrm>
            <a:off x="888055" y="3178533"/>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300</a:t>
            </a:r>
            <a:endParaRPr lang="zh-CN" altLang="en-US" sz="900" dirty="0">
              <a:latin typeface="微软雅黑" pitchFamily="34" charset="-122"/>
              <a:ea typeface="微软雅黑" pitchFamily="34" charset="-122"/>
            </a:endParaRPr>
          </a:p>
        </p:txBody>
      </p:sp>
      <p:sp>
        <p:nvSpPr>
          <p:cNvPr id="28" name="TextBox 27"/>
          <p:cNvSpPr txBox="1"/>
          <p:nvPr/>
        </p:nvSpPr>
        <p:spPr>
          <a:xfrm>
            <a:off x="888055" y="2809491"/>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400</a:t>
            </a:r>
            <a:endParaRPr lang="zh-CN" altLang="en-US" sz="900" dirty="0">
              <a:latin typeface="微软雅黑" pitchFamily="34" charset="-122"/>
              <a:ea typeface="微软雅黑" pitchFamily="34" charset="-122"/>
            </a:endParaRPr>
          </a:p>
        </p:txBody>
      </p:sp>
      <p:sp>
        <p:nvSpPr>
          <p:cNvPr id="29" name="TextBox 28"/>
          <p:cNvSpPr txBox="1"/>
          <p:nvPr/>
        </p:nvSpPr>
        <p:spPr>
          <a:xfrm>
            <a:off x="888055" y="2440451"/>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500</a:t>
            </a:r>
            <a:endParaRPr lang="zh-CN" altLang="en-US" sz="900" dirty="0">
              <a:latin typeface="微软雅黑" pitchFamily="34" charset="-122"/>
              <a:ea typeface="微软雅黑" pitchFamily="34" charset="-122"/>
            </a:endParaRPr>
          </a:p>
        </p:txBody>
      </p:sp>
      <p:sp>
        <p:nvSpPr>
          <p:cNvPr id="30" name="TextBox 29"/>
          <p:cNvSpPr txBox="1"/>
          <p:nvPr/>
        </p:nvSpPr>
        <p:spPr>
          <a:xfrm>
            <a:off x="888055" y="2071409"/>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600</a:t>
            </a:r>
            <a:endParaRPr lang="zh-CN" altLang="en-US" sz="900" dirty="0">
              <a:latin typeface="微软雅黑" pitchFamily="34" charset="-122"/>
              <a:ea typeface="微软雅黑" pitchFamily="34" charset="-122"/>
            </a:endParaRPr>
          </a:p>
        </p:txBody>
      </p:sp>
      <p:sp>
        <p:nvSpPr>
          <p:cNvPr id="31" name="TextBox 30"/>
          <p:cNvSpPr txBox="1"/>
          <p:nvPr/>
        </p:nvSpPr>
        <p:spPr>
          <a:xfrm>
            <a:off x="888055" y="1696126"/>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700</a:t>
            </a:r>
            <a:endParaRPr lang="zh-CN" altLang="en-US" sz="900" dirty="0">
              <a:latin typeface="微软雅黑" pitchFamily="34" charset="-122"/>
              <a:ea typeface="微软雅黑" pitchFamily="34" charset="-122"/>
            </a:endParaRPr>
          </a:p>
        </p:txBody>
      </p:sp>
      <p:grpSp>
        <p:nvGrpSpPr>
          <p:cNvPr id="32" name="组合 31"/>
          <p:cNvGrpSpPr/>
          <p:nvPr/>
        </p:nvGrpSpPr>
        <p:grpSpPr>
          <a:xfrm>
            <a:off x="1176087" y="1402578"/>
            <a:ext cx="4464496" cy="2952328"/>
            <a:chOff x="1126939" y="1350372"/>
            <a:chExt cx="4464496" cy="2952328"/>
          </a:xfrm>
        </p:grpSpPr>
        <p:cxnSp>
          <p:nvCxnSpPr>
            <p:cNvPr id="33" name="直接连接符 32"/>
            <p:cNvCxnSpPr/>
            <p:nvPr/>
          </p:nvCxnSpPr>
          <p:spPr>
            <a:xfrm>
              <a:off x="1126939" y="4302700"/>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26939" y="3933659"/>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26939" y="3564618"/>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126939" y="3195577"/>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26939" y="2826536"/>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6939" y="2457495"/>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26939" y="2088454"/>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6939" y="1719413"/>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26939" y="1350372"/>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888055" y="1333328"/>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800</a:t>
            </a:r>
            <a:endParaRPr lang="zh-CN" altLang="en-US" sz="900" dirty="0">
              <a:latin typeface="微软雅黑" pitchFamily="34" charset="-122"/>
              <a:ea typeface="微软雅黑" pitchFamily="34" charset="-122"/>
            </a:endParaRPr>
          </a:p>
        </p:txBody>
      </p:sp>
      <p:sp>
        <p:nvSpPr>
          <p:cNvPr id="43" name="TextBox 42"/>
          <p:cNvSpPr txBox="1"/>
          <p:nvPr/>
        </p:nvSpPr>
        <p:spPr>
          <a:xfrm>
            <a:off x="888055" y="4285656"/>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0</a:t>
            </a:r>
            <a:endParaRPr lang="zh-CN" altLang="en-US" sz="900" dirty="0">
              <a:latin typeface="微软雅黑" pitchFamily="34" charset="-122"/>
              <a:ea typeface="微软雅黑" pitchFamily="34" charset="-122"/>
            </a:endParaRPr>
          </a:p>
        </p:txBody>
      </p:sp>
      <p:sp>
        <p:nvSpPr>
          <p:cNvPr id="44" name="矩形 43"/>
          <p:cNvSpPr/>
          <p:nvPr/>
        </p:nvSpPr>
        <p:spPr>
          <a:xfrm>
            <a:off x="1436921" y="3247783"/>
            <a:ext cx="648072" cy="11071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5" name="矩形 44"/>
          <p:cNvSpPr/>
          <p:nvPr/>
        </p:nvSpPr>
        <p:spPr>
          <a:xfrm>
            <a:off x="1436921" y="3616823"/>
            <a:ext cx="648072" cy="7380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6" name="矩形 45"/>
          <p:cNvSpPr/>
          <p:nvPr/>
        </p:nvSpPr>
        <p:spPr>
          <a:xfrm>
            <a:off x="2537773" y="2509701"/>
            <a:ext cx="648072" cy="18452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7" name="矩形 46"/>
          <p:cNvSpPr/>
          <p:nvPr/>
        </p:nvSpPr>
        <p:spPr>
          <a:xfrm>
            <a:off x="2537773" y="3063262"/>
            <a:ext cx="648072" cy="12916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8" name="矩形 47"/>
          <p:cNvSpPr/>
          <p:nvPr/>
        </p:nvSpPr>
        <p:spPr>
          <a:xfrm>
            <a:off x="3648486" y="2140659"/>
            <a:ext cx="648072" cy="22142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9" name="矩形 48"/>
          <p:cNvSpPr/>
          <p:nvPr/>
        </p:nvSpPr>
        <p:spPr>
          <a:xfrm>
            <a:off x="3648486" y="2578949"/>
            <a:ext cx="648072" cy="17759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0" name="矩形 49"/>
          <p:cNvSpPr/>
          <p:nvPr/>
        </p:nvSpPr>
        <p:spPr>
          <a:xfrm>
            <a:off x="4765164" y="1771619"/>
            <a:ext cx="648072" cy="2583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1" name="矩形 50"/>
          <p:cNvSpPr/>
          <p:nvPr/>
        </p:nvSpPr>
        <p:spPr>
          <a:xfrm>
            <a:off x="4765164" y="1975883"/>
            <a:ext cx="648072" cy="2379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2" name="TextBox 51"/>
          <p:cNvSpPr txBox="1"/>
          <p:nvPr/>
        </p:nvSpPr>
        <p:spPr>
          <a:xfrm>
            <a:off x="6084168" y="1759860"/>
            <a:ext cx="2448272" cy="738664"/>
          </a:xfrm>
          <a:prstGeom prst="rect">
            <a:avLst/>
          </a:prstGeom>
          <a:noFill/>
        </p:spPr>
        <p:txBody>
          <a:bodyPr wrap="square" lIns="0" tIns="0" rIns="0" bIns="0" rtlCol="0">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点击输入简要文字解说，解说文字尽量概括精炼，不用多余的文字修饰，简洁精准的 解说所提炼的核心概念。点击输入简要文字解说。</a:t>
            </a:r>
          </a:p>
        </p:txBody>
      </p:sp>
      <p:sp>
        <p:nvSpPr>
          <p:cNvPr id="53" name="TextBox 52"/>
          <p:cNvSpPr txBox="1"/>
          <p:nvPr/>
        </p:nvSpPr>
        <p:spPr>
          <a:xfrm>
            <a:off x="6084169" y="1275606"/>
            <a:ext cx="2059343" cy="311551"/>
          </a:xfrm>
          <a:prstGeom prst="rect">
            <a:avLst/>
          </a:prstGeom>
          <a:noFill/>
        </p:spPr>
        <p:txBody>
          <a:bodyPr wrap="square" lIns="0" tIns="0" rIns="0" bIns="0"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点击输入标题文本</a:t>
            </a:r>
          </a:p>
        </p:txBody>
      </p:sp>
      <p:sp>
        <p:nvSpPr>
          <p:cNvPr id="54" name="TextBox 53"/>
          <p:cNvSpPr txBox="1"/>
          <p:nvPr/>
        </p:nvSpPr>
        <p:spPr>
          <a:xfrm>
            <a:off x="6061309" y="3015411"/>
            <a:ext cx="2275367" cy="492443"/>
          </a:xfrm>
          <a:prstGeom prst="rect">
            <a:avLst/>
          </a:prstGeom>
          <a:noFill/>
        </p:spPr>
        <p:txBody>
          <a:bodyPr wrap="square" lIns="0" tIns="0" rIns="0" bIns="0" rtlCol="0">
            <a:spAutoFit/>
          </a:bodyPr>
          <a:lstStyle/>
          <a:p>
            <a:r>
              <a:rPr lang="en-US" altLang="zh-CN" sz="3200" b="1" dirty="0">
                <a:solidFill>
                  <a:schemeClr val="tx2"/>
                </a:solidFill>
                <a:latin typeface="+mn-ea"/>
                <a:cs typeface="Arial" panose="020B0604020202020204" pitchFamily="34" charset="0"/>
              </a:rPr>
              <a:t>13,648,258</a:t>
            </a:r>
            <a:endParaRPr lang="zh-CN" altLang="en-US" sz="3200" b="1" dirty="0">
              <a:solidFill>
                <a:schemeClr val="tx2"/>
              </a:solidFill>
              <a:latin typeface="+mn-ea"/>
              <a:cs typeface="Arial" panose="020B0604020202020204" pitchFamily="34" charset="0"/>
            </a:endParaRPr>
          </a:p>
        </p:txBody>
      </p:sp>
      <p:sp>
        <p:nvSpPr>
          <p:cNvPr id="55" name="TextBox 54"/>
          <p:cNvSpPr txBox="1"/>
          <p:nvPr/>
        </p:nvSpPr>
        <p:spPr>
          <a:xfrm>
            <a:off x="6084168" y="2696543"/>
            <a:ext cx="1440160" cy="219240"/>
          </a:xfrm>
          <a:prstGeom prst="rect">
            <a:avLst/>
          </a:prstGeom>
          <a:noFill/>
        </p:spPr>
        <p:txBody>
          <a:bodyPr wrap="square" lIns="0" tIns="0" rIns="0" bIns="0"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全年总额：</a:t>
            </a:r>
          </a:p>
        </p:txBody>
      </p:sp>
      <p:sp>
        <p:nvSpPr>
          <p:cNvPr id="56" name="椭圆 55"/>
          <p:cNvSpPr>
            <a:spLocks noChangeAspect="1"/>
          </p:cNvSpPr>
          <p:nvPr/>
        </p:nvSpPr>
        <p:spPr>
          <a:xfrm>
            <a:off x="6791553" y="384134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7" name="椭圆 56"/>
          <p:cNvSpPr>
            <a:spLocks noChangeAspect="1"/>
          </p:cNvSpPr>
          <p:nvPr/>
        </p:nvSpPr>
        <p:spPr>
          <a:xfrm>
            <a:off x="6791553"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8" name="TextBox 57"/>
          <p:cNvSpPr txBox="1"/>
          <p:nvPr/>
        </p:nvSpPr>
        <p:spPr>
          <a:xfrm>
            <a:off x="6095069" y="3789245"/>
            <a:ext cx="634928" cy="219240"/>
          </a:xfrm>
          <a:prstGeom prst="rect">
            <a:avLst/>
          </a:prstGeom>
          <a:noFill/>
        </p:spPr>
        <p:txBody>
          <a:bodyPr wrap="square" lIns="0" tIns="0" rIns="0" bIns="0"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毛利润</a:t>
            </a:r>
          </a:p>
        </p:txBody>
      </p:sp>
      <p:sp>
        <p:nvSpPr>
          <p:cNvPr id="59" name="TextBox 58"/>
          <p:cNvSpPr txBox="1"/>
          <p:nvPr/>
        </p:nvSpPr>
        <p:spPr>
          <a:xfrm>
            <a:off x="6095069" y="4133542"/>
            <a:ext cx="634928" cy="219240"/>
          </a:xfrm>
          <a:prstGeom prst="rect">
            <a:avLst/>
          </a:prstGeom>
          <a:noFill/>
        </p:spPr>
        <p:txBody>
          <a:bodyPr wrap="square" lIns="0" tIns="0" rIns="0" bIns="0"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纯利润</a:t>
            </a:r>
          </a:p>
        </p:txBody>
      </p:sp>
      <p:sp>
        <p:nvSpPr>
          <p:cNvPr id="60" name="TextBox 9"/>
          <p:cNvSpPr txBox="1">
            <a:spLocks noChangeArrowheads="1"/>
          </p:cNvSpPr>
          <p:nvPr/>
        </p:nvSpPr>
        <p:spPr bwMode="auto">
          <a:xfrm>
            <a:off x="1480196" y="2909375"/>
            <a:ext cx="561525" cy="311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53%</a:t>
            </a:r>
            <a:endParaRPr lang="zh-CN" altLang="en-US" sz="2000" b="1" dirty="0">
              <a:solidFill>
                <a:schemeClr val="tx2"/>
              </a:solidFill>
              <a:latin typeface="微软雅黑" pitchFamily="34" charset="-122"/>
              <a:ea typeface="微软雅黑" pitchFamily="34" charset="-122"/>
            </a:endParaRPr>
          </a:p>
        </p:txBody>
      </p:sp>
      <p:sp>
        <p:nvSpPr>
          <p:cNvPr id="61" name="TextBox 9"/>
          <p:cNvSpPr txBox="1">
            <a:spLocks noChangeArrowheads="1"/>
          </p:cNvSpPr>
          <p:nvPr/>
        </p:nvSpPr>
        <p:spPr bwMode="auto">
          <a:xfrm>
            <a:off x="3645846" y="1798482"/>
            <a:ext cx="561525" cy="311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72%</a:t>
            </a:r>
            <a:endParaRPr lang="zh-CN" altLang="en-US" sz="2000" b="1" dirty="0">
              <a:solidFill>
                <a:schemeClr val="tx2"/>
              </a:solidFill>
              <a:latin typeface="微软雅黑" pitchFamily="34" charset="-122"/>
              <a:ea typeface="微软雅黑" pitchFamily="34" charset="-122"/>
            </a:endParaRPr>
          </a:p>
        </p:txBody>
      </p:sp>
      <p:sp>
        <p:nvSpPr>
          <p:cNvPr id="62" name="TextBox 9"/>
          <p:cNvSpPr txBox="1">
            <a:spLocks noChangeArrowheads="1"/>
          </p:cNvSpPr>
          <p:nvPr/>
        </p:nvSpPr>
        <p:spPr bwMode="auto">
          <a:xfrm>
            <a:off x="2581047" y="2178857"/>
            <a:ext cx="561525" cy="311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60%</a:t>
            </a:r>
            <a:endParaRPr lang="zh-CN" altLang="en-US" sz="2000" b="1" dirty="0">
              <a:solidFill>
                <a:schemeClr val="tx2"/>
              </a:solidFill>
              <a:latin typeface="微软雅黑" pitchFamily="34" charset="-122"/>
              <a:ea typeface="微软雅黑" pitchFamily="34" charset="-122"/>
            </a:endParaRPr>
          </a:p>
        </p:txBody>
      </p:sp>
      <p:sp>
        <p:nvSpPr>
          <p:cNvPr id="63" name="TextBox 9"/>
          <p:cNvSpPr txBox="1">
            <a:spLocks noChangeArrowheads="1"/>
          </p:cNvSpPr>
          <p:nvPr/>
        </p:nvSpPr>
        <p:spPr bwMode="auto">
          <a:xfrm>
            <a:off x="4808439" y="1430404"/>
            <a:ext cx="561525" cy="311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90%</a:t>
            </a:r>
            <a:endParaRPr lang="zh-CN" altLang="en-US" sz="2000" b="1" dirty="0">
              <a:solidFill>
                <a:schemeClr val="tx2"/>
              </a:solidFill>
              <a:latin typeface="微软雅黑" pitchFamily="34" charset="-122"/>
              <a:ea typeface="微软雅黑" pitchFamily="34" charset="-122"/>
            </a:endParaRPr>
          </a:p>
        </p:txBody>
      </p:sp>
      <p:sp>
        <p:nvSpPr>
          <p:cNvPr id="64" name="椭圆 63"/>
          <p:cNvSpPr>
            <a:spLocks noChangeAspect="1"/>
          </p:cNvSpPr>
          <p:nvPr/>
        </p:nvSpPr>
        <p:spPr>
          <a:xfrm>
            <a:off x="7005839"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65" name="椭圆 64"/>
          <p:cNvSpPr>
            <a:spLocks noChangeAspect="1"/>
          </p:cNvSpPr>
          <p:nvPr/>
        </p:nvSpPr>
        <p:spPr>
          <a:xfrm>
            <a:off x="7211644"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solidFill>
                <a:schemeClr val="accent1"/>
              </a:solidFill>
            </a:endParaRPr>
          </a:p>
        </p:txBody>
      </p:sp>
      <p:sp>
        <p:nvSpPr>
          <p:cNvPr id="66" name="椭圆 65"/>
          <p:cNvSpPr>
            <a:spLocks noChangeAspect="1"/>
          </p:cNvSpPr>
          <p:nvPr/>
        </p:nvSpPr>
        <p:spPr>
          <a:xfrm>
            <a:off x="7416328"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solidFill>
                <a:schemeClr val="accent2"/>
              </a:solidFill>
            </a:endParaRPr>
          </a:p>
        </p:txBody>
      </p:sp>
      <p:sp>
        <p:nvSpPr>
          <p:cNvPr id="67" name="TextBox 66"/>
          <p:cNvSpPr txBox="1"/>
          <p:nvPr/>
        </p:nvSpPr>
        <p:spPr>
          <a:xfrm>
            <a:off x="714128" y="4449996"/>
            <a:ext cx="528523" cy="230832"/>
          </a:xfrm>
          <a:prstGeom prst="rect">
            <a:avLst/>
          </a:prstGeom>
          <a:noFill/>
        </p:spPr>
        <p:txBody>
          <a:bodyPr wrap="square" lIns="91426" tIns="45712" rIns="91426" bIns="45712" rtlCol="0">
            <a:spAutoFit/>
          </a:bodyPr>
          <a:lstStyle/>
          <a:p>
            <a:pPr algn="ctr"/>
            <a:r>
              <a:rPr lang="zh-CN" altLang="en-US" sz="900" dirty="0">
                <a:latin typeface="微软雅黑" pitchFamily="34" charset="-122"/>
                <a:ea typeface="微软雅黑" pitchFamily="34" charset="-122"/>
              </a:rPr>
              <a:t>（万元）</a:t>
            </a:r>
          </a:p>
        </p:txBody>
      </p:sp>
      <p:sp>
        <p:nvSpPr>
          <p:cNvPr id="68" name="TextBox 6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1377520821"/>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100" fill="hold"/>
                                        <p:tgtEl>
                                          <p:spTgt spid="43"/>
                                        </p:tgtEl>
                                        <p:attrNameLst>
                                          <p:attrName>ppt_x</p:attrName>
                                        </p:attrNameLst>
                                      </p:cBhvr>
                                      <p:tavLst>
                                        <p:tav tm="0">
                                          <p:val>
                                            <p:strVal val="0-#ppt_w/2"/>
                                          </p:val>
                                        </p:tav>
                                        <p:tav tm="100000">
                                          <p:val>
                                            <p:strVal val="#ppt_x"/>
                                          </p:val>
                                        </p:tav>
                                      </p:tavLst>
                                    </p:anim>
                                    <p:anim calcmode="lin" valueType="num">
                                      <p:cBhvr additive="base">
                                        <p:cTn id="13" dur="100" fill="hold"/>
                                        <p:tgtEl>
                                          <p:spTgt spid="43"/>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8"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100" fill="hold"/>
                                        <p:tgtEl>
                                          <p:spTgt spid="22"/>
                                        </p:tgtEl>
                                        <p:attrNameLst>
                                          <p:attrName>ppt_x</p:attrName>
                                        </p:attrNameLst>
                                      </p:cBhvr>
                                      <p:tavLst>
                                        <p:tav tm="0">
                                          <p:val>
                                            <p:strVal val="0-#ppt_w/2"/>
                                          </p:val>
                                        </p:tav>
                                        <p:tav tm="100000">
                                          <p:val>
                                            <p:strVal val="#ppt_x"/>
                                          </p:val>
                                        </p:tav>
                                      </p:tavLst>
                                    </p:anim>
                                    <p:anim calcmode="lin" valueType="num">
                                      <p:cBhvr additive="base">
                                        <p:cTn id="18" dur="1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700"/>
                            </p:stCondLst>
                            <p:childTnLst>
                              <p:par>
                                <p:cTn id="20" presetID="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 fill="hold"/>
                                        <p:tgtEl>
                                          <p:spTgt spid="26"/>
                                        </p:tgtEl>
                                        <p:attrNameLst>
                                          <p:attrName>ppt_x</p:attrName>
                                        </p:attrNameLst>
                                      </p:cBhvr>
                                      <p:tavLst>
                                        <p:tav tm="0">
                                          <p:val>
                                            <p:strVal val="0-#ppt_w/2"/>
                                          </p:val>
                                        </p:tav>
                                        <p:tav tm="100000">
                                          <p:val>
                                            <p:strVal val="#ppt_x"/>
                                          </p:val>
                                        </p:tav>
                                      </p:tavLst>
                                    </p:anim>
                                    <p:anim calcmode="lin" valueType="num">
                                      <p:cBhvr additive="base">
                                        <p:cTn id="23" dur="1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800"/>
                            </p:stCondLst>
                            <p:childTnLst>
                              <p:par>
                                <p:cTn id="25" presetID="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00" fill="hold"/>
                                        <p:tgtEl>
                                          <p:spTgt spid="27"/>
                                        </p:tgtEl>
                                        <p:attrNameLst>
                                          <p:attrName>ppt_x</p:attrName>
                                        </p:attrNameLst>
                                      </p:cBhvr>
                                      <p:tavLst>
                                        <p:tav tm="0">
                                          <p:val>
                                            <p:strVal val="0-#ppt_w/2"/>
                                          </p:val>
                                        </p:tav>
                                        <p:tav tm="100000">
                                          <p:val>
                                            <p:strVal val="#ppt_x"/>
                                          </p:val>
                                        </p:tav>
                                      </p:tavLst>
                                    </p:anim>
                                    <p:anim calcmode="lin" valueType="num">
                                      <p:cBhvr additive="base">
                                        <p:cTn id="28" dur="100" fill="hold"/>
                                        <p:tgtEl>
                                          <p:spTgt spid="27"/>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100" fill="hold"/>
                                        <p:tgtEl>
                                          <p:spTgt spid="28"/>
                                        </p:tgtEl>
                                        <p:attrNameLst>
                                          <p:attrName>ppt_x</p:attrName>
                                        </p:attrNameLst>
                                      </p:cBhvr>
                                      <p:tavLst>
                                        <p:tav tm="0">
                                          <p:val>
                                            <p:strVal val="0-#ppt_w/2"/>
                                          </p:val>
                                        </p:tav>
                                        <p:tav tm="100000">
                                          <p:val>
                                            <p:strVal val="#ppt_x"/>
                                          </p:val>
                                        </p:tav>
                                      </p:tavLst>
                                    </p:anim>
                                    <p:anim calcmode="lin" valueType="num">
                                      <p:cBhvr additive="base">
                                        <p:cTn id="33" dur="1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8"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100" fill="hold"/>
                                        <p:tgtEl>
                                          <p:spTgt spid="29"/>
                                        </p:tgtEl>
                                        <p:attrNameLst>
                                          <p:attrName>ppt_x</p:attrName>
                                        </p:attrNameLst>
                                      </p:cBhvr>
                                      <p:tavLst>
                                        <p:tav tm="0">
                                          <p:val>
                                            <p:strVal val="0-#ppt_w/2"/>
                                          </p:val>
                                        </p:tav>
                                        <p:tav tm="100000">
                                          <p:val>
                                            <p:strVal val="#ppt_x"/>
                                          </p:val>
                                        </p:tav>
                                      </p:tavLst>
                                    </p:anim>
                                    <p:anim calcmode="lin" valueType="num">
                                      <p:cBhvr additive="base">
                                        <p:cTn id="38" dur="100" fill="hold"/>
                                        <p:tgtEl>
                                          <p:spTgt spid="29"/>
                                        </p:tgtEl>
                                        <p:attrNameLst>
                                          <p:attrName>ppt_y</p:attrName>
                                        </p:attrNameLst>
                                      </p:cBhvr>
                                      <p:tavLst>
                                        <p:tav tm="0">
                                          <p:val>
                                            <p:strVal val="#ppt_y"/>
                                          </p:val>
                                        </p:tav>
                                        <p:tav tm="100000">
                                          <p:val>
                                            <p:strVal val="#ppt_y"/>
                                          </p:val>
                                        </p:tav>
                                      </p:tavLst>
                                    </p:anim>
                                  </p:childTnLst>
                                </p:cTn>
                              </p:par>
                            </p:childTnLst>
                          </p:cTn>
                        </p:par>
                        <p:par>
                          <p:cTn id="39" fill="hold">
                            <p:stCondLst>
                              <p:cond delay="1100"/>
                            </p:stCondLst>
                            <p:childTnLst>
                              <p:par>
                                <p:cTn id="40" presetID="2" presetClass="entr" presetSubtype="8"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100" fill="hold"/>
                                        <p:tgtEl>
                                          <p:spTgt spid="30"/>
                                        </p:tgtEl>
                                        <p:attrNameLst>
                                          <p:attrName>ppt_x</p:attrName>
                                        </p:attrNameLst>
                                      </p:cBhvr>
                                      <p:tavLst>
                                        <p:tav tm="0">
                                          <p:val>
                                            <p:strVal val="0-#ppt_w/2"/>
                                          </p:val>
                                        </p:tav>
                                        <p:tav tm="100000">
                                          <p:val>
                                            <p:strVal val="#ppt_x"/>
                                          </p:val>
                                        </p:tav>
                                      </p:tavLst>
                                    </p:anim>
                                    <p:anim calcmode="lin" valueType="num">
                                      <p:cBhvr additive="base">
                                        <p:cTn id="43" dur="100" fill="hold"/>
                                        <p:tgtEl>
                                          <p:spTgt spid="30"/>
                                        </p:tgtEl>
                                        <p:attrNameLst>
                                          <p:attrName>ppt_y</p:attrName>
                                        </p:attrNameLst>
                                      </p:cBhvr>
                                      <p:tavLst>
                                        <p:tav tm="0">
                                          <p:val>
                                            <p:strVal val="#ppt_y"/>
                                          </p:val>
                                        </p:tav>
                                        <p:tav tm="100000">
                                          <p:val>
                                            <p:strVal val="#ppt_y"/>
                                          </p:val>
                                        </p:tav>
                                      </p:tavLst>
                                    </p:anim>
                                  </p:childTnLst>
                                </p:cTn>
                              </p:par>
                            </p:childTnLst>
                          </p:cTn>
                        </p:par>
                        <p:par>
                          <p:cTn id="44" fill="hold">
                            <p:stCondLst>
                              <p:cond delay="1200"/>
                            </p:stCondLst>
                            <p:childTnLst>
                              <p:par>
                                <p:cTn id="45" presetID="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100" fill="hold"/>
                                        <p:tgtEl>
                                          <p:spTgt spid="31"/>
                                        </p:tgtEl>
                                        <p:attrNameLst>
                                          <p:attrName>ppt_x</p:attrName>
                                        </p:attrNameLst>
                                      </p:cBhvr>
                                      <p:tavLst>
                                        <p:tav tm="0">
                                          <p:val>
                                            <p:strVal val="0-#ppt_w/2"/>
                                          </p:val>
                                        </p:tav>
                                        <p:tav tm="100000">
                                          <p:val>
                                            <p:strVal val="#ppt_x"/>
                                          </p:val>
                                        </p:tav>
                                      </p:tavLst>
                                    </p:anim>
                                    <p:anim calcmode="lin" valueType="num">
                                      <p:cBhvr additive="base">
                                        <p:cTn id="48" dur="100" fill="hold"/>
                                        <p:tgtEl>
                                          <p:spTgt spid="31"/>
                                        </p:tgtEl>
                                        <p:attrNameLst>
                                          <p:attrName>ppt_y</p:attrName>
                                        </p:attrNameLst>
                                      </p:cBhvr>
                                      <p:tavLst>
                                        <p:tav tm="0">
                                          <p:val>
                                            <p:strVal val="#ppt_y"/>
                                          </p:val>
                                        </p:tav>
                                        <p:tav tm="100000">
                                          <p:val>
                                            <p:strVal val="#ppt_y"/>
                                          </p:val>
                                        </p:tav>
                                      </p:tavLst>
                                    </p:anim>
                                  </p:childTnLst>
                                </p:cTn>
                              </p:par>
                            </p:childTnLst>
                          </p:cTn>
                        </p:par>
                        <p:par>
                          <p:cTn id="49" fill="hold">
                            <p:stCondLst>
                              <p:cond delay="1300"/>
                            </p:stCondLst>
                            <p:childTnLst>
                              <p:par>
                                <p:cTn id="50" presetID="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100" fill="hold"/>
                                        <p:tgtEl>
                                          <p:spTgt spid="42"/>
                                        </p:tgtEl>
                                        <p:attrNameLst>
                                          <p:attrName>ppt_x</p:attrName>
                                        </p:attrNameLst>
                                      </p:cBhvr>
                                      <p:tavLst>
                                        <p:tav tm="0">
                                          <p:val>
                                            <p:strVal val="0-#ppt_w/2"/>
                                          </p:val>
                                        </p:tav>
                                        <p:tav tm="100000">
                                          <p:val>
                                            <p:strVal val="#ppt_x"/>
                                          </p:val>
                                        </p:tav>
                                      </p:tavLst>
                                    </p:anim>
                                    <p:anim calcmode="lin" valueType="num">
                                      <p:cBhvr additive="base">
                                        <p:cTn id="53" dur="100" fill="hold"/>
                                        <p:tgtEl>
                                          <p:spTgt spid="42"/>
                                        </p:tgtEl>
                                        <p:attrNameLst>
                                          <p:attrName>ppt_y</p:attrName>
                                        </p:attrNameLst>
                                      </p:cBhvr>
                                      <p:tavLst>
                                        <p:tav tm="0">
                                          <p:val>
                                            <p:strVal val="#ppt_y"/>
                                          </p:val>
                                        </p:tav>
                                        <p:tav tm="100000">
                                          <p:val>
                                            <p:strVal val="#ppt_y"/>
                                          </p:val>
                                        </p:tav>
                                      </p:tavLst>
                                    </p:anim>
                                  </p:childTnLst>
                                </p:cTn>
                              </p:par>
                            </p:childTnLst>
                          </p:cTn>
                        </p:par>
                        <p:par>
                          <p:cTn id="54" fill="hold">
                            <p:stCondLst>
                              <p:cond delay="1400"/>
                            </p:stCondLst>
                            <p:childTnLst>
                              <p:par>
                                <p:cTn id="55" presetID="2" presetClass="entr" presetSubtype="8"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200" fill="hold"/>
                                        <p:tgtEl>
                                          <p:spTgt spid="67"/>
                                        </p:tgtEl>
                                        <p:attrNameLst>
                                          <p:attrName>ppt_x</p:attrName>
                                        </p:attrNameLst>
                                      </p:cBhvr>
                                      <p:tavLst>
                                        <p:tav tm="0">
                                          <p:val>
                                            <p:strVal val="0-#ppt_w/2"/>
                                          </p:val>
                                        </p:tav>
                                        <p:tav tm="100000">
                                          <p:val>
                                            <p:strVal val="#ppt_x"/>
                                          </p:val>
                                        </p:tav>
                                      </p:tavLst>
                                    </p:anim>
                                    <p:anim calcmode="lin" valueType="num">
                                      <p:cBhvr additive="base">
                                        <p:cTn id="58" dur="200" fill="hold"/>
                                        <p:tgtEl>
                                          <p:spTgt spid="67"/>
                                        </p:tgtEl>
                                        <p:attrNameLst>
                                          <p:attrName>ppt_y</p:attrName>
                                        </p:attrNameLst>
                                      </p:cBhvr>
                                      <p:tavLst>
                                        <p:tav tm="0">
                                          <p:val>
                                            <p:strVal val="#ppt_y"/>
                                          </p:val>
                                        </p:tav>
                                        <p:tav tm="100000">
                                          <p:val>
                                            <p:strVal val="#ppt_y"/>
                                          </p:val>
                                        </p:tav>
                                      </p:tavLst>
                                    </p:anim>
                                  </p:childTnLst>
                                </p:cTn>
                              </p:par>
                            </p:childTnLst>
                          </p:cTn>
                        </p:par>
                        <p:par>
                          <p:cTn id="59" fill="hold">
                            <p:stCondLst>
                              <p:cond delay="1600"/>
                            </p:stCondLst>
                            <p:childTnLst>
                              <p:par>
                                <p:cTn id="60" presetID="2" presetClass="entr" presetSubtype="8"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200" fill="hold"/>
                                        <p:tgtEl>
                                          <p:spTgt spid="21"/>
                                        </p:tgtEl>
                                        <p:attrNameLst>
                                          <p:attrName>ppt_x</p:attrName>
                                        </p:attrNameLst>
                                      </p:cBhvr>
                                      <p:tavLst>
                                        <p:tav tm="0">
                                          <p:val>
                                            <p:strVal val="0-#ppt_w/2"/>
                                          </p:val>
                                        </p:tav>
                                        <p:tav tm="100000">
                                          <p:val>
                                            <p:strVal val="#ppt_x"/>
                                          </p:val>
                                        </p:tav>
                                      </p:tavLst>
                                    </p:anim>
                                    <p:anim calcmode="lin" valueType="num">
                                      <p:cBhvr additive="base">
                                        <p:cTn id="63" dur="200" fill="hold"/>
                                        <p:tgtEl>
                                          <p:spTgt spid="21"/>
                                        </p:tgtEl>
                                        <p:attrNameLst>
                                          <p:attrName>ppt_y</p:attrName>
                                        </p:attrNameLst>
                                      </p:cBhvr>
                                      <p:tavLst>
                                        <p:tav tm="0">
                                          <p:val>
                                            <p:strVal val="#ppt_y"/>
                                          </p:val>
                                        </p:tav>
                                        <p:tav tm="100000">
                                          <p:val>
                                            <p:strVal val="#ppt_y"/>
                                          </p:val>
                                        </p:tav>
                                      </p:tavLst>
                                    </p:anim>
                                  </p:childTnLst>
                                </p:cTn>
                              </p:par>
                            </p:childTnLst>
                          </p:cTn>
                        </p:par>
                        <p:par>
                          <p:cTn id="64" fill="hold">
                            <p:stCondLst>
                              <p:cond delay="1800"/>
                            </p:stCondLst>
                            <p:childTnLst>
                              <p:par>
                                <p:cTn id="65" presetID="22" presetClass="entr" presetSubtype="4"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down)">
                                      <p:cBhvr>
                                        <p:cTn id="67" dur="300"/>
                                        <p:tgtEl>
                                          <p:spTgt spid="44"/>
                                        </p:tgtEl>
                                      </p:cBhvr>
                                    </p:animEffect>
                                  </p:childTnLst>
                                </p:cTn>
                              </p:par>
                            </p:childTnLst>
                          </p:cTn>
                        </p:par>
                        <p:par>
                          <p:cTn id="68" fill="hold">
                            <p:stCondLst>
                              <p:cond delay="2100"/>
                            </p:stCondLst>
                            <p:childTnLst>
                              <p:par>
                                <p:cTn id="69" presetID="22" presetClass="entr" presetSubtype="4"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800"/>
                                        <p:tgtEl>
                                          <p:spTgt spid="45"/>
                                        </p:tgtEl>
                                      </p:cBhvr>
                                    </p:animEffect>
                                  </p:childTnLst>
                                </p:cTn>
                              </p:par>
                            </p:childTnLst>
                          </p:cTn>
                        </p:par>
                        <p:par>
                          <p:cTn id="72" fill="hold">
                            <p:stCondLst>
                              <p:cond delay="2900"/>
                            </p:stCondLst>
                            <p:childTnLst>
                              <p:par>
                                <p:cTn id="73" presetID="2" presetClass="entr" presetSubtype="8"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200" fill="hold"/>
                                        <p:tgtEl>
                                          <p:spTgt spid="23"/>
                                        </p:tgtEl>
                                        <p:attrNameLst>
                                          <p:attrName>ppt_x</p:attrName>
                                        </p:attrNameLst>
                                      </p:cBhvr>
                                      <p:tavLst>
                                        <p:tav tm="0">
                                          <p:val>
                                            <p:strVal val="0-#ppt_w/2"/>
                                          </p:val>
                                        </p:tav>
                                        <p:tav tm="100000">
                                          <p:val>
                                            <p:strVal val="#ppt_x"/>
                                          </p:val>
                                        </p:tav>
                                      </p:tavLst>
                                    </p:anim>
                                    <p:anim calcmode="lin" valueType="num">
                                      <p:cBhvr additive="base">
                                        <p:cTn id="76" dur="200" fill="hold"/>
                                        <p:tgtEl>
                                          <p:spTgt spid="23"/>
                                        </p:tgtEl>
                                        <p:attrNameLst>
                                          <p:attrName>ppt_y</p:attrName>
                                        </p:attrNameLst>
                                      </p:cBhvr>
                                      <p:tavLst>
                                        <p:tav tm="0">
                                          <p:val>
                                            <p:strVal val="#ppt_y"/>
                                          </p:val>
                                        </p:tav>
                                        <p:tav tm="100000">
                                          <p:val>
                                            <p:strVal val="#ppt_y"/>
                                          </p:val>
                                        </p:tav>
                                      </p:tavLst>
                                    </p:anim>
                                  </p:childTnLst>
                                </p:cTn>
                              </p:par>
                            </p:childTnLst>
                          </p:cTn>
                        </p:par>
                        <p:par>
                          <p:cTn id="77" fill="hold">
                            <p:stCondLst>
                              <p:cond delay="3100"/>
                            </p:stCondLst>
                            <p:childTnLst>
                              <p:par>
                                <p:cTn id="78" presetID="22" presetClass="entr" presetSubtype="4"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down)">
                                      <p:cBhvr>
                                        <p:cTn id="80" dur="300"/>
                                        <p:tgtEl>
                                          <p:spTgt spid="46"/>
                                        </p:tgtEl>
                                      </p:cBhvr>
                                    </p:animEffect>
                                  </p:childTnLst>
                                </p:cTn>
                              </p:par>
                            </p:childTnLst>
                          </p:cTn>
                        </p:par>
                        <p:par>
                          <p:cTn id="81" fill="hold">
                            <p:stCondLst>
                              <p:cond delay="3400"/>
                            </p:stCondLst>
                            <p:childTnLst>
                              <p:par>
                                <p:cTn id="82" presetID="22" presetClass="entr" presetSubtype="4"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wipe(down)">
                                      <p:cBhvr>
                                        <p:cTn id="84" dur="800"/>
                                        <p:tgtEl>
                                          <p:spTgt spid="47"/>
                                        </p:tgtEl>
                                      </p:cBhvr>
                                    </p:animEffect>
                                  </p:childTnLst>
                                </p:cTn>
                              </p:par>
                            </p:childTnLst>
                          </p:cTn>
                        </p:par>
                        <p:par>
                          <p:cTn id="85" fill="hold">
                            <p:stCondLst>
                              <p:cond delay="4200"/>
                            </p:stCondLst>
                            <p:childTnLst>
                              <p:par>
                                <p:cTn id="86" presetID="2" presetClass="entr" presetSubtype="8"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200" fill="hold"/>
                                        <p:tgtEl>
                                          <p:spTgt spid="24"/>
                                        </p:tgtEl>
                                        <p:attrNameLst>
                                          <p:attrName>ppt_x</p:attrName>
                                        </p:attrNameLst>
                                      </p:cBhvr>
                                      <p:tavLst>
                                        <p:tav tm="0">
                                          <p:val>
                                            <p:strVal val="0-#ppt_w/2"/>
                                          </p:val>
                                        </p:tav>
                                        <p:tav tm="100000">
                                          <p:val>
                                            <p:strVal val="#ppt_x"/>
                                          </p:val>
                                        </p:tav>
                                      </p:tavLst>
                                    </p:anim>
                                    <p:anim calcmode="lin" valueType="num">
                                      <p:cBhvr additive="base">
                                        <p:cTn id="89" dur="200" fill="hold"/>
                                        <p:tgtEl>
                                          <p:spTgt spid="24"/>
                                        </p:tgtEl>
                                        <p:attrNameLst>
                                          <p:attrName>ppt_y</p:attrName>
                                        </p:attrNameLst>
                                      </p:cBhvr>
                                      <p:tavLst>
                                        <p:tav tm="0">
                                          <p:val>
                                            <p:strVal val="#ppt_y"/>
                                          </p:val>
                                        </p:tav>
                                        <p:tav tm="100000">
                                          <p:val>
                                            <p:strVal val="#ppt_y"/>
                                          </p:val>
                                        </p:tav>
                                      </p:tavLst>
                                    </p:anim>
                                  </p:childTnLst>
                                </p:cTn>
                              </p:par>
                            </p:childTnLst>
                          </p:cTn>
                        </p:par>
                        <p:par>
                          <p:cTn id="90" fill="hold">
                            <p:stCondLst>
                              <p:cond delay="4400"/>
                            </p:stCondLst>
                            <p:childTnLst>
                              <p:par>
                                <p:cTn id="91" presetID="22" presetClass="entr" presetSubtype="4" fill="hold" grpId="0" nodeType="after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down)">
                                      <p:cBhvr>
                                        <p:cTn id="93" dur="300"/>
                                        <p:tgtEl>
                                          <p:spTgt spid="48"/>
                                        </p:tgtEl>
                                      </p:cBhvr>
                                    </p:animEffect>
                                  </p:childTnLst>
                                </p:cTn>
                              </p:par>
                            </p:childTnLst>
                          </p:cTn>
                        </p:par>
                        <p:par>
                          <p:cTn id="94" fill="hold">
                            <p:stCondLst>
                              <p:cond delay="4700"/>
                            </p:stCondLst>
                            <p:childTnLst>
                              <p:par>
                                <p:cTn id="95" presetID="22" presetClass="entr" presetSubtype="4"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down)">
                                      <p:cBhvr>
                                        <p:cTn id="97" dur="800"/>
                                        <p:tgtEl>
                                          <p:spTgt spid="49"/>
                                        </p:tgtEl>
                                      </p:cBhvr>
                                    </p:animEffect>
                                  </p:childTnLst>
                                </p:cTn>
                              </p:par>
                            </p:childTnLst>
                          </p:cTn>
                        </p:par>
                        <p:par>
                          <p:cTn id="98" fill="hold">
                            <p:stCondLst>
                              <p:cond delay="5500"/>
                            </p:stCondLst>
                            <p:childTnLst>
                              <p:par>
                                <p:cTn id="99" presetID="2" presetClass="entr" presetSubtype="8" fill="hold" grpId="0" nodeType="after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200" fill="hold"/>
                                        <p:tgtEl>
                                          <p:spTgt spid="25"/>
                                        </p:tgtEl>
                                        <p:attrNameLst>
                                          <p:attrName>ppt_x</p:attrName>
                                        </p:attrNameLst>
                                      </p:cBhvr>
                                      <p:tavLst>
                                        <p:tav tm="0">
                                          <p:val>
                                            <p:strVal val="0-#ppt_w/2"/>
                                          </p:val>
                                        </p:tav>
                                        <p:tav tm="100000">
                                          <p:val>
                                            <p:strVal val="#ppt_x"/>
                                          </p:val>
                                        </p:tav>
                                      </p:tavLst>
                                    </p:anim>
                                    <p:anim calcmode="lin" valueType="num">
                                      <p:cBhvr additive="base">
                                        <p:cTn id="102" dur="200" fill="hold"/>
                                        <p:tgtEl>
                                          <p:spTgt spid="25"/>
                                        </p:tgtEl>
                                        <p:attrNameLst>
                                          <p:attrName>ppt_y</p:attrName>
                                        </p:attrNameLst>
                                      </p:cBhvr>
                                      <p:tavLst>
                                        <p:tav tm="0">
                                          <p:val>
                                            <p:strVal val="#ppt_y"/>
                                          </p:val>
                                        </p:tav>
                                        <p:tav tm="100000">
                                          <p:val>
                                            <p:strVal val="#ppt_y"/>
                                          </p:val>
                                        </p:tav>
                                      </p:tavLst>
                                    </p:anim>
                                  </p:childTnLst>
                                </p:cTn>
                              </p:par>
                            </p:childTnLst>
                          </p:cTn>
                        </p:par>
                        <p:par>
                          <p:cTn id="103" fill="hold">
                            <p:stCondLst>
                              <p:cond delay="5700"/>
                            </p:stCondLst>
                            <p:childTnLst>
                              <p:par>
                                <p:cTn id="104" presetID="22" presetClass="entr" presetSubtype="4" fill="hold" grpId="0" nodeType="after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wipe(down)">
                                      <p:cBhvr>
                                        <p:cTn id="106" dur="300"/>
                                        <p:tgtEl>
                                          <p:spTgt spid="50"/>
                                        </p:tgtEl>
                                      </p:cBhvr>
                                    </p:animEffect>
                                  </p:childTnLst>
                                </p:cTn>
                              </p:par>
                            </p:childTnLst>
                          </p:cTn>
                        </p:par>
                        <p:par>
                          <p:cTn id="107" fill="hold">
                            <p:stCondLst>
                              <p:cond delay="6000"/>
                            </p:stCondLst>
                            <p:childTnLst>
                              <p:par>
                                <p:cTn id="108" presetID="22" presetClass="entr" presetSubtype="4" fill="hold" grpId="0" nodeType="after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wipe(down)">
                                      <p:cBhvr>
                                        <p:cTn id="110" dur="800"/>
                                        <p:tgtEl>
                                          <p:spTgt spid="51"/>
                                        </p:tgtEl>
                                      </p:cBhvr>
                                    </p:animEffect>
                                  </p:childTnLst>
                                </p:cTn>
                              </p:par>
                            </p:childTnLst>
                          </p:cTn>
                        </p:par>
                        <p:par>
                          <p:cTn id="111" fill="hold">
                            <p:stCondLst>
                              <p:cond delay="6800"/>
                            </p:stCondLst>
                            <p:childTnLst>
                              <p:par>
                                <p:cTn id="112" presetID="2" presetClass="entr" presetSubtype="2"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 calcmode="lin" valueType="num">
                                      <p:cBhvr additive="base">
                                        <p:cTn id="114" dur="300" fill="hold"/>
                                        <p:tgtEl>
                                          <p:spTgt spid="53"/>
                                        </p:tgtEl>
                                        <p:attrNameLst>
                                          <p:attrName>ppt_x</p:attrName>
                                        </p:attrNameLst>
                                      </p:cBhvr>
                                      <p:tavLst>
                                        <p:tav tm="0">
                                          <p:val>
                                            <p:strVal val="1+#ppt_w/2"/>
                                          </p:val>
                                        </p:tav>
                                        <p:tav tm="100000">
                                          <p:val>
                                            <p:strVal val="#ppt_x"/>
                                          </p:val>
                                        </p:tav>
                                      </p:tavLst>
                                    </p:anim>
                                    <p:anim calcmode="lin" valueType="num">
                                      <p:cBhvr additive="base">
                                        <p:cTn id="115" dur="300" fill="hold"/>
                                        <p:tgtEl>
                                          <p:spTgt spid="53"/>
                                        </p:tgtEl>
                                        <p:attrNameLst>
                                          <p:attrName>ppt_y</p:attrName>
                                        </p:attrNameLst>
                                      </p:cBhvr>
                                      <p:tavLst>
                                        <p:tav tm="0">
                                          <p:val>
                                            <p:strVal val="#ppt_y"/>
                                          </p:val>
                                        </p:tav>
                                        <p:tav tm="100000">
                                          <p:val>
                                            <p:strVal val="#ppt_y"/>
                                          </p:val>
                                        </p:tav>
                                      </p:tavLst>
                                    </p:anim>
                                  </p:childTnLst>
                                </p:cTn>
                              </p:par>
                            </p:childTnLst>
                          </p:cTn>
                        </p:par>
                        <p:par>
                          <p:cTn id="116" fill="hold">
                            <p:stCondLst>
                              <p:cond delay="7100"/>
                            </p:stCondLst>
                            <p:childTnLst>
                              <p:par>
                                <p:cTn id="117" presetID="2" presetClass="entr" presetSubtype="2" fill="hold" grpId="0" nodeType="afterEffect">
                                  <p:stCondLst>
                                    <p:cond delay="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300" fill="hold"/>
                                        <p:tgtEl>
                                          <p:spTgt spid="52"/>
                                        </p:tgtEl>
                                        <p:attrNameLst>
                                          <p:attrName>ppt_x</p:attrName>
                                        </p:attrNameLst>
                                      </p:cBhvr>
                                      <p:tavLst>
                                        <p:tav tm="0">
                                          <p:val>
                                            <p:strVal val="1+#ppt_w/2"/>
                                          </p:val>
                                        </p:tav>
                                        <p:tav tm="100000">
                                          <p:val>
                                            <p:strVal val="#ppt_x"/>
                                          </p:val>
                                        </p:tav>
                                      </p:tavLst>
                                    </p:anim>
                                    <p:anim calcmode="lin" valueType="num">
                                      <p:cBhvr additive="base">
                                        <p:cTn id="120" dur="300" fill="hold"/>
                                        <p:tgtEl>
                                          <p:spTgt spid="52"/>
                                        </p:tgtEl>
                                        <p:attrNameLst>
                                          <p:attrName>ppt_y</p:attrName>
                                        </p:attrNameLst>
                                      </p:cBhvr>
                                      <p:tavLst>
                                        <p:tav tm="0">
                                          <p:val>
                                            <p:strVal val="#ppt_y"/>
                                          </p:val>
                                        </p:tav>
                                        <p:tav tm="100000">
                                          <p:val>
                                            <p:strVal val="#ppt_y"/>
                                          </p:val>
                                        </p:tav>
                                      </p:tavLst>
                                    </p:anim>
                                  </p:childTnLst>
                                </p:cTn>
                              </p:par>
                            </p:childTnLst>
                          </p:cTn>
                        </p:par>
                        <p:par>
                          <p:cTn id="121" fill="hold">
                            <p:stCondLst>
                              <p:cond delay="7400"/>
                            </p:stCondLst>
                            <p:childTnLst>
                              <p:par>
                                <p:cTn id="122" presetID="22" presetClass="entr" presetSubtype="8" fill="hold" grpId="0" nodeType="after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wipe(left)">
                                      <p:cBhvr>
                                        <p:cTn id="124" dur="500"/>
                                        <p:tgtEl>
                                          <p:spTgt spid="55"/>
                                        </p:tgtEl>
                                      </p:cBhvr>
                                    </p:animEffect>
                                  </p:childTnLst>
                                </p:cTn>
                              </p:par>
                            </p:childTnLst>
                          </p:cTn>
                        </p:par>
                        <p:par>
                          <p:cTn id="125" fill="hold">
                            <p:stCondLst>
                              <p:cond delay="7900"/>
                            </p:stCondLst>
                            <p:childTnLst>
                              <p:par>
                                <p:cTn id="126" presetID="22" presetClass="entr" presetSubtype="8" fill="hold" grpId="0" nodeType="after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wipe(left)">
                                      <p:cBhvr>
                                        <p:cTn id="128" dur="500"/>
                                        <p:tgtEl>
                                          <p:spTgt spid="54"/>
                                        </p:tgtEl>
                                      </p:cBhvr>
                                    </p:animEffect>
                                  </p:childTnLst>
                                </p:cTn>
                              </p:par>
                            </p:childTnLst>
                          </p:cTn>
                        </p:par>
                        <p:par>
                          <p:cTn id="129" fill="hold">
                            <p:stCondLst>
                              <p:cond delay="8400"/>
                            </p:stCondLst>
                            <p:childTnLst>
                              <p:par>
                                <p:cTn id="130" presetID="22" presetClass="entr" presetSubtype="8" fill="hold" grpId="0" nodeType="after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wipe(left)">
                                      <p:cBhvr>
                                        <p:cTn id="132" dur="500"/>
                                        <p:tgtEl>
                                          <p:spTgt spid="58"/>
                                        </p:tgtEl>
                                      </p:cBhvr>
                                    </p:animEffect>
                                  </p:childTnLst>
                                </p:cTn>
                              </p:par>
                            </p:childTnLst>
                          </p:cTn>
                        </p:par>
                        <p:par>
                          <p:cTn id="133" fill="hold">
                            <p:stCondLst>
                              <p:cond delay="8900"/>
                            </p:stCondLst>
                            <p:childTnLst>
                              <p:par>
                                <p:cTn id="134" presetID="53" presetClass="entr" presetSubtype="16" fill="hold" grpId="0" nodeType="afterEffect">
                                  <p:stCondLst>
                                    <p:cond delay="0"/>
                                  </p:stCondLst>
                                  <p:childTnLst>
                                    <p:set>
                                      <p:cBhvr>
                                        <p:cTn id="135" dur="1" fill="hold">
                                          <p:stCondLst>
                                            <p:cond delay="0"/>
                                          </p:stCondLst>
                                        </p:cTn>
                                        <p:tgtEl>
                                          <p:spTgt spid="56"/>
                                        </p:tgtEl>
                                        <p:attrNameLst>
                                          <p:attrName>style.visibility</p:attrName>
                                        </p:attrNameLst>
                                      </p:cBhvr>
                                      <p:to>
                                        <p:strVal val="visible"/>
                                      </p:to>
                                    </p:set>
                                    <p:anim calcmode="lin" valueType="num">
                                      <p:cBhvr>
                                        <p:cTn id="136" dur="300" fill="hold"/>
                                        <p:tgtEl>
                                          <p:spTgt spid="56"/>
                                        </p:tgtEl>
                                        <p:attrNameLst>
                                          <p:attrName>ppt_w</p:attrName>
                                        </p:attrNameLst>
                                      </p:cBhvr>
                                      <p:tavLst>
                                        <p:tav tm="0">
                                          <p:val>
                                            <p:fltVal val="0"/>
                                          </p:val>
                                        </p:tav>
                                        <p:tav tm="100000">
                                          <p:val>
                                            <p:strVal val="#ppt_w"/>
                                          </p:val>
                                        </p:tav>
                                      </p:tavLst>
                                    </p:anim>
                                    <p:anim calcmode="lin" valueType="num">
                                      <p:cBhvr>
                                        <p:cTn id="137" dur="300" fill="hold"/>
                                        <p:tgtEl>
                                          <p:spTgt spid="56"/>
                                        </p:tgtEl>
                                        <p:attrNameLst>
                                          <p:attrName>ppt_h</p:attrName>
                                        </p:attrNameLst>
                                      </p:cBhvr>
                                      <p:tavLst>
                                        <p:tav tm="0">
                                          <p:val>
                                            <p:fltVal val="0"/>
                                          </p:val>
                                        </p:tav>
                                        <p:tav tm="100000">
                                          <p:val>
                                            <p:strVal val="#ppt_h"/>
                                          </p:val>
                                        </p:tav>
                                      </p:tavLst>
                                    </p:anim>
                                    <p:animEffect transition="in" filter="fade">
                                      <p:cBhvr>
                                        <p:cTn id="138" dur="300"/>
                                        <p:tgtEl>
                                          <p:spTgt spid="56"/>
                                        </p:tgtEl>
                                      </p:cBhvr>
                                    </p:animEffect>
                                  </p:childTnLst>
                                </p:cTn>
                              </p:par>
                            </p:childTnLst>
                          </p:cTn>
                        </p:par>
                        <p:par>
                          <p:cTn id="139" fill="hold">
                            <p:stCondLst>
                              <p:cond delay="9200"/>
                            </p:stCondLst>
                            <p:childTnLst>
                              <p:par>
                                <p:cTn id="140" presetID="22" presetClass="entr" presetSubtype="8" fill="hold" grpId="0" nodeType="afterEffect">
                                  <p:stCondLst>
                                    <p:cond delay="0"/>
                                  </p:stCondLst>
                                  <p:childTnLst>
                                    <p:set>
                                      <p:cBhvr>
                                        <p:cTn id="141" dur="1" fill="hold">
                                          <p:stCondLst>
                                            <p:cond delay="0"/>
                                          </p:stCondLst>
                                        </p:cTn>
                                        <p:tgtEl>
                                          <p:spTgt spid="59"/>
                                        </p:tgtEl>
                                        <p:attrNameLst>
                                          <p:attrName>style.visibility</p:attrName>
                                        </p:attrNameLst>
                                      </p:cBhvr>
                                      <p:to>
                                        <p:strVal val="visible"/>
                                      </p:to>
                                    </p:set>
                                    <p:animEffect transition="in" filter="wipe(left)">
                                      <p:cBhvr>
                                        <p:cTn id="142" dur="500"/>
                                        <p:tgtEl>
                                          <p:spTgt spid="59"/>
                                        </p:tgtEl>
                                      </p:cBhvr>
                                    </p:animEffect>
                                  </p:childTnLst>
                                </p:cTn>
                              </p:par>
                            </p:childTnLst>
                          </p:cTn>
                        </p:par>
                        <p:par>
                          <p:cTn id="143" fill="hold">
                            <p:stCondLst>
                              <p:cond delay="9700"/>
                            </p:stCondLst>
                            <p:childTnLst>
                              <p:par>
                                <p:cTn id="144" presetID="53" presetClass="entr" presetSubtype="16"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 calcmode="lin" valueType="num">
                                      <p:cBhvr>
                                        <p:cTn id="146" dur="300" fill="hold"/>
                                        <p:tgtEl>
                                          <p:spTgt spid="57"/>
                                        </p:tgtEl>
                                        <p:attrNameLst>
                                          <p:attrName>ppt_w</p:attrName>
                                        </p:attrNameLst>
                                      </p:cBhvr>
                                      <p:tavLst>
                                        <p:tav tm="0">
                                          <p:val>
                                            <p:fltVal val="0"/>
                                          </p:val>
                                        </p:tav>
                                        <p:tav tm="100000">
                                          <p:val>
                                            <p:strVal val="#ppt_w"/>
                                          </p:val>
                                        </p:tav>
                                      </p:tavLst>
                                    </p:anim>
                                    <p:anim calcmode="lin" valueType="num">
                                      <p:cBhvr>
                                        <p:cTn id="147" dur="300" fill="hold"/>
                                        <p:tgtEl>
                                          <p:spTgt spid="57"/>
                                        </p:tgtEl>
                                        <p:attrNameLst>
                                          <p:attrName>ppt_h</p:attrName>
                                        </p:attrNameLst>
                                      </p:cBhvr>
                                      <p:tavLst>
                                        <p:tav tm="0">
                                          <p:val>
                                            <p:fltVal val="0"/>
                                          </p:val>
                                        </p:tav>
                                        <p:tav tm="100000">
                                          <p:val>
                                            <p:strVal val="#ppt_h"/>
                                          </p:val>
                                        </p:tav>
                                      </p:tavLst>
                                    </p:anim>
                                    <p:animEffect transition="in" filter="fade">
                                      <p:cBhvr>
                                        <p:cTn id="148" dur="300"/>
                                        <p:tgtEl>
                                          <p:spTgt spid="57"/>
                                        </p:tgtEl>
                                      </p:cBhvr>
                                    </p:animEffect>
                                  </p:childTnLst>
                                </p:cTn>
                              </p:par>
                            </p:childTnLst>
                          </p:cTn>
                        </p:par>
                        <p:par>
                          <p:cTn id="149" fill="hold">
                            <p:stCondLst>
                              <p:cond delay="10000"/>
                            </p:stCondLst>
                            <p:childTnLst>
                              <p:par>
                                <p:cTn id="150" presetID="53" presetClass="entr" presetSubtype="16" fill="hold" grpId="0" nodeType="afterEffect">
                                  <p:stCondLst>
                                    <p:cond delay="0"/>
                                  </p:stCondLst>
                                  <p:childTnLst>
                                    <p:set>
                                      <p:cBhvr>
                                        <p:cTn id="151" dur="1" fill="hold">
                                          <p:stCondLst>
                                            <p:cond delay="0"/>
                                          </p:stCondLst>
                                        </p:cTn>
                                        <p:tgtEl>
                                          <p:spTgt spid="64"/>
                                        </p:tgtEl>
                                        <p:attrNameLst>
                                          <p:attrName>style.visibility</p:attrName>
                                        </p:attrNameLst>
                                      </p:cBhvr>
                                      <p:to>
                                        <p:strVal val="visible"/>
                                      </p:to>
                                    </p:set>
                                    <p:anim calcmode="lin" valueType="num">
                                      <p:cBhvr>
                                        <p:cTn id="152" dur="300" fill="hold"/>
                                        <p:tgtEl>
                                          <p:spTgt spid="64"/>
                                        </p:tgtEl>
                                        <p:attrNameLst>
                                          <p:attrName>ppt_w</p:attrName>
                                        </p:attrNameLst>
                                      </p:cBhvr>
                                      <p:tavLst>
                                        <p:tav tm="0">
                                          <p:val>
                                            <p:fltVal val="0"/>
                                          </p:val>
                                        </p:tav>
                                        <p:tav tm="100000">
                                          <p:val>
                                            <p:strVal val="#ppt_w"/>
                                          </p:val>
                                        </p:tav>
                                      </p:tavLst>
                                    </p:anim>
                                    <p:anim calcmode="lin" valueType="num">
                                      <p:cBhvr>
                                        <p:cTn id="153" dur="300" fill="hold"/>
                                        <p:tgtEl>
                                          <p:spTgt spid="64"/>
                                        </p:tgtEl>
                                        <p:attrNameLst>
                                          <p:attrName>ppt_h</p:attrName>
                                        </p:attrNameLst>
                                      </p:cBhvr>
                                      <p:tavLst>
                                        <p:tav tm="0">
                                          <p:val>
                                            <p:fltVal val="0"/>
                                          </p:val>
                                        </p:tav>
                                        <p:tav tm="100000">
                                          <p:val>
                                            <p:strVal val="#ppt_h"/>
                                          </p:val>
                                        </p:tav>
                                      </p:tavLst>
                                    </p:anim>
                                    <p:animEffect transition="in" filter="fade">
                                      <p:cBhvr>
                                        <p:cTn id="154" dur="300"/>
                                        <p:tgtEl>
                                          <p:spTgt spid="64"/>
                                        </p:tgtEl>
                                      </p:cBhvr>
                                    </p:animEffect>
                                  </p:childTnLst>
                                </p:cTn>
                              </p:par>
                            </p:childTnLst>
                          </p:cTn>
                        </p:par>
                        <p:par>
                          <p:cTn id="155" fill="hold">
                            <p:stCondLst>
                              <p:cond delay="10300"/>
                            </p:stCondLst>
                            <p:childTnLst>
                              <p:par>
                                <p:cTn id="156" presetID="53" presetClass="entr" presetSubtype="16" fill="hold" grpId="0" nodeType="afterEffect">
                                  <p:stCondLst>
                                    <p:cond delay="0"/>
                                  </p:stCondLst>
                                  <p:childTnLst>
                                    <p:set>
                                      <p:cBhvr>
                                        <p:cTn id="157" dur="1" fill="hold">
                                          <p:stCondLst>
                                            <p:cond delay="0"/>
                                          </p:stCondLst>
                                        </p:cTn>
                                        <p:tgtEl>
                                          <p:spTgt spid="65"/>
                                        </p:tgtEl>
                                        <p:attrNameLst>
                                          <p:attrName>style.visibility</p:attrName>
                                        </p:attrNameLst>
                                      </p:cBhvr>
                                      <p:to>
                                        <p:strVal val="visible"/>
                                      </p:to>
                                    </p:set>
                                    <p:anim calcmode="lin" valueType="num">
                                      <p:cBhvr>
                                        <p:cTn id="158" dur="300" fill="hold"/>
                                        <p:tgtEl>
                                          <p:spTgt spid="65"/>
                                        </p:tgtEl>
                                        <p:attrNameLst>
                                          <p:attrName>ppt_w</p:attrName>
                                        </p:attrNameLst>
                                      </p:cBhvr>
                                      <p:tavLst>
                                        <p:tav tm="0">
                                          <p:val>
                                            <p:fltVal val="0"/>
                                          </p:val>
                                        </p:tav>
                                        <p:tav tm="100000">
                                          <p:val>
                                            <p:strVal val="#ppt_w"/>
                                          </p:val>
                                        </p:tav>
                                      </p:tavLst>
                                    </p:anim>
                                    <p:anim calcmode="lin" valueType="num">
                                      <p:cBhvr>
                                        <p:cTn id="159" dur="300" fill="hold"/>
                                        <p:tgtEl>
                                          <p:spTgt spid="65"/>
                                        </p:tgtEl>
                                        <p:attrNameLst>
                                          <p:attrName>ppt_h</p:attrName>
                                        </p:attrNameLst>
                                      </p:cBhvr>
                                      <p:tavLst>
                                        <p:tav tm="0">
                                          <p:val>
                                            <p:fltVal val="0"/>
                                          </p:val>
                                        </p:tav>
                                        <p:tav tm="100000">
                                          <p:val>
                                            <p:strVal val="#ppt_h"/>
                                          </p:val>
                                        </p:tav>
                                      </p:tavLst>
                                    </p:anim>
                                    <p:animEffect transition="in" filter="fade">
                                      <p:cBhvr>
                                        <p:cTn id="160" dur="300"/>
                                        <p:tgtEl>
                                          <p:spTgt spid="65"/>
                                        </p:tgtEl>
                                      </p:cBhvr>
                                    </p:animEffect>
                                  </p:childTnLst>
                                </p:cTn>
                              </p:par>
                            </p:childTnLst>
                          </p:cTn>
                        </p:par>
                        <p:par>
                          <p:cTn id="161" fill="hold">
                            <p:stCondLst>
                              <p:cond delay="10600"/>
                            </p:stCondLst>
                            <p:childTnLst>
                              <p:par>
                                <p:cTn id="162" presetID="53" presetClass="entr" presetSubtype="16" fill="hold" grpId="0" nodeType="afterEffect">
                                  <p:stCondLst>
                                    <p:cond delay="0"/>
                                  </p:stCondLst>
                                  <p:childTnLst>
                                    <p:set>
                                      <p:cBhvr>
                                        <p:cTn id="163" dur="1" fill="hold">
                                          <p:stCondLst>
                                            <p:cond delay="0"/>
                                          </p:stCondLst>
                                        </p:cTn>
                                        <p:tgtEl>
                                          <p:spTgt spid="66"/>
                                        </p:tgtEl>
                                        <p:attrNameLst>
                                          <p:attrName>style.visibility</p:attrName>
                                        </p:attrNameLst>
                                      </p:cBhvr>
                                      <p:to>
                                        <p:strVal val="visible"/>
                                      </p:to>
                                    </p:set>
                                    <p:anim calcmode="lin" valueType="num">
                                      <p:cBhvr>
                                        <p:cTn id="164" dur="300" fill="hold"/>
                                        <p:tgtEl>
                                          <p:spTgt spid="66"/>
                                        </p:tgtEl>
                                        <p:attrNameLst>
                                          <p:attrName>ppt_w</p:attrName>
                                        </p:attrNameLst>
                                      </p:cBhvr>
                                      <p:tavLst>
                                        <p:tav tm="0">
                                          <p:val>
                                            <p:fltVal val="0"/>
                                          </p:val>
                                        </p:tav>
                                        <p:tav tm="100000">
                                          <p:val>
                                            <p:strVal val="#ppt_w"/>
                                          </p:val>
                                        </p:tav>
                                      </p:tavLst>
                                    </p:anim>
                                    <p:anim calcmode="lin" valueType="num">
                                      <p:cBhvr>
                                        <p:cTn id="165" dur="300" fill="hold"/>
                                        <p:tgtEl>
                                          <p:spTgt spid="66"/>
                                        </p:tgtEl>
                                        <p:attrNameLst>
                                          <p:attrName>ppt_h</p:attrName>
                                        </p:attrNameLst>
                                      </p:cBhvr>
                                      <p:tavLst>
                                        <p:tav tm="0">
                                          <p:val>
                                            <p:fltVal val="0"/>
                                          </p:val>
                                        </p:tav>
                                        <p:tav tm="100000">
                                          <p:val>
                                            <p:strVal val="#ppt_h"/>
                                          </p:val>
                                        </p:tav>
                                      </p:tavLst>
                                    </p:anim>
                                    <p:animEffect transition="in" filter="fade">
                                      <p:cBhvr>
                                        <p:cTn id="166" dur="300"/>
                                        <p:tgtEl>
                                          <p:spTgt spid="66"/>
                                        </p:tgtEl>
                                      </p:cBhvr>
                                    </p:animEffect>
                                  </p:childTnLst>
                                </p:cTn>
                              </p:par>
                            </p:childTnLst>
                          </p:cTn>
                        </p:par>
                        <p:par>
                          <p:cTn id="167" fill="hold">
                            <p:stCondLst>
                              <p:cond delay="10900"/>
                            </p:stCondLst>
                            <p:childTnLst>
                              <p:par>
                                <p:cTn id="168" presetID="10" presetClass="entr" presetSubtype="0" fill="hold" grpId="0" nodeType="afterEffect">
                                  <p:stCondLst>
                                    <p:cond delay="0"/>
                                  </p:stCondLst>
                                  <p:childTnLst>
                                    <p:set>
                                      <p:cBhvr>
                                        <p:cTn id="169" dur="1" fill="hold">
                                          <p:stCondLst>
                                            <p:cond delay="0"/>
                                          </p:stCondLst>
                                        </p:cTn>
                                        <p:tgtEl>
                                          <p:spTgt spid="60"/>
                                        </p:tgtEl>
                                        <p:attrNameLst>
                                          <p:attrName>style.visibility</p:attrName>
                                        </p:attrNameLst>
                                      </p:cBhvr>
                                      <p:to>
                                        <p:strVal val="visible"/>
                                      </p:to>
                                    </p:set>
                                    <p:animEffect transition="in" filter="fade">
                                      <p:cBhvr>
                                        <p:cTn id="170" dur="500"/>
                                        <p:tgtEl>
                                          <p:spTgt spid="60"/>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fade">
                                      <p:cBhvr>
                                        <p:cTn id="173" dur="500"/>
                                        <p:tgtEl>
                                          <p:spTgt spid="61"/>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fade">
                                      <p:cBhvr>
                                        <p:cTn id="176" dur="500"/>
                                        <p:tgtEl>
                                          <p:spTgt spid="6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63"/>
                                        </p:tgtEl>
                                        <p:attrNameLst>
                                          <p:attrName>style.visibility</p:attrName>
                                        </p:attrNameLst>
                                      </p:cBhvr>
                                      <p:to>
                                        <p:strVal val="visible"/>
                                      </p:to>
                                    </p:set>
                                    <p:animEffect transition="in" filter="fade">
                                      <p:cBhvr>
                                        <p:cTn id="17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P spid="30" grpId="0"/>
      <p:bldP spid="31" grpId="0"/>
      <p:bldP spid="42" grpId="0"/>
      <p:bldP spid="43" grpId="0"/>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animBg="1"/>
      <p:bldP spid="57" grpId="0" animBg="1"/>
      <p:bldP spid="58" grpId="0"/>
      <p:bldP spid="59" grpId="0"/>
      <p:bldP spid="60" grpId="0"/>
      <p:bldP spid="61" grpId="0"/>
      <p:bldP spid="62" grpId="0"/>
      <p:bldP spid="63" grpId="0"/>
      <p:bldP spid="64" grpId="0" animBg="1"/>
      <p:bldP spid="65" grpId="0" animBg="1"/>
      <p:bldP spid="66" grpId="0" animBg="1"/>
      <p:bldP spid="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5"/>
          <p:cNvSpPr>
            <a:spLocks noChangeArrowheads="1"/>
          </p:cNvSpPr>
          <p:nvPr/>
        </p:nvSpPr>
        <p:spPr bwMode="auto">
          <a:xfrm>
            <a:off x="1301200" y="2883737"/>
            <a:ext cx="1443962" cy="2259763"/>
          </a:xfrm>
          <a:prstGeom prst="rect">
            <a:avLst/>
          </a:prstGeom>
          <a:solidFill>
            <a:schemeClr val="tx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69" name="Rectangle 6"/>
          <p:cNvSpPr>
            <a:spLocks noChangeArrowheads="1"/>
          </p:cNvSpPr>
          <p:nvPr/>
        </p:nvSpPr>
        <p:spPr bwMode="auto">
          <a:xfrm>
            <a:off x="2907080" y="3401917"/>
            <a:ext cx="1459488" cy="1741584"/>
          </a:xfrm>
          <a:prstGeom prst="rect">
            <a:avLst/>
          </a:prstGeom>
          <a:solidFill>
            <a:schemeClr val="tx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70" name="Rectangle 7"/>
          <p:cNvSpPr>
            <a:spLocks noChangeArrowheads="1"/>
          </p:cNvSpPr>
          <p:nvPr/>
        </p:nvSpPr>
        <p:spPr bwMode="auto">
          <a:xfrm>
            <a:off x="4528487" y="3932189"/>
            <a:ext cx="1459488" cy="1211312"/>
          </a:xfrm>
          <a:prstGeom prst="rect">
            <a:avLst/>
          </a:prstGeom>
          <a:solidFill>
            <a:schemeClr val="bg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71" name="Rectangle 8"/>
          <p:cNvSpPr>
            <a:spLocks noChangeArrowheads="1"/>
          </p:cNvSpPr>
          <p:nvPr/>
        </p:nvSpPr>
        <p:spPr bwMode="auto">
          <a:xfrm>
            <a:off x="6149892" y="2192721"/>
            <a:ext cx="1459488" cy="2950779"/>
          </a:xfrm>
          <a:prstGeom prst="rect">
            <a:avLst/>
          </a:prstGeom>
          <a:solidFill>
            <a:schemeClr val="tx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72" name="TextBox 682"/>
          <p:cNvSpPr txBox="1"/>
          <p:nvPr/>
        </p:nvSpPr>
        <p:spPr>
          <a:xfrm>
            <a:off x="1623074" y="2977062"/>
            <a:ext cx="932702" cy="530792"/>
          </a:xfrm>
          <a:prstGeom prst="rect">
            <a:avLst/>
          </a:prstGeom>
          <a:noFill/>
        </p:spPr>
        <p:txBody>
          <a:bodyPr wrap="none" lIns="68543" tIns="34272" rIns="68543" bIns="34272">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3000" dirty="0">
                <a:solidFill>
                  <a:schemeClr val="bg1"/>
                </a:solidFill>
                <a:latin typeface="微软雅黑" pitchFamily="34" charset="-122"/>
                <a:ea typeface="微软雅黑" pitchFamily="34" charset="-122"/>
                <a:cs typeface="Arial" pitchFamily="34" charset="0"/>
              </a:rPr>
              <a:t>52%</a:t>
            </a:r>
            <a:endParaRPr lang="zh-CN" altLang="en-US" sz="3000" dirty="0">
              <a:solidFill>
                <a:schemeClr val="bg1"/>
              </a:solidFill>
              <a:latin typeface="微软雅黑" pitchFamily="34" charset="-122"/>
              <a:ea typeface="微软雅黑" pitchFamily="34" charset="-122"/>
              <a:cs typeface="Arial" pitchFamily="34" charset="0"/>
            </a:endParaRPr>
          </a:p>
        </p:txBody>
      </p:sp>
      <p:sp>
        <p:nvSpPr>
          <p:cNvPr id="73" name="TextBox 682"/>
          <p:cNvSpPr txBox="1"/>
          <p:nvPr/>
        </p:nvSpPr>
        <p:spPr>
          <a:xfrm>
            <a:off x="3211437" y="3481032"/>
            <a:ext cx="933514" cy="530878"/>
          </a:xfrm>
          <a:prstGeom prst="rect">
            <a:avLst/>
          </a:prstGeom>
          <a:noFill/>
        </p:spPr>
        <p:txBody>
          <a:bodyPr wrap="none" lIns="68543" tIns="34272" rIns="68543" bIns="34272">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3000" dirty="0">
                <a:solidFill>
                  <a:schemeClr val="bg1"/>
                </a:solidFill>
              </a:rPr>
              <a:t>45%</a:t>
            </a:r>
            <a:endParaRPr lang="zh-CN" altLang="en-US" sz="3000" dirty="0">
              <a:solidFill>
                <a:schemeClr val="bg1"/>
              </a:solidFill>
            </a:endParaRPr>
          </a:p>
        </p:txBody>
      </p:sp>
      <p:sp>
        <p:nvSpPr>
          <p:cNvPr id="74" name="TextBox 682"/>
          <p:cNvSpPr txBox="1"/>
          <p:nvPr/>
        </p:nvSpPr>
        <p:spPr>
          <a:xfrm>
            <a:off x="4815223" y="4011910"/>
            <a:ext cx="933514" cy="530878"/>
          </a:xfrm>
          <a:prstGeom prst="rect">
            <a:avLst/>
          </a:prstGeom>
          <a:noFill/>
        </p:spPr>
        <p:txBody>
          <a:bodyPr wrap="none" lIns="68543" tIns="34272" rIns="68543" bIns="34272">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3000" dirty="0">
                <a:solidFill>
                  <a:srgbClr val="F5F5F5"/>
                </a:solidFill>
              </a:rPr>
              <a:t>39%</a:t>
            </a:r>
            <a:endParaRPr lang="zh-CN" altLang="en-US" sz="3000" dirty="0">
              <a:solidFill>
                <a:srgbClr val="F5F5F5"/>
              </a:solidFill>
            </a:endParaRPr>
          </a:p>
        </p:txBody>
      </p:sp>
      <p:sp>
        <p:nvSpPr>
          <p:cNvPr id="75" name="TextBox 682"/>
          <p:cNvSpPr txBox="1"/>
          <p:nvPr/>
        </p:nvSpPr>
        <p:spPr>
          <a:xfrm>
            <a:off x="6419931" y="2256896"/>
            <a:ext cx="933514" cy="530878"/>
          </a:xfrm>
          <a:prstGeom prst="rect">
            <a:avLst/>
          </a:prstGeom>
          <a:noFill/>
        </p:spPr>
        <p:txBody>
          <a:bodyPr wrap="none" lIns="68543" tIns="34272" rIns="68543" bIns="34272">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3000" dirty="0">
                <a:solidFill>
                  <a:schemeClr val="bg1"/>
                </a:solidFill>
              </a:rPr>
              <a:t>70%</a:t>
            </a:r>
            <a:endParaRPr lang="zh-CN" altLang="en-US" sz="3000" dirty="0">
              <a:solidFill>
                <a:schemeClr val="bg1"/>
              </a:solidFill>
            </a:endParaRPr>
          </a:p>
        </p:txBody>
      </p:sp>
      <p:sp>
        <p:nvSpPr>
          <p:cNvPr id="76" name="Copyright Notice"/>
          <p:cNvSpPr>
            <a:spLocks/>
          </p:cNvSpPr>
          <p:nvPr/>
        </p:nvSpPr>
        <p:spPr bwMode="auto">
          <a:xfrm>
            <a:off x="1497696" y="2469361"/>
            <a:ext cx="1054489" cy="298305"/>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第一季度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77" name="Copyright Notice"/>
          <p:cNvSpPr>
            <a:spLocks/>
          </p:cNvSpPr>
          <p:nvPr/>
        </p:nvSpPr>
        <p:spPr bwMode="auto">
          <a:xfrm>
            <a:off x="3159284" y="2982665"/>
            <a:ext cx="1054489" cy="298305"/>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第二季度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78" name="Copyright Notice"/>
          <p:cNvSpPr>
            <a:spLocks/>
          </p:cNvSpPr>
          <p:nvPr/>
        </p:nvSpPr>
        <p:spPr bwMode="auto">
          <a:xfrm>
            <a:off x="4763070" y="3535135"/>
            <a:ext cx="1054489" cy="298305"/>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第三季度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79" name="Copyright Notice"/>
          <p:cNvSpPr>
            <a:spLocks/>
          </p:cNvSpPr>
          <p:nvPr/>
        </p:nvSpPr>
        <p:spPr bwMode="auto">
          <a:xfrm>
            <a:off x="6375767" y="1779662"/>
            <a:ext cx="1054489" cy="298305"/>
          </a:xfrm>
          <a:prstGeom prst="rect">
            <a:avLst/>
          </a:prstGeom>
          <a:noFill/>
          <a:ln w="6350" cap="flat" cmpd="sng" algn="ctr">
            <a:noFill/>
            <a:prstDash val="solid"/>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第四季度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80" name="矩形 79"/>
          <p:cNvSpPr/>
          <p:nvPr/>
        </p:nvSpPr>
        <p:spPr>
          <a:xfrm>
            <a:off x="1225371" y="1059582"/>
            <a:ext cx="4210725" cy="1084876"/>
          </a:xfrm>
          <a:prstGeom prst="rect">
            <a:avLst/>
          </a:prstGeom>
        </p:spPr>
        <p:txBody>
          <a:bodyPr wrap="square" lIns="68543" tIns="34272" rIns="68543" bIns="34272">
            <a:spAutoFit/>
          </a:bodyPr>
          <a:lstStyle/>
          <a:p>
            <a:pPr>
              <a:lnSpc>
                <a:spcPct val="200000"/>
              </a:lnSpc>
            </a:pPr>
            <a:r>
              <a:rPr lang="zh-CN" altLang="en-US" sz="1500" b="1" dirty="0">
                <a:solidFill>
                  <a:schemeClr val="tx1">
                    <a:lumMod val="75000"/>
                    <a:lumOff val="25000"/>
                  </a:schemeClr>
                </a:solidFill>
                <a:latin typeface="微软雅黑" pitchFamily="34" charset="-122"/>
                <a:ea typeface="微软雅黑" pitchFamily="34" charset="-122"/>
              </a:rPr>
              <a:t>点击添加小标题</a:t>
            </a:r>
            <a:endParaRPr lang="en-US" altLang="zh-CN" sz="1500" b="1"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9" name="TextBox 18"/>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985247667"/>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down)">
                                      <p:cBhvr>
                                        <p:cTn id="11" dur="500"/>
                                        <p:tgtEl>
                                          <p:spTgt spid="6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randombar(horizontal)">
                                      <p:cBhvr>
                                        <p:cTn id="15" dur="500"/>
                                        <p:tgtEl>
                                          <p:spTgt spid="7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down)">
                                      <p:cBhvr>
                                        <p:cTn id="23" dur="500"/>
                                        <p:tgtEl>
                                          <p:spTgt spid="6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randombar(horizontal)">
                                      <p:cBhvr>
                                        <p:cTn id="27" dur="500"/>
                                        <p:tgtEl>
                                          <p:spTgt spid="7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wipe(down)">
                                      <p:cBhvr>
                                        <p:cTn id="35" dur="500"/>
                                        <p:tgtEl>
                                          <p:spTgt spid="70"/>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randombar(horizontal)">
                                      <p:cBhvr>
                                        <p:cTn id="39" dur="500"/>
                                        <p:tgtEl>
                                          <p:spTgt spid="7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left)">
                                      <p:cBhvr>
                                        <p:cTn id="43" dur="500"/>
                                        <p:tgtEl>
                                          <p:spTgt spid="7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down)">
                                      <p:cBhvr>
                                        <p:cTn id="47" dur="500"/>
                                        <p:tgtEl>
                                          <p:spTgt spid="71"/>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randombar(horizontal)">
                                      <p:cBhvr>
                                        <p:cTn id="51" dur="500"/>
                                        <p:tgtEl>
                                          <p:spTgt spid="75"/>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wipe(left)">
                                      <p:cBhvr>
                                        <p:cTn id="5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p:bldP spid="73" grpId="0"/>
      <p:bldP spid="74" grpId="0"/>
      <p:bldP spid="75" grpId="0"/>
      <p:bldP spid="76" grpId="0"/>
      <p:bldP spid="77" grpId="0"/>
      <p:bldP spid="78" grpId="0"/>
      <p:bldP spid="79" grpId="0"/>
      <p:bldP spid="8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rot="10800000">
            <a:off x="985404" y="3030011"/>
            <a:ext cx="2689493" cy="754447"/>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2"/>
          </a:solidFill>
          <a:ln>
            <a:noFill/>
          </a:ln>
          <a:extLst/>
        </p:spPr>
        <p:style>
          <a:lnRef idx="2">
            <a:schemeClr val="accent6">
              <a:shade val="50000"/>
            </a:schemeClr>
          </a:lnRef>
          <a:fillRef idx="1">
            <a:schemeClr val="accent6"/>
          </a:fillRef>
          <a:effectRef idx="0">
            <a:schemeClr val="accent6"/>
          </a:effectRef>
          <a:fontRef idx="minor">
            <a:schemeClr val="lt1"/>
          </a:fontRef>
        </p:style>
        <p:txBody>
          <a:bodyPr lIns="72148" tIns="36075" rIns="72148" bIns="36075" rtlCol="0" anchor="ctr"/>
          <a:lstStyle/>
          <a:p>
            <a:pPr algn="ctr"/>
            <a:endParaRPr lang="zh-CN" altLang="en-US" dirty="0"/>
          </a:p>
        </p:txBody>
      </p:sp>
      <p:sp>
        <p:nvSpPr>
          <p:cNvPr id="30" name="AutoShape 3"/>
          <p:cNvSpPr>
            <a:spLocks noChangeArrowheads="1"/>
          </p:cNvSpPr>
          <p:nvPr/>
        </p:nvSpPr>
        <p:spPr bwMode="auto">
          <a:xfrm rot="10800000">
            <a:off x="1782861" y="1999303"/>
            <a:ext cx="1094578" cy="305491"/>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lIns="72148" tIns="36075" rIns="72148" bIns="36075" rtlCol="0" anchor="ctr"/>
          <a:lstStyle/>
          <a:p>
            <a:pPr algn="ctr"/>
            <a:endParaRPr lang="zh-CN" altLang="en-US" dirty="0"/>
          </a:p>
        </p:txBody>
      </p:sp>
      <p:sp>
        <p:nvSpPr>
          <p:cNvPr id="31" name="AutoShape 6"/>
          <p:cNvSpPr>
            <a:spLocks noChangeArrowheads="1"/>
          </p:cNvSpPr>
          <p:nvPr/>
        </p:nvSpPr>
        <p:spPr bwMode="auto">
          <a:xfrm>
            <a:off x="1987486" y="1326959"/>
            <a:ext cx="685327" cy="583587"/>
          </a:xfrm>
          <a:prstGeom prst="triangle">
            <a:avLst>
              <a:gd name="adj" fmla="val 50000"/>
            </a:avLst>
          </a:prstGeom>
          <a:solidFill>
            <a:schemeClr val="tx2"/>
          </a:solidFill>
          <a:ln>
            <a:noFill/>
          </a:ln>
          <a:extLst/>
        </p:spPr>
        <p:style>
          <a:lnRef idx="2">
            <a:schemeClr val="dk1">
              <a:shade val="50000"/>
            </a:schemeClr>
          </a:lnRef>
          <a:fillRef idx="1">
            <a:schemeClr val="dk1"/>
          </a:fillRef>
          <a:effectRef idx="0">
            <a:schemeClr val="dk1"/>
          </a:effectRef>
          <a:fontRef idx="minor">
            <a:schemeClr val="lt1"/>
          </a:fontRef>
        </p:style>
        <p:txBody>
          <a:bodyPr lIns="72148" tIns="36075" rIns="72148" bIns="36075" rtlCol="0" anchor="ctr"/>
          <a:lstStyle/>
          <a:p>
            <a:pPr algn="ctr"/>
            <a:endParaRPr lang="zh-CN" altLang="en-US" dirty="0"/>
          </a:p>
        </p:txBody>
      </p:sp>
      <p:sp>
        <p:nvSpPr>
          <p:cNvPr id="33" name="AutoShape 4"/>
          <p:cNvSpPr>
            <a:spLocks noChangeArrowheads="1"/>
          </p:cNvSpPr>
          <p:nvPr/>
        </p:nvSpPr>
        <p:spPr bwMode="auto">
          <a:xfrm rot="10800000">
            <a:off x="1455649" y="2426454"/>
            <a:ext cx="1749002" cy="491499"/>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tx2"/>
          </a:solidFill>
          <a:ln>
            <a:noFill/>
          </a:ln>
          <a:extLst/>
        </p:spPr>
        <p:style>
          <a:lnRef idx="2">
            <a:schemeClr val="dk1">
              <a:shade val="50000"/>
            </a:schemeClr>
          </a:lnRef>
          <a:fillRef idx="1">
            <a:schemeClr val="dk1"/>
          </a:fillRef>
          <a:effectRef idx="0">
            <a:schemeClr val="dk1"/>
          </a:effectRef>
          <a:fontRef idx="minor">
            <a:schemeClr val="lt1"/>
          </a:fontRef>
        </p:style>
        <p:txBody>
          <a:bodyPr lIns="72148" tIns="36075" rIns="72148" bIns="36075" rtlCol="0" anchor="ctr"/>
          <a:lstStyle/>
          <a:p>
            <a:pPr algn="ctr"/>
            <a:endParaRPr lang="zh-CN" altLang="en-US" dirty="0"/>
          </a:p>
        </p:txBody>
      </p:sp>
      <p:sp>
        <p:nvSpPr>
          <p:cNvPr id="34" name="AutoShape 5"/>
          <p:cNvSpPr>
            <a:spLocks noChangeArrowheads="1"/>
          </p:cNvSpPr>
          <p:nvPr/>
        </p:nvSpPr>
        <p:spPr bwMode="auto">
          <a:xfrm rot="10800000">
            <a:off x="543727" y="3880635"/>
            <a:ext cx="3572846" cy="707339"/>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 name="connsiteX0" fmla="*/ 0 w 20550"/>
              <a:gd name="connsiteY0" fmla="*/ 611 h 21600"/>
              <a:gd name="connsiteX1" fmla="*/ 2378 w 20550"/>
              <a:gd name="connsiteY1" fmla="*/ 21600 h 21600"/>
              <a:gd name="connsiteX2" fmla="*/ 17122 w 20550"/>
              <a:gd name="connsiteY2" fmla="*/ 21600 h 21600"/>
              <a:gd name="connsiteX3" fmla="*/ 20550 w 20550"/>
              <a:gd name="connsiteY3" fmla="*/ 0 h 21600"/>
              <a:gd name="connsiteX4" fmla="*/ 0 w 20550"/>
              <a:gd name="connsiteY4" fmla="*/ 611 h 21600"/>
              <a:gd name="connsiteX0" fmla="*/ 0 w 19214"/>
              <a:gd name="connsiteY0" fmla="*/ 306 h 21295"/>
              <a:gd name="connsiteX1" fmla="*/ 2378 w 19214"/>
              <a:gd name="connsiteY1" fmla="*/ 21295 h 21295"/>
              <a:gd name="connsiteX2" fmla="*/ 17122 w 19214"/>
              <a:gd name="connsiteY2" fmla="*/ 21295 h 21295"/>
              <a:gd name="connsiteX3" fmla="*/ 19214 w 19214"/>
              <a:gd name="connsiteY3" fmla="*/ 0 h 21295"/>
              <a:gd name="connsiteX4" fmla="*/ 0 w 19214"/>
              <a:gd name="connsiteY4" fmla="*/ 306 h 21295"/>
              <a:gd name="connsiteX0" fmla="*/ 0 w 19071"/>
              <a:gd name="connsiteY0" fmla="*/ 1 h 21295"/>
              <a:gd name="connsiteX1" fmla="*/ 2235 w 19071"/>
              <a:gd name="connsiteY1" fmla="*/ 21295 h 21295"/>
              <a:gd name="connsiteX2" fmla="*/ 16979 w 19071"/>
              <a:gd name="connsiteY2" fmla="*/ 21295 h 21295"/>
              <a:gd name="connsiteX3" fmla="*/ 19071 w 19071"/>
              <a:gd name="connsiteY3" fmla="*/ 0 h 21295"/>
              <a:gd name="connsiteX4" fmla="*/ 0 w 19071"/>
              <a:gd name="connsiteY4" fmla="*/ 1 h 2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1" h="21295">
                <a:moveTo>
                  <a:pt x="0" y="1"/>
                </a:moveTo>
                <a:lnTo>
                  <a:pt x="2235" y="21295"/>
                </a:lnTo>
                <a:lnTo>
                  <a:pt x="16979" y="21295"/>
                </a:lnTo>
                <a:lnTo>
                  <a:pt x="19071" y="0"/>
                </a:lnTo>
                <a:lnTo>
                  <a:pt x="0" y="1"/>
                </a:lnTo>
                <a:close/>
              </a:path>
            </a:pathLst>
          </a:custGeom>
          <a:solidFill>
            <a:schemeClr val="tx2"/>
          </a:solidFill>
          <a:ln>
            <a:noFill/>
          </a:ln>
          <a:extLst/>
        </p:spPr>
        <p:style>
          <a:lnRef idx="2">
            <a:schemeClr val="dk1">
              <a:shade val="50000"/>
            </a:schemeClr>
          </a:lnRef>
          <a:fillRef idx="1">
            <a:schemeClr val="dk1"/>
          </a:fillRef>
          <a:effectRef idx="0">
            <a:schemeClr val="dk1"/>
          </a:effectRef>
          <a:fontRef idx="minor">
            <a:schemeClr val="lt1"/>
          </a:fontRef>
        </p:style>
        <p:txBody>
          <a:bodyPr lIns="72148" tIns="36075" rIns="72148" bIns="36075" rtlCol="0" anchor="ctr"/>
          <a:lstStyle/>
          <a:p>
            <a:pPr algn="ctr"/>
            <a:endParaRPr lang="zh-CN" altLang="en-US" dirty="0"/>
          </a:p>
        </p:txBody>
      </p:sp>
      <p:cxnSp>
        <p:nvCxnSpPr>
          <p:cNvPr id="35" name="直接连接符 34"/>
          <p:cNvCxnSpPr/>
          <p:nvPr/>
        </p:nvCxnSpPr>
        <p:spPr>
          <a:xfrm>
            <a:off x="2356051" y="1647274"/>
            <a:ext cx="28243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6" name="直接连接符 35"/>
          <p:cNvCxnSpPr/>
          <p:nvPr/>
        </p:nvCxnSpPr>
        <p:spPr>
          <a:xfrm>
            <a:off x="2345128" y="2151015"/>
            <a:ext cx="283524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36"/>
          <p:cNvCxnSpPr/>
          <p:nvPr/>
        </p:nvCxnSpPr>
        <p:spPr>
          <a:xfrm>
            <a:off x="2356051" y="2673650"/>
            <a:ext cx="28243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37"/>
          <p:cNvCxnSpPr/>
          <p:nvPr/>
        </p:nvCxnSpPr>
        <p:spPr>
          <a:xfrm>
            <a:off x="2330151" y="3438490"/>
            <a:ext cx="2850217"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2330151" y="4195712"/>
            <a:ext cx="2850217"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50" name="TextBox 49"/>
          <p:cNvSpPr txBox="1"/>
          <p:nvPr/>
        </p:nvSpPr>
        <p:spPr>
          <a:xfrm>
            <a:off x="5436096" y="3839110"/>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1" name="TextBox 50"/>
          <p:cNvSpPr txBox="1"/>
          <p:nvPr/>
        </p:nvSpPr>
        <p:spPr>
          <a:xfrm>
            <a:off x="4325798" y="3825669"/>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2" name="TextBox 51"/>
          <p:cNvSpPr txBox="1"/>
          <p:nvPr/>
        </p:nvSpPr>
        <p:spPr>
          <a:xfrm>
            <a:off x="5436096" y="3086481"/>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3" name="TextBox 52"/>
          <p:cNvSpPr txBox="1"/>
          <p:nvPr/>
        </p:nvSpPr>
        <p:spPr>
          <a:xfrm>
            <a:off x="4325798" y="3079855"/>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4" name="TextBox 53"/>
          <p:cNvSpPr txBox="1"/>
          <p:nvPr/>
        </p:nvSpPr>
        <p:spPr>
          <a:xfrm>
            <a:off x="5436096" y="2351914"/>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5" name="TextBox 54"/>
          <p:cNvSpPr txBox="1"/>
          <p:nvPr/>
        </p:nvSpPr>
        <p:spPr>
          <a:xfrm>
            <a:off x="4325798" y="2322518"/>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6" name="TextBox 55"/>
          <p:cNvSpPr txBox="1"/>
          <p:nvPr/>
        </p:nvSpPr>
        <p:spPr>
          <a:xfrm>
            <a:off x="5436096" y="1795455"/>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7" name="TextBox 56"/>
          <p:cNvSpPr txBox="1"/>
          <p:nvPr/>
        </p:nvSpPr>
        <p:spPr>
          <a:xfrm>
            <a:off x="4325798" y="1807956"/>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8" name="TextBox 57"/>
          <p:cNvSpPr txBox="1"/>
          <p:nvPr/>
        </p:nvSpPr>
        <p:spPr>
          <a:xfrm>
            <a:off x="5436096" y="1275606"/>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59" name="TextBox 58"/>
          <p:cNvSpPr txBox="1"/>
          <p:nvPr/>
        </p:nvSpPr>
        <p:spPr>
          <a:xfrm>
            <a:off x="4325798" y="1288106"/>
            <a:ext cx="876295" cy="292116"/>
          </a:xfrm>
          <a:prstGeom prst="rect">
            <a:avLst/>
          </a:prstGeom>
          <a:noFill/>
        </p:spPr>
        <p:txBody>
          <a:bodyPr wrap="none" lIns="72148" tIns="36075" rIns="72148" bIns="36075" rtlCol="0">
            <a:spAutoFit/>
          </a:bodyPr>
          <a:lstStyle/>
          <a:p>
            <a:pPr algn="ctr"/>
            <a:r>
              <a:rPr lang="zh-CN" altLang="en-US" sz="1400" b="1" dirty="0">
                <a:solidFill>
                  <a:schemeClr val="tx1">
                    <a:lumMod val="75000"/>
                    <a:lumOff val="25000"/>
                  </a:schemeClr>
                </a:solidFill>
                <a:latin typeface="微软雅黑" pitchFamily="34" charset="-122"/>
                <a:ea typeface="微软雅黑" pitchFamily="34" charset="-122"/>
              </a:rPr>
              <a:t>添加标题</a:t>
            </a:r>
          </a:p>
        </p:txBody>
      </p:sp>
      <p:sp>
        <p:nvSpPr>
          <p:cNvPr id="26" name="TextBox 2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4024362945"/>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4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64000">
                                          <p:cBhvr additive="base">
                                            <p:cTn id="7" dur="1000" fill="hold"/>
                                            <p:tgtEl>
                                              <p:spTgt spid="34"/>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4000">
                                      <p:stCondLst>
                                        <p:cond delay="200"/>
                                      </p:stCondLst>
                                      <p:childTnLst>
                                        <p:set>
                                          <p:cBhvr>
                                            <p:cTn id="10" dur="1" fill="hold">
                                              <p:stCondLst>
                                                <p:cond delay="0"/>
                                              </p:stCondLst>
                                            </p:cTn>
                                            <p:tgtEl>
                                              <p:spTgt spid="22"/>
                                            </p:tgtEl>
                                            <p:attrNameLst>
                                              <p:attrName>style.visibility</p:attrName>
                                            </p:attrNameLst>
                                          </p:cBhvr>
                                          <p:to>
                                            <p:strVal val="visible"/>
                                          </p:to>
                                        </p:set>
                                        <p:anim calcmode="lin" valueType="num" p14:bounceEnd="64000">
                                          <p:cBhvr additive="base">
                                            <p:cTn id="11" dur="1000" fill="hold"/>
                                            <p:tgtEl>
                                              <p:spTgt spid="22"/>
                                            </p:tgtEl>
                                            <p:attrNameLst>
                                              <p:attrName>ppt_x</p:attrName>
                                            </p:attrNameLst>
                                          </p:cBhvr>
                                          <p:tavLst>
                                            <p:tav tm="0">
                                              <p:val>
                                                <p:strVal val="#ppt_x"/>
                                              </p:val>
                                            </p:tav>
                                            <p:tav tm="100000">
                                              <p:val>
                                                <p:strVal val="#ppt_x"/>
                                              </p:val>
                                            </p:tav>
                                          </p:tavLst>
                                        </p:anim>
                                        <p:anim calcmode="lin" valueType="num" p14:bounceEnd="64000">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4000">
                                      <p:stCondLst>
                                        <p:cond delay="400"/>
                                      </p:stCondLst>
                                      <p:childTnLst>
                                        <p:set>
                                          <p:cBhvr>
                                            <p:cTn id="14" dur="1" fill="hold">
                                              <p:stCondLst>
                                                <p:cond delay="0"/>
                                              </p:stCondLst>
                                            </p:cTn>
                                            <p:tgtEl>
                                              <p:spTgt spid="33"/>
                                            </p:tgtEl>
                                            <p:attrNameLst>
                                              <p:attrName>style.visibility</p:attrName>
                                            </p:attrNameLst>
                                          </p:cBhvr>
                                          <p:to>
                                            <p:strVal val="visible"/>
                                          </p:to>
                                        </p:set>
                                        <p:anim calcmode="lin" valueType="num" p14:bounceEnd="64000">
                                          <p:cBhvr additive="base">
                                            <p:cTn id="15" dur="1000" fill="hold"/>
                                            <p:tgtEl>
                                              <p:spTgt spid="33"/>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600"/>
                                      </p:stCondLst>
                                      <p:childTnLst>
                                        <p:set>
                                          <p:cBhvr>
                                            <p:cTn id="18" dur="1" fill="hold">
                                              <p:stCondLst>
                                                <p:cond delay="0"/>
                                              </p:stCondLst>
                                            </p:cTn>
                                            <p:tgtEl>
                                              <p:spTgt spid="30"/>
                                            </p:tgtEl>
                                            <p:attrNameLst>
                                              <p:attrName>style.visibility</p:attrName>
                                            </p:attrNameLst>
                                          </p:cBhvr>
                                          <p:to>
                                            <p:strVal val="visible"/>
                                          </p:to>
                                        </p:set>
                                        <p:anim calcmode="lin" valueType="num" p14:bounceEnd="64000">
                                          <p:cBhvr additive="base">
                                            <p:cTn id="19" dur="1000" fill="hold"/>
                                            <p:tgtEl>
                                              <p:spTgt spid="3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800"/>
                                      </p:stCondLst>
                                      <p:childTnLst>
                                        <p:set>
                                          <p:cBhvr>
                                            <p:cTn id="22" dur="1" fill="hold">
                                              <p:stCondLst>
                                                <p:cond delay="0"/>
                                              </p:stCondLst>
                                            </p:cTn>
                                            <p:tgtEl>
                                              <p:spTgt spid="31"/>
                                            </p:tgtEl>
                                            <p:attrNameLst>
                                              <p:attrName>style.visibility</p:attrName>
                                            </p:attrNameLst>
                                          </p:cBhvr>
                                          <p:to>
                                            <p:strVal val="visible"/>
                                          </p:to>
                                        </p:set>
                                        <p:anim calcmode="lin" valueType="num" p14:bounceEnd="64000">
                                          <p:cBhvr additive="base">
                                            <p:cTn id="23" dur="1000" fill="hold"/>
                                            <p:tgtEl>
                                              <p:spTgt spid="31"/>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31"/>
                                            </p:tgtEl>
                                            <p:attrNameLst>
                                              <p:attrName>ppt_y</p:attrName>
                                            </p:attrNameLst>
                                          </p:cBhvr>
                                          <p:tavLst>
                                            <p:tav tm="0">
                                              <p:val>
                                                <p:strVal val="0-#ppt_h/2"/>
                                              </p:val>
                                            </p:tav>
                                            <p:tav tm="100000">
                                              <p:val>
                                                <p:strVal val="#ppt_y"/>
                                              </p:val>
                                            </p:tav>
                                          </p:tavLst>
                                        </p:anim>
                                      </p:childTnLst>
                                    </p:cTn>
                                  </p:par>
                                </p:childTnLst>
                              </p:cTn>
                            </p:par>
                            <p:par>
                              <p:cTn id="25" fill="hold">
                                <p:stCondLst>
                                  <p:cond delay="1800"/>
                                </p:stCondLst>
                                <p:childTnLst>
                                  <p:par>
                                    <p:cTn id="26" presetID="22" presetClass="entr" presetSubtype="8"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22" presetClass="entr" presetSubtype="8"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par>
                              <p:cTn id="41" fill="hold">
                                <p:stCondLst>
                                  <p:cond delay="23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59"/>
                                            </p:tgtEl>
                                            <p:attrNameLst>
                                              <p:attrName>style.visibility</p:attrName>
                                            </p:attrNameLst>
                                          </p:cBhvr>
                                          <p:to>
                                            <p:strVal val="visible"/>
                                          </p:to>
                                        </p:set>
                                        <p:anim calcmode="lin" valueType="num">
                                          <p:cBhvr>
                                            <p:cTn id="44" dur="250" fill="hold"/>
                                            <p:tgtEl>
                                              <p:spTgt spid="59"/>
                                            </p:tgtEl>
                                            <p:attrNameLst>
                                              <p:attrName>ppt_x</p:attrName>
                                            </p:attrNameLst>
                                          </p:cBhvr>
                                          <p:tavLst>
                                            <p:tav tm="0">
                                              <p:val>
                                                <p:strVal val="#ppt_x"/>
                                              </p:val>
                                            </p:tav>
                                            <p:tav tm="100000">
                                              <p:val>
                                                <p:strVal val="#ppt_x"/>
                                              </p:val>
                                            </p:tav>
                                          </p:tavLst>
                                        </p:anim>
                                        <p:anim calcmode="lin" valueType="num">
                                          <p:cBhvr>
                                            <p:cTn id="45" dur="250" fill="hold"/>
                                            <p:tgtEl>
                                              <p:spTgt spid="59"/>
                                            </p:tgtEl>
                                            <p:attrNameLst>
                                              <p:attrName>ppt_y</p:attrName>
                                            </p:attrNameLst>
                                          </p:cBhvr>
                                          <p:tavLst>
                                            <p:tav tm="0">
                                              <p:val>
                                                <p:strVal val="#ppt_y-#ppt_h/2"/>
                                              </p:val>
                                            </p:tav>
                                            <p:tav tm="100000">
                                              <p:val>
                                                <p:strVal val="#ppt_y"/>
                                              </p:val>
                                            </p:tav>
                                          </p:tavLst>
                                        </p:anim>
                                        <p:anim calcmode="lin" valueType="num">
                                          <p:cBhvr>
                                            <p:cTn id="46" dur="250" fill="hold"/>
                                            <p:tgtEl>
                                              <p:spTgt spid="59"/>
                                            </p:tgtEl>
                                            <p:attrNameLst>
                                              <p:attrName>ppt_w</p:attrName>
                                            </p:attrNameLst>
                                          </p:cBhvr>
                                          <p:tavLst>
                                            <p:tav tm="0">
                                              <p:val>
                                                <p:strVal val="#ppt_w"/>
                                              </p:val>
                                            </p:tav>
                                            <p:tav tm="100000">
                                              <p:val>
                                                <p:strVal val="#ppt_w"/>
                                              </p:val>
                                            </p:tav>
                                          </p:tavLst>
                                        </p:anim>
                                        <p:anim calcmode="lin" valueType="num">
                                          <p:cBhvr>
                                            <p:cTn id="47" dur="250" fill="hold"/>
                                            <p:tgtEl>
                                              <p:spTgt spid="59"/>
                                            </p:tgtEl>
                                            <p:attrNameLst>
                                              <p:attrName>ppt_h</p:attrName>
                                            </p:attrNameLst>
                                          </p:cBhvr>
                                          <p:tavLst>
                                            <p:tav tm="0">
                                              <p:val>
                                                <p:fltVal val="0"/>
                                              </p:val>
                                            </p:tav>
                                            <p:tav tm="100000">
                                              <p:val>
                                                <p:strVal val="#ppt_h"/>
                                              </p:val>
                                            </p:tav>
                                          </p:tavLst>
                                        </p:anim>
                                      </p:childTnLst>
                                    </p:cTn>
                                  </p:par>
                                  <p:par>
                                    <p:cTn id="48" presetID="17" presetClass="entr" presetSubtype="1" fill="hold" grpId="0" nodeType="withEffect">
                                      <p:stCondLst>
                                        <p:cond delay="200"/>
                                      </p:stCondLst>
                                      <p:iterate type="lt">
                                        <p:tmPct val="40000"/>
                                      </p:iterate>
                                      <p:childTnLst>
                                        <p:set>
                                          <p:cBhvr>
                                            <p:cTn id="49" dur="1" fill="hold">
                                              <p:stCondLst>
                                                <p:cond delay="0"/>
                                              </p:stCondLst>
                                            </p:cTn>
                                            <p:tgtEl>
                                              <p:spTgt spid="57"/>
                                            </p:tgtEl>
                                            <p:attrNameLst>
                                              <p:attrName>style.visibility</p:attrName>
                                            </p:attrNameLst>
                                          </p:cBhvr>
                                          <p:to>
                                            <p:strVal val="visible"/>
                                          </p:to>
                                        </p:set>
                                        <p:anim calcmode="lin" valueType="num">
                                          <p:cBhvr>
                                            <p:cTn id="50" dur="250" fill="hold"/>
                                            <p:tgtEl>
                                              <p:spTgt spid="57"/>
                                            </p:tgtEl>
                                            <p:attrNameLst>
                                              <p:attrName>ppt_x</p:attrName>
                                            </p:attrNameLst>
                                          </p:cBhvr>
                                          <p:tavLst>
                                            <p:tav tm="0">
                                              <p:val>
                                                <p:strVal val="#ppt_x"/>
                                              </p:val>
                                            </p:tav>
                                            <p:tav tm="100000">
                                              <p:val>
                                                <p:strVal val="#ppt_x"/>
                                              </p:val>
                                            </p:tav>
                                          </p:tavLst>
                                        </p:anim>
                                        <p:anim calcmode="lin" valueType="num">
                                          <p:cBhvr>
                                            <p:cTn id="51" dur="250" fill="hold"/>
                                            <p:tgtEl>
                                              <p:spTgt spid="57"/>
                                            </p:tgtEl>
                                            <p:attrNameLst>
                                              <p:attrName>ppt_y</p:attrName>
                                            </p:attrNameLst>
                                          </p:cBhvr>
                                          <p:tavLst>
                                            <p:tav tm="0">
                                              <p:val>
                                                <p:strVal val="#ppt_y-#ppt_h/2"/>
                                              </p:val>
                                            </p:tav>
                                            <p:tav tm="100000">
                                              <p:val>
                                                <p:strVal val="#ppt_y"/>
                                              </p:val>
                                            </p:tav>
                                          </p:tavLst>
                                        </p:anim>
                                        <p:anim calcmode="lin" valueType="num">
                                          <p:cBhvr>
                                            <p:cTn id="52" dur="250" fill="hold"/>
                                            <p:tgtEl>
                                              <p:spTgt spid="57"/>
                                            </p:tgtEl>
                                            <p:attrNameLst>
                                              <p:attrName>ppt_w</p:attrName>
                                            </p:attrNameLst>
                                          </p:cBhvr>
                                          <p:tavLst>
                                            <p:tav tm="0">
                                              <p:val>
                                                <p:strVal val="#ppt_w"/>
                                              </p:val>
                                            </p:tav>
                                            <p:tav tm="100000">
                                              <p:val>
                                                <p:strVal val="#ppt_w"/>
                                              </p:val>
                                            </p:tav>
                                          </p:tavLst>
                                        </p:anim>
                                        <p:anim calcmode="lin" valueType="num">
                                          <p:cBhvr>
                                            <p:cTn id="53" dur="250" fill="hold"/>
                                            <p:tgtEl>
                                              <p:spTgt spid="57"/>
                                            </p:tgtEl>
                                            <p:attrNameLst>
                                              <p:attrName>ppt_h</p:attrName>
                                            </p:attrNameLst>
                                          </p:cBhvr>
                                          <p:tavLst>
                                            <p:tav tm="0">
                                              <p:val>
                                                <p:fltVal val="0"/>
                                              </p:val>
                                            </p:tav>
                                            <p:tav tm="100000">
                                              <p:val>
                                                <p:strVal val="#ppt_h"/>
                                              </p:val>
                                            </p:tav>
                                          </p:tavLst>
                                        </p:anim>
                                      </p:childTnLst>
                                    </p:cTn>
                                  </p:par>
                                  <p:par>
                                    <p:cTn id="54" presetID="17" presetClass="entr" presetSubtype="1" fill="hold" grpId="0" nodeType="withEffect">
                                      <p:stCondLst>
                                        <p:cond delay="400"/>
                                      </p:stCondLst>
                                      <p:iterate type="lt">
                                        <p:tmPct val="40000"/>
                                      </p:iterate>
                                      <p:childTnLst>
                                        <p:set>
                                          <p:cBhvr>
                                            <p:cTn id="55" dur="1" fill="hold">
                                              <p:stCondLst>
                                                <p:cond delay="0"/>
                                              </p:stCondLst>
                                            </p:cTn>
                                            <p:tgtEl>
                                              <p:spTgt spid="55"/>
                                            </p:tgtEl>
                                            <p:attrNameLst>
                                              <p:attrName>style.visibility</p:attrName>
                                            </p:attrNameLst>
                                          </p:cBhvr>
                                          <p:to>
                                            <p:strVal val="visible"/>
                                          </p:to>
                                        </p:set>
                                        <p:anim calcmode="lin" valueType="num">
                                          <p:cBhvr>
                                            <p:cTn id="56" dur="250" fill="hold"/>
                                            <p:tgtEl>
                                              <p:spTgt spid="55"/>
                                            </p:tgtEl>
                                            <p:attrNameLst>
                                              <p:attrName>ppt_x</p:attrName>
                                            </p:attrNameLst>
                                          </p:cBhvr>
                                          <p:tavLst>
                                            <p:tav tm="0">
                                              <p:val>
                                                <p:strVal val="#ppt_x"/>
                                              </p:val>
                                            </p:tav>
                                            <p:tav tm="100000">
                                              <p:val>
                                                <p:strVal val="#ppt_x"/>
                                              </p:val>
                                            </p:tav>
                                          </p:tavLst>
                                        </p:anim>
                                        <p:anim calcmode="lin" valueType="num">
                                          <p:cBhvr>
                                            <p:cTn id="57" dur="250" fill="hold"/>
                                            <p:tgtEl>
                                              <p:spTgt spid="55"/>
                                            </p:tgtEl>
                                            <p:attrNameLst>
                                              <p:attrName>ppt_y</p:attrName>
                                            </p:attrNameLst>
                                          </p:cBhvr>
                                          <p:tavLst>
                                            <p:tav tm="0">
                                              <p:val>
                                                <p:strVal val="#ppt_y-#ppt_h/2"/>
                                              </p:val>
                                            </p:tav>
                                            <p:tav tm="100000">
                                              <p:val>
                                                <p:strVal val="#ppt_y"/>
                                              </p:val>
                                            </p:tav>
                                          </p:tavLst>
                                        </p:anim>
                                        <p:anim calcmode="lin" valueType="num">
                                          <p:cBhvr>
                                            <p:cTn id="58" dur="250" fill="hold"/>
                                            <p:tgtEl>
                                              <p:spTgt spid="55"/>
                                            </p:tgtEl>
                                            <p:attrNameLst>
                                              <p:attrName>ppt_w</p:attrName>
                                            </p:attrNameLst>
                                          </p:cBhvr>
                                          <p:tavLst>
                                            <p:tav tm="0">
                                              <p:val>
                                                <p:strVal val="#ppt_w"/>
                                              </p:val>
                                            </p:tav>
                                            <p:tav tm="100000">
                                              <p:val>
                                                <p:strVal val="#ppt_w"/>
                                              </p:val>
                                            </p:tav>
                                          </p:tavLst>
                                        </p:anim>
                                        <p:anim calcmode="lin" valueType="num">
                                          <p:cBhvr>
                                            <p:cTn id="59" dur="250" fill="hold"/>
                                            <p:tgtEl>
                                              <p:spTgt spid="55"/>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600"/>
                                      </p:stCondLst>
                                      <p:iterate type="lt">
                                        <p:tmPct val="40000"/>
                                      </p:iterate>
                                      <p:childTnLst>
                                        <p:set>
                                          <p:cBhvr>
                                            <p:cTn id="61" dur="1" fill="hold">
                                              <p:stCondLst>
                                                <p:cond delay="0"/>
                                              </p:stCondLst>
                                            </p:cTn>
                                            <p:tgtEl>
                                              <p:spTgt spid="53"/>
                                            </p:tgtEl>
                                            <p:attrNameLst>
                                              <p:attrName>style.visibility</p:attrName>
                                            </p:attrNameLst>
                                          </p:cBhvr>
                                          <p:to>
                                            <p:strVal val="visible"/>
                                          </p:to>
                                        </p:set>
                                        <p:anim calcmode="lin" valueType="num">
                                          <p:cBhvr>
                                            <p:cTn id="62" dur="250" fill="hold"/>
                                            <p:tgtEl>
                                              <p:spTgt spid="53"/>
                                            </p:tgtEl>
                                            <p:attrNameLst>
                                              <p:attrName>ppt_x</p:attrName>
                                            </p:attrNameLst>
                                          </p:cBhvr>
                                          <p:tavLst>
                                            <p:tav tm="0">
                                              <p:val>
                                                <p:strVal val="#ppt_x"/>
                                              </p:val>
                                            </p:tav>
                                            <p:tav tm="100000">
                                              <p:val>
                                                <p:strVal val="#ppt_x"/>
                                              </p:val>
                                            </p:tav>
                                          </p:tavLst>
                                        </p:anim>
                                        <p:anim calcmode="lin" valueType="num">
                                          <p:cBhvr>
                                            <p:cTn id="63" dur="250" fill="hold"/>
                                            <p:tgtEl>
                                              <p:spTgt spid="53"/>
                                            </p:tgtEl>
                                            <p:attrNameLst>
                                              <p:attrName>ppt_y</p:attrName>
                                            </p:attrNameLst>
                                          </p:cBhvr>
                                          <p:tavLst>
                                            <p:tav tm="0">
                                              <p:val>
                                                <p:strVal val="#ppt_y-#ppt_h/2"/>
                                              </p:val>
                                            </p:tav>
                                            <p:tav tm="100000">
                                              <p:val>
                                                <p:strVal val="#ppt_y"/>
                                              </p:val>
                                            </p:tav>
                                          </p:tavLst>
                                        </p:anim>
                                        <p:anim calcmode="lin" valueType="num">
                                          <p:cBhvr>
                                            <p:cTn id="64" dur="250" fill="hold"/>
                                            <p:tgtEl>
                                              <p:spTgt spid="53"/>
                                            </p:tgtEl>
                                            <p:attrNameLst>
                                              <p:attrName>ppt_w</p:attrName>
                                            </p:attrNameLst>
                                          </p:cBhvr>
                                          <p:tavLst>
                                            <p:tav tm="0">
                                              <p:val>
                                                <p:strVal val="#ppt_w"/>
                                              </p:val>
                                            </p:tav>
                                            <p:tav tm="100000">
                                              <p:val>
                                                <p:strVal val="#ppt_w"/>
                                              </p:val>
                                            </p:tav>
                                          </p:tavLst>
                                        </p:anim>
                                        <p:anim calcmode="lin" valueType="num">
                                          <p:cBhvr>
                                            <p:cTn id="65" dur="250" fill="hold"/>
                                            <p:tgtEl>
                                              <p:spTgt spid="53"/>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800"/>
                                      </p:stCondLst>
                                      <p:iterate type="lt">
                                        <p:tmPct val="40000"/>
                                      </p:iterate>
                                      <p:childTnLst>
                                        <p:set>
                                          <p:cBhvr>
                                            <p:cTn id="67" dur="1" fill="hold">
                                              <p:stCondLst>
                                                <p:cond delay="0"/>
                                              </p:stCondLst>
                                            </p:cTn>
                                            <p:tgtEl>
                                              <p:spTgt spid="51"/>
                                            </p:tgtEl>
                                            <p:attrNameLst>
                                              <p:attrName>style.visibility</p:attrName>
                                            </p:attrNameLst>
                                          </p:cBhvr>
                                          <p:to>
                                            <p:strVal val="visible"/>
                                          </p:to>
                                        </p:set>
                                        <p:anim calcmode="lin" valueType="num">
                                          <p:cBhvr>
                                            <p:cTn id="68" dur="250" fill="hold"/>
                                            <p:tgtEl>
                                              <p:spTgt spid="51"/>
                                            </p:tgtEl>
                                            <p:attrNameLst>
                                              <p:attrName>ppt_x</p:attrName>
                                            </p:attrNameLst>
                                          </p:cBhvr>
                                          <p:tavLst>
                                            <p:tav tm="0">
                                              <p:val>
                                                <p:strVal val="#ppt_x"/>
                                              </p:val>
                                            </p:tav>
                                            <p:tav tm="100000">
                                              <p:val>
                                                <p:strVal val="#ppt_x"/>
                                              </p:val>
                                            </p:tav>
                                          </p:tavLst>
                                        </p:anim>
                                        <p:anim calcmode="lin" valueType="num">
                                          <p:cBhvr>
                                            <p:cTn id="69" dur="250" fill="hold"/>
                                            <p:tgtEl>
                                              <p:spTgt spid="51"/>
                                            </p:tgtEl>
                                            <p:attrNameLst>
                                              <p:attrName>ppt_y</p:attrName>
                                            </p:attrNameLst>
                                          </p:cBhvr>
                                          <p:tavLst>
                                            <p:tav tm="0">
                                              <p:val>
                                                <p:strVal val="#ppt_y-#ppt_h/2"/>
                                              </p:val>
                                            </p:tav>
                                            <p:tav tm="100000">
                                              <p:val>
                                                <p:strVal val="#ppt_y"/>
                                              </p:val>
                                            </p:tav>
                                          </p:tavLst>
                                        </p:anim>
                                        <p:anim calcmode="lin" valueType="num">
                                          <p:cBhvr>
                                            <p:cTn id="70" dur="250" fill="hold"/>
                                            <p:tgtEl>
                                              <p:spTgt spid="51"/>
                                            </p:tgtEl>
                                            <p:attrNameLst>
                                              <p:attrName>ppt_w</p:attrName>
                                            </p:attrNameLst>
                                          </p:cBhvr>
                                          <p:tavLst>
                                            <p:tav tm="0">
                                              <p:val>
                                                <p:strVal val="#ppt_w"/>
                                              </p:val>
                                            </p:tav>
                                            <p:tav tm="100000">
                                              <p:val>
                                                <p:strVal val="#ppt_w"/>
                                              </p:val>
                                            </p:tav>
                                          </p:tavLst>
                                        </p:anim>
                                        <p:anim calcmode="lin" valueType="num">
                                          <p:cBhvr>
                                            <p:cTn id="71" dur="250" fill="hold"/>
                                            <p:tgtEl>
                                              <p:spTgt spid="51"/>
                                            </p:tgtEl>
                                            <p:attrNameLst>
                                              <p:attrName>ppt_h</p:attrName>
                                            </p:attrNameLst>
                                          </p:cBhvr>
                                          <p:tavLst>
                                            <p:tav tm="0">
                                              <p:val>
                                                <p:fltVal val="0"/>
                                              </p:val>
                                            </p:tav>
                                            <p:tav tm="100000">
                                              <p:val>
                                                <p:strVal val="#ppt_h"/>
                                              </p:val>
                                            </p:tav>
                                          </p:tavLst>
                                        </p:anim>
                                      </p:childTnLst>
                                    </p:cTn>
                                  </p:par>
                                </p:childTnLst>
                              </p:cTn>
                            </p:par>
                            <p:par>
                              <p:cTn id="72" fill="hold">
                                <p:stCondLst>
                                  <p:cond delay="3650"/>
                                </p:stCondLst>
                                <p:childTnLst>
                                  <p:par>
                                    <p:cTn id="73" presetID="22" presetClass="entr" presetSubtype="8"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500"/>
                                            <p:tgtEl>
                                              <p:spTgt spid="58"/>
                                            </p:tgtEl>
                                          </p:cBhvr>
                                        </p:animEffect>
                                      </p:childTnLst>
                                    </p:cTn>
                                  </p:par>
                                  <p:par>
                                    <p:cTn id="76" presetID="22" presetClass="entr" presetSubtype="8" fill="hold" grpId="0" nodeType="withEffect">
                                      <p:stCondLst>
                                        <p:cond delay="200"/>
                                      </p:stCondLst>
                                      <p:childTnLst>
                                        <p:set>
                                          <p:cBhvr>
                                            <p:cTn id="77" dur="1" fill="hold">
                                              <p:stCondLst>
                                                <p:cond delay="0"/>
                                              </p:stCondLst>
                                            </p:cTn>
                                            <p:tgtEl>
                                              <p:spTgt spid="56"/>
                                            </p:tgtEl>
                                            <p:attrNameLst>
                                              <p:attrName>style.visibility</p:attrName>
                                            </p:attrNameLst>
                                          </p:cBhvr>
                                          <p:to>
                                            <p:strVal val="visible"/>
                                          </p:to>
                                        </p:set>
                                        <p:animEffect transition="in" filter="wipe(left)">
                                          <p:cBhvr>
                                            <p:cTn id="78" dur="500"/>
                                            <p:tgtEl>
                                              <p:spTgt spid="56"/>
                                            </p:tgtEl>
                                          </p:cBhvr>
                                        </p:animEffect>
                                      </p:childTnLst>
                                    </p:cTn>
                                  </p:par>
                                  <p:par>
                                    <p:cTn id="79" presetID="22" presetClass="entr" presetSubtype="8" fill="hold" grpId="0" nodeType="withEffect">
                                      <p:stCondLst>
                                        <p:cond delay="40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par>
                                    <p:cTn id="82" presetID="22" presetClass="entr" presetSubtype="8" fill="hold" grpId="0" nodeType="withEffect">
                                      <p:stCondLst>
                                        <p:cond delay="60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par>
                                    <p:cTn id="85" presetID="22" presetClass="entr" presetSubtype="8" fill="hold" grpId="0" nodeType="withEffect">
                                      <p:stCondLst>
                                        <p:cond delay="80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P spid="31" grpId="0" animBg="1"/>
          <p:bldP spid="33" grpId="0" animBg="1"/>
          <p:bldP spid="34" grpId="0" animBg="1"/>
          <p:bldP spid="50" grpId="0"/>
          <p:bldP spid="51" grpId="0"/>
          <p:bldP spid="52" grpId="0"/>
          <p:bldP spid="53" grpId="0"/>
          <p:bldP spid="54" grpId="0"/>
          <p:bldP spid="55" grpId="0"/>
          <p:bldP spid="56" grpId="0"/>
          <p:bldP spid="57" grpId="0"/>
          <p:bldP spid="58" grpId="0"/>
          <p:bldP spid="5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ppt_x"/>
                                              </p:val>
                                            </p:tav>
                                            <p:tav tm="100000">
                                              <p:val>
                                                <p:strVal val="#ppt_x"/>
                                              </p:val>
                                            </p:tav>
                                          </p:tavLst>
                                        </p:anim>
                                        <p:anim calcmode="lin" valueType="num">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ppt_x"/>
                                              </p:val>
                                            </p:tav>
                                            <p:tav tm="100000">
                                              <p:val>
                                                <p:strVal val="#ppt_x"/>
                                              </p:val>
                                            </p:tav>
                                          </p:tavLst>
                                        </p:anim>
                                        <p:anim calcmode="lin" valueType="num">
                                          <p:cBhvr additive="base">
                                            <p:cTn id="16" dur="10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ppt_x"/>
                                              </p:val>
                                            </p:tav>
                                            <p:tav tm="100000">
                                              <p:val>
                                                <p:strVal val="#ppt_x"/>
                                              </p:val>
                                            </p:tav>
                                          </p:tavLst>
                                        </p:anim>
                                        <p:anim calcmode="lin" valueType="num">
                                          <p:cBhvr additive="base">
                                            <p:cTn id="20" dur="10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1000" fill="hold"/>
                                            <p:tgtEl>
                                              <p:spTgt spid="31"/>
                                            </p:tgtEl>
                                            <p:attrNameLst>
                                              <p:attrName>ppt_x</p:attrName>
                                            </p:attrNameLst>
                                          </p:cBhvr>
                                          <p:tavLst>
                                            <p:tav tm="0">
                                              <p:val>
                                                <p:strVal val="#ppt_x"/>
                                              </p:val>
                                            </p:tav>
                                            <p:tav tm="100000">
                                              <p:val>
                                                <p:strVal val="#ppt_x"/>
                                              </p:val>
                                            </p:tav>
                                          </p:tavLst>
                                        </p:anim>
                                        <p:anim calcmode="lin" valueType="num">
                                          <p:cBhvr additive="base">
                                            <p:cTn id="24" dur="1000" fill="hold"/>
                                            <p:tgtEl>
                                              <p:spTgt spid="31"/>
                                            </p:tgtEl>
                                            <p:attrNameLst>
                                              <p:attrName>ppt_y</p:attrName>
                                            </p:attrNameLst>
                                          </p:cBhvr>
                                          <p:tavLst>
                                            <p:tav tm="0">
                                              <p:val>
                                                <p:strVal val="0-#ppt_h/2"/>
                                              </p:val>
                                            </p:tav>
                                            <p:tav tm="100000">
                                              <p:val>
                                                <p:strVal val="#ppt_y"/>
                                              </p:val>
                                            </p:tav>
                                          </p:tavLst>
                                        </p:anim>
                                      </p:childTnLst>
                                    </p:cTn>
                                  </p:par>
                                </p:childTnLst>
                              </p:cTn>
                            </p:par>
                            <p:par>
                              <p:cTn id="25" fill="hold">
                                <p:stCondLst>
                                  <p:cond delay="1800"/>
                                </p:stCondLst>
                                <p:childTnLst>
                                  <p:par>
                                    <p:cTn id="26" presetID="22" presetClass="entr" presetSubtype="8"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22" presetClass="entr" presetSubtype="8"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par>
                              <p:cTn id="41" fill="hold">
                                <p:stCondLst>
                                  <p:cond delay="23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59"/>
                                            </p:tgtEl>
                                            <p:attrNameLst>
                                              <p:attrName>style.visibility</p:attrName>
                                            </p:attrNameLst>
                                          </p:cBhvr>
                                          <p:to>
                                            <p:strVal val="visible"/>
                                          </p:to>
                                        </p:set>
                                        <p:anim calcmode="lin" valueType="num">
                                          <p:cBhvr>
                                            <p:cTn id="44" dur="250" fill="hold"/>
                                            <p:tgtEl>
                                              <p:spTgt spid="59"/>
                                            </p:tgtEl>
                                            <p:attrNameLst>
                                              <p:attrName>ppt_x</p:attrName>
                                            </p:attrNameLst>
                                          </p:cBhvr>
                                          <p:tavLst>
                                            <p:tav tm="0">
                                              <p:val>
                                                <p:strVal val="#ppt_x"/>
                                              </p:val>
                                            </p:tav>
                                            <p:tav tm="100000">
                                              <p:val>
                                                <p:strVal val="#ppt_x"/>
                                              </p:val>
                                            </p:tav>
                                          </p:tavLst>
                                        </p:anim>
                                        <p:anim calcmode="lin" valueType="num">
                                          <p:cBhvr>
                                            <p:cTn id="45" dur="250" fill="hold"/>
                                            <p:tgtEl>
                                              <p:spTgt spid="59"/>
                                            </p:tgtEl>
                                            <p:attrNameLst>
                                              <p:attrName>ppt_y</p:attrName>
                                            </p:attrNameLst>
                                          </p:cBhvr>
                                          <p:tavLst>
                                            <p:tav tm="0">
                                              <p:val>
                                                <p:strVal val="#ppt_y-#ppt_h/2"/>
                                              </p:val>
                                            </p:tav>
                                            <p:tav tm="100000">
                                              <p:val>
                                                <p:strVal val="#ppt_y"/>
                                              </p:val>
                                            </p:tav>
                                          </p:tavLst>
                                        </p:anim>
                                        <p:anim calcmode="lin" valueType="num">
                                          <p:cBhvr>
                                            <p:cTn id="46" dur="250" fill="hold"/>
                                            <p:tgtEl>
                                              <p:spTgt spid="59"/>
                                            </p:tgtEl>
                                            <p:attrNameLst>
                                              <p:attrName>ppt_w</p:attrName>
                                            </p:attrNameLst>
                                          </p:cBhvr>
                                          <p:tavLst>
                                            <p:tav tm="0">
                                              <p:val>
                                                <p:strVal val="#ppt_w"/>
                                              </p:val>
                                            </p:tav>
                                            <p:tav tm="100000">
                                              <p:val>
                                                <p:strVal val="#ppt_w"/>
                                              </p:val>
                                            </p:tav>
                                          </p:tavLst>
                                        </p:anim>
                                        <p:anim calcmode="lin" valueType="num">
                                          <p:cBhvr>
                                            <p:cTn id="47" dur="250" fill="hold"/>
                                            <p:tgtEl>
                                              <p:spTgt spid="59"/>
                                            </p:tgtEl>
                                            <p:attrNameLst>
                                              <p:attrName>ppt_h</p:attrName>
                                            </p:attrNameLst>
                                          </p:cBhvr>
                                          <p:tavLst>
                                            <p:tav tm="0">
                                              <p:val>
                                                <p:fltVal val="0"/>
                                              </p:val>
                                            </p:tav>
                                            <p:tav tm="100000">
                                              <p:val>
                                                <p:strVal val="#ppt_h"/>
                                              </p:val>
                                            </p:tav>
                                          </p:tavLst>
                                        </p:anim>
                                      </p:childTnLst>
                                    </p:cTn>
                                  </p:par>
                                  <p:par>
                                    <p:cTn id="48" presetID="17" presetClass="entr" presetSubtype="1" fill="hold" grpId="0" nodeType="withEffect">
                                      <p:stCondLst>
                                        <p:cond delay="200"/>
                                      </p:stCondLst>
                                      <p:iterate type="lt">
                                        <p:tmPct val="40000"/>
                                      </p:iterate>
                                      <p:childTnLst>
                                        <p:set>
                                          <p:cBhvr>
                                            <p:cTn id="49" dur="1" fill="hold">
                                              <p:stCondLst>
                                                <p:cond delay="0"/>
                                              </p:stCondLst>
                                            </p:cTn>
                                            <p:tgtEl>
                                              <p:spTgt spid="57"/>
                                            </p:tgtEl>
                                            <p:attrNameLst>
                                              <p:attrName>style.visibility</p:attrName>
                                            </p:attrNameLst>
                                          </p:cBhvr>
                                          <p:to>
                                            <p:strVal val="visible"/>
                                          </p:to>
                                        </p:set>
                                        <p:anim calcmode="lin" valueType="num">
                                          <p:cBhvr>
                                            <p:cTn id="50" dur="250" fill="hold"/>
                                            <p:tgtEl>
                                              <p:spTgt spid="57"/>
                                            </p:tgtEl>
                                            <p:attrNameLst>
                                              <p:attrName>ppt_x</p:attrName>
                                            </p:attrNameLst>
                                          </p:cBhvr>
                                          <p:tavLst>
                                            <p:tav tm="0">
                                              <p:val>
                                                <p:strVal val="#ppt_x"/>
                                              </p:val>
                                            </p:tav>
                                            <p:tav tm="100000">
                                              <p:val>
                                                <p:strVal val="#ppt_x"/>
                                              </p:val>
                                            </p:tav>
                                          </p:tavLst>
                                        </p:anim>
                                        <p:anim calcmode="lin" valueType="num">
                                          <p:cBhvr>
                                            <p:cTn id="51" dur="250" fill="hold"/>
                                            <p:tgtEl>
                                              <p:spTgt spid="57"/>
                                            </p:tgtEl>
                                            <p:attrNameLst>
                                              <p:attrName>ppt_y</p:attrName>
                                            </p:attrNameLst>
                                          </p:cBhvr>
                                          <p:tavLst>
                                            <p:tav tm="0">
                                              <p:val>
                                                <p:strVal val="#ppt_y-#ppt_h/2"/>
                                              </p:val>
                                            </p:tav>
                                            <p:tav tm="100000">
                                              <p:val>
                                                <p:strVal val="#ppt_y"/>
                                              </p:val>
                                            </p:tav>
                                          </p:tavLst>
                                        </p:anim>
                                        <p:anim calcmode="lin" valueType="num">
                                          <p:cBhvr>
                                            <p:cTn id="52" dur="250" fill="hold"/>
                                            <p:tgtEl>
                                              <p:spTgt spid="57"/>
                                            </p:tgtEl>
                                            <p:attrNameLst>
                                              <p:attrName>ppt_w</p:attrName>
                                            </p:attrNameLst>
                                          </p:cBhvr>
                                          <p:tavLst>
                                            <p:tav tm="0">
                                              <p:val>
                                                <p:strVal val="#ppt_w"/>
                                              </p:val>
                                            </p:tav>
                                            <p:tav tm="100000">
                                              <p:val>
                                                <p:strVal val="#ppt_w"/>
                                              </p:val>
                                            </p:tav>
                                          </p:tavLst>
                                        </p:anim>
                                        <p:anim calcmode="lin" valueType="num">
                                          <p:cBhvr>
                                            <p:cTn id="53" dur="250" fill="hold"/>
                                            <p:tgtEl>
                                              <p:spTgt spid="57"/>
                                            </p:tgtEl>
                                            <p:attrNameLst>
                                              <p:attrName>ppt_h</p:attrName>
                                            </p:attrNameLst>
                                          </p:cBhvr>
                                          <p:tavLst>
                                            <p:tav tm="0">
                                              <p:val>
                                                <p:fltVal val="0"/>
                                              </p:val>
                                            </p:tav>
                                            <p:tav tm="100000">
                                              <p:val>
                                                <p:strVal val="#ppt_h"/>
                                              </p:val>
                                            </p:tav>
                                          </p:tavLst>
                                        </p:anim>
                                      </p:childTnLst>
                                    </p:cTn>
                                  </p:par>
                                  <p:par>
                                    <p:cTn id="54" presetID="17" presetClass="entr" presetSubtype="1" fill="hold" grpId="0" nodeType="withEffect">
                                      <p:stCondLst>
                                        <p:cond delay="400"/>
                                      </p:stCondLst>
                                      <p:iterate type="lt">
                                        <p:tmPct val="40000"/>
                                      </p:iterate>
                                      <p:childTnLst>
                                        <p:set>
                                          <p:cBhvr>
                                            <p:cTn id="55" dur="1" fill="hold">
                                              <p:stCondLst>
                                                <p:cond delay="0"/>
                                              </p:stCondLst>
                                            </p:cTn>
                                            <p:tgtEl>
                                              <p:spTgt spid="55"/>
                                            </p:tgtEl>
                                            <p:attrNameLst>
                                              <p:attrName>style.visibility</p:attrName>
                                            </p:attrNameLst>
                                          </p:cBhvr>
                                          <p:to>
                                            <p:strVal val="visible"/>
                                          </p:to>
                                        </p:set>
                                        <p:anim calcmode="lin" valueType="num">
                                          <p:cBhvr>
                                            <p:cTn id="56" dur="250" fill="hold"/>
                                            <p:tgtEl>
                                              <p:spTgt spid="55"/>
                                            </p:tgtEl>
                                            <p:attrNameLst>
                                              <p:attrName>ppt_x</p:attrName>
                                            </p:attrNameLst>
                                          </p:cBhvr>
                                          <p:tavLst>
                                            <p:tav tm="0">
                                              <p:val>
                                                <p:strVal val="#ppt_x"/>
                                              </p:val>
                                            </p:tav>
                                            <p:tav tm="100000">
                                              <p:val>
                                                <p:strVal val="#ppt_x"/>
                                              </p:val>
                                            </p:tav>
                                          </p:tavLst>
                                        </p:anim>
                                        <p:anim calcmode="lin" valueType="num">
                                          <p:cBhvr>
                                            <p:cTn id="57" dur="250" fill="hold"/>
                                            <p:tgtEl>
                                              <p:spTgt spid="55"/>
                                            </p:tgtEl>
                                            <p:attrNameLst>
                                              <p:attrName>ppt_y</p:attrName>
                                            </p:attrNameLst>
                                          </p:cBhvr>
                                          <p:tavLst>
                                            <p:tav tm="0">
                                              <p:val>
                                                <p:strVal val="#ppt_y-#ppt_h/2"/>
                                              </p:val>
                                            </p:tav>
                                            <p:tav tm="100000">
                                              <p:val>
                                                <p:strVal val="#ppt_y"/>
                                              </p:val>
                                            </p:tav>
                                          </p:tavLst>
                                        </p:anim>
                                        <p:anim calcmode="lin" valueType="num">
                                          <p:cBhvr>
                                            <p:cTn id="58" dur="250" fill="hold"/>
                                            <p:tgtEl>
                                              <p:spTgt spid="55"/>
                                            </p:tgtEl>
                                            <p:attrNameLst>
                                              <p:attrName>ppt_w</p:attrName>
                                            </p:attrNameLst>
                                          </p:cBhvr>
                                          <p:tavLst>
                                            <p:tav tm="0">
                                              <p:val>
                                                <p:strVal val="#ppt_w"/>
                                              </p:val>
                                            </p:tav>
                                            <p:tav tm="100000">
                                              <p:val>
                                                <p:strVal val="#ppt_w"/>
                                              </p:val>
                                            </p:tav>
                                          </p:tavLst>
                                        </p:anim>
                                        <p:anim calcmode="lin" valueType="num">
                                          <p:cBhvr>
                                            <p:cTn id="59" dur="250" fill="hold"/>
                                            <p:tgtEl>
                                              <p:spTgt spid="55"/>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600"/>
                                      </p:stCondLst>
                                      <p:iterate type="lt">
                                        <p:tmPct val="40000"/>
                                      </p:iterate>
                                      <p:childTnLst>
                                        <p:set>
                                          <p:cBhvr>
                                            <p:cTn id="61" dur="1" fill="hold">
                                              <p:stCondLst>
                                                <p:cond delay="0"/>
                                              </p:stCondLst>
                                            </p:cTn>
                                            <p:tgtEl>
                                              <p:spTgt spid="53"/>
                                            </p:tgtEl>
                                            <p:attrNameLst>
                                              <p:attrName>style.visibility</p:attrName>
                                            </p:attrNameLst>
                                          </p:cBhvr>
                                          <p:to>
                                            <p:strVal val="visible"/>
                                          </p:to>
                                        </p:set>
                                        <p:anim calcmode="lin" valueType="num">
                                          <p:cBhvr>
                                            <p:cTn id="62" dur="250" fill="hold"/>
                                            <p:tgtEl>
                                              <p:spTgt spid="53"/>
                                            </p:tgtEl>
                                            <p:attrNameLst>
                                              <p:attrName>ppt_x</p:attrName>
                                            </p:attrNameLst>
                                          </p:cBhvr>
                                          <p:tavLst>
                                            <p:tav tm="0">
                                              <p:val>
                                                <p:strVal val="#ppt_x"/>
                                              </p:val>
                                            </p:tav>
                                            <p:tav tm="100000">
                                              <p:val>
                                                <p:strVal val="#ppt_x"/>
                                              </p:val>
                                            </p:tav>
                                          </p:tavLst>
                                        </p:anim>
                                        <p:anim calcmode="lin" valueType="num">
                                          <p:cBhvr>
                                            <p:cTn id="63" dur="250" fill="hold"/>
                                            <p:tgtEl>
                                              <p:spTgt spid="53"/>
                                            </p:tgtEl>
                                            <p:attrNameLst>
                                              <p:attrName>ppt_y</p:attrName>
                                            </p:attrNameLst>
                                          </p:cBhvr>
                                          <p:tavLst>
                                            <p:tav tm="0">
                                              <p:val>
                                                <p:strVal val="#ppt_y-#ppt_h/2"/>
                                              </p:val>
                                            </p:tav>
                                            <p:tav tm="100000">
                                              <p:val>
                                                <p:strVal val="#ppt_y"/>
                                              </p:val>
                                            </p:tav>
                                          </p:tavLst>
                                        </p:anim>
                                        <p:anim calcmode="lin" valueType="num">
                                          <p:cBhvr>
                                            <p:cTn id="64" dur="250" fill="hold"/>
                                            <p:tgtEl>
                                              <p:spTgt spid="53"/>
                                            </p:tgtEl>
                                            <p:attrNameLst>
                                              <p:attrName>ppt_w</p:attrName>
                                            </p:attrNameLst>
                                          </p:cBhvr>
                                          <p:tavLst>
                                            <p:tav tm="0">
                                              <p:val>
                                                <p:strVal val="#ppt_w"/>
                                              </p:val>
                                            </p:tav>
                                            <p:tav tm="100000">
                                              <p:val>
                                                <p:strVal val="#ppt_w"/>
                                              </p:val>
                                            </p:tav>
                                          </p:tavLst>
                                        </p:anim>
                                        <p:anim calcmode="lin" valueType="num">
                                          <p:cBhvr>
                                            <p:cTn id="65" dur="250" fill="hold"/>
                                            <p:tgtEl>
                                              <p:spTgt spid="53"/>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800"/>
                                      </p:stCondLst>
                                      <p:iterate type="lt">
                                        <p:tmPct val="40000"/>
                                      </p:iterate>
                                      <p:childTnLst>
                                        <p:set>
                                          <p:cBhvr>
                                            <p:cTn id="67" dur="1" fill="hold">
                                              <p:stCondLst>
                                                <p:cond delay="0"/>
                                              </p:stCondLst>
                                            </p:cTn>
                                            <p:tgtEl>
                                              <p:spTgt spid="51"/>
                                            </p:tgtEl>
                                            <p:attrNameLst>
                                              <p:attrName>style.visibility</p:attrName>
                                            </p:attrNameLst>
                                          </p:cBhvr>
                                          <p:to>
                                            <p:strVal val="visible"/>
                                          </p:to>
                                        </p:set>
                                        <p:anim calcmode="lin" valueType="num">
                                          <p:cBhvr>
                                            <p:cTn id="68" dur="250" fill="hold"/>
                                            <p:tgtEl>
                                              <p:spTgt spid="51"/>
                                            </p:tgtEl>
                                            <p:attrNameLst>
                                              <p:attrName>ppt_x</p:attrName>
                                            </p:attrNameLst>
                                          </p:cBhvr>
                                          <p:tavLst>
                                            <p:tav tm="0">
                                              <p:val>
                                                <p:strVal val="#ppt_x"/>
                                              </p:val>
                                            </p:tav>
                                            <p:tav tm="100000">
                                              <p:val>
                                                <p:strVal val="#ppt_x"/>
                                              </p:val>
                                            </p:tav>
                                          </p:tavLst>
                                        </p:anim>
                                        <p:anim calcmode="lin" valueType="num">
                                          <p:cBhvr>
                                            <p:cTn id="69" dur="250" fill="hold"/>
                                            <p:tgtEl>
                                              <p:spTgt spid="51"/>
                                            </p:tgtEl>
                                            <p:attrNameLst>
                                              <p:attrName>ppt_y</p:attrName>
                                            </p:attrNameLst>
                                          </p:cBhvr>
                                          <p:tavLst>
                                            <p:tav tm="0">
                                              <p:val>
                                                <p:strVal val="#ppt_y-#ppt_h/2"/>
                                              </p:val>
                                            </p:tav>
                                            <p:tav tm="100000">
                                              <p:val>
                                                <p:strVal val="#ppt_y"/>
                                              </p:val>
                                            </p:tav>
                                          </p:tavLst>
                                        </p:anim>
                                        <p:anim calcmode="lin" valueType="num">
                                          <p:cBhvr>
                                            <p:cTn id="70" dur="250" fill="hold"/>
                                            <p:tgtEl>
                                              <p:spTgt spid="51"/>
                                            </p:tgtEl>
                                            <p:attrNameLst>
                                              <p:attrName>ppt_w</p:attrName>
                                            </p:attrNameLst>
                                          </p:cBhvr>
                                          <p:tavLst>
                                            <p:tav tm="0">
                                              <p:val>
                                                <p:strVal val="#ppt_w"/>
                                              </p:val>
                                            </p:tav>
                                            <p:tav tm="100000">
                                              <p:val>
                                                <p:strVal val="#ppt_w"/>
                                              </p:val>
                                            </p:tav>
                                          </p:tavLst>
                                        </p:anim>
                                        <p:anim calcmode="lin" valueType="num">
                                          <p:cBhvr>
                                            <p:cTn id="71" dur="250" fill="hold"/>
                                            <p:tgtEl>
                                              <p:spTgt spid="51"/>
                                            </p:tgtEl>
                                            <p:attrNameLst>
                                              <p:attrName>ppt_h</p:attrName>
                                            </p:attrNameLst>
                                          </p:cBhvr>
                                          <p:tavLst>
                                            <p:tav tm="0">
                                              <p:val>
                                                <p:fltVal val="0"/>
                                              </p:val>
                                            </p:tav>
                                            <p:tav tm="100000">
                                              <p:val>
                                                <p:strVal val="#ppt_h"/>
                                              </p:val>
                                            </p:tav>
                                          </p:tavLst>
                                        </p:anim>
                                      </p:childTnLst>
                                    </p:cTn>
                                  </p:par>
                                </p:childTnLst>
                              </p:cTn>
                            </p:par>
                            <p:par>
                              <p:cTn id="72" fill="hold">
                                <p:stCondLst>
                                  <p:cond delay="3650"/>
                                </p:stCondLst>
                                <p:childTnLst>
                                  <p:par>
                                    <p:cTn id="73" presetID="22" presetClass="entr" presetSubtype="8"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500"/>
                                            <p:tgtEl>
                                              <p:spTgt spid="58"/>
                                            </p:tgtEl>
                                          </p:cBhvr>
                                        </p:animEffect>
                                      </p:childTnLst>
                                    </p:cTn>
                                  </p:par>
                                  <p:par>
                                    <p:cTn id="76" presetID="22" presetClass="entr" presetSubtype="8" fill="hold" grpId="0" nodeType="withEffect">
                                      <p:stCondLst>
                                        <p:cond delay="200"/>
                                      </p:stCondLst>
                                      <p:childTnLst>
                                        <p:set>
                                          <p:cBhvr>
                                            <p:cTn id="77" dur="1" fill="hold">
                                              <p:stCondLst>
                                                <p:cond delay="0"/>
                                              </p:stCondLst>
                                            </p:cTn>
                                            <p:tgtEl>
                                              <p:spTgt spid="56"/>
                                            </p:tgtEl>
                                            <p:attrNameLst>
                                              <p:attrName>style.visibility</p:attrName>
                                            </p:attrNameLst>
                                          </p:cBhvr>
                                          <p:to>
                                            <p:strVal val="visible"/>
                                          </p:to>
                                        </p:set>
                                        <p:animEffect transition="in" filter="wipe(left)">
                                          <p:cBhvr>
                                            <p:cTn id="78" dur="500"/>
                                            <p:tgtEl>
                                              <p:spTgt spid="56"/>
                                            </p:tgtEl>
                                          </p:cBhvr>
                                        </p:animEffect>
                                      </p:childTnLst>
                                    </p:cTn>
                                  </p:par>
                                  <p:par>
                                    <p:cTn id="79" presetID="22" presetClass="entr" presetSubtype="8" fill="hold" grpId="0" nodeType="withEffect">
                                      <p:stCondLst>
                                        <p:cond delay="40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par>
                                    <p:cTn id="82" presetID="22" presetClass="entr" presetSubtype="8" fill="hold" grpId="0" nodeType="withEffect">
                                      <p:stCondLst>
                                        <p:cond delay="60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par>
                                    <p:cTn id="85" presetID="22" presetClass="entr" presetSubtype="8" fill="hold" grpId="0" nodeType="withEffect">
                                      <p:stCondLst>
                                        <p:cond delay="80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P spid="31" grpId="0" animBg="1"/>
          <p:bldP spid="33" grpId="0" animBg="1"/>
          <p:bldP spid="34" grpId="0" animBg="1"/>
          <p:bldP spid="50" grpId="0"/>
          <p:bldP spid="51" grpId="0"/>
          <p:bldP spid="52" grpId="0"/>
          <p:bldP spid="53" grpId="0"/>
          <p:bldP spid="54" grpId="0"/>
          <p:bldP spid="55" grpId="0"/>
          <p:bldP spid="56" grpId="0"/>
          <p:bldP spid="57" grpId="0"/>
          <p:bldP spid="58" grpId="0"/>
          <p:bldP spid="59"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7" name="组合 46"/>
          <p:cNvGrpSpPr/>
          <p:nvPr/>
        </p:nvGrpSpPr>
        <p:grpSpPr>
          <a:xfrm>
            <a:off x="5076056" y="2403654"/>
            <a:ext cx="2972164" cy="503773"/>
            <a:chOff x="6339097" y="3296031"/>
            <a:chExt cx="3744416" cy="511504"/>
          </a:xfrm>
        </p:grpSpPr>
        <p:sp>
          <p:nvSpPr>
            <p:cNvPr id="48" name="圆角矩形 4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9" name="矩形 4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0" name="圆角矩形 4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1" name="组合 50"/>
          <p:cNvGrpSpPr/>
          <p:nvPr/>
        </p:nvGrpSpPr>
        <p:grpSpPr>
          <a:xfrm>
            <a:off x="5076056" y="3106349"/>
            <a:ext cx="2972164" cy="503772"/>
            <a:chOff x="6339097" y="4180903"/>
            <a:chExt cx="3744416" cy="511504"/>
          </a:xfrm>
        </p:grpSpPr>
        <p:sp>
          <p:nvSpPr>
            <p:cNvPr id="52" name="圆角矩形 51"/>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5076056" y="3803637"/>
            <a:ext cx="2972164" cy="503773"/>
            <a:chOff x="6339097" y="5057483"/>
            <a:chExt cx="3744416" cy="511504"/>
          </a:xfrm>
        </p:grpSpPr>
        <p:sp>
          <p:nvSpPr>
            <p:cNvPr id="56" name="圆角矩形 55"/>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下箭头 57"/>
          <p:cNvSpPr/>
          <p:nvPr/>
        </p:nvSpPr>
        <p:spPr>
          <a:xfrm rot="16200000">
            <a:off x="3602551" y="2404670"/>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59" name="TextBox 58"/>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a16="http://schemas.microsoft.com/office/drawing/2014/main" xmlns="" id="{B6572FE8-BB39-4098-A3EF-A54D4BD9CBB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10800000">
            <a:off x="-468560" y="2104170"/>
            <a:ext cx="4259158" cy="3039330"/>
          </a:xfrm>
          <a:prstGeom prst="rect">
            <a:avLst/>
          </a:prstGeom>
        </p:spPr>
      </p:pic>
    </p:spTree>
    <p:extLst>
      <p:ext uri="{BB962C8B-B14F-4D97-AF65-F5344CB8AC3E}">
        <p14:creationId xmlns="" xmlns:p14="http://schemas.microsoft.com/office/powerpoint/2010/main" val="138879474"/>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59"/>
                                        </p:tgtEl>
                                        <p:attrNameLst>
                                          <p:attrName>style.visibility</p:attrName>
                                        </p:attrNameLst>
                                      </p:cBhvr>
                                      <p:to>
                                        <p:strVal val="visible"/>
                                      </p:to>
                                    </p:set>
                                    <p:anim calcmode="lin" valueType="num">
                                      <p:cBhvr>
                                        <p:cTn id="11" dur="250" fill="hold"/>
                                        <p:tgtEl>
                                          <p:spTgt spid="59"/>
                                        </p:tgtEl>
                                        <p:attrNameLst>
                                          <p:attrName>ppt_x</p:attrName>
                                        </p:attrNameLst>
                                      </p:cBhvr>
                                      <p:tavLst>
                                        <p:tav tm="0">
                                          <p:val>
                                            <p:strVal val="#ppt_x"/>
                                          </p:val>
                                        </p:tav>
                                        <p:tav tm="100000">
                                          <p:val>
                                            <p:strVal val="#ppt_x"/>
                                          </p:val>
                                        </p:tav>
                                      </p:tavLst>
                                    </p:anim>
                                    <p:anim calcmode="lin" valueType="num">
                                      <p:cBhvr>
                                        <p:cTn id="12" dur="250" fill="hold"/>
                                        <p:tgtEl>
                                          <p:spTgt spid="59"/>
                                        </p:tgtEl>
                                        <p:attrNameLst>
                                          <p:attrName>ppt_y</p:attrName>
                                        </p:attrNameLst>
                                      </p:cBhvr>
                                      <p:tavLst>
                                        <p:tav tm="0">
                                          <p:val>
                                            <p:strVal val="#ppt_y-#ppt_h/2"/>
                                          </p:val>
                                        </p:tav>
                                        <p:tav tm="100000">
                                          <p:val>
                                            <p:strVal val="#ppt_y"/>
                                          </p:val>
                                        </p:tav>
                                      </p:tavLst>
                                    </p:anim>
                                    <p:anim calcmode="lin" valueType="num">
                                      <p:cBhvr>
                                        <p:cTn id="13" dur="250" fill="hold"/>
                                        <p:tgtEl>
                                          <p:spTgt spid="59"/>
                                        </p:tgtEl>
                                        <p:attrNameLst>
                                          <p:attrName>ppt_w</p:attrName>
                                        </p:attrNameLst>
                                      </p:cBhvr>
                                      <p:tavLst>
                                        <p:tav tm="0">
                                          <p:val>
                                            <p:strVal val="#ppt_w"/>
                                          </p:val>
                                        </p:tav>
                                        <p:tav tm="100000">
                                          <p:val>
                                            <p:strVal val="#ppt_w"/>
                                          </p:val>
                                        </p:tav>
                                      </p:tavLst>
                                    </p:anim>
                                    <p:anim calcmode="lin" valueType="num">
                                      <p:cBhvr>
                                        <p:cTn id="14" dur="250" fill="hold"/>
                                        <p:tgtEl>
                                          <p:spTgt spid="59"/>
                                        </p:tgtEl>
                                        <p:attrNameLst>
                                          <p:attrName>ppt_h</p:attrName>
                                        </p:attrNameLst>
                                      </p:cBhvr>
                                      <p:tavLst>
                                        <p:tav tm="0">
                                          <p:val>
                                            <p:fltVal val="0"/>
                                          </p:val>
                                        </p:tav>
                                        <p:tav tm="100000">
                                          <p:val>
                                            <p:strVal val="#ppt_h"/>
                                          </p:val>
                                        </p:tav>
                                      </p:tavLst>
                                    </p:anim>
                                  </p:childTnLst>
                                </p:cTn>
                              </p:par>
                            </p:childTnLst>
                          </p:cTn>
                        </p:par>
                        <p:par>
                          <p:cTn id="15" fill="hold">
                            <p:stCondLst>
                              <p:cond delay="16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3"/>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1000"/>
                                        <p:tgtEl>
                                          <p:spTgt spid="5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5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childTnLst>
                                </p:cTn>
                              </p:par>
                              <p:par>
                                <p:cTn id="51" presetID="56" presetClass="path" presetSubtype="0" accel="50000" decel="50000" fill="hold" grpId="1" nodeType="withEffect">
                                  <p:stCondLst>
                                    <p:cond delay="750"/>
                                  </p:stCondLst>
                                  <p:childTnLst>
                                    <p:animMotion origin="layout" path="M -0.03737 0.04121 L -6.25E-7 -4.44444E-6 " pathEditMode="relative" rAng="0" ptsTypes="AA">
                                      <p:cBhvr>
                                        <p:cTn id="52" dur="700" fill="hold"/>
                                        <p:tgtEl>
                                          <p:spTgt spid="54"/>
                                        </p:tgtEl>
                                        <p:attrNameLst>
                                          <p:attrName>ppt_x</p:attrName>
                                          <p:attrName>ppt_y</p:attrName>
                                        </p:attrNameLst>
                                      </p:cBhvr>
                                      <p:rCtr x="1862" y="-2060"/>
                                    </p:animMotion>
                                  </p:childTnLst>
                                </p:cTn>
                              </p:par>
                              <p:par>
                                <p:cTn id="53" presetID="22" presetClass="entr" presetSubtype="8" fill="hold" nodeType="withEffect">
                                  <p:stCondLst>
                                    <p:cond delay="125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childTnLst>
                          </p:cTn>
                        </p:par>
                        <p:par>
                          <p:cTn id="56" fill="hold">
                            <p:stCondLst>
                              <p:cond delay="3400"/>
                            </p:stCondLst>
                            <p:childTnLst>
                              <p:par>
                                <p:cTn id="57" presetID="2" presetClass="entr" presetSubtype="8"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additive="base">
                                        <p:cTn id="59" dur="500" fill="hold"/>
                                        <p:tgtEl>
                                          <p:spTgt spid="58"/>
                                        </p:tgtEl>
                                        <p:attrNameLst>
                                          <p:attrName>ppt_x</p:attrName>
                                        </p:attrNameLst>
                                      </p:cBhvr>
                                      <p:tavLst>
                                        <p:tav tm="0">
                                          <p:val>
                                            <p:strVal val="0-#ppt_w/2"/>
                                          </p:val>
                                        </p:tav>
                                        <p:tav tm="100000">
                                          <p:val>
                                            <p:strVal val="#ppt_x"/>
                                          </p:val>
                                        </p:tav>
                                      </p:tavLst>
                                    </p:anim>
                                    <p:anim calcmode="lin" valueType="num">
                                      <p:cBhvr additive="base">
                                        <p:cTn id="60" dur="500" fill="hold"/>
                                        <p:tgtEl>
                                          <p:spTgt spid="58"/>
                                        </p:tgtEl>
                                        <p:attrNameLst>
                                          <p:attrName>ppt_y</p:attrName>
                                        </p:attrNameLst>
                                      </p:cBhvr>
                                      <p:tavLst>
                                        <p:tav tm="0">
                                          <p:val>
                                            <p:strVal val="#ppt_y"/>
                                          </p:val>
                                        </p:tav>
                                        <p:tav tm="100000">
                                          <p:val>
                                            <p:strVal val="#ppt_y"/>
                                          </p:val>
                                        </p:tav>
                                      </p:tavLst>
                                    </p:anim>
                                  </p:childTnLst>
                                </p:cTn>
                              </p:par>
                            </p:childTnLst>
                          </p:cTn>
                        </p:par>
                        <p:par>
                          <p:cTn id="61" fill="hold">
                            <p:stCondLst>
                              <p:cond delay="3900"/>
                            </p:stCondLst>
                            <p:childTnLst>
                              <p:par>
                                <p:cTn id="62" presetID="26" presetClass="emph" presetSubtype="0" fill="hold" grpId="2" nodeType="afterEffect">
                                  <p:stCondLst>
                                    <p:cond delay="0"/>
                                  </p:stCondLst>
                                  <p:childTnLst>
                                    <p:animEffect transition="out" filter="fade">
                                      <p:cBhvr>
                                        <p:cTn id="63" dur="500" tmFilter="0, 0; .2, .5; .8, .5; 1, 0"/>
                                        <p:tgtEl>
                                          <p:spTgt spid="33"/>
                                        </p:tgtEl>
                                      </p:cBhvr>
                                    </p:animEffect>
                                    <p:animScale>
                                      <p:cBhvr>
                                        <p:cTn id="64" dur="250" autoRev="1" fill="hold"/>
                                        <p:tgtEl>
                                          <p:spTgt spid="33"/>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47"/>
                                        </p:tgtEl>
                                      </p:cBhvr>
                                    </p:animEffect>
                                    <p:animScale>
                                      <p:cBhvr>
                                        <p:cTn id="67"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33" grpId="2" animBg="1"/>
      <p:bldP spid="50" grpId="0" animBg="1"/>
      <p:bldP spid="50" grpId="1" animBg="1"/>
      <p:bldP spid="54" grpId="0" animBg="1"/>
      <p:bldP spid="54" grpId="1" animBg="1"/>
      <p:bldP spid="58" grpId="0" animBg="1"/>
      <p:bldP spid="5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24" name="TextBox 23"/>
          <p:cNvSpPr txBox="1"/>
          <p:nvPr/>
        </p:nvSpPr>
        <p:spPr>
          <a:xfrm>
            <a:off x="683568" y="1419622"/>
            <a:ext cx="2193498"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6" name="TextBox 25"/>
          <p:cNvSpPr txBox="1"/>
          <p:nvPr/>
        </p:nvSpPr>
        <p:spPr>
          <a:xfrm>
            <a:off x="6410949" y="1419622"/>
            <a:ext cx="2193499"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7" name="TextBox 26"/>
          <p:cNvSpPr txBox="1"/>
          <p:nvPr/>
        </p:nvSpPr>
        <p:spPr>
          <a:xfrm>
            <a:off x="6410950" y="3213524"/>
            <a:ext cx="2193498"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8" name="TextBox 27"/>
          <p:cNvSpPr txBox="1"/>
          <p:nvPr/>
        </p:nvSpPr>
        <p:spPr>
          <a:xfrm>
            <a:off x="683568" y="3213524"/>
            <a:ext cx="2193498"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grpSp>
        <p:nvGrpSpPr>
          <p:cNvPr id="29" name="组合 28"/>
          <p:cNvGrpSpPr/>
          <p:nvPr/>
        </p:nvGrpSpPr>
        <p:grpSpPr>
          <a:xfrm>
            <a:off x="3218020" y="1474615"/>
            <a:ext cx="2752869" cy="2753319"/>
            <a:chOff x="3218020" y="2137420"/>
            <a:chExt cx="2752869" cy="2753319"/>
          </a:xfrm>
        </p:grpSpPr>
        <p:sp>
          <p:nvSpPr>
            <p:cNvPr id="30" name="椭圆 6"/>
            <p:cNvSpPr/>
            <p:nvPr/>
          </p:nvSpPr>
          <p:spPr>
            <a:xfrm flipH="1" flipV="1">
              <a:off x="4617911" y="3332449"/>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61"/>
            <p:cNvSpPr/>
            <p:nvPr/>
          </p:nvSpPr>
          <p:spPr>
            <a:xfrm flipH="1" flipV="1">
              <a:off x="3218020" y="3537575"/>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6"/>
            <p:cNvSpPr/>
            <p:nvPr/>
          </p:nvSpPr>
          <p:spPr>
            <a:xfrm>
              <a:off x="3218020" y="2137420"/>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61"/>
            <p:cNvSpPr/>
            <p:nvPr/>
          </p:nvSpPr>
          <p:spPr>
            <a:xfrm>
              <a:off x="4412599" y="2137421"/>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68518" y="3214227"/>
              <a:ext cx="651872" cy="651872"/>
            </a:xfrm>
            <a:prstGeom prst="ellips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4355976" y="3401664"/>
              <a:ext cx="477644" cy="246221"/>
            </a:xfrm>
            <a:prstGeom prst="rect">
              <a:avLst/>
            </a:prstGeom>
            <a:noFill/>
          </p:spPr>
          <p:txBody>
            <a:bodyPr wrap="square" lIns="0" tIns="0" rIns="0" bIns="0" rtlCol="0">
              <a:spAutoFit/>
            </a:bodyPr>
            <a:lstStyle/>
            <a:p>
              <a:pPr algn="ctr"/>
              <a:r>
                <a:rPr lang="zh-CN" altLang="en-US" sz="1600" b="1" dirty="0">
                  <a:solidFill>
                    <a:schemeClr val="tx2"/>
                  </a:solidFill>
                  <a:latin typeface="微软雅黑" pitchFamily="34" charset="-122"/>
                  <a:ea typeface="微软雅黑" pitchFamily="34" charset="-122"/>
                </a:rPr>
                <a:t>标题</a:t>
              </a:r>
            </a:p>
          </p:txBody>
        </p:sp>
        <p:sp>
          <p:nvSpPr>
            <p:cNvPr id="36" name="TextBox 35"/>
            <p:cNvSpPr txBox="1"/>
            <p:nvPr/>
          </p:nvSpPr>
          <p:spPr>
            <a:xfrm>
              <a:off x="3491880" y="2569468"/>
              <a:ext cx="884467"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37" name="TextBox 36"/>
            <p:cNvSpPr txBox="1"/>
            <p:nvPr/>
          </p:nvSpPr>
          <p:spPr>
            <a:xfrm>
              <a:off x="4784238" y="2569468"/>
              <a:ext cx="815013"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38" name="TextBox 37"/>
            <p:cNvSpPr txBox="1"/>
            <p:nvPr/>
          </p:nvSpPr>
          <p:spPr>
            <a:xfrm>
              <a:off x="3590936" y="3907518"/>
              <a:ext cx="812459"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39" name="TextBox 38"/>
            <p:cNvSpPr txBox="1"/>
            <p:nvPr/>
          </p:nvSpPr>
          <p:spPr>
            <a:xfrm>
              <a:off x="4881641" y="3907518"/>
              <a:ext cx="770479"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40" name="椭圆 39"/>
            <p:cNvSpPr/>
            <p:nvPr/>
          </p:nvSpPr>
          <p:spPr>
            <a:xfrm>
              <a:off x="4305758" y="3251467"/>
              <a:ext cx="577392" cy="577392"/>
            </a:xfrm>
            <a:prstGeom prst="ellipse">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 xmlns:p14="http://schemas.microsoft.com/office/powerpoint/2010/main" val="447405754"/>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Effect transition="in" filter="fade">
                                      <p:cBhvr>
                                        <p:cTn id="9" dur="1000"/>
                                        <p:tgtEl>
                                          <p:spTgt spid="29"/>
                                        </p:tgtEl>
                                      </p:cBhvr>
                                    </p:animEffect>
                                  </p:childTnLst>
                                </p:cTn>
                              </p:par>
                              <p:par>
                                <p:cTn id="10" presetID="8" presetClass="emph" presetSubtype="0" fill="hold" nodeType="withEffect">
                                  <p:stCondLst>
                                    <p:cond delay="0"/>
                                  </p:stCondLst>
                                  <p:childTnLst>
                                    <p:animRot by="21600000">
                                      <p:cBhvr>
                                        <p:cTn id="11" dur="1000" fill="hold"/>
                                        <p:tgtEl>
                                          <p:spTgt spid="29"/>
                                        </p:tgtEl>
                                        <p:attrNameLst>
                                          <p:attrName>r</p:attrName>
                                        </p:attrNameLst>
                                      </p:cBhvr>
                                    </p:animRo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0-#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6"/>
          <p:cNvSpPr>
            <a:spLocks noChangeShapeType="1"/>
          </p:cNvSpPr>
          <p:nvPr/>
        </p:nvSpPr>
        <p:spPr bwMode="gray">
          <a:xfrm>
            <a:off x="3336238" y="2607841"/>
            <a:ext cx="0" cy="2125460"/>
          </a:xfrm>
          <a:prstGeom prst="line">
            <a:avLst/>
          </a:prstGeom>
          <a:noFill/>
          <a:ln w="9525">
            <a:solidFill>
              <a:srgbClr val="1C1C1C"/>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latin typeface="+mn-ea"/>
            </a:endParaRPr>
          </a:p>
        </p:txBody>
      </p:sp>
      <p:sp>
        <p:nvSpPr>
          <p:cNvPr id="13" name="Line 7"/>
          <p:cNvSpPr>
            <a:spLocks noChangeShapeType="1"/>
          </p:cNvSpPr>
          <p:nvPr/>
        </p:nvSpPr>
        <p:spPr bwMode="gray">
          <a:xfrm>
            <a:off x="5404483" y="2516994"/>
            <a:ext cx="0" cy="2216307"/>
          </a:xfrm>
          <a:prstGeom prst="line">
            <a:avLst/>
          </a:prstGeom>
          <a:noFill/>
          <a:ln w="9525">
            <a:solidFill>
              <a:srgbClr val="1C1C1C"/>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latin typeface="+mn-ea"/>
            </a:endParaRPr>
          </a:p>
        </p:txBody>
      </p:sp>
      <p:sp>
        <p:nvSpPr>
          <p:cNvPr id="15" name="Freeform 9"/>
          <p:cNvSpPr>
            <a:spLocks/>
          </p:cNvSpPr>
          <p:nvPr/>
        </p:nvSpPr>
        <p:spPr bwMode="gray">
          <a:xfrm>
            <a:off x="1301160" y="987574"/>
            <a:ext cx="6768752" cy="1623202"/>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solidFill>
            <a:schemeClr val="tx2"/>
          </a:solidFill>
          <a:ln>
            <a:noFill/>
            <a:headEnd/>
            <a:tailEnd/>
          </a:ln>
          <a:effectLst/>
        </p:spPr>
        <p:style>
          <a:lnRef idx="3">
            <a:schemeClr val="lt1"/>
          </a:lnRef>
          <a:fillRef idx="1">
            <a:schemeClr val="accent2"/>
          </a:fillRef>
          <a:effectRef idx="1">
            <a:schemeClr val="accent2"/>
          </a:effectRef>
          <a:fontRef idx="minor">
            <a:schemeClr val="lt1"/>
          </a:fontRef>
        </p:style>
        <p:txBody>
          <a:bodyPr wrap="none" anchor="ctr">
            <a:flatTx/>
          </a:bodyPr>
          <a:lstStyle/>
          <a:p>
            <a:pPr>
              <a:defRPr/>
            </a:pPr>
            <a:endParaRPr lang="zh-CN" altLang="en-US">
              <a:latin typeface="+mn-ea"/>
            </a:endParaRPr>
          </a:p>
        </p:txBody>
      </p:sp>
      <p:grpSp>
        <p:nvGrpSpPr>
          <p:cNvPr id="16" name="组合 15"/>
          <p:cNvGrpSpPr/>
          <p:nvPr/>
        </p:nvGrpSpPr>
        <p:grpSpPr>
          <a:xfrm>
            <a:off x="1403648" y="2444986"/>
            <a:ext cx="1834452" cy="1872208"/>
            <a:chOff x="1403648" y="2139702"/>
            <a:chExt cx="1834452" cy="1872208"/>
          </a:xfrm>
        </p:grpSpPr>
        <p:sp>
          <p:nvSpPr>
            <p:cNvPr id="18" name="Text Box 16"/>
            <p:cNvSpPr txBox="1">
              <a:spLocks noChangeArrowheads="1"/>
            </p:cNvSpPr>
            <p:nvPr/>
          </p:nvSpPr>
          <p:spPr bwMode="auto">
            <a:xfrm>
              <a:off x="1403648" y="2830368"/>
              <a:ext cx="1747591" cy="1181542"/>
            </a:xfrm>
            <a:prstGeom prst="rect">
              <a:avLst/>
            </a:prstGeom>
            <a:noFill/>
            <a:ln w="9525">
              <a:noFill/>
              <a:miter lim="800000"/>
              <a:headEnd/>
              <a:tailEnd/>
            </a:ln>
            <a:effectLst/>
          </p:spPr>
          <p:txBody>
            <a:bodyPr wrap="square">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9" name="文本框 76"/>
            <p:cNvSpPr>
              <a:spLocks noChangeArrowheads="1"/>
            </p:cNvSpPr>
            <p:nvPr/>
          </p:nvSpPr>
          <p:spPr bwMode="auto">
            <a:xfrm>
              <a:off x="2336901" y="2139702"/>
              <a:ext cx="901199" cy="623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01</a:t>
              </a:r>
              <a:endParaRPr lang="zh-CN" altLang="en-US" sz="3600" b="1" dirty="0">
                <a:solidFill>
                  <a:schemeClr val="tx2"/>
                </a:solidFill>
                <a:latin typeface="+mn-ea"/>
              </a:endParaRPr>
            </a:p>
          </p:txBody>
        </p:sp>
      </p:grpSp>
      <p:grpSp>
        <p:nvGrpSpPr>
          <p:cNvPr id="20" name="组合 19"/>
          <p:cNvGrpSpPr/>
          <p:nvPr/>
        </p:nvGrpSpPr>
        <p:grpSpPr>
          <a:xfrm>
            <a:off x="3566228" y="2444986"/>
            <a:ext cx="1759091" cy="1872208"/>
            <a:chOff x="3496294" y="2139702"/>
            <a:chExt cx="1829025" cy="1872208"/>
          </a:xfrm>
        </p:grpSpPr>
        <p:sp>
          <p:nvSpPr>
            <p:cNvPr id="22" name="Text Box 16"/>
            <p:cNvSpPr txBox="1">
              <a:spLocks noChangeArrowheads="1"/>
            </p:cNvSpPr>
            <p:nvPr/>
          </p:nvSpPr>
          <p:spPr bwMode="auto">
            <a:xfrm>
              <a:off x="3496294" y="2811581"/>
              <a:ext cx="1723778" cy="1200329"/>
            </a:xfrm>
            <a:prstGeom prst="rect">
              <a:avLst/>
            </a:prstGeom>
            <a:noFill/>
            <a:ln w="9525">
              <a:noFill/>
              <a:miter lim="800000"/>
              <a:headEnd/>
              <a:tailEnd/>
            </a:ln>
            <a:effectLst/>
          </p:spPr>
          <p:txBody>
            <a:bodyPr wrap="square">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3" name="文本框 76"/>
            <p:cNvSpPr>
              <a:spLocks noChangeArrowheads="1"/>
            </p:cNvSpPr>
            <p:nvPr/>
          </p:nvSpPr>
          <p:spPr bwMode="auto">
            <a:xfrm>
              <a:off x="4382045" y="2139702"/>
              <a:ext cx="943274" cy="623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02</a:t>
              </a:r>
              <a:endParaRPr lang="zh-CN" altLang="en-US" sz="3600" b="1" dirty="0">
                <a:solidFill>
                  <a:schemeClr val="tx2"/>
                </a:solidFill>
                <a:latin typeface="+mn-ea"/>
              </a:endParaRPr>
            </a:p>
          </p:txBody>
        </p:sp>
      </p:grpSp>
      <p:grpSp>
        <p:nvGrpSpPr>
          <p:cNvPr id="24" name="组合 23"/>
          <p:cNvGrpSpPr/>
          <p:nvPr/>
        </p:nvGrpSpPr>
        <p:grpSpPr>
          <a:xfrm>
            <a:off x="5652120" y="2444986"/>
            <a:ext cx="1825750" cy="2042705"/>
            <a:chOff x="5652120" y="2139702"/>
            <a:chExt cx="1825750" cy="2042705"/>
          </a:xfrm>
        </p:grpSpPr>
        <p:sp>
          <p:nvSpPr>
            <p:cNvPr id="26" name="Text Box 16"/>
            <p:cNvSpPr txBox="1">
              <a:spLocks noChangeArrowheads="1"/>
            </p:cNvSpPr>
            <p:nvPr/>
          </p:nvSpPr>
          <p:spPr bwMode="auto">
            <a:xfrm>
              <a:off x="5652120" y="2760479"/>
              <a:ext cx="1655943" cy="1421928"/>
            </a:xfrm>
            <a:prstGeom prst="rect">
              <a:avLst/>
            </a:prstGeom>
            <a:noFill/>
            <a:ln w="9525">
              <a:noFill/>
              <a:miter lim="800000"/>
              <a:headEnd/>
              <a:tailEnd/>
            </a:ln>
            <a:effectLst/>
          </p:spPr>
          <p:txBody>
            <a:bodyPr wrap="square">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7" name="文本框 76"/>
            <p:cNvSpPr>
              <a:spLocks noChangeArrowheads="1"/>
            </p:cNvSpPr>
            <p:nvPr/>
          </p:nvSpPr>
          <p:spPr bwMode="auto">
            <a:xfrm>
              <a:off x="6588224" y="2139702"/>
              <a:ext cx="889646" cy="623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03</a:t>
              </a:r>
              <a:endParaRPr lang="zh-CN" altLang="en-US" sz="3600" b="1" dirty="0">
                <a:solidFill>
                  <a:schemeClr val="tx2"/>
                </a:solidFill>
                <a:latin typeface="+mn-ea"/>
              </a:endParaRPr>
            </a:p>
          </p:txBody>
        </p:sp>
      </p:grpSp>
      <p:sp>
        <p:nvSpPr>
          <p:cNvPr id="30" name="TextBox 29"/>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442163705"/>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1000"/>
                                        <p:tgtEl>
                                          <p:spTgt spid="16"/>
                                        </p:tgtEl>
                                      </p:cBhvr>
                                    </p:animEffect>
                                  </p:childTnLst>
                                </p:cTn>
                              </p:par>
                              <p:par>
                                <p:cTn id="21" presetID="22" presetClass="entr" presetSubtype="1"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1000"/>
                                        <p:tgtEl>
                                          <p:spTgt spid="20"/>
                                        </p:tgtEl>
                                      </p:cBhvr>
                                    </p:animEffect>
                                  </p:childTnLst>
                                </p:cTn>
                              </p:par>
                              <p:par>
                                <p:cTn id="24" presetID="22" presetClass="entr" presetSubtype="1"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52" name="Rectangle 13" descr="FD1DDF730CE4456e89755B07FE1653D0# #Rectangle 13"/>
          <p:cNvSpPr>
            <a:spLocks noChangeArrowheads="1"/>
          </p:cNvSpPr>
          <p:nvPr/>
        </p:nvSpPr>
        <p:spPr bwMode="auto">
          <a:xfrm>
            <a:off x="1401224" y="1717066"/>
            <a:ext cx="23786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3786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3677" y="1361462"/>
            <a:ext cx="1620957"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57" name="TextBox 56"/>
          <p:cNvSpPr txBox="1"/>
          <p:nvPr/>
        </p:nvSpPr>
        <p:spPr>
          <a:xfrm>
            <a:off x="1403677" y="2995682"/>
            <a:ext cx="1620957"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58" name="Rectangle 13" descr="FD1DDF730CE4456e89755B07FE1653D0# #Rectangle 13"/>
          <p:cNvSpPr>
            <a:spLocks noChangeArrowheads="1"/>
          </p:cNvSpPr>
          <p:nvPr/>
        </p:nvSpPr>
        <p:spPr bwMode="auto">
          <a:xfrm>
            <a:off x="5577688" y="2526987"/>
            <a:ext cx="23786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156176" y="2162272"/>
            <a:ext cx="1620957"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nvGrpSpPr>
          <p:cNvPr id="60"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634258" y="2679842"/>
              <a:ext cx="1055648"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63" name="组合 62"/>
          <p:cNvGrpSpPr/>
          <p:nvPr/>
        </p:nvGrpSpPr>
        <p:grpSpPr>
          <a:xfrm>
            <a:off x="4269495" y="1801490"/>
            <a:ext cx="1354818"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319581" y="2103778"/>
              <a:ext cx="1055648"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66"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841434" y="2679842"/>
              <a:ext cx="1055648"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69"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383367" y="2103778"/>
              <a:ext cx="1107998" cy="359881"/>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577688" y="4157667"/>
            <a:ext cx="237868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56176" y="3792952"/>
            <a:ext cx="1620957"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Tree>
    <p:extLst>
      <p:ext uri="{BB962C8B-B14F-4D97-AF65-F5344CB8AC3E}">
        <p14:creationId xmlns="" xmlns:p14="http://schemas.microsoft.com/office/powerpoint/2010/main" val="1243964117"/>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1+#ppt_w/2"/>
                                          </p:val>
                                        </p:tav>
                                        <p:tav tm="100000">
                                          <p:val>
                                            <p:strVal val="#ppt_x"/>
                                          </p:val>
                                        </p:tav>
                                      </p:tavLst>
                                    </p:anim>
                                    <p:anim calcmode="lin" valueType="num">
                                      <p:cBhvr additive="base">
                                        <p:cTn id="28" dur="500" fill="hold"/>
                                        <p:tgtEl>
                                          <p:spTgt spid="6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500" fill="hold"/>
                                        <p:tgtEl>
                                          <p:spTgt spid="66"/>
                                        </p:tgtEl>
                                        <p:attrNameLst>
                                          <p:attrName>ppt_x</p:attrName>
                                        </p:attrNameLst>
                                      </p:cBhvr>
                                      <p:tavLst>
                                        <p:tav tm="0">
                                          <p:val>
                                            <p:strVal val="0-#ppt_w/2"/>
                                          </p:val>
                                        </p:tav>
                                        <p:tav tm="100000">
                                          <p:val>
                                            <p:strVal val="#ppt_x"/>
                                          </p:val>
                                        </p:tav>
                                      </p:tavLst>
                                    </p:anim>
                                    <p:anim calcmode="lin" valueType="num">
                                      <p:cBhvr additive="base">
                                        <p:cTn id="48" dur="500" fill="hold"/>
                                        <p:tgtEl>
                                          <p:spTgt spid="66"/>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additive="base">
                                        <p:cTn id="67" dur="500" fill="hold"/>
                                        <p:tgtEl>
                                          <p:spTgt spid="69"/>
                                        </p:tgtEl>
                                        <p:attrNameLst>
                                          <p:attrName>ppt_x</p:attrName>
                                        </p:attrNameLst>
                                      </p:cBhvr>
                                      <p:tavLst>
                                        <p:tav tm="0">
                                          <p:val>
                                            <p:strVal val="1+#ppt_w/2"/>
                                          </p:val>
                                        </p:tav>
                                        <p:tav tm="100000">
                                          <p:val>
                                            <p:strVal val="#ppt_x"/>
                                          </p:val>
                                        </p:tav>
                                      </p:tavLst>
                                    </p:anim>
                                    <p:anim calcmode="lin" valueType="num">
                                      <p:cBhvr additive="base">
                                        <p:cTn id="68" dur="500" fill="hold"/>
                                        <p:tgtEl>
                                          <p:spTgt spid="69"/>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9" name="流程图: 数据 8"/>
          <p:cNvSpPr/>
          <p:nvPr/>
        </p:nvSpPr>
        <p:spPr>
          <a:xfrm rot="16200000" flipH="1">
            <a:off x="990353" y="1385211"/>
            <a:ext cx="504055" cy="198774"/>
          </a:xfrm>
          <a:prstGeom prst="flowChartInputOutpu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287010" y="1059582"/>
            <a:ext cx="3024336" cy="3600400"/>
          </a:xfrm>
          <a:prstGeom prst="roundRect">
            <a:avLst>
              <a:gd name="adj" fmla="val 6769"/>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p:nvPr/>
        </p:nvSpPr>
        <p:spPr>
          <a:xfrm>
            <a:off x="1142994" y="1339079"/>
            <a:ext cx="2584057" cy="397547"/>
          </a:xfrm>
          <a:prstGeom prst="homePlate">
            <a:avLst>
              <a:gd name="adj" fmla="val 334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观点一：</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14" name="TextBox 13"/>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b="0" dirty="0">
                <a:solidFill>
                  <a:srgbClr val="FFFFFF"/>
                </a:solidFill>
              </a:rPr>
              <a:t>添加标题内容</a:t>
            </a:r>
          </a:p>
        </p:txBody>
      </p:sp>
      <p:sp>
        <p:nvSpPr>
          <p:cNvPr id="15" name="TextBox 14"/>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观点二：</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16" name="TextBox 15"/>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观点三：</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24" name="流程图: 数据 23"/>
          <p:cNvSpPr/>
          <p:nvPr/>
        </p:nvSpPr>
        <p:spPr>
          <a:xfrm rot="16200000" flipH="1">
            <a:off x="4662761" y="1385211"/>
            <a:ext cx="504055" cy="198774"/>
          </a:xfrm>
          <a:prstGeom prst="flowChartInputOutp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959418" y="1059582"/>
            <a:ext cx="3024336" cy="3600400"/>
          </a:xfrm>
          <a:prstGeom prst="roundRect">
            <a:avLst>
              <a:gd name="adj" fmla="val 6769"/>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边形 25"/>
          <p:cNvSpPr/>
          <p:nvPr/>
        </p:nvSpPr>
        <p:spPr>
          <a:xfrm>
            <a:off x="4815402" y="1339079"/>
            <a:ext cx="2584057" cy="397547"/>
          </a:xfrm>
          <a:prstGeom prst="homePlate">
            <a:avLst>
              <a:gd name="adj" fmla="val 334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结论一：</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28" name="TextBox 27"/>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b="0" dirty="0">
                <a:solidFill>
                  <a:srgbClr val="FFFFFF"/>
                </a:solidFill>
              </a:rPr>
              <a:t>添加标题内容</a:t>
            </a:r>
          </a:p>
        </p:txBody>
      </p:sp>
      <p:sp>
        <p:nvSpPr>
          <p:cNvPr id="29" name="TextBox 28"/>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结论二：</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30" name="TextBox 29"/>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结论三：</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Tree>
    <p:extLst>
      <p:ext uri="{BB962C8B-B14F-4D97-AF65-F5344CB8AC3E}">
        <p14:creationId xmlns="" xmlns:p14="http://schemas.microsoft.com/office/powerpoint/2010/main" val="2980090943"/>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16" grpId="0"/>
      <p:bldP spid="24" grpId="0" animBg="1"/>
      <p:bldP spid="25" grpId="0" animBg="1"/>
      <p:bldP spid="26" grpId="0" animBg="1"/>
      <p:bldP spid="27" grpId="0"/>
      <p:bldP spid="28" grpId="0"/>
      <p:bldP spid="29"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
          <p:cNvSpPr>
            <a:spLocks noChangeArrowheads="1"/>
          </p:cNvSpPr>
          <p:nvPr/>
        </p:nvSpPr>
        <p:spPr bwMode="auto">
          <a:xfrm>
            <a:off x="4243170" y="920046"/>
            <a:ext cx="956779" cy="970953"/>
          </a:xfrm>
          <a:prstGeom prst="ellipse">
            <a:avLst/>
          </a:prstGeom>
          <a:solidFill>
            <a:schemeClr val="bg2"/>
          </a:solidFill>
          <a:ln w="12700">
            <a:no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45" name="Oval 4"/>
          <p:cNvSpPr>
            <a:spLocks noChangeArrowheads="1"/>
          </p:cNvSpPr>
          <p:nvPr/>
        </p:nvSpPr>
        <p:spPr bwMode="auto">
          <a:xfrm>
            <a:off x="4244494" y="915566"/>
            <a:ext cx="956779" cy="970953"/>
          </a:xfrm>
          <a:prstGeom prst="ellipse">
            <a:avLst/>
          </a:prstGeom>
          <a:solidFill>
            <a:schemeClr val="tx2"/>
          </a:solidFill>
          <a:ln w="12700">
            <a:no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48" name="Oval 4"/>
          <p:cNvSpPr>
            <a:spLocks noChangeArrowheads="1"/>
          </p:cNvSpPr>
          <p:nvPr/>
        </p:nvSpPr>
        <p:spPr bwMode="auto">
          <a:xfrm>
            <a:off x="3179138" y="1359001"/>
            <a:ext cx="1308991" cy="1328384"/>
          </a:xfrm>
          <a:prstGeom prst="ellipse">
            <a:avLst/>
          </a:prstGeom>
          <a:solidFill>
            <a:schemeClr val="bg2"/>
          </a:solidFill>
          <a:ln w="12700">
            <a:solidFill>
              <a:srgbClr val="F5F5F5"/>
            </a:solid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49" name="Oval 4"/>
          <p:cNvSpPr>
            <a:spLocks noChangeArrowheads="1"/>
          </p:cNvSpPr>
          <p:nvPr/>
        </p:nvSpPr>
        <p:spPr bwMode="auto">
          <a:xfrm>
            <a:off x="3179138" y="1755659"/>
            <a:ext cx="1308991" cy="931727"/>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chemeClr val="tx2"/>
          </a:solidFill>
          <a:ln w="12700">
            <a:solidFill>
              <a:srgbClr val="F5F5F5"/>
            </a:solid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0" name="Oval 4"/>
          <p:cNvSpPr>
            <a:spLocks noChangeArrowheads="1"/>
          </p:cNvSpPr>
          <p:nvPr/>
        </p:nvSpPr>
        <p:spPr bwMode="auto">
          <a:xfrm>
            <a:off x="1944377" y="1969117"/>
            <a:ext cx="1613309" cy="1637424"/>
          </a:xfrm>
          <a:prstGeom prst="ellipse">
            <a:avLst/>
          </a:prstGeom>
          <a:solidFill>
            <a:schemeClr val="bg2"/>
          </a:solidFill>
          <a:ln w="12700">
            <a:solidFill>
              <a:srgbClr val="F5F5F5"/>
            </a:solid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1" name="Oval 4"/>
          <p:cNvSpPr>
            <a:spLocks noChangeArrowheads="1"/>
          </p:cNvSpPr>
          <p:nvPr/>
        </p:nvSpPr>
        <p:spPr bwMode="auto">
          <a:xfrm>
            <a:off x="1944377" y="2774084"/>
            <a:ext cx="1613309" cy="832458"/>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chemeClr val="tx2"/>
          </a:solidFill>
          <a:ln w="12700">
            <a:solidFill>
              <a:srgbClr val="F5F5F5"/>
            </a:solid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2" name="Oval 4"/>
          <p:cNvSpPr>
            <a:spLocks noChangeArrowheads="1"/>
          </p:cNvSpPr>
          <p:nvPr/>
        </p:nvSpPr>
        <p:spPr bwMode="auto">
          <a:xfrm>
            <a:off x="486383" y="2752805"/>
            <a:ext cx="1980161" cy="2009761"/>
          </a:xfrm>
          <a:prstGeom prst="ellipse">
            <a:avLst/>
          </a:prstGeom>
          <a:solidFill>
            <a:schemeClr val="bg2"/>
          </a:solidFill>
          <a:ln w="12700">
            <a:solidFill>
              <a:srgbClr val="F5F5F5"/>
            </a:solid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3" name="Oval 4"/>
          <p:cNvSpPr>
            <a:spLocks noChangeArrowheads="1"/>
          </p:cNvSpPr>
          <p:nvPr/>
        </p:nvSpPr>
        <p:spPr bwMode="auto">
          <a:xfrm>
            <a:off x="656986" y="4321575"/>
            <a:ext cx="1638957" cy="440990"/>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chemeClr val="tx2"/>
          </a:solidFill>
          <a:ln w="12700">
            <a:solidFill>
              <a:srgbClr val="F5F5F5"/>
            </a:solid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4" name="TextBox 53"/>
          <p:cNvSpPr txBox="1"/>
          <p:nvPr/>
        </p:nvSpPr>
        <p:spPr>
          <a:xfrm>
            <a:off x="840250" y="3551980"/>
            <a:ext cx="1274219" cy="411409"/>
          </a:xfrm>
          <a:prstGeom prst="rect">
            <a:avLst/>
          </a:prstGeom>
          <a:noFill/>
        </p:spPr>
        <p:txBody>
          <a:bodyPr wrap="none" lIns="72148" tIns="36075" rIns="72148" bIns="36075" rtlCol="0" anchor="ctr">
            <a:spAutoFit/>
          </a:bodyPr>
          <a:lstStyle/>
          <a:p>
            <a:r>
              <a:rPr lang="zh-CN" altLang="en-US" sz="2200" dirty="0">
                <a:solidFill>
                  <a:schemeClr val="bg1"/>
                </a:solidFill>
                <a:latin typeface="微软雅黑" pitchFamily="34" charset="-122"/>
                <a:ea typeface="微软雅黑" pitchFamily="34" charset="-122"/>
              </a:rPr>
              <a:t>添加文字</a:t>
            </a:r>
          </a:p>
        </p:txBody>
      </p:sp>
      <p:sp>
        <p:nvSpPr>
          <p:cNvPr id="55" name="TextBox 54"/>
          <p:cNvSpPr txBox="1"/>
          <p:nvPr/>
        </p:nvSpPr>
        <p:spPr>
          <a:xfrm>
            <a:off x="2201842" y="2296334"/>
            <a:ext cx="1120331" cy="365242"/>
          </a:xfrm>
          <a:prstGeom prst="rect">
            <a:avLst/>
          </a:prstGeom>
          <a:noFill/>
        </p:spPr>
        <p:txBody>
          <a:bodyPr wrap="none" lIns="72148" tIns="36075" rIns="72148" bIns="36075" rtlCol="0" anchor="ctr">
            <a:spAutoFit/>
          </a:bodyPr>
          <a:lstStyle/>
          <a:p>
            <a:r>
              <a:rPr lang="zh-CN" altLang="en-US" sz="1900" dirty="0">
                <a:solidFill>
                  <a:schemeClr val="bg1"/>
                </a:solidFill>
                <a:latin typeface="微软雅黑" pitchFamily="34" charset="-122"/>
                <a:ea typeface="微软雅黑" pitchFamily="34" charset="-122"/>
              </a:rPr>
              <a:t>添加文字</a:t>
            </a:r>
          </a:p>
        </p:txBody>
      </p:sp>
      <p:sp>
        <p:nvSpPr>
          <p:cNvPr id="56" name="TextBox 55"/>
          <p:cNvSpPr txBox="1"/>
          <p:nvPr/>
        </p:nvSpPr>
        <p:spPr>
          <a:xfrm>
            <a:off x="3358485" y="1862706"/>
            <a:ext cx="1068555" cy="349810"/>
          </a:xfrm>
          <a:prstGeom prst="rect">
            <a:avLst/>
          </a:prstGeom>
          <a:noFill/>
        </p:spPr>
        <p:txBody>
          <a:bodyPr wrap="none" lIns="72148" tIns="36075" rIns="72148" bIns="36075" rtlCol="0" anchor="ctr">
            <a:spAutoFit/>
          </a:bodyPr>
          <a:lstStyle/>
          <a:p>
            <a:r>
              <a:rPr lang="zh-CN" altLang="en-US" dirty="0">
                <a:solidFill>
                  <a:schemeClr val="bg1"/>
                </a:solidFill>
                <a:latin typeface="微软雅黑" pitchFamily="34" charset="-122"/>
                <a:ea typeface="微软雅黑" pitchFamily="34" charset="-122"/>
              </a:rPr>
              <a:t>添加文字</a:t>
            </a:r>
          </a:p>
        </p:txBody>
      </p:sp>
      <p:cxnSp>
        <p:nvCxnSpPr>
          <p:cNvPr id="57" name="直接连接符 56"/>
          <p:cNvCxnSpPr/>
          <p:nvPr/>
        </p:nvCxnSpPr>
        <p:spPr>
          <a:xfrm>
            <a:off x="4722884" y="1540389"/>
            <a:ext cx="841329"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p:cNvCxnSpPr/>
          <p:nvPr/>
        </p:nvCxnSpPr>
        <p:spPr>
          <a:xfrm>
            <a:off x="3824870" y="2272324"/>
            <a:ext cx="1739344"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p:cNvCxnSpPr/>
          <p:nvPr/>
        </p:nvCxnSpPr>
        <p:spPr>
          <a:xfrm>
            <a:off x="2713996" y="3106242"/>
            <a:ext cx="2850217"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p:cNvCxnSpPr/>
          <p:nvPr/>
        </p:nvCxnSpPr>
        <p:spPr>
          <a:xfrm>
            <a:off x="1476463" y="3975013"/>
            <a:ext cx="4087750"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61" name="TextBox 60"/>
          <p:cNvSpPr txBox="1"/>
          <p:nvPr/>
        </p:nvSpPr>
        <p:spPr>
          <a:xfrm>
            <a:off x="5630192" y="3757685"/>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2" name="TextBox 61"/>
          <p:cNvSpPr txBox="1"/>
          <p:nvPr/>
        </p:nvSpPr>
        <p:spPr>
          <a:xfrm>
            <a:off x="5630192" y="2902265"/>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3" name="TextBox 62"/>
          <p:cNvSpPr txBox="1"/>
          <p:nvPr/>
        </p:nvSpPr>
        <p:spPr>
          <a:xfrm>
            <a:off x="5630192" y="2046846"/>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4" name="TextBox 63"/>
          <p:cNvSpPr txBox="1"/>
          <p:nvPr/>
        </p:nvSpPr>
        <p:spPr>
          <a:xfrm>
            <a:off x="5630192" y="1355868"/>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5" name="TextBox 64"/>
          <p:cNvSpPr txBox="1"/>
          <p:nvPr/>
        </p:nvSpPr>
        <p:spPr>
          <a:xfrm>
            <a:off x="4328273" y="1276773"/>
            <a:ext cx="760938" cy="257499"/>
          </a:xfrm>
          <a:prstGeom prst="rect">
            <a:avLst/>
          </a:prstGeom>
          <a:noFill/>
        </p:spPr>
        <p:txBody>
          <a:bodyPr wrap="none" lIns="72148" tIns="36075" rIns="72148" bIns="36075" rtlCol="0" anchor="ctr">
            <a:spAutoFit/>
          </a:bodyPr>
          <a:lstStyle/>
          <a:p>
            <a:r>
              <a:rPr lang="zh-CN" altLang="en-US" sz="1200" dirty="0">
                <a:solidFill>
                  <a:schemeClr val="bg1"/>
                </a:solidFill>
                <a:latin typeface="微软雅黑" pitchFamily="34" charset="-122"/>
                <a:ea typeface="微软雅黑" pitchFamily="34" charset="-122"/>
              </a:rPr>
              <a:t>添加文字</a:t>
            </a:r>
          </a:p>
        </p:txBody>
      </p:sp>
      <p:sp>
        <p:nvSpPr>
          <p:cNvPr id="25" name="TextBox 24"/>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2775094549"/>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2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42000">
                                          <p:cBhvr additive="base">
                                            <p:cTn id="7" dur="500" fill="hold"/>
                                            <p:tgtEl>
                                              <p:spTgt spid="44"/>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2000">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14:bounceEnd="42000">
                                          <p:cBhvr additive="base">
                                            <p:cTn id="11" dur="500" fill="hold"/>
                                            <p:tgtEl>
                                              <p:spTgt spid="48"/>
                                            </p:tgtEl>
                                            <p:attrNameLst>
                                              <p:attrName>ppt_x</p:attrName>
                                            </p:attrNameLst>
                                          </p:cBhvr>
                                          <p:tavLst>
                                            <p:tav tm="0">
                                              <p:val>
                                                <p:strVal val="#ppt_x"/>
                                              </p:val>
                                            </p:tav>
                                            <p:tav tm="100000">
                                              <p:val>
                                                <p:strVal val="#ppt_x"/>
                                              </p:val>
                                            </p:tav>
                                          </p:tavLst>
                                        </p:anim>
                                        <p:anim calcmode="lin" valueType="num" p14:bounceEnd="42000">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2000">
                                      <p:stCondLst>
                                        <p:cond delay="400"/>
                                      </p:stCondLst>
                                      <p:childTnLst>
                                        <p:set>
                                          <p:cBhvr>
                                            <p:cTn id="14" dur="1" fill="hold">
                                              <p:stCondLst>
                                                <p:cond delay="0"/>
                                              </p:stCondLst>
                                            </p:cTn>
                                            <p:tgtEl>
                                              <p:spTgt spid="50"/>
                                            </p:tgtEl>
                                            <p:attrNameLst>
                                              <p:attrName>style.visibility</p:attrName>
                                            </p:attrNameLst>
                                          </p:cBhvr>
                                          <p:to>
                                            <p:strVal val="visible"/>
                                          </p:to>
                                        </p:set>
                                        <p:anim calcmode="lin" valueType="num" p14:bounceEnd="42000">
                                          <p:cBhvr additive="base">
                                            <p:cTn id="15" dur="500" fill="hold"/>
                                            <p:tgtEl>
                                              <p:spTgt spid="50"/>
                                            </p:tgtEl>
                                            <p:attrNameLst>
                                              <p:attrName>ppt_x</p:attrName>
                                            </p:attrNameLst>
                                          </p:cBhvr>
                                          <p:tavLst>
                                            <p:tav tm="0">
                                              <p:val>
                                                <p:strVal val="#ppt_x"/>
                                              </p:val>
                                            </p:tav>
                                            <p:tav tm="100000">
                                              <p:val>
                                                <p:strVal val="#ppt_x"/>
                                              </p:val>
                                            </p:tav>
                                          </p:tavLst>
                                        </p:anim>
                                        <p:anim calcmode="lin" valueType="num" p14:bounceEnd="42000">
                                          <p:cBhvr additive="base">
                                            <p:cTn id="16" dur="500" fill="hold"/>
                                            <p:tgtEl>
                                              <p:spTgt spid="5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42000">
                                      <p:stCondLst>
                                        <p:cond delay="600"/>
                                      </p:stCondLst>
                                      <p:childTnLst>
                                        <p:set>
                                          <p:cBhvr>
                                            <p:cTn id="18" dur="1" fill="hold">
                                              <p:stCondLst>
                                                <p:cond delay="0"/>
                                              </p:stCondLst>
                                            </p:cTn>
                                            <p:tgtEl>
                                              <p:spTgt spid="52"/>
                                            </p:tgtEl>
                                            <p:attrNameLst>
                                              <p:attrName>style.visibility</p:attrName>
                                            </p:attrNameLst>
                                          </p:cBhvr>
                                          <p:to>
                                            <p:strVal val="visible"/>
                                          </p:to>
                                        </p:set>
                                        <p:anim calcmode="lin" valueType="num" p14:bounceEnd="42000">
                                          <p:cBhvr additive="base">
                                            <p:cTn id="19" dur="500" fill="hold"/>
                                            <p:tgtEl>
                                              <p:spTgt spid="52"/>
                                            </p:tgtEl>
                                            <p:attrNameLst>
                                              <p:attrName>ppt_x</p:attrName>
                                            </p:attrNameLst>
                                          </p:cBhvr>
                                          <p:tavLst>
                                            <p:tav tm="0">
                                              <p:val>
                                                <p:strVal val="#ppt_x"/>
                                              </p:val>
                                            </p:tav>
                                            <p:tav tm="100000">
                                              <p:val>
                                                <p:strVal val="#ppt_x"/>
                                              </p:val>
                                            </p:tav>
                                          </p:tavLst>
                                        </p:anim>
                                        <p:anim calcmode="lin" valueType="num" p14:bounceEnd="42000">
                                          <p:cBhvr additive="base">
                                            <p:cTn id="20" dur="500" fill="hold"/>
                                            <p:tgtEl>
                                              <p:spTgt spid="52"/>
                                            </p:tgtEl>
                                            <p:attrNameLst>
                                              <p:attrName>ppt_y</p:attrName>
                                            </p:attrNameLst>
                                          </p:cBhvr>
                                          <p:tavLst>
                                            <p:tav tm="0">
                                              <p:val>
                                                <p:strVal val="0-#ppt_h/2"/>
                                              </p:val>
                                            </p:tav>
                                            <p:tav tm="100000">
                                              <p:val>
                                                <p:strVal val="#ppt_y"/>
                                              </p:val>
                                            </p:tav>
                                          </p:tavLst>
                                        </p:anim>
                                      </p:childTnLst>
                                    </p:cTn>
                                  </p:par>
                                </p:childTnLst>
                              </p:cTn>
                            </p:par>
                            <p:par>
                              <p:cTn id="21" fill="hold">
                                <p:stCondLst>
                                  <p:cond delay="1100"/>
                                </p:stCondLst>
                                <p:childTnLst>
                                  <p:par>
                                    <p:cTn id="22" presetID="22" presetClass="entr" presetSubtype="4"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par>
                              <p:cTn id="25" fill="hold">
                                <p:stCondLst>
                                  <p:cond delay="1600"/>
                                </p:stCondLst>
                                <p:childTnLst>
                                  <p:par>
                                    <p:cTn id="26" presetID="42" presetClass="entr" presetSubtype="0"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22" presetClass="entr" presetSubtype="8"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childTnLst>
                              </p:cTn>
                            </p:par>
                            <p:par>
                              <p:cTn id="35" fill="hold">
                                <p:stCondLst>
                                  <p:cond delay="3100"/>
                                </p:stCondLst>
                                <p:childTnLst>
                                  <p:par>
                                    <p:cTn id="36" presetID="22" presetClass="entr" presetSubtype="8"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childTnLst>
                              </p:cTn>
                            </p:par>
                            <p:par>
                              <p:cTn id="39" fill="hold">
                                <p:stCondLst>
                                  <p:cond delay="3600"/>
                                </p:stCondLst>
                                <p:childTnLst>
                                  <p:par>
                                    <p:cTn id="40" presetID="22" presetClass="entr" presetSubtype="4"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childTnLst>
                              </p:cTn>
                            </p:par>
                            <p:par>
                              <p:cTn id="43" fill="hold">
                                <p:stCondLst>
                                  <p:cond delay="4100"/>
                                </p:stCondLst>
                                <p:childTnLst>
                                  <p:par>
                                    <p:cTn id="44" presetID="42" presetClass="entr" presetSubtype="0"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1000"/>
                                            <p:tgtEl>
                                              <p:spTgt spid="55"/>
                                            </p:tgtEl>
                                          </p:cBhvr>
                                        </p:animEffect>
                                        <p:anim calcmode="lin" valueType="num">
                                          <p:cBhvr>
                                            <p:cTn id="47" dur="1000" fill="hold"/>
                                            <p:tgtEl>
                                              <p:spTgt spid="55"/>
                                            </p:tgtEl>
                                            <p:attrNameLst>
                                              <p:attrName>ppt_x</p:attrName>
                                            </p:attrNameLst>
                                          </p:cBhvr>
                                          <p:tavLst>
                                            <p:tav tm="0">
                                              <p:val>
                                                <p:strVal val="#ppt_x"/>
                                              </p:val>
                                            </p:tav>
                                            <p:tav tm="100000">
                                              <p:val>
                                                <p:strVal val="#ppt_x"/>
                                              </p:val>
                                            </p:tav>
                                          </p:tavLst>
                                        </p:anim>
                                        <p:anim calcmode="lin" valueType="num">
                                          <p:cBhvr>
                                            <p:cTn id="48" dur="1000" fill="hold"/>
                                            <p:tgtEl>
                                              <p:spTgt spid="55"/>
                                            </p:tgtEl>
                                            <p:attrNameLst>
                                              <p:attrName>ppt_y</p:attrName>
                                            </p:attrNameLst>
                                          </p:cBhvr>
                                          <p:tavLst>
                                            <p:tav tm="0">
                                              <p:val>
                                                <p:strVal val="#ppt_y+.1"/>
                                              </p:val>
                                            </p:tav>
                                            <p:tav tm="100000">
                                              <p:val>
                                                <p:strVal val="#ppt_y"/>
                                              </p:val>
                                            </p:tav>
                                          </p:tavLst>
                                        </p:anim>
                                      </p:childTnLst>
                                    </p:cTn>
                                  </p:par>
                                </p:childTnLst>
                              </p:cTn>
                            </p:par>
                            <p:par>
                              <p:cTn id="49" fill="hold">
                                <p:stCondLst>
                                  <p:cond delay="5100"/>
                                </p:stCondLst>
                                <p:childTnLst>
                                  <p:par>
                                    <p:cTn id="50" presetID="22" presetClass="entr" presetSubtype="8"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left)">
                                          <p:cBhvr>
                                            <p:cTn id="56" dur="500"/>
                                            <p:tgtEl>
                                              <p:spTgt spid="62"/>
                                            </p:tgtEl>
                                          </p:cBhvr>
                                        </p:animEffect>
                                      </p:childTnLst>
                                    </p:cTn>
                                  </p:par>
                                </p:childTnLst>
                              </p:cTn>
                            </p:par>
                            <p:par>
                              <p:cTn id="57" fill="hold">
                                <p:stCondLst>
                                  <p:cond delay="6100"/>
                                </p:stCondLst>
                                <p:childTnLst>
                                  <p:par>
                                    <p:cTn id="58" presetID="22" presetClass="entr" presetSubtype="4"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childTnLst>
                              </p:cTn>
                            </p:par>
                            <p:par>
                              <p:cTn id="61" fill="hold">
                                <p:stCondLst>
                                  <p:cond delay="6600"/>
                                </p:stCondLst>
                                <p:childTnLst>
                                  <p:par>
                                    <p:cTn id="62" presetID="42" presetClass="entr" presetSubtype="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anim calcmode="lin" valueType="num">
                                          <p:cBhvr>
                                            <p:cTn id="65" dur="1000" fill="hold"/>
                                            <p:tgtEl>
                                              <p:spTgt spid="56"/>
                                            </p:tgtEl>
                                            <p:attrNameLst>
                                              <p:attrName>ppt_x</p:attrName>
                                            </p:attrNameLst>
                                          </p:cBhvr>
                                          <p:tavLst>
                                            <p:tav tm="0">
                                              <p:val>
                                                <p:strVal val="#ppt_x"/>
                                              </p:val>
                                            </p:tav>
                                            <p:tav tm="100000">
                                              <p:val>
                                                <p:strVal val="#ppt_x"/>
                                              </p:val>
                                            </p:tav>
                                          </p:tavLst>
                                        </p:anim>
                                        <p:anim calcmode="lin" valueType="num">
                                          <p:cBhvr>
                                            <p:cTn id="66" dur="1000" fill="hold"/>
                                            <p:tgtEl>
                                              <p:spTgt spid="56"/>
                                            </p:tgtEl>
                                            <p:attrNameLst>
                                              <p:attrName>ppt_y</p:attrName>
                                            </p:attrNameLst>
                                          </p:cBhvr>
                                          <p:tavLst>
                                            <p:tav tm="0">
                                              <p:val>
                                                <p:strVal val="#ppt_y+.1"/>
                                              </p:val>
                                            </p:tav>
                                            <p:tav tm="100000">
                                              <p:val>
                                                <p:strVal val="#ppt_y"/>
                                              </p:val>
                                            </p:tav>
                                          </p:tavLst>
                                        </p:anim>
                                      </p:childTnLst>
                                    </p:cTn>
                                  </p:par>
                                </p:childTnLst>
                              </p:cTn>
                            </p:par>
                            <p:par>
                              <p:cTn id="67" fill="hold">
                                <p:stCondLst>
                                  <p:cond delay="7600"/>
                                </p:stCondLst>
                                <p:childTnLst>
                                  <p:par>
                                    <p:cTn id="68" presetID="22" presetClass="entr" presetSubtype="8" fill="hold"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500"/>
                                            <p:tgtEl>
                                              <p:spTgt spid="58"/>
                                            </p:tgtEl>
                                          </p:cBhvr>
                                        </p:animEffect>
                                      </p:childTnLst>
                                    </p:cTn>
                                  </p:par>
                                </p:childTnLst>
                              </p:cTn>
                            </p:par>
                            <p:par>
                              <p:cTn id="71" fill="hold">
                                <p:stCondLst>
                                  <p:cond delay="8100"/>
                                </p:stCondLst>
                                <p:childTnLst>
                                  <p:par>
                                    <p:cTn id="72" presetID="22" presetClass="entr" presetSubtype="8" fill="hold" grpId="0" nodeType="after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ipe(left)">
                                          <p:cBhvr>
                                            <p:cTn id="74" dur="500"/>
                                            <p:tgtEl>
                                              <p:spTgt spid="63"/>
                                            </p:tgtEl>
                                          </p:cBhvr>
                                        </p:animEffect>
                                      </p:childTnLst>
                                    </p:cTn>
                                  </p:par>
                                </p:childTnLst>
                              </p:cTn>
                            </p:par>
                            <p:par>
                              <p:cTn id="75" fill="hold">
                                <p:stCondLst>
                                  <p:cond delay="8600"/>
                                </p:stCondLst>
                                <p:childTnLst>
                                  <p:par>
                                    <p:cTn id="76" presetID="22" presetClass="entr" presetSubtype="4"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down)">
                                          <p:cBhvr>
                                            <p:cTn id="78" dur="500"/>
                                            <p:tgtEl>
                                              <p:spTgt spid="45"/>
                                            </p:tgtEl>
                                          </p:cBhvr>
                                        </p:animEffect>
                                      </p:childTnLst>
                                    </p:cTn>
                                  </p:par>
                                </p:childTnLst>
                              </p:cTn>
                            </p:par>
                            <p:par>
                              <p:cTn id="79" fill="hold">
                                <p:stCondLst>
                                  <p:cond delay="9100"/>
                                </p:stCondLst>
                                <p:childTnLst>
                                  <p:par>
                                    <p:cTn id="80" presetID="42"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1000"/>
                                            <p:tgtEl>
                                              <p:spTgt spid="65"/>
                                            </p:tgtEl>
                                          </p:cBhvr>
                                        </p:animEffect>
                                        <p:anim calcmode="lin" valueType="num">
                                          <p:cBhvr>
                                            <p:cTn id="83" dur="1000" fill="hold"/>
                                            <p:tgtEl>
                                              <p:spTgt spid="65"/>
                                            </p:tgtEl>
                                            <p:attrNameLst>
                                              <p:attrName>ppt_x</p:attrName>
                                            </p:attrNameLst>
                                          </p:cBhvr>
                                          <p:tavLst>
                                            <p:tav tm="0">
                                              <p:val>
                                                <p:strVal val="#ppt_x"/>
                                              </p:val>
                                            </p:tav>
                                            <p:tav tm="100000">
                                              <p:val>
                                                <p:strVal val="#ppt_x"/>
                                              </p:val>
                                            </p:tav>
                                          </p:tavLst>
                                        </p:anim>
                                        <p:anim calcmode="lin" valueType="num">
                                          <p:cBhvr>
                                            <p:cTn id="84" dur="1000" fill="hold"/>
                                            <p:tgtEl>
                                              <p:spTgt spid="65"/>
                                            </p:tgtEl>
                                            <p:attrNameLst>
                                              <p:attrName>ppt_y</p:attrName>
                                            </p:attrNameLst>
                                          </p:cBhvr>
                                          <p:tavLst>
                                            <p:tav tm="0">
                                              <p:val>
                                                <p:strVal val="#ppt_y+.1"/>
                                              </p:val>
                                            </p:tav>
                                            <p:tav tm="100000">
                                              <p:val>
                                                <p:strVal val="#ppt_y"/>
                                              </p:val>
                                            </p:tav>
                                          </p:tavLst>
                                        </p:anim>
                                      </p:childTnLst>
                                    </p:cTn>
                                  </p:par>
                                </p:childTnLst>
                              </p:cTn>
                            </p:par>
                            <p:par>
                              <p:cTn id="85" fill="hold">
                                <p:stCondLst>
                                  <p:cond delay="10100"/>
                                </p:stCondLst>
                                <p:childTnLst>
                                  <p:par>
                                    <p:cTn id="86" presetID="22" presetClass="entr" presetSubtype="8" fill="hold" nodeType="after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left)">
                                          <p:cBhvr>
                                            <p:cTn id="88" dur="500"/>
                                            <p:tgtEl>
                                              <p:spTgt spid="57"/>
                                            </p:tgtEl>
                                          </p:cBhvr>
                                        </p:animEffect>
                                      </p:childTnLst>
                                    </p:cTn>
                                  </p:par>
                                </p:childTnLst>
                              </p:cTn>
                            </p:par>
                            <p:par>
                              <p:cTn id="89" fill="hold">
                                <p:stCondLst>
                                  <p:cond delay="10600"/>
                                </p:stCondLst>
                                <p:childTnLst>
                                  <p:par>
                                    <p:cTn id="90" presetID="22" presetClass="entr" presetSubtype="8" fill="hold" grpId="0"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8" grpId="0" animBg="1"/>
          <p:bldP spid="49" grpId="0" animBg="1"/>
          <p:bldP spid="50" grpId="0" animBg="1"/>
          <p:bldP spid="51" grpId="0" animBg="1"/>
          <p:bldP spid="52" grpId="0" animBg="1"/>
          <p:bldP spid="53" grpId="0" animBg="1"/>
          <p:bldP spid="54" grpId="0"/>
          <p:bldP spid="55" grpId="0"/>
          <p:bldP spid="56" grpId="0"/>
          <p:bldP spid="61" grpId="0"/>
          <p:bldP spid="62" grpId="0"/>
          <p:bldP spid="63" grpId="0"/>
          <p:bldP spid="64" grpId="0"/>
          <p:bldP spid="6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0-#ppt_h/2"/>
                                              </p:val>
                                            </p:tav>
                                            <p:tav tm="100000">
                                              <p:val>
                                                <p:strVal val="#ppt_y"/>
                                              </p:val>
                                            </p:tav>
                                          </p:tavLst>
                                        </p:anim>
                                      </p:childTnLst>
                                    </p:cTn>
                                  </p:par>
                                </p:childTnLst>
                              </p:cTn>
                            </p:par>
                            <p:par>
                              <p:cTn id="21" fill="hold">
                                <p:stCondLst>
                                  <p:cond delay="1100"/>
                                </p:stCondLst>
                                <p:childTnLst>
                                  <p:par>
                                    <p:cTn id="22" presetID="22" presetClass="entr" presetSubtype="4"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par>
                              <p:cTn id="25" fill="hold">
                                <p:stCondLst>
                                  <p:cond delay="1600"/>
                                </p:stCondLst>
                                <p:childTnLst>
                                  <p:par>
                                    <p:cTn id="26" presetID="42" presetClass="entr" presetSubtype="0"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22" presetClass="entr" presetSubtype="8"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childTnLst>
                              </p:cTn>
                            </p:par>
                            <p:par>
                              <p:cTn id="35" fill="hold">
                                <p:stCondLst>
                                  <p:cond delay="3100"/>
                                </p:stCondLst>
                                <p:childTnLst>
                                  <p:par>
                                    <p:cTn id="36" presetID="22" presetClass="entr" presetSubtype="8"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childTnLst>
                              </p:cTn>
                            </p:par>
                            <p:par>
                              <p:cTn id="39" fill="hold">
                                <p:stCondLst>
                                  <p:cond delay="3600"/>
                                </p:stCondLst>
                                <p:childTnLst>
                                  <p:par>
                                    <p:cTn id="40" presetID="22" presetClass="entr" presetSubtype="4"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childTnLst>
                              </p:cTn>
                            </p:par>
                            <p:par>
                              <p:cTn id="43" fill="hold">
                                <p:stCondLst>
                                  <p:cond delay="4100"/>
                                </p:stCondLst>
                                <p:childTnLst>
                                  <p:par>
                                    <p:cTn id="44" presetID="42" presetClass="entr" presetSubtype="0"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1000"/>
                                            <p:tgtEl>
                                              <p:spTgt spid="55"/>
                                            </p:tgtEl>
                                          </p:cBhvr>
                                        </p:animEffect>
                                        <p:anim calcmode="lin" valueType="num">
                                          <p:cBhvr>
                                            <p:cTn id="47" dur="1000" fill="hold"/>
                                            <p:tgtEl>
                                              <p:spTgt spid="55"/>
                                            </p:tgtEl>
                                            <p:attrNameLst>
                                              <p:attrName>ppt_x</p:attrName>
                                            </p:attrNameLst>
                                          </p:cBhvr>
                                          <p:tavLst>
                                            <p:tav tm="0">
                                              <p:val>
                                                <p:strVal val="#ppt_x"/>
                                              </p:val>
                                            </p:tav>
                                            <p:tav tm="100000">
                                              <p:val>
                                                <p:strVal val="#ppt_x"/>
                                              </p:val>
                                            </p:tav>
                                          </p:tavLst>
                                        </p:anim>
                                        <p:anim calcmode="lin" valueType="num">
                                          <p:cBhvr>
                                            <p:cTn id="48" dur="1000" fill="hold"/>
                                            <p:tgtEl>
                                              <p:spTgt spid="55"/>
                                            </p:tgtEl>
                                            <p:attrNameLst>
                                              <p:attrName>ppt_y</p:attrName>
                                            </p:attrNameLst>
                                          </p:cBhvr>
                                          <p:tavLst>
                                            <p:tav tm="0">
                                              <p:val>
                                                <p:strVal val="#ppt_y+.1"/>
                                              </p:val>
                                            </p:tav>
                                            <p:tav tm="100000">
                                              <p:val>
                                                <p:strVal val="#ppt_y"/>
                                              </p:val>
                                            </p:tav>
                                          </p:tavLst>
                                        </p:anim>
                                      </p:childTnLst>
                                    </p:cTn>
                                  </p:par>
                                </p:childTnLst>
                              </p:cTn>
                            </p:par>
                            <p:par>
                              <p:cTn id="49" fill="hold">
                                <p:stCondLst>
                                  <p:cond delay="5100"/>
                                </p:stCondLst>
                                <p:childTnLst>
                                  <p:par>
                                    <p:cTn id="50" presetID="22" presetClass="entr" presetSubtype="8"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left)">
                                          <p:cBhvr>
                                            <p:cTn id="56" dur="500"/>
                                            <p:tgtEl>
                                              <p:spTgt spid="62"/>
                                            </p:tgtEl>
                                          </p:cBhvr>
                                        </p:animEffect>
                                      </p:childTnLst>
                                    </p:cTn>
                                  </p:par>
                                </p:childTnLst>
                              </p:cTn>
                            </p:par>
                            <p:par>
                              <p:cTn id="57" fill="hold">
                                <p:stCondLst>
                                  <p:cond delay="6100"/>
                                </p:stCondLst>
                                <p:childTnLst>
                                  <p:par>
                                    <p:cTn id="58" presetID="22" presetClass="entr" presetSubtype="4"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childTnLst>
                              </p:cTn>
                            </p:par>
                            <p:par>
                              <p:cTn id="61" fill="hold">
                                <p:stCondLst>
                                  <p:cond delay="6600"/>
                                </p:stCondLst>
                                <p:childTnLst>
                                  <p:par>
                                    <p:cTn id="62" presetID="42" presetClass="entr" presetSubtype="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anim calcmode="lin" valueType="num">
                                          <p:cBhvr>
                                            <p:cTn id="65" dur="1000" fill="hold"/>
                                            <p:tgtEl>
                                              <p:spTgt spid="56"/>
                                            </p:tgtEl>
                                            <p:attrNameLst>
                                              <p:attrName>ppt_x</p:attrName>
                                            </p:attrNameLst>
                                          </p:cBhvr>
                                          <p:tavLst>
                                            <p:tav tm="0">
                                              <p:val>
                                                <p:strVal val="#ppt_x"/>
                                              </p:val>
                                            </p:tav>
                                            <p:tav tm="100000">
                                              <p:val>
                                                <p:strVal val="#ppt_x"/>
                                              </p:val>
                                            </p:tav>
                                          </p:tavLst>
                                        </p:anim>
                                        <p:anim calcmode="lin" valueType="num">
                                          <p:cBhvr>
                                            <p:cTn id="66" dur="1000" fill="hold"/>
                                            <p:tgtEl>
                                              <p:spTgt spid="56"/>
                                            </p:tgtEl>
                                            <p:attrNameLst>
                                              <p:attrName>ppt_y</p:attrName>
                                            </p:attrNameLst>
                                          </p:cBhvr>
                                          <p:tavLst>
                                            <p:tav tm="0">
                                              <p:val>
                                                <p:strVal val="#ppt_y+.1"/>
                                              </p:val>
                                            </p:tav>
                                            <p:tav tm="100000">
                                              <p:val>
                                                <p:strVal val="#ppt_y"/>
                                              </p:val>
                                            </p:tav>
                                          </p:tavLst>
                                        </p:anim>
                                      </p:childTnLst>
                                    </p:cTn>
                                  </p:par>
                                </p:childTnLst>
                              </p:cTn>
                            </p:par>
                            <p:par>
                              <p:cTn id="67" fill="hold">
                                <p:stCondLst>
                                  <p:cond delay="7600"/>
                                </p:stCondLst>
                                <p:childTnLst>
                                  <p:par>
                                    <p:cTn id="68" presetID="22" presetClass="entr" presetSubtype="8" fill="hold"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500"/>
                                            <p:tgtEl>
                                              <p:spTgt spid="58"/>
                                            </p:tgtEl>
                                          </p:cBhvr>
                                        </p:animEffect>
                                      </p:childTnLst>
                                    </p:cTn>
                                  </p:par>
                                </p:childTnLst>
                              </p:cTn>
                            </p:par>
                            <p:par>
                              <p:cTn id="71" fill="hold">
                                <p:stCondLst>
                                  <p:cond delay="8100"/>
                                </p:stCondLst>
                                <p:childTnLst>
                                  <p:par>
                                    <p:cTn id="72" presetID="22" presetClass="entr" presetSubtype="8" fill="hold" grpId="0" nodeType="after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ipe(left)">
                                          <p:cBhvr>
                                            <p:cTn id="74" dur="500"/>
                                            <p:tgtEl>
                                              <p:spTgt spid="63"/>
                                            </p:tgtEl>
                                          </p:cBhvr>
                                        </p:animEffect>
                                      </p:childTnLst>
                                    </p:cTn>
                                  </p:par>
                                </p:childTnLst>
                              </p:cTn>
                            </p:par>
                            <p:par>
                              <p:cTn id="75" fill="hold">
                                <p:stCondLst>
                                  <p:cond delay="8600"/>
                                </p:stCondLst>
                                <p:childTnLst>
                                  <p:par>
                                    <p:cTn id="76" presetID="22" presetClass="entr" presetSubtype="4"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down)">
                                          <p:cBhvr>
                                            <p:cTn id="78" dur="500"/>
                                            <p:tgtEl>
                                              <p:spTgt spid="45"/>
                                            </p:tgtEl>
                                          </p:cBhvr>
                                        </p:animEffect>
                                      </p:childTnLst>
                                    </p:cTn>
                                  </p:par>
                                </p:childTnLst>
                              </p:cTn>
                            </p:par>
                            <p:par>
                              <p:cTn id="79" fill="hold">
                                <p:stCondLst>
                                  <p:cond delay="9100"/>
                                </p:stCondLst>
                                <p:childTnLst>
                                  <p:par>
                                    <p:cTn id="80" presetID="42"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1000"/>
                                            <p:tgtEl>
                                              <p:spTgt spid="65"/>
                                            </p:tgtEl>
                                          </p:cBhvr>
                                        </p:animEffect>
                                        <p:anim calcmode="lin" valueType="num">
                                          <p:cBhvr>
                                            <p:cTn id="83" dur="1000" fill="hold"/>
                                            <p:tgtEl>
                                              <p:spTgt spid="65"/>
                                            </p:tgtEl>
                                            <p:attrNameLst>
                                              <p:attrName>ppt_x</p:attrName>
                                            </p:attrNameLst>
                                          </p:cBhvr>
                                          <p:tavLst>
                                            <p:tav tm="0">
                                              <p:val>
                                                <p:strVal val="#ppt_x"/>
                                              </p:val>
                                            </p:tav>
                                            <p:tav tm="100000">
                                              <p:val>
                                                <p:strVal val="#ppt_x"/>
                                              </p:val>
                                            </p:tav>
                                          </p:tavLst>
                                        </p:anim>
                                        <p:anim calcmode="lin" valueType="num">
                                          <p:cBhvr>
                                            <p:cTn id="84" dur="1000" fill="hold"/>
                                            <p:tgtEl>
                                              <p:spTgt spid="65"/>
                                            </p:tgtEl>
                                            <p:attrNameLst>
                                              <p:attrName>ppt_y</p:attrName>
                                            </p:attrNameLst>
                                          </p:cBhvr>
                                          <p:tavLst>
                                            <p:tav tm="0">
                                              <p:val>
                                                <p:strVal val="#ppt_y+.1"/>
                                              </p:val>
                                            </p:tav>
                                            <p:tav tm="100000">
                                              <p:val>
                                                <p:strVal val="#ppt_y"/>
                                              </p:val>
                                            </p:tav>
                                          </p:tavLst>
                                        </p:anim>
                                      </p:childTnLst>
                                    </p:cTn>
                                  </p:par>
                                </p:childTnLst>
                              </p:cTn>
                            </p:par>
                            <p:par>
                              <p:cTn id="85" fill="hold">
                                <p:stCondLst>
                                  <p:cond delay="10100"/>
                                </p:stCondLst>
                                <p:childTnLst>
                                  <p:par>
                                    <p:cTn id="86" presetID="22" presetClass="entr" presetSubtype="8" fill="hold" nodeType="after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left)">
                                          <p:cBhvr>
                                            <p:cTn id="88" dur="500"/>
                                            <p:tgtEl>
                                              <p:spTgt spid="57"/>
                                            </p:tgtEl>
                                          </p:cBhvr>
                                        </p:animEffect>
                                      </p:childTnLst>
                                    </p:cTn>
                                  </p:par>
                                </p:childTnLst>
                              </p:cTn>
                            </p:par>
                            <p:par>
                              <p:cTn id="89" fill="hold">
                                <p:stCondLst>
                                  <p:cond delay="10600"/>
                                </p:stCondLst>
                                <p:childTnLst>
                                  <p:par>
                                    <p:cTn id="90" presetID="22" presetClass="entr" presetSubtype="8" fill="hold" grpId="0"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8" grpId="0" animBg="1"/>
          <p:bldP spid="49" grpId="0" animBg="1"/>
          <p:bldP spid="50" grpId="0" animBg="1"/>
          <p:bldP spid="51" grpId="0" animBg="1"/>
          <p:bldP spid="52" grpId="0" animBg="1"/>
          <p:bldP spid="53" grpId="0" animBg="1"/>
          <p:bldP spid="54" grpId="0"/>
          <p:bldP spid="55" grpId="0"/>
          <p:bldP spid="56" grpId="0"/>
          <p:bldP spid="61" grpId="0"/>
          <p:bldP spid="62" grpId="0"/>
          <p:bldP spid="63" grpId="0"/>
          <p:bldP spid="64" grpId="0"/>
          <p:bldP spid="6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72008" y="792088"/>
            <a:ext cx="8964488" cy="415592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Font typeface="Wingdings" pitchFamily="2" charset="2"/>
              <a:buChar char="u"/>
            </a:pPr>
            <a:r>
              <a:rPr lang="zh-CN" altLang="en-US" sz="1200"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竹筒和纸张：古老的信息存储介质</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穿孔卡、穿孔纸带：</a:t>
            </a:r>
            <a:r>
              <a:rPr lang="en-US" altLang="zh-CN" dirty="0" smtClean="0">
                <a:solidFill>
                  <a:schemeClr val="tx1"/>
                </a:solidFill>
                <a:latin typeface="微软雅黑" panose="020B0503020204020204" pitchFamily="34" charset="-122"/>
                <a:ea typeface="微软雅黑" panose="020B0503020204020204" pitchFamily="34" charset="-122"/>
              </a:rPr>
              <a:t>70</a:t>
            </a:r>
            <a:r>
              <a:rPr lang="zh-CN" altLang="en-US" dirty="0" smtClean="0">
                <a:solidFill>
                  <a:schemeClr val="tx1"/>
                </a:solidFill>
                <a:latin typeface="微软雅黑" panose="020B0503020204020204" pitchFamily="34" charset="-122"/>
                <a:ea typeface="微软雅黑" panose="020B0503020204020204" pitchFamily="34" charset="-122"/>
              </a:rPr>
              <a:t>年代中期，每行一个字符，程序输入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磁带：</a:t>
            </a:r>
            <a:r>
              <a:rPr lang="en-US" altLang="zh-CN" dirty="0" smtClean="0">
                <a:solidFill>
                  <a:schemeClr val="tx1"/>
                </a:solidFill>
                <a:latin typeface="微软雅黑" panose="020B0503020204020204" pitchFamily="34" charset="-122"/>
                <a:ea typeface="微软雅黑" panose="020B0503020204020204" pitchFamily="34" charset="-122"/>
              </a:rPr>
              <a:t>1951</a:t>
            </a:r>
            <a:r>
              <a:rPr lang="zh-CN" altLang="en-US" dirty="0" smtClean="0">
                <a:solidFill>
                  <a:schemeClr val="tx1"/>
                </a:solidFill>
                <a:latin typeface="微软雅黑" panose="020B0503020204020204" pitchFamily="34" charset="-122"/>
                <a:ea typeface="微软雅黑" panose="020B0503020204020204" pitchFamily="34" charset="-122"/>
              </a:rPr>
              <a:t>后，</a:t>
            </a:r>
            <a:r>
              <a:rPr lang="en-US" altLang="zh-CN" dirty="0" smtClean="0">
                <a:solidFill>
                  <a:schemeClr val="tx1"/>
                </a:solidFill>
                <a:latin typeface="微软雅黑" panose="020B0503020204020204" pitchFamily="34" charset="-122"/>
                <a:ea typeface="微软雅黑" panose="020B0503020204020204" pitchFamily="34" charset="-122"/>
              </a:rPr>
              <a:t>UNISERVO</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90</a:t>
            </a:r>
            <a:r>
              <a:rPr lang="zh-CN" altLang="en-US" dirty="0" smtClean="0">
                <a:solidFill>
                  <a:schemeClr val="tx1"/>
                </a:solidFill>
                <a:latin typeface="微软雅黑" panose="020B0503020204020204" pitchFamily="34" charset="-122"/>
                <a:ea typeface="微软雅黑" panose="020B0503020204020204" pitchFamily="34" charset="-122"/>
              </a:rPr>
              <a:t>分钟的磁带单面数据</a:t>
            </a:r>
            <a:r>
              <a:rPr lang="en-US" altLang="zh-CN" dirty="0" smtClean="0">
                <a:solidFill>
                  <a:schemeClr val="tx1"/>
                </a:solidFill>
                <a:latin typeface="微软雅黑" panose="020B0503020204020204" pitchFamily="34" charset="-122"/>
                <a:ea typeface="微软雅黑" panose="020B0503020204020204" pitchFamily="34" charset="-122"/>
              </a:rPr>
              <a:t>660KB</a:t>
            </a: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硬盘存储器</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贡献巨大，</a:t>
            </a:r>
            <a:r>
              <a:rPr lang="en-US" altLang="zh-CN" dirty="0" smtClean="0">
                <a:solidFill>
                  <a:schemeClr val="tx1"/>
                </a:solidFill>
                <a:latin typeface="微软雅黑" panose="020B0503020204020204" pitchFamily="34" charset="-122"/>
                <a:ea typeface="微软雅黑" panose="020B0503020204020204" pitchFamily="34" charset="-122"/>
              </a:rPr>
              <a:t>1956</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1980</a:t>
            </a:r>
            <a:r>
              <a:rPr lang="zh-CN" altLang="en-US" dirty="0" smtClean="0">
                <a:solidFill>
                  <a:schemeClr val="tx1"/>
                </a:solidFill>
                <a:latin typeface="微软雅黑" panose="020B0503020204020204" pitchFamily="34" charset="-122"/>
                <a:ea typeface="微软雅黑" panose="020B0503020204020204" pitchFamily="34" charset="-122"/>
              </a:rPr>
              <a:t>首个突破</a:t>
            </a:r>
            <a:r>
              <a:rPr lang="en-US" altLang="zh-CN" dirty="0" smtClean="0">
                <a:solidFill>
                  <a:schemeClr val="tx1"/>
                </a:solidFill>
                <a:latin typeface="微软雅黑" panose="020B0503020204020204" pitchFamily="34" charset="-122"/>
                <a:ea typeface="微软雅黑" panose="020B0503020204020204" pitchFamily="34" charset="-122"/>
              </a:rPr>
              <a:t>1G</a:t>
            </a: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软盘：</a:t>
            </a:r>
            <a:r>
              <a:rPr lang="en-US" altLang="zh-CN" dirty="0" smtClean="0">
                <a:solidFill>
                  <a:schemeClr val="tx1"/>
                </a:solidFill>
                <a:latin typeface="微软雅黑" panose="020B0503020204020204" pitchFamily="34" charset="-122"/>
                <a:ea typeface="微软雅黑" panose="020B0503020204020204" pitchFamily="34" charset="-122"/>
              </a:rPr>
              <a:t>1971</a:t>
            </a:r>
            <a:r>
              <a:rPr lang="zh-CN" altLang="en-US" dirty="0" smtClean="0">
                <a:solidFill>
                  <a:schemeClr val="tx1"/>
                </a:solidFill>
                <a:latin typeface="微软雅黑" panose="020B0503020204020204" pitchFamily="34" charset="-122"/>
                <a:ea typeface="微软雅黑" panose="020B0503020204020204" pitchFamily="34" charset="-122"/>
              </a:rPr>
              <a:t>年</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引入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光盘：</a:t>
            </a:r>
            <a:r>
              <a:rPr lang="en-US" altLang="zh-CN" dirty="0" smtClean="0">
                <a:solidFill>
                  <a:schemeClr val="tx1"/>
                </a:solidFill>
                <a:latin typeface="微软雅黑" panose="020B0503020204020204" pitchFamily="34" charset="-122"/>
                <a:ea typeface="微软雅黑" panose="020B0503020204020204" pitchFamily="34" charset="-122"/>
              </a:rPr>
              <a:t>1972</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1978</a:t>
            </a:r>
            <a:r>
              <a:rPr lang="zh-CN" altLang="en-US" dirty="0" smtClean="0">
                <a:solidFill>
                  <a:schemeClr val="tx1"/>
                </a:solidFill>
                <a:latin typeface="微软雅黑" panose="020B0503020204020204" pitchFamily="34" charset="-122"/>
                <a:ea typeface="微软雅黑" panose="020B0503020204020204" pitchFamily="34" charset="-122"/>
              </a:rPr>
              <a:t>上市，</a:t>
            </a:r>
            <a:r>
              <a:rPr lang="en-US" altLang="zh-CN" dirty="0" smtClean="0">
                <a:solidFill>
                  <a:schemeClr val="tx1"/>
                </a:solidFill>
                <a:latin typeface="微软雅黑" panose="020B0503020204020204" pitchFamily="34" charset="-122"/>
                <a:ea typeface="微软雅黑" panose="020B0503020204020204" pitchFamily="34" charset="-122"/>
              </a:rPr>
              <a:t>CD-ROM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DVD</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D9</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D18</a:t>
            </a:r>
            <a:r>
              <a:rPr lang="zh-CN" altLang="en-US" dirty="0" smtClean="0">
                <a:solidFill>
                  <a:schemeClr val="tx1"/>
                </a:solidFill>
                <a:latin typeface="微软雅黑" panose="020B0503020204020204" pitchFamily="34" charset="-122"/>
                <a:ea typeface="微软雅黑" panose="020B0503020204020204" pitchFamily="34" charset="-122"/>
              </a:rPr>
              <a:t>，蓝光技术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闪存</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U</a:t>
            </a:r>
            <a:r>
              <a:rPr lang="zh-CN" altLang="en-US" dirty="0" smtClean="0">
                <a:solidFill>
                  <a:schemeClr val="tx1"/>
                </a:solidFill>
                <a:latin typeface="微软雅黑" panose="020B0503020204020204" pitchFamily="34" charset="-122"/>
                <a:ea typeface="微软雅黑" panose="020B0503020204020204" pitchFamily="34" charset="-122"/>
              </a:rPr>
              <a:t>盘、储存卡等，非易失性存储器（</a:t>
            </a:r>
            <a:r>
              <a:rPr lang="en-US" altLang="zh-CN" dirty="0" smtClean="0">
                <a:solidFill>
                  <a:schemeClr val="tx1"/>
                </a:solidFill>
                <a:latin typeface="微软雅黑" panose="020B0503020204020204" pitchFamily="34" charset="-122"/>
                <a:ea typeface="微软雅黑" panose="020B0503020204020204" pitchFamily="34" charset="-122"/>
              </a:rPr>
              <a:t>Non-Volatile</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磁盘阵列：应对单块磁盘的速度和容量问题，让很多磁盘存储器同时传输数据，而这些磁盘驱动器在逻辑上又是一个磁盘驱动器，达到单个磁盘存储器几倍、几十倍甚至上百倍的速率。</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闪存阵列：闪存阵列是完全由固态存储介质（通常是</a:t>
            </a:r>
            <a:r>
              <a:rPr lang="en-US" altLang="zh-CN" dirty="0" smtClean="0">
                <a:solidFill>
                  <a:schemeClr val="tx1"/>
                </a:solidFill>
                <a:latin typeface="微软雅黑" panose="020B0503020204020204" pitchFamily="34" charset="-122"/>
                <a:ea typeface="微软雅黑" panose="020B0503020204020204" pitchFamily="34" charset="-122"/>
              </a:rPr>
              <a:t>NAND</a:t>
            </a:r>
            <a:r>
              <a:rPr lang="zh-CN" altLang="en-US" dirty="0" smtClean="0">
                <a:solidFill>
                  <a:schemeClr val="tx1"/>
                </a:solidFill>
                <a:latin typeface="微软雅黑" panose="020B0503020204020204" pitchFamily="34" charset="-122"/>
                <a:ea typeface="微软雅黑" panose="020B0503020204020204" pitchFamily="34" charset="-122"/>
              </a:rPr>
              <a:t>闪存）构成的独立的存储阵列或设备，这些系统是用于增强可能包含磁盘阵列的环境的性能，或者用于取代所有传统的硬盘存储阵列</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前沿存储设备</a:t>
            </a:r>
            <a:r>
              <a:rPr lang="zh-CN" altLang="en-US" dirty="0" smtClean="0">
                <a:solidFill>
                  <a:schemeClr val="tx1"/>
                </a:solidFill>
                <a:latin typeface="微软雅黑" panose="020B0503020204020204" pitchFamily="34" charset="-122"/>
                <a:ea typeface="微软雅黑" panose="020B0503020204020204" pitchFamily="34" charset="-122"/>
                <a:sym typeface="Wingdings" pitchFamily="2" charset="2"/>
              </a:rPr>
              <a:t>：（闪存的替代品）</a:t>
            </a:r>
            <a:r>
              <a:rPr lang="zh-CN" altLang="en-US" dirty="0" smtClean="0">
                <a:solidFill>
                  <a:schemeClr val="tx1"/>
                </a:solidFill>
                <a:latin typeface="微软雅黑" panose="020B0503020204020204" pitchFamily="34" charset="-122"/>
                <a:ea typeface="微软雅黑" panose="020B0503020204020204" pitchFamily="34" charset="-122"/>
              </a:rPr>
              <a:t>铁电</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FRAM</a:t>
            </a:r>
            <a:r>
              <a:rPr lang="zh-CN" altLang="en-US" dirty="0" smtClean="0">
                <a:solidFill>
                  <a:schemeClr val="tx1"/>
                </a:solidFill>
                <a:latin typeface="微软雅黑" panose="020B0503020204020204" pitchFamily="34" charset="-122"/>
                <a:ea typeface="微软雅黑" panose="020B0503020204020204" pitchFamily="34" charset="-122"/>
              </a:rPr>
              <a:t>），磁阻式</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MRAM</a:t>
            </a:r>
            <a:r>
              <a:rPr lang="zh-CN" altLang="en-US" dirty="0" smtClean="0">
                <a:solidFill>
                  <a:schemeClr val="tx1"/>
                </a:solidFill>
                <a:latin typeface="微软雅黑" panose="020B0503020204020204" pitchFamily="34" charset="-122"/>
                <a:ea typeface="微软雅黑" panose="020B0503020204020204" pitchFamily="34" charset="-122"/>
              </a:rPr>
              <a:t>），阻变存储器（</a:t>
            </a:r>
            <a:r>
              <a:rPr lang="en-US" altLang="zh-CN" dirty="0" smtClean="0">
                <a:solidFill>
                  <a:schemeClr val="tx1"/>
                </a:solidFill>
                <a:latin typeface="微软雅黑" panose="020B0503020204020204" pitchFamily="34" charset="-122"/>
                <a:ea typeface="微软雅黑" panose="020B0503020204020204" pitchFamily="34" charset="-122"/>
              </a:rPr>
              <a:t>RRAM</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存储设备的发展</a:t>
            </a:r>
          </a:p>
        </p:txBody>
      </p:sp>
    </p:spTree>
    <p:extLst>
      <p:ext uri="{BB962C8B-B14F-4D97-AF65-F5344CB8AC3E}">
        <p14:creationId xmlns="" xmlns:p14="http://schemas.microsoft.com/office/powerpoint/2010/main" val="3194213223"/>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down)">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down)">
                                      <p:cBhvr>
                                        <p:cTn id="37" dur="500"/>
                                        <p:tgtEl>
                                          <p:spTgt spid="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wipe(down)">
                                      <p:cBhvr>
                                        <p:cTn id="42" dur="500"/>
                                        <p:tgtEl>
                                          <p:spTgt spid="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8" end="8"/>
                                            </p:txEl>
                                          </p:spTgt>
                                        </p:tgtEl>
                                        <p:attrNameLst>
                                          <p:attrName>style.visibility</p:attrName>
                                        </p:attrNameLst>
                                      </p:cBhvr>
                                      <p:to>
                                        <p:strVal val="visible"/>
                                      </p:to>
                                    </p:set>
                                    <p:animEffect transition="in" filter="wipe(down)">
                                      <p:cBhvr>
                                        <p:cTn id="47" dur="500"/>
                                        <p:tgtEl>
                                          <p:spTgt spid="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9" end="9"/>
                                            </p:txEl>
                                          </p:spTgt>
                                        </p:tgtEl>
                                        <p:attrNameLst>
                                          <p:attrName>style.visibility</p:attrName>
                                        </p:attrNameLst>
                                      </p:cBhvr>
                                      <p:to>
                                        <p:strVal val="visible"/>
                                      </p:to>
                                    </p:set>
                                    <p:animEffect transition="in" filter="wipe(down)">
                                      <p:cBhvr>
                                        <p:cTn id="52" dur="500"/>
                                        <p:tgtEl>
                                          <p:spTgt spid="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3598"/>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a16="http://schemas.microsoft.com/office/drawing/2014/main" xmlns="" id="{34CC8319-007B-47A9-93A8-C11A51E9E1FD}"/>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10800000">
            <a:off x="-468560" y="2104170"/>
            <a:ext cx="4259158" cy="3039330"/>
          </a:xfrm>
          <a:prstGeom prst="rect">
            <a:avLst/>
          </a:prstGeom>
        </p:spPr>
      </p:pic>
    </p:spTree>
    <p:extLst>
      <p:ext uri="{BB962C8B-B14F-4D97-AF65-F5344CB8AC3E}">
        <p14:creationId xmlns="" xmlns:p14="http://schemas.microsoft.com/office/powerpoint/2010/main" val="2594998319"/>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68"/>
                                        </p:tgtEl>
                                        <p:attrNameLst>
                                          <p:attrName>style.visibility</p:attrName>
                                        </p:attrNameLst>
                                      </p:cBhvr>
                                      <p:to>
                                        <p:strVal val="visible"/>
                                      </p:to>
                                    </p:set>
                                    <p:anim calcmode="lin" valueType="num">
                                      <p:cBhvr>
                                        <p:cTn id="11" dur="250" fill="hold"/>
                                        <p:tgtEl>
                                          <p:spTgt spid="68"/>
                                        </p:tgtEl>
                                        <p:attrNameLst>
                                          <p:attrName>ppt_x</p:attrName>
                                        </p:attrNameLst>
                                      </p:cBhvr>
                                      <p:tavLst>
                                        <p:tav tm="0">
                                          <p:val>
                                            <p:strVal val="#ppt_x"/>
                                          </p:val>
                                        </p:tav>
                                        <p:tav tm="100000">
                                          <p:val>
                                            <p:strVal val="#ppt_x"/>
                                          </p:val>
                                        </p:tav>
                                      </p:tavLst>
                                    </p:anim>
                                    <p:anim calcmode="lin" valueType="num">
                                      <p:cBhvr>
                                        <p:cTn id="12" dur="250" fill="hold"/>
                                        <p:tgtEl>
                                          <p:spTgt spid="68"/>
                                        </p:tgtEl>
                                        <p:attrNameLst>
                                          <p:attrName>ppt_y</p:attrName>
                                        </p:attrNameLst>
                                      </p:cBhvr>
                                      <p:tavLst>
                                        <p:tav tm="0">
                                          <p:val>
                                            <p:strVal val="#ppt_y-#ppt_h/2"/>
                                          </p:val>
                                        </p:tav>
                                        <p:tav tm="100000">
                                          <p:val>
                                            <p:strVal val="#ppt_y"/>
                                          </p:val>
                                        </p:tav>
                                      </p:tavLst>
                                    </p:anim>
                                    <p:anim calcmode="lin" valueType="num">
                                      <p:cBhvr>
                                        <p:cTn id="13" dur="250" fill="hold"/>
                                        <p:tgtEl>
                                          <p:spTgt spid="68"/>
                                        </p:tgtEl>
                                        <p:attrNameLst>
                                          <p:attrName>ppt_w</p:attrName>
                                        </p:attrNameLst>
                                      </p:cBhvr>
                                      <p:tavLst>
                                        <p:tav tm="0">
                                          <p:val>
                                            <p:strVal val="#ppt_w"/>
                                          </p:val>
                                        </p:tav>
                                        <p:tav tm="100000">
                                          <p:val>
                                            <p:strVal val="#ppt_w"/>
                                          </p:val>
                                        </p:tav>
                                      </p:tavLst>
                                    </p:anim>
                                    <p:anim calcmode="lin" valueType="num">
                                      <p:cBhvr>
                                        <p:cTn id="14" dur="250" fill="hold"/>
                                        <p:tgtEl>
                                          <p:spTgt spid="68"/>
                                        </p:tgtEl>
                                        <p:attrNameLst>
                                          <p:attrName>ppt_h</p:attrName>
                                        </p:attrNameLst>
                                      </p:cBhvr>
                                      <p:tavLst>
                                        <p:tav tm="0">
                                          <p:val>
                                            <p:fltVal val="0"/>
                                          </p:val>
                                        </p:tav>
                                        <p:tav tm="100000">
                                          <p:val>
                                            <p:strVal val="#ppt_h"/>
                                          </p:val>
                                        </p:tav>
                                      </p:tavLst>
                                    </p:anim>
                                  </p:childTnLst>
                                </p:cTn>
                              </p:par>
                            </p:childTnLst>
                          </p:cTn>
                        </p:par>
                        <p:par>
                          <p:cTn id="15" fill="hold">
                            <p:stCondLst>
                              <p:cond delay="16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3"/>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1000"/>
                                        <p:tgtEl>
                                          <p:spTgt spid="59"/>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59"/>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1000"/>
                                        <p:tgtEl>
                                          <p:spTgt spid="63"/>
                                        </p:tgtEl>
                                      </p:cBhvr>
                                    </p:animEffect>
                                  </p:childTnLst>
                                </p:cTn>
                              </p:par>
                              <p:par>
                                <p:cTn id="51" presetID="56" presetClass="path" presetSubtype="0" accel="50000" decel="50000" fill="hold" grpId="1" nodeType="withEffect">
                                  <p:stCondLst>
                                    <p:cond delay="750"/>
                                  </p:stCondLst>
                                  <p:childTnLst>
                                    <p:animMotion origin="layout" path="M -0.03737 0.04121 L -6.25E-7 -4.44444E-6 " pathEditMode="relative" rAng="0" ptsTypes="AA">
                                      <p:cBhvr>
                                        <p:cTn id="52" dur="700" fill="hold"/>
                                        <p:tgtEl>
                                          <p:spTgt spid="63"/>
                                        </p:tgtEl>
                                        <p:attrNameLst>
                                          <p:attrName>ppt_x</p:attrName>
                                          <p:attrName>ppt_y</p:attrName>
                                        </p:attrNameLst>
                                      </p:cBhvr>
                                      <p:rCtr x="1862" y="-2060"/>
                                    </p:animMotion>
                                  </p:childTnLst>
                                </p:cTn>
                              </p:par>
                              <p:par>
                                <p:cTn id="53" presetID="22" presetClass="entr" presetSubtype="8" fill="hold" nodeType="withEffect">
                                  <p:stCondLst>
                                    <p:cond delay="125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par>
                          <p:cTn id="56" fill="hold">
                            <p:stCondLst>
                              <p:cond delay="3400"/>
                            </p:stCondLst>
                            <p:childTnLst>
                              <p:par>
                                <p:cTn id="57" presetID="2" presetClass="entr" presetSubtype="8" fill="hold" grpId="0" nodeType="afterEffect">
                                  <p:stCondLst>
                                    <p:cond delay="0"/>
                                  </p:stCondLst>
                                  <p:childTnLst>
                                    <p:set>
                                      <p:cBhvr>
                                        <p:cTn id="58" dur="1" fill="hold">
                                          <p:stCondLst>
                                            <p:cond delay="0"/>
                                          </p:stCondLst>
                                        </p:cTn>
                                        <p:tgtEl>
                                          <p:spTgt spid="67"/>
                                        </p:tgtEl>
                                        <p:attrNameLst>
                                          <p:attrName>style.visibility</p:attrName>
                                        </p:attrNameLst>
                                      </p:cBhvr>
                                      <p:to>
                                        <p:strVal val="visible"/>
                                      </p:to>
                                    </p:set>
                                    <p:anim calcmode="lin" valueType="num">
                                      <p:cBhvr additive="base">
                                        <p:cTn id="59" dur="500" fill="hold"/>
                                        <p:tgtEl>
                                          <p:spTgt spid="67"/>
                                        </p:tgtEl>
                                        <p:attrNameLst>
                                          <p:attrName>ppt_x</p:attrName>
                                        </p:attrNameLst>
                                      </p:cBhvr>
                                      <p:tavLst>
                                        <p:tav tm="0">
                                          <p:val>
                                            <p:strVal val="0-#ppt_w/2"/>
                                          </p:val>
                                        </p:tav>
                                        <p:tav tm="100000">
                                          <p:val>
                                            <p:strVal val="#ppt_x"/>
                                          </p:val>
                                        </p:tav>
                                      </p:tavLst>
                                    </p:anim>
                                    <p:anim calcmode="lin" valueType="num">
                                      <p:cBhvr additive="base">
                                        <p:cTn id="60" dur="500" fill="hold"/>
                                        <p:tgtEl>
                                          <p:spTgt spid="67"/>
                                        </p:tgtEl>
                                        <p:attrNameLst>
                                          <p:attrName>ppt_y</p:attrName>
                                        </p:attrNameLst>
                                      </p:cBhvr>
                                      <p:tavLst>
                                        <p:tav tm="0">
                                          <p:val>
                                            <p:strVal val="#ppt_y"/>
                                          </p:val>
                                        </p:tav>
                                        <p:tav tm="100000">
                                          <p:val>
                                            <p:strVal val="#ppt_y"/>
                                          </p:val>
                                        </p:tav>
                                      </p:tavLst>
                                    </p:anim>
                                  </p:childTnLst>
                                </p:cTn>
                              </p:par>
                            </p:childTnLst>
                          </p:cTn>
                        </p:par>
                        <p:par>
                          <p:cTn id="61" fill="hold">
                            <p:stCondLst>
                              <p:cond delay="3900"/>
                            </p:stCondLst>
                            <p:childTnLst>
                              <p:par>
                                <p:cTn id="62" presetID="26" presetClass="emph" presetSubtype="0" fill="hold" grpId="2" nodeType="afterEffect">
                                  <p:stCondLst>
                                    <p:cond delay="0"/>
                                  </p:stCondLst>
                                  <p:childTnLst>
                                    <p:animEffect transition="out" filter="fade">
                                      <p:cBhvr>
                                        <p:cTn id="63" dur="500" tmFilter="0, 0; .2, .5; .8, .5; 1, 0"/>
                                        <p:tgtEl>
                                          <p:spTgt spid="59"/>
                                        </p:tgtEl>
                                      </p:cBhvr>
                                    </p:animEffect>
                                    <p:animScale>
                                      <p:cBhvr>
                                        <p:cTn id="64" dur="250" autoRev="1" fill="hold"/>
                                        <p:tgtEl>
                                          <p:spTgt spid="59"/>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60"/>
                                        </p:tgtEl>
                                      </p:cBhvr>
                                    </p:animEffect>
                                    <p:animScale>
                                      <p:cBhvr>
                                        <p:cTn id="67"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59" grpId="2" animBg="1"/>
      <p:bldP spid="63" grpId="0" animBg="1"/>
      <p:bldP spid="63" grpId="1" animBg="1"/>
      <p:bldP spid="67" grpId="0" animBg="1"/>
      <p:bldP spid="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bwMode="auto">
          <a:xfrm rot="16200000" flipH="1">
            <a:off x="4581202" y="1773549"/>
            <a:ext cx="2128451" cy="2168038"/>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67072" tIns="33536" rIns="67072" bIns="33536" anchor="ctr"/>
          <a:lstStyle/>
          <a:p>
            <a:pPr>
              <a:defRPr/>
            </a:pPr>
            <a:endParaRPr lang="zh-CN" altLang="en-US" sz="1100" kern="0">
              <a:solidFill>
                <a:sysClr val="window" lastClr="FFFFFF"/>
              </a:solidFill>
              <a:latin typeface="微软雅黑" pitchFamily="34" charset="-122"/>
              <a:ea typeface="微软雅黑" pitchFamily="34" charset="-122"/>
            </a:endParaRPr>
          </a:p>
        </p:txBody>
      </p:sp>
      <p:sp>
        <p:nvSpPr>
          <p:cNvPr id="23" name="等腰三角形 21"/>
          <p:cNvSpPr/>
          <p:nvPr/>
        </p:nvSpPr>
        <p:spPr bwMode="auto">
          <a:xfrm rot="5400000">
            <a:off x="2481868" y="1773549"/>
            <a:ext cx="2128451" cy="2168038"/>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67072" tIns="33536" rIns="67072" bIns="33536" anchor="ctr"/>
          <a:lstStyle/>
          <a:p>
            <a:pPr>
              <a:defRPr/>
            </a:pPr>
            <a:endParaRPr lang="zh-CN" altLang="en-US" sz="1100" kern="0">
              <a:solidFill>
                <a:sysClr val="window" lastClr="FFFFFF"/>
              </a:solidFill>
              <a:latin typeface="微软雅黑" pitchFamily="34" charset="-122"/>
              <a:ea typeface="微软雅黑" pitchFamily="34" charset="-122"/>
            </a:endParaRPr>
          </a:p>
        </p:txBody>
      </p:sp>
      <p:sp>
        <p:nvSpPr>
          <p:cNvPr id="24" name="椭圆 23"/>
          <p:cNvSpPr/>
          <p:nvPr/>
        </p:nvSpPr>
        <p:spPr bwMode="auto">
          <a:xfrm>
            <a:off x="2463415" y="1615801"/>
            <a:ext cx="2672612" cy="2684141"/>
          </a:xfrm>
          <a:prstGeom prst="ellipse">
            <a:avLst/>
          </a:prstGeom>
          <a:noFill/>
          <a:ln w="25400" cap="flat" cmpd="sng" algn="ctr">
            <a:solidFill>
              <a:schemeClr val="bg1">
                <a:lumMod val="50000"/>
              </a:schemeClr>
            </a:solidFill>
            <a:prstDash val="solid"/>
          </a:ln>
          <a:effectLst/>
        </p:spPr>
        <p:txBody>
          <a:bodyPr lIns="67072" tIns="33536" rIns="67072" bIns="33536" anchor="ctr"/>
          <a:lstStyle/>
          <a:p>
            <a:pPr algn="ctr">
              <a:defRPr/>
            </a:pPr>
            <a:endParaRPr lang="zh-CN" altLang="en-US" kern="0" dirty="0">
              <a:solidFill>
                <a:sysClr val="window" lastClr="FFFFFF"/>
              </a:solidFill>
              <a:latin typeface="Calibri"/>
              <a:ea typeface="微软雅黑" pitchFamily="34" charset="-122"/>
            </a:endParaRPr>
          </a:p>
        </p:txBody>
      </p:sp>
      <p:sp>
        <p:nvSpPr>
          <p:cNvPr id="25" name="椭圆 24"/>
          <p:cNvSpPr/>
          <p:nvPr/>
        </p:nvSpPr>
        <p:spPr bwMode="auto">
          <a:xfrm>
            <a:off x="4062562" y="1615801"/>
            <a:ext cx="2673775" cy="2684141"/>
          </a:xfrm>
          <a:prstGeom prst="ellipse">
            <a:avLst/>
          </a:prstGeom>
          <a:noFill/>
          <a:ln w="25400" cap="flat" cmpd="sng" algn="ctr">
            <a:solidFill>
              <a:schemeClr val="bg1">
                <a:lumMod val="50000"/>
              </a:schemeClr>
            </a:solidFill>
            <a:prstDash val="solid"/>
          </a:ln>
          <a:effectLst/>
        </p:spPr>
        <p:txBody>
          <a:bodyPr lIns="67072" tIns="33536" rIns="67072" bIns="33536" anchor="ctr"/>
          <a:lstStyle/>
          <a:p>
            <a:pPr algn="ctr">
              <a:defRPr/>
            </a:pPr>
            <a:endParaRPr lang="zh-CN" altLang="en-US" kern="0" dirty="0">
              <a:solidFill>
                <a:sysClr val="window" lastClr="FFFFFF"/>
              </a:solidFill>
              <a:latin typeface="Calibri"/>
              <a:ea typeface="微软雅黑" pitchFamily="34" charset="-122"/>
            </a:endParaRPr>
          </a:p>
        </p:txBody>
      </p:sp>
      <p:cxnSp>
        <p:nvCxnSpPr>
          <p:cNvPr id="26" name="直接连接符 25"/>
          <p:cNvCxnSpPr>
            <a:cxnSpLocks noChangeShapeType="1"/>
          </p:cNvCxnSpPr>
          <p:nvPr/>
        </p:nvCxnSpPr>
        <p:spPr bwMode="auto">
          <a:xfrm>
            <a:off x="3197278" y="2271068"/>
            <a:ext cx="418686" cy="197397"/>
          </a:xfrm>
          <a:prstGeom prst="line">
            <a:avLst/>
          </a:prstGeom>
          <a:noFill/>
          <a:ln w="28575" algn="ctr">
            <a:solidFill>
              <a:schemeClr val="bg1">
                <a:lumMod val="50000"/>
              </a:schemeClr>
            </a:solidFill>
            <a:round/>
            <a:headEnd type="none" w="med" len="med"/>
            <a:tailEnd type="arrow" w="med" len="med"/>
          </a:ln>
        </p:spPr>
      </p:cxnSp>
      <p:cxnSp>
        <p:nvCxnSpPr>
          <p:cNvPr id="27" name="直接连接符 26"/>
          <p:cNvCxnSpPr>
            <a:cxnSpLocks noChangeShapeType="1"/>
          </p:cNvCxnSpPr>
          <p:nvPr/>
        </p:nvCxnSpPr>
        <p:spPr bwMode="auto">
          <a:xfrm>
            <a:off x="2973978" y="2877276"/>
            <a:ext cx="432642" cy="0"/>
          </a:xfrm>
          <a:prstGeom prst="line">
            <a:avLst/>
          </a:prstGeom>
          <a:noFill/>
          <a:ln w="28575" algn="ctr">
            <a:solidFill>
              <a:schemeClr val="bg1">
                <a:lumMod val="50000"/>
              </a:schemeClr>
            </a:solidFill>
            <a:round/>
            <a:headEnd type="none" w="med" len="med"/>
            <a:tailEnd type="arrow" w="med" len="med"/>
          </a:ln>
        </p:spPr>
      </p:cxnSp>
      <p:cxnSp>
        <p:nvCxnSpPr>
          <p:cNvPr id="28" name="直接连接符 27"/>
          <p:cNvCxnSpPr>
            <a:cxnSpLocks noChangeShapeType="1"/>
          </p:cNvCxnSpPr>
          <p:nvPr/>
        </p:nvCxnSpPr>
        <p:spPr bwMode="auto">
          <a:xfrm flipV="1">
            <a:off x="3197277" y="3269736"/>
            <a:ext cx="432642" cy="230103"/>
          </a:xfrm>
          <a:prstGeom prst="line">
            <a:avLst/>
          </a:prstGeom>
          <a:noFill/>
          <a:ln w="28575" algn="ctr">
            <a:solidFill>
              <a:schemeClr val="bg1">
                <a:lumMod val="50000"/>
              </a:schemeClr>
            </a:solidFill>
            <a:round/>
            <a:headEnd type="none" w="med" len="med"/>
            <a:tailEnd type="arrow" w="med" len="med"/>
          </a:ln>
        </p:spPr>
      </p:cxnSp>
      <p:cxnSp>
        <p:nvCxnSpPr>
          <p:cNvPr id="29" name="直接连接符 28"/>
          <p:cNvCxnSpPr>
            <a:cxnSpLocks noChangeShapeType="1"/>
          </p:cNvCxnSpPr>
          <p:nvPr/>
        </p:nvCxnSpPr>
        <p:spPr bwMode="auto">
          <a:xfrm flipH="1" flipV="1">
            <a:off x="5638448" y="3260392"/>
            <a:ext cx="432642" cy="230103"/>
          </a:xfrm>
          <a:prstGeom prst="line">
            <a:avLst/>
          </a:prstGeom>
          <a:noFill/>
          <a:ln w="28575" algn="ctr">
            <a:solidFill>
              <a:schemeClr val="bg1">
                <a:lumMod val="50000"/>
              </a:schemeClr>
            </a:solidFill>
            <a:round/>
            <a:headEnd type="none" w="med" len="med"/>
            <a:tailEnd type="arrow" w="med" len="med"/>
          </a:ln>
        </p:spPr>
      </p:cxnSp>
      <p:cxnSp>
        <p:nvCxnSpPr>
          <p:cNvPr id="30" name="直接连接符 29"/>
          <p:cNvCxnSpPr>
            <a:cxnSpLocks noChangeShapeType="1"/>
          </p:cNvCxnSpPr>
          <p:nvPr/>
        </p:nvCxnSpPr>
        <p:spPr bwMode="auto">
          <a:xfrm flipH="1">
            <a:off x="5854769" y="2874940"/>
            <a:ext cx="432642" cy="0"/>
          </a:xfrm>
          <a:prstGeom prst="line">
            <a:avLst/>
          </a:prstGeom>
          <a:noFill/>
          <a:ln w="28575" algn="ctr">
            <a:solidFill>
              <a:schemeClr val="bg1">
                <a:lumMod val="50000"/>
              </a:schemeClr>
            </a:solidFill>
            <a:round/>
            <a:headEnd type="none" w="med" len="med"/>
            <a:tailEnd type="arrow" w="med" len="med"/>
          </a:ln>
        </p:spPr>
      </p:cxnSp>
      <p:cxnSp>
        <p:nvCxnSpPr>
          <p:cNvPr id="31" name="直接连接符 30"/>
          <p:cNvCxnSpPr>
            <a:cxnSpLocks noChangeShapeType="1"/>
          </p:cNvCxnSpPr>
          <p:nvPr/>
        </p:nvCxnSpPr>
        <p:spPr bwMode="auto">
          <a:xfrm flipH="1">
            <a:off x="5652405" y="2271068"/>
            <a:ext cx="418686" cy="197397"/>
          </a:xfrm>
          <a:prstGeom prst="line">
            <a:avLst/>
          </a:prstGeom>
          <a:noFill/>
          <a:ln w="28575" algn="ctr">
            <a:solidFill>
              <a:schemeClr val="bg1">
                <a:lumMod val="50000"/>
              </a:schemeClr>
            </a:solidFill>
            <a:round/>
            <a:headEnd type="none" w="med" len="med"/>
            <a:tailEnd type="arrow" w="med" len="med"/>
          </a:ln>
        </p:spPr>
      </p:cxnSp>
      <p:grpSp>
        <p:nvGrpSpPr>
          <p:cNvPr id="32" name="组合 31"/>
          <p:cNvGrpSpPr/>
          <p:nvPr/>
        </p:nvGrpSpPr>
        <p:grpSpPr>
          <a:xfrm>
            <a:off x="3829960" y="2107543"/>
            <a:ext cx="1542159" cy="1548812"/>
            <a:chOff x="5014912" y="2584450"/>
            <a:chExt cx="2105025" cy="2105025"/>
          </a:xfrm>
        </p:grpSpPr>
        <p:sp>
          <p:nvSpPr>
            <p:cNvPr id="33" name="Oval 19"/>
            <p:cNvSpPr>
              <a:spLocks noChangeArrowheads="1"/>
            </p:cNvSpPr>
            <p:nvPr/>
          </p:nvSpPr>
          <p:spPr bwMode="auto">
            <a:xfrm>
              <a:off x="5014912" y="2584450"/>
              <a:ext cx="2105025" cy="2105025"/>
            </a:xfrm>
            <a:prstGeom prst="ellipse">
              <a:avLst/>
            </a:prstGeom>
            <a:solidFill>
              <a:schemeClr val="tx2"/>
            </a:solidFill>
            <a:ln w="3175" cap="flat" cmpd="sng" algn="ctr">
              <a:noFill/>
              <a:prstDash val="solid"/>
            </a:ln>
            <a:effectLst/>
          </p:spPr>
          <p:txBody>
            <a:bodyPr anchor="ctr"/>
            <a:lstStyle/>
            <a:p>
              <a:pPr algn="ctr">
                <a:lnSpc>
                  <a:spcPct val="120000"/>
                </a:lnSpc>
                <a:defRPr/>
              </a:pPr>
              <a:endParaRPr lang="zh-CN" altLang="en-US" sz="700" kern="0" dirty="0">
                <a:solidFill>
                  <a:srgbClr val="4D4D4D"/>
                </a:solidFill>
                <a:latin typeface="微软雅黑" pitchFamily="34" charset="-122"/>
                <a:ea typeface="微软雅黑" pitchFamily="34" charset="-122"/>
              </a:endParaRPr>
            </a:p>
          </p:txBody>
        </p:sp>
        <p:sp>
          <p:nvSpPr>
            <p:cNvPr id="34" name="Oval 19"/>
            <p:cNvSpPr>
              <a:spLocks noChangeArrowheads="1"/>
            </p:cNvSpPr>
            <p:nvPr/>
          </p:nvSpPr>
          <p:spPr bwMode="auto">
            <a:xfrm>
              <a:off x="5497512" y="3066331"/>
              <a:ext cx="1139825" cy="1139825"/>
            </a:xfrm>
            <a:prstGeom prst="ellipse">
              <a:avLst/>
            </a:prstGeom>
            <a:solidFill>
              <a:schemeClr val="bg1">
                <a:lumMod val="95000"/>
              </a:schemeClr>
            </a:solidFill>
            <a:ln w="3175" cap="flat" cmpd="sng" algn="ctr">
              <a:solidFill>
                <a:srgbClr val="D7D7D7"/>
              </a:solidFill>
              <a:prstDash val="solid"/>
            </a:ln>
            <a:effectLst/>
          </p:spPr>
          <p:txBody>
            <a:bodyPr anchor="ctr"/>
            <a:lstStyle/>
            <a:p>
              <a:pPr algn="ctr">
                <a:defRPr/>
              </a:pPr>
              <a:r>
                <a:rPr lang="zh-CN" altLang="en-US" sz="1600" b="1" kern="0" dirty="0">
                  <a:solidFill>
                    <a:srgbClr val="4D4D4D"/>
                  </a:solidFill>
                  <a:latin typeface="Impact" pitchFamily="34" charset="0"/>
                  <a:ea typeface="微软雅黑" pitchFamily="34" charset="-122"/>
                </a:rPr>
                <a:t>存在不足</a:t>
              </a:r>
            </a:p>
          </p:txBody>
        </p:sp>
      </p:grpSp>
      <p:sp>
        <p:nvSpPr>
          <p:cNvPr id="35" name="Oval 19"/>
          <p:cNvSpPr>
            <a:spLocks noChangeArrowheads="1"/>
          </p:cNvSpPr>
          <p:nvPr/>
        </p:nvSpPr>
        <p:spPr bwMode="auto">
          <a:xfrm>
            <a:off x="2476206" y="1678875"/>
            <a:ext cx="726886" cy="730020"/>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ysClr val="window" lastClr="FFFFFF"/>
                </a:solidFill>
                <a:latin typeface="Arial" pitchFamily="34" charset="0"/>
                <a:ea typeface="微软雅黑" pitchFamily="34" charset="-122"/>
              </a:rPr>
              <a:t>添加文本</a:t>
            </a:r>
          </a:p>
        </p:txBody>
      </p:sp>
      <p:sp>
        <p:nvSpPr>
          <p:cNvPr id="36" name="Oval 19"/>
          <p:cNvSpPr>
            <a:spLocks noChangeArrowheads="1"/>
          </p:cNvSpPr>
          <p:nvPr/>
        </p:nvSpPr>
        <p:spPr bwMode="auto">
          <a:xfrm>
            <a:off x="6033876" y="1690555"/>
            <a:ext cx="726885"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chemeClr val="bg1"/>
                </a:solidFill>
                <a:latin typeface="Arial" pitchFamily="34" charset="0"/>
                <a:ea typeface="微软雅黑" pitchFamily="34" charset="-122"/>
              </a:rPr>
              <a:t>添加文本</a:t>
            </a:r>
          </a:p>
        </p:txBody>
      </p:sp>
      <p:sp>
        <p:nvSpPr>
          <p:cNvPr id="37" name="Oval 19"/>
          <p:cNvSpPr>
            <a:spLocks noChangeArrowheads="1"/>
          </p:cNvSpPr>
          <p:nvPr/>
        </p:nvSpPr>
        <p:spPr bwMode="auto">
          <a:xfrm>
            <a:off x="6364172" y="2538548"/>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chemeClr val="bg1"/>
                </a:solidFill>
                <a:latin typeface="Arial" pitchFamily="34" charset="0"/>
                <a:ea typeface="微软雅黑" pitchFamily="34" charset="-122"/>
              </a:rPr>
              <a:t>添加文本</a:t>
            </a:r>
          </a:p>
        </p:txBody>
      </p:sp>
      <p:sp>
        <p:nvSpPr>
          <p:cNvPr id="38" name="Oval 19"/>
          <p:cNvSpPr>
            <a:spLocks noChangeArrowheads="1"/>
          </p:cNvSpPr>
          <p:nvPr/>
        </p:nvSpPr>
        <p:spPr bwMode="auto">
          <a:xfrm>
            <a:off x="6069927" y="3377196"/>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chemeClr val="bg1"/>
                </a:solidFill>
                <a:latin typeface="Arial" pitchFamily="34" charset="0"/>
                <a:ea typeface="微软雅黑" pitchFamily="34" charset="-122"/>
              </a:rPr>
              <a:t>添加文本</a:t>
            </a:r>
          </a:p>
        </p:txBody>
      </p:sp>
      <p:sp>
        <p:nvSpPr>
          <p:cNvPr id="39" name="Oval 19"/>
          <p:cNvSpPr>
            <a:spLocks noChangeArrowheads="1"/>
          </p:cNvSpPr>
          <p:nvPr/>
        </p:nvSpPr>
        <p:spPr bwMode="auto">
          <a:xfrm>
            <a:off x="2150562" y="2510515"/>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ysClr val="window" lastClr="FFFFFF"/>
                </a:solidFill>
                <a:latin typeface="Arial" pitchFamily="34" charset="0"/>
                <a:ea typeface="微软雅黑" pitchFamily="34" charset="-122"/>
              </a:rPr>
              <a:t>添加文本</a:t>
            </a:r>
          </a:p>
        </p:txBody>
      </p:sp>
      <p:sp>
        <p:nvSpPr>
          <p:cNvPr id="40" name="Oval 19"/>
          <p:cNvSpPr>
            <a:spLocks noChangeArrowheads="1"/>
          </p:cNvSpPr>
          <p:nvPr/>
        </p:nvSpPr>
        <p:spPr bwMode="auto">
          <a:xfrm>
            <a:off x="2448295" y="3372523"/>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ysClr val="window" lastClr="FFFFFF"/>
                </a:solidFill>
                <a:latin typeface="Arial" pitchFamily="34" charset="0"/>
                <a:ea typeface="微软雅黑" pitchFamily="34" charset="-122"/>
              </a:rPr>
              <a:t>添加文本</a:t>
            </a:r>
          </a:p>
        </p:txBody>
      </p:sp>
      <p:sp>
        <p:nvSpPr>
          <p:cNvPr id="41" name="TextBox 40"/>
          <p:cNvSpPr txBox="1"/>
          <p:nvPr/>
        </p:nvSpPr>
        <p:spPr>
          <a:xfrm>
            <a:off x="539552" y="1701021"/>
            <a:ext cx="1749809"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a:t>
            </a:r>
          </a:p>
        </p:txBody>
      </p:sp>
      <p:sp>
        <p:nvSpPr>
          <p:cNvPr id="42" name="TextBox 41"/>
          <p:cNvSpPr txBox="1"/>
          <p:nvPr/>
        </p:nvSpPr>
        <p:spPr>
          <a:xfrm>
            <a:off x="6823926" y="1701021"/>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3" name="TextBox 42"/>
          <p:cNvSpPr txBox="1"/>
          <p:nvPr/>
        </p:nvSpPr>
        <p:spPr>
          <a:xfrm>
            <a:off x="246712" y="2664101"/>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a:t>
            </a:r>
          </a:p>
        </p:txBody>
      </p:sp>
      <p:sp>
        <p:nvSpPr>
          <p:cNvPr id="44" name="TextBox 43"/>
          <p:cNvSpPr txBox="1"/>
          <p:nvPr/>
        </p:nvSpPr>
        <p:spPr>
          <a:xfrm>
            <a:off x="7166353" y="2664101"/>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5" name="TextBox 44"/>
          <p:cNvSpPr txBox="1"/>
          <p:nvPr/>
        </p:nvSpPr>
        <p:spPr>
          <a:xfrm>
            <a:off x="6842832" y="3502750"/>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6" name="TextBox 45"/>
          <p:cNvSpPr txBox="1"/>
          <p:nvPr/>
        </p:nvSpPr>
        <p:spPr>
          <a:xfrm>
            <a:off x="541670" y="3502750"/>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7" name="TextBox 4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437826968"/>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par>
                          <p:cTn id="24" fill="hold">
                            <p:stCondLst>
                              <p:cond delay="1000"/>
                            </p:stCondLst>
                            <p:childTnLst>
                              <p:par>
                                <p:cTn id="25" presetID="52"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Scale>
                                      <p:cBhvr>
                                        <p:cTn id="2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5"/>
                                        </p:tgtEl>
                                        <p:attrNameLst>
                                          <p:attrName>ppt_x</p:attrName>
                                          <p:attrName>ppt_y</p:attrName>
                                        </p:attrNameLst>
                                      </p:cBhvr>
                                    </p:animMotion>
                                    <p:animEffect transition="in" filter="fade">
                                      <p:cBhvr>
                                        <p:cTn id="29" dur="1000"/>
                                        <p:tgtEl>
                                          <p:spTgt spid="35"/>
                                        </p:tgtEl>
                                      </p:cBhvr>
                                    </p:animEffect>
                                  </p:childTnLst>
                                </p:cTn>
                              </p:par>
                              <p:par>
                                <p:cTn id="30" presetID="52" presetClass="entr" presetSubtype="0" fill="hold" grpId="0" nodeType="withEffect">
                                  <p:stCondLst>
                                    <p:cond delay="200"/>
                                  </p:stCondLst>
                                  <p:childTnLst>
                                    <p:set>
                                      <p:cBhvr>
                                        <p:cTn id="31" dur="1" fill="hold">
                                          <p:stCondLst>
                                            <p:cond delay="0"/>
                                          </p:stCondLst>
                                        </p:cTn>
                                        <p:tgtEl>
                                          <p:spTgt spid="36"/>
                                        </p:tgtEl>
                                        <p:attrNameLst>
                                          <p:attrName>style.visibility</p:attrName>
                                        </p:attrNameLst>
                                      </p:cBhvr>
                                      <p:to>
                                        <p:strVal val="visible"/>
                                      </p:to>
                                    </p:set>
                                    <p:animScale>
                                      <p:cBhvr>
                                        <p:cTn id="32"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6"/>
                                        </p:tgtEl>
                                        <p:attrNameLst>
                                          <p:attrName>ppt_x</p:attrName>
                                          <p:attrName>ppt_y</p:attrName>
                                        </p:attrNameLst>
                                      </p:cBhvr>
                                    </p:animMotion>
                                    <p:animEffect transition="in" filter="fade">
                                      <p:cBhvr>
                                        <p:cTn id="34" dur="1000"/>
                                        <p:tgtEl>
                                          <p:spTgt spid="36"/>
                                        </p:tgtEl>
                                      </p:cBhvr>
                                    </p:animEffect>
                                  </p:childTnLst>
                                </p:cTn>
                              </p:par>
                              <p:par>
                                <p:cTn id="35" presetID="52" presetClass="entr" presetSubtype="0" fill="hold" grpId="0" nodeType="withEffect">
                                  <p:stCondLst>
                                    <p:cond delay="400"/>
                                  </p:stCondLst>
                                  <p:childTnLst>
                                    <p:set>
                                      <p:cBhvr>
                                        <p:cTn id="36" dur="1" fill="hold">
                                          <p:stCondLst>
                                            <p:cond delay="0"/>
                                          </p:stCondLst>
                                        </p:cTn>
                                        <p:tgtEl>
                                          <p:spTgt spid="39"/>
                                        </p:tgtEl>
                                        <p:attrNameLst>
                                          <p:attrName>style.visibility</p:attrName>
                                        </p:attrNameLst>
                                      </p:cBhvr>
                                      <p:to>
                                        <p:strVal val="visible"/>
                                      </p:to>
                                    </p:set>
                                    <p:animScale>
                                      <p:cBhvr>
                                        <p:cTn id="37"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9"/>
                                        </p:tgtEl>
                                        <p:attrNameLst>
                                          <p:attrName>ppt_x</p:attrName>
                                          <p:attrName>ppt_y</p:attrName>
                                        </p:attrNameLst>
                                      </p:cBhvr>
                                    </p:animMotion>
                                    <p:animEffect transition="in" filter="fade">
                                      <p:cBhvr>
                                        <p:cTn id="39" dur="1000"/>
                                        <p:tgtEl>
                                          <p:spTgt spid="39"/>
                                        </p:tgtEl>
                                      </p:cBhvr>
                                    </p:animEffect>
                                  </p:childTnLst>
                                </p:cTn>
                              </p:par>
                              <p:par>
                                <p:cTn id="40" presetID="52" presetClass="entr" presetSubtype="0" fill="hold" grpId="0" nodeType="withEffect">
                                  <p:stCondLst>
                                    <p:cond delay="600"/>
                                  </p:stCondLst>
                                  <p:childTnLst>
                                    <p:set>
                                      <p:cBhvr>
                                        <p:cTn id="41" dur="1" fill="hold">
                                          <p:stCondLst>
                                            <p:cond delay="0"/>
                                          </p:stCondLst>
                                        </p:cTn>
                                        <p:tgtEl>
                                          <p:spTgt spid="37"/>
                                        </p:tgtEl>
                                        <p:attrNameLst>
                                          <p:attrName>style.visibility</p:attrName>
                                        </p:attrNameLst>
                                      </p:cBhvr>
                                      <p:to>
                                        <p:strVal val="visible"/>
                                      </p:to>
                                    </p:set>
                                    <p:animScale>
                                      <p:cBhvr>
                                        <p:cTn id="42"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7"/>
                                        </p:tgtEl>
                                        <p:attrNameLst>
                                          <p:attrName>ppt_x</p:attrName>
                                          <p:attrName>ppt_y</p:attrName>
                                        </p:attrNameLst>
                                      </p:cBhvr>
                                    </p:animMotion>
                                    <p:animEffect transition="in" filter="fade">
                                      <p:cBhvr>
                                        <p:cTn id="44" dur="1000"/>
                                        <p:tgtEl>
                                          <p:spTgt spid="37"/>
                                        </p:tgtEl>
                                      </p:cBhvr>
                                    </p:animEffect>
                                  </p:childTnLst>
                                </p:cTn>
                              </p:par>
                              <p:par>
                                <p:cTn id="45" presetID="52" presetClass="entr" presetSubtype="0" fill="hold" grpId="0" nodeType="withEffect">
                                  <p:stCondLst>
                                    <p:cond delay="800"/>
                                  </p:stCondLst>
                                  <p:childTnLst>
                                    <p:set>
                                      <p:cBhvr>
                                        <p:cTn id="46" dur="1" fill="hold">
                                          <p:stCondLst>
                                            <p:cond delay="0"/>
                                          </p:stCondLst>
                                        </p:cTn>
                                        <p:tgtEl>
                                          <p:spTgt spid="40"/>
                                        </p:tgtEl>
                                        <p:attrNameLst>
                                          <p:attrName>style.visibility</p:attrName>
                                        </p:attrNameLst>
                                      </p:cBhvr>
                                      <p:to>
                                        <p:strVal val="visible"/>
                                      </p:to>
                                    </p:set>
                                    <p:animScale>
                                      <p:cBhvr>
                                        <p:cTn id="47"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40"/>
                                        </p:tgtEl>
                                        <p:attrNameLst>
                                          <p:attrName>ppt_x</p:attrName>
                                          <p:attrName>ppt_y</p:attrName>
                                        </p:attrNameLst>
                                      </p:cBhvr>
                                    </p:animMotion>
                                    <p:animEffect transition="in" filter="fade">
                                      <p:cBhvr>
                                        <p:cTn id="49" dur="1000"/>
                                        <p:tgtEl>
                                          <p:spTgt spid="40"/>
                                        </p:tgtEl>
                                      </p:cBhvr>
                                    </p:animEffect>
                                  </p:childTnLst>
                                </p:cTn>
                              </p:par>
                              <p:par>
                                <p:cTn id="50" presetID="52" presetClass="entr" presetSubtype="0" fill="hold" grpId="0" nodeType="withEffect">
                                  <p:stCondLst>
                                    <p:cond delay="1000"/>
                                  </p:stCondLst>
                                  <p:childTnLst>
                                    <p:set>
                                      <p:cBhvr>
                                        <p:cTn id="51" dur="1" fill="hold">
                                          <p:stCondLst>
                                            <p:cond delay="0"/>
                                          </p:stCondLst>
                                        </p:cTn>
                                        <p:tgtEl>
                                          <p:spTgt spid="38"/>
                                        </p:tgtEl>
                                        <p:attrNameLst>
                                          <p:attrName>style.visibility</p:attrName>
                                        </p:attrNameLst>
                                      </p:cBhvr>
                                      <p:to>
                                        <p:strVal val="visible"/>
                                      </p:to>
                                    </p:set>
                                    <p:animScale>
                                      <p:cBhvr>
                                        <p:cTn id="52"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38"/>
                                        </p:tgtEl>
                                        <p:attrNameLst>
                                          <p:attrName>ppt_x</p:attrName>
                                          <p:attrName>ppt_y</p:attrName>
                                        </p:attrNameLst>
                                      </p:cBhvr>
                                    </p:animMotion>
                                    <p:animEffect transition="in" filter="fade">
                                      <p:cBhvr>
                                        <p:cTn id="54" dur="1000"/>
                                        <p:tgtEl>
                                          <p:spTgt spid="38"/>
                                        </p:tgtEl>
                                      </p:cBhvr>
                                    </p:animEffect>
                                  </p:childTnLst>
                                </p:cTn>
                              </p:par>
                            </p:childTnLst>
                          </p:cTn>
                        </p:par>
                        <p:par>
                          <p:cTn id="55" fill="hold">
                            <p:stCondLst>
                              <p:cond delay="3000"/>
                            </p:stCondLst>
                            <p:childTnLst>
                              <p:par>
                                <p:cTn id="56" presetID="1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p:tgtEl>
                                          <p:spTgt spid="26"/>
                                        </p:tgtEl>
                                        <p:attrNameLst>
                                          <p:attrName>ppt_x</p:attrName>
                                        </p:attrNameLst>
                                      </p:cBhvr>
                                      <p:tavLst>
                                        <p:tav tm="0">
                                          <p:val>
                                            <p:strVal val="#ppt_x-#ppt_w*1.125000"/>
                                          </p:val>
                                        </p:tav>
                                        <p:tav tm="100000">
                                          <p:val>
                                            <p:strVal val="#ppt_x"/>
                                          </p:val>
                                        </p:tav>
                                      </p:tavLst>
                                    </p:anim>
                                    <p:animEffect transition="in" filter="wipe(right)">
                                      <p:cBhvr>
                                        <p:cTn id="59" dur="500"/>
                                        <p:tgtEl>
                                          <p:spTgt spid="26"/>
                                        </p:tgtEl>
                                      </p:cBhvr>
                                    </p:animEffect>
                                  </p:childTnLst>
                                </p:cTn>
                              </p:par>
                              <p:par>
                                <p:cTn id="60" presetID="12" presetClass="entr" presetSubtype="8"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p:tgtEl>
                                          <p:spTgt spid="27"/>
                                        </p:tgtEl>
                                        <p:attrNameLst>
                                          <p:attrName>ppt_x</p:attrName>
                                        </p:attrNameLst>
                                      </p:cBhvr>
                                      <p:tavLst>
                                        <p:tav tm="0">
                                          <p:val>
                                            <p:strVal val="#ppt_x-#ppt_w*1.125000"/>
                                          </p:val>
                                        </p:tav>
                                        <p:tav tm="100000">
                                          <p:val>
                                            <p:strVal val="#ppt_x"/>
                                          </p:val>
                                        </p:tav>
                                      </p:tavLst>
                                    </p:anim>
                                    <p:animEffect transition="in" filter="wipe(right)">
                                      <p:cBhvr>
                                        <p:cTn id="63" dur="500"/>
                                        <p:tgtEl>
                                          <p:spTgt spid="27"/>
                                        </p:tgtEl>
                                      </p:cBhvr>
                                    </p:animEffect>
                                  </p:childTnLst>
                                </p:cTn>
                              </p:par>
                              <p:par>
                                <p:cTn id="64" presetID="12" presetClass="entr" presetSubtype="8"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p:tgtEl>
                                          <p:spTgt spid="28"/>
                                        </p:tgtEl>
                                        <p:attrNameLst>
                                          <p:attrName>ppt_x</p:attrName>
                                        </p:attrNameLst>
                                      </p:cBhvr>
                                      <p:tavLst>
                                        <p:tav tm="0">
                                          <p:val>
                                            <p:strVal val="#ppt_x-#ppt_w*1.125000"/>
                                          </p:val>
                                        </p:tav>
                                        <p:tav tm="100000">
                                          <p:val>
                                            <p:strVal val="#ppt_x"/>
                                          </p:val>
                                        </p:tav>
                                      </p:tavLst>
                                    </p:anim>
                                    <p:animEffect transition="in" filter="wipe(right)">
                                      <p:cBhvr>
                                        <p:cTn id="67" dur="500"/>
                                        <p:tgtEl>
                                          <p:spTgt spid="28"/>
                                        </p:tgtEl>
                                      </p:cBhvr>
                                    </p:animEffect>
                                  </p:childTnLst>
                                </p:cTn>
                              </p:par>
                              <p:par>
                                <p:cTn id="68" presetID="12" presetClass="entr" presetSubtype="2" fill="hold"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p:tgtEl>
                                          <p:spTgt spid="31"/>
                                        </p:tgtEl>
                                        <p:attrNameLst>
                                          <p:attrName>ppt_x</p:attrName>
                                        </p:attrNameLst>
                                      </p:cBhvr>
                                      <p:tavLst>
                                        <p:tav tm="0">
                                          <p:val>
                                            <p:strVal val="#ppt_x+#ppt_w*1.125000"/>
                                          </p:val>
                                        </p:tav>
                                        <p:tav tm="100000">
                                          <p:val>
                                            <p:strVal val="#ppt_x"/>
                                          </p:val>
                                        </p:tav>
                                      </p:tavLst>
                                    </p:anim>
                                    <p:animEffect transition="in" filter="wipe(left)">
                                      <p:cBhvr>
                                        <p:cTn id="71" dur="500"/>
                                        <p:tgtEl>
                                          <p:spTgt spid="31"/>
                                        </p:tgtEl>
                                      </p:cBhvr>
                                    </p:animEffect>
                                  </p:childTnLst>
                                </p:cTn>
                              </p:par>
                              <p:par>
                                <p:cTn id="72" presetID="12" presetClass="entr" presetSubtype="2"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500"/>
                                        <p:tgtEl>
                                          <p:spTgt spid="30"/>
                                        </p:tgtEl>
                                        <p:attrNameLst>
                                          <p:attrName>ppt_x</p:attrName>
                                        </p:attrNameLst>
                                      </p:cBhvr>
                                      <p:tavLst>
                                        <p:tav tm="0">
                                          <p:val>
                                            <p:strVal val="#ppt_x+#ppt_w*1.125000"/>
                                          </p:val>
                                        </p:tav>
                                        <p:tav tm="100000">
                                          <p:val>
                                            <p:strVal val="#ppt_x"/>
                                          </p:val>
                                        </p:tav>
                                      </p:tavLst>
                                    </p:anim>
                                    <p:animEffect transition="in" filter="wipe(left)">
                                      <p:cBhvr>
                                        <p:cTn id="75" dur="500"/>
                                        <p:tgtEl>
                                          <p:spTgt spid="30"/>
                                        </p:tgtEl>
                                      </p:cBhvr>
                                    </p:animEffect>
                                  </p:childTnLst>
                                </p:cTn>
                              </p:par>
                              <p:par>
                                <p:cTn id="76" presetID="12" presetClass="entr" presetSubtype="2"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p:tgtEl>
                                          <p:spTgt spid="29"/>
                                        </p:tgtEl>
                                        <p:attrNameLst>
                                          <p:attrName>ppt_x</p:attrName>
                                        </p:attrNameLst>
                                      </p:cBhvr>
                                      <p:tavLst>
                                        <p:tav tm="0">
                                          <p:val>
                                            <p:strVal val="#ppt_x+#ppt_w*1.125000"/>
                                          </p:val>
                                        </p:tav>
                                        <p:tav tm="100000">
                                          <p:val>
                                            <p:strVal val="#ppt_x"/>
                                          </p:val>
                                        </p:tav>
                                      </p:tavLst>
                                    </p:anim>
                                    <p:animEffect transition="in" filter="wipe(left)">
                                      <p:cBhvr>
                                        <p:cTn id="79" dur="500"/>
                                        <p:tgtEl>
                                          <p:spTgt spid="29"/>
                                        </p:tgtEl>
                                      </p:cBhvr>
                                    </p:animEffect>
                                  </p:childTnLst>
                                </p:cTn>
                              </p:par>
                            </p:childTnLst>
                          </p:cTn>
                        </p:par>
                        <p:par>
                          <p:cTn id="80" fill="hold">
                            <p:stCondLst>
                              <p:cond delay="3500"/>
                            </p:stCondLst>
                            <p:childTnLst>
                              <p:par>
                                <p:cTn id="81" presetID="22" presetClass="entr" presetSubtype="8"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500"/>
                                        <p:tgtEl>
                                          <p:spTgt spid="41"/>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wipe(left)">
                                      <p:cBhvr>
                                        <p:cTn id="86" dur="500"/>
                                        <p:tgtEl>
                                          <p:spTgt spid="4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left)">
                                      <p:cBhvr>
                                        <p:cTn id="89" dur="500"/>
                                        <p:tgtEl>
                                          <p:spTgt spid="4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left)">
                                      <p:cBhvr>
                                        <p:cTn id="92" dur="500"/>
                                        <p:tgtEl>
                                          <p:spTgt spid="44"/>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wipe(left)">
                                      <p:cBhvr>
                                        <p:cTn id="95" dur="500"/>
                                        <p:tgtEl>
                                          <p:spTgt spid="4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wipe(left)">
                                      <p:cBhvr>
                                        <p:cTn id="9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5" grpId="0" animBg="1"/>
      <p:bldP spid="36" grpId="0" animBg="1"/>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箭头 16"/>
          <p:cNvSpPr>
            <a:spLocks noChangeArrowheads="1"/>
          </p:cNvSpPr>
          <p:nvPr/>
        </p:nvSpPr>
        <p:spPr bwMode="auto">
          <a:xfrm>
            <a:off x="2788018" y="1733045"/>
            <a:ext cx="3558591" cy="394495"/>
          </a:xfrm>
          <a:prstGeom prst="rightArrow">
            <a:avLst>
              <a:gd name="adj1" fmla="val 50000"/>
              <a:gd name="adj2" fmla="val 50092"/>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8" name="右箭头 17"/>
          <p:cNvSpPr>
            <a:spLocks noChangeArrowheads="1"/>
          </p:cNvSpPr>
          <p:nvPr/>
        </p:nvSpPr>
        <p:spPr bwMode="auto">
          <a:xfrm flipH="1">
            <a:off x="2919263" y="2324786"/>
            <a:ext cx="3684853" cy="392809"/>
          </a:xfrm>
          <a:prstGeom prst="rightArrow">
            <a:avLst>
              <a:gd name="adj1" fmla="val 50000"/>
              <a:gd name="adj2" fmla="val 50064"/>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9" name="椭圆 18"/>
          <p:cNvSpPr>
            <a:spLocks noChangeArrowheads="1"/>
          </p:cNvSpPr>
          <p:nvPr/>
        </p:nvSpPr>
        <p:spPr bwMode="auto">
          <a:xfrm>
            <a:off x="1043608" y="1240770"/>
            <a:ext cx="1875654" cy="1903351"/>
          </a:xfrm>
          <a:prstGeom prst="ellipse">
            <a:avLst/>
          </a:prstGeom>
          <a:solidFill>
            <a:schemeClr val="tx2"/>
          </a:solidFill>
          <a:ln>
            <a:noFill/>
          </a:ln>
          <a:effectLst/>
          <a:extLst/>
        </p:spPr>
        <p:txBody>
          <a:bodyPr lIns="96171" tIns="48084" rIns="96171" bIns="48084" anchor="ctr"/>
          <a:lstStyle/>
          <a:p>
            <a:pPr>
              <a:lnSpc>
                <a:spcPct val="120000"/>
              </a:lnSpc>
              <a:defRPr/>
            </a:pPr>
            <a:r>
              <a:rPr lang="zh-CN" altLang="en-US" sz="1900" kern="0" dirty="0">
                <a:solidFill>
                  <a:srgbClr val="FFFFFF"/>
                </a:solidFill>
                <a:latin typeface="微软雅黑" pitchFamily="34" charset="-122"/>
                <a:ea typeface="微软雅黑" pitchFamily="34" charset="-122"/>
              </a:rPr>
              <a:t>  添加内容</a:t>
            </a:r>
          </a:p>
        </p:txBody>
      </p:sp>
      <p:sp>
        <p:nvSpPr>
          <p:cNvPr id="20" name="椭圆 19"/>
          <p:cNvSpPr>
            <a:spLocks noChangeArrowheads="1"/>
          </p:cNvSpPr>
          <p:nvPr/>
        </p:nvSpPr>
        <p:spPr bwMode="auto">
          <a:xfrm>
            <a:off x="6409739" y="1240770"/>
            <a:ext cx="1877315" cy="1903351"/>
          </a:xfrm>
          <a:prstGeom prst="ellipse">
            <a:avLst/>
          </a:prstGeom>
          <a:solidFill>
            <a:schemeClr val="tx2"/>
          </a:solidFill>
          <a:ln>
            <a:noFill/>
          </a:ln>
          <a:effectLst/>
          <a:extLst/>
        </p:spPr>
        <p:txBody>
          <a:bodyPr lIns="96171" tIns="48084" rIns="96171" bIns="48084" anchor="ctr"/>
          <a:lstStyle/>
          <a:p>
            <a:pPr>
              <a:lnSpc>
                <a:spcPct val="120000"/>
              </a:lnSpc>
              <a:defRPr/>
            </a:pPr>
            <a:r>
              <a:rPr lang="zh-CN" altLang="en-US" sz="1900" kern="0" dirty="0">
                <a:solidFill>
                  <a:srgbClr val="FFFFFF"/>
                </a:solidFill>
                <a:latin typeface="微软雅黑" pitchFamily="34" charset="-122"/>
                <a:ea typeface="微软雅黑" pitchFamily="34" charset="-122"/>
              </a:rPr>
              <a:t>  添加内容</a:t>
            </a:r>
          </a:p>
        </p:txBody>
      </p:sp>
      <p:sp>
        <p:nvSpPr>
          <p:cNvPr id="21" name="矩形 20"/>
          <p:cNvSpPr/>
          <p:nvPr/>
        </p:nvSpPr>
        <p:spPr>
          <a:xfrm>
            <a:off x="3791467" y="1603233"/>
            <a:ext cx="1486900" cy="1245861"/>
          </a:xfrm>
          <a:prstGeom prst="rect">
            <a:avLst/>
          </a:prstGeom>
          <a:solidFill>
            <a:schemeClr val="bg2"/>
          </a:solidFill>
          <a:ln w="3175" cap="flat" cmpd="sng" algn="ctr">
            <a:noFill/>
            <a:prstDash val="solid"/>
          </a:ln>
          <a:effectLst/>
        </p:spPr>
        <p:txBody>
          <a:bodyPr lIns="96171" tIns="48084" rIns="96171" bIns="48084" anchor="ctr"/>
          <a:lstStyle/>
          <a:p>
            <a:pPr>
              <a:lnSpc>
                <a:spcPct val="120000"/>
              </a:lnSpc>
              <a:defRPr/>
            </a:pPr>
            <a:r>
              <a:rPr lang="zh-CN" altLang="en-US" kern="0" dirty="0">
                <a:solidFill>
                  <a:srgbClr val="414455"/>
                </a:solidFill>
                <a:latin typeface="微软雅黑" pitchFamily="34" charset="-122"/>
                <a:ea typeface="微软雅黑" pitchFamily="34" charset="-122"/>
              </a:rPr>
              <a:t>   </a:t>
            </a:r>
            <a:r>
              <a:rPr lang="zh-CN" altLang="en-US" kern="0" dirty="0">
                <a:solidFill>
                  <a:srgbClr val="FFFFFF"/>
                </a:solidFill>
                <a:latin typeface="微软雅黑" pitchFamily="34" charset="-122"/>
                <a:ea typeface="微软雅黑" pitchFamily="34" charset="-122"/>
              </a:rPr>
              <a:t>添加内容</a:t>
            </a:r>
          </a:p>
        </p:txBody>
      </p:sp>
      <p:sp>
        <p:nvSpPr>
          <p:cNvPr id="22" name="下箭头 21"/>
          <p:cNvSpPr>
            <a:spLocks noChangeArrowheads="1"/>
          </p:cNvSpPr>
          <p:nvPr/>
        </p:nvSpPr>
        <p:spPr bwMode="auto">
          <a:xfrm>
            <a:off x="4140348" y="3182896"/>
            <a:ext cx="842301" cy="590055"/>
          </a:xfrm>
          <a:prstGeom prst="downArrow">
            <a:avLst>
              <a:gd name="adj1" fmla="val 50000"/>
              <a:gd name="adj2" fmla="val 50000"/>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23" name="TextBox 22"/>
          <p:cNvSpPr txBox="1"/>
          <p:nvPr/>
        </p:nvSpPr>
        <p:spPr bwMode="auto">
          <a:xfrm>
            <a:off x="1148407" y="3344740"/>
            <a:ext cx="1551692" cy="1323186"/>
          </a:xfrm>
          <a:prstGeom prst="rect">
            <a:avLst/>
          </a:prstGeom>
          <a:noFill/>
        </p:spPr>
        <p:txBody>
          <a:bodyPr lIns="96171" tIns="48084" rIns="96171" bIns="48084">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4" name="TextBox 23"/>
          <p:cNvSpPr txBox="1"/>
          <p:nvPr/>
        </p:nvSpPr>
        <p:spPr bwMode="auto">
          <a:xfrm>
            <a:off x="6572685" y="3408804"/>
            <a:ext cx="1553354" cy="1323186"/>
          </a:xfrm>
          <a:prstGeom prst="rect">
            <a:avLst/>
          </a:prstGeom>
          <a:noFill/>
        </p:spPr>
        <p:txBody>
          <a:bodyPr lIns="96171" tIns="48084" rIns="96171" bIns="48084">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5" name="TextBox 19"/>
          <p:cNvSpPr txBox="1">
            <a:spLocks noChangeArrowheads="1"/>
          </p:cNvSpPr>
          <p:nvPr/>
        </p:nvSpPr>
        <p:spPr bwMode="auto">
          <a:xfrm>
            <a:off x="4084828" y="3965141"/>
            <a:ext cx="1177890" cy="688038"/>
          </a:xfrm>
          <a:prstGeom prst="rect">
            <a:avLst/>
          </a:prstGeom>
          <a:noFill/>
          <a:ln>
            <a:noFill/>
          </a:ln>
          <a:extLst/>
        </p:spPr>
        <p:txBody>
          <a:bodyPr lIns="96171" tIns="48084" rIns="96171" bIns="48084">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defRPr/>
            </a:pPr>
            <a:r>
              <a:rPr lang="zh-CN" altLang="en-US" sz="1600" kern="0" dirty="0">
                <a:solidFill>
                  <a:srgbClr val="4D4D4D"/>
                </a:solidFill>
                <a:latin typeface="微软雅黑" pitchFamily="34" charset="-122"/>
                <a:ea typeface="微软雅黑" pitchFamily="34" charset="-122"/>
              </a:rPr>
              <a:t>单击此处添加标题</a:t>
            </a:r>
          </a:p>
        </p:txBody>
      </p:sp>
      <p:sp>
        <p:nvSpPr>
          <p:cNvPr id="15" name="TextBox 14"/>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2073463070"/>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360"/>
                                          </p:val>
                                        </p:tav>
                                        <p:tav tm="100000">
                                          <p:val>
                                            <p:fltVal val="0"/>
                                          </p:val>
                                        </p:tav>
                                      </p:tavLst>
                                    </p:anim>
                                    <p:animEffect transition="in" filter="fade">
                                      <p:cBhvr>
                                        <p:cTn id="10" dur="500"/>
                                        <p:tgtEl>
                                          <p:spTgt spid="19"/>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 calcmode="lin" valueType="num">
                                      <p:cBhvr>
                                        <p:cTn id="15" dur="500" fill="hold"/>
                                        <p:tgtEl>
                                          <p:spTgt spid="20"/>
                                        </p:tgtEl>
                                        <p:attrNameLst>
                                          <p:attrName>style.rotation</p:attrName>
                                        </p:attrNameLst>
                                      </p:cBhvr>
                                      <p:tavLst>
                                        <p:tav tm="0">
                                          <p:val>
                                            <p:fltVal val="360"/>
                                          </p:val>
                                        </p:tav>
                                        <p:tav tm="100000">
                                          <p:val>
                                            <p:fltVal val="0"/>
                                          </p:val>
                                        </p:tav>
                                      </p:tavLst>
                                    </p:anim>
                                    <p:animEffect transition="in" filter="fade">
                                      <p:cBhvr>
                                        <p:cTn id="16" dur="500"/>
                                        <p:tgtEl>
                                          <p:spTgt spid="20"/>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Left)">
                                      <p:cBhvr>
                                        <p:cTn id="20" dur="500"/>
                                        <p:tgtEl>
                                          <p:spTgt spid="17"/>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Right)">
                                      <p:cBhvr>
                                        <p:cTn id="23" dur="500"/>
                                        <p:tgtEl>
                                          <p:spTgt spid="18"/>
                                        </p:tgtEl>
                                      </p:cBhvr>
                                    </p:animEffect>
                                  </p:childTnLst>
                                </p:cTn>
                              </p:par>
                            </p:childTnLst>
                          </p:cTn>
                        </p:par>
                        <p:par>
                          <p:cTn id="24" fill="hold">
                            <p:stCondLst>
                              <p:cond delay="1000"/>
                            </p:stCondLst>
                            <p:childTnLst>
                              <p:par>
                                <p:cTn id="25" presetID="17" presetClass="entr" presetSubtype="1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strVal val="#ppt_h"/>
                                          </p:val>
                                        </p:tav>
                                        <p:tav tm="100000">
                                          <p:val>
                                            <p:strVal val="#ppt_h"/>
                                          </p:val>
                                        </p:tav>
                                      </p:tavLst>
                                    </p:anim>
                                  </p:childTnLst>
                                </p:cTn>
                              </p:par>
                            </p:childTnLst>
                          </p:cTn>
                        </p:par>
                        <p:par>
                          <p:cTn id="29" fill="hold">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8" presetClass="entr" presetSubtype="16"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diamond(in)">
                                      <p:cBhvr>
                                        <p:cTn id="38" dur="500"/>
                                        <p:tgtEl>
                                          <p:spTgt spid="25"/>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diamond(in)">
                                      <p:cBhvr>
                                        <p:cTn id="41" dur="500"/>
                                        <p:tgtEl>
                                          <p:spTgt spid="23"/>
                                        </p:tgtEl>
                                      </p:cBhvr>
                                    </p:animEffect>
                                  </p:childTnLst>
                                </p:cTn>
                              </p:par>
                              <p:par>
                                <p:cTn id="42" presetID="8" presetClass="entr" presetSubtype="16"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diamond(in)">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p:bldP spid="24" grpId="0"/>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025957" y="3576300"/>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0" name="TextBox 29"/>
          <p:cNvSpPr txBox="1"/>
          <p:nvPr/>
        </p:nvSpPr>
        <p:spPr>
          <a:xfrm>
            <a:off x="2123749" y="2460847"/>
            <a:ext cx="1193420" cy="692337"/>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a:t>
            </a:r>
          </a:p>
        </p:txBody>
      </p:sp>
      <p:sp>
        <p:nvSpPr>
          <p:cNvPr id="31" name="TextBox 30"/>
          <p:cNvSpPr txBox="1"/>
          <p:nvPr/>
        </p:nvSpPr>
        <p:spPr>
          <a:xfrm>
            <a:off x="3607913" y="3400925"/>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2" name="TextBox 31"/>
          <p:cNvSpPr txBox="1"/>
          <p:nvPr/>
        </p:nvSpPr>
        <p:spPr>
          <a:xfrm>
            <a:off x="4689429" y="2589997"/>
            <a:ext cx="1193420" cy="484636"/>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a:t>
            </a:r>
          </a:p>
        </p:txBody>
      </p:sp>
      <p:sp>
        <p:nvSpPr>
          <p:cNvPr id="33" name="矩形 32"/>
          <p:cNvSpPr/>
          <p:nvPr/>
        </p:nvSpPr>
        <p:spPr>
          <a:xfrm>
            <a:off x="6300192" y="1934455"/>
            <a:ext cx="2150220" cy="2077455"/>
          </a:xfrm>
          <a:prstGeom prst="rect">
            <a:avLst/>
          </a:prstGeom>
        </p:spPr>
        <p:txBody>
          <a:bodyPr wrap="square" lIns="68543" tIns="34272" rIns="68543" bIns="34272">
            <a:spAutoFit/>
          </a:bodyPr>
          <a:lstStyle/>
          <a:p>
            <a:pPr>
              <a:lnSpc>
                <a:spcPct val="150000"/>
              </a:lnSpc>
            </a:pPr>
            <a:r>
              <a:rPr lang="zh-CN" altLang="en-US" sz="1500" b="1" dirty="0">
                <a:solidFill>
                  <a:schemeClr val="tx1">
                    <a:lumMod val="75000"/>
                    <a:lumOff val="25000"/>
                  </a:schemeClr>
                </a:solidFill>
                <a:latin typeface="微软雅黑" pitchFamily="34" charset="-122"/>
                <a:ea typeface="微软雅黑" pitchFamily="34" charset="-122"/>
              </a:rPr>
              <a:t>点击添加小标题</a:t>
            </a:r>
            <a:endParaRPr lang="en-US" altLang="zh-CN" sz="1500" b="1" dirty="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35" name="Freeform 4"/>
          <p:cNvSpPr>
            <a:spLocks/>
          </p:cNvSpPr>
          <p:nvPr/>
        </p:nvSpPr>
        <p:spPr bwMode="auto">
          <a:xfrm>
            <a:off x="1838595" y="1941795"/>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tx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36" name="Freeform 6"/>
          <p:cNvSpPr>
            <a:spLocks/>
          </p:cNvSpPr>
          <p:nvPr/>
        </p:nvSpPr>
        <p:spPr bwMode="auto">
          <a:xfrm>
            <a:off x="3330306" y="2894186"/>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bg1">
              <a:lumMod val="50000"/>
            </a:schemeClr>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rgbClr val="414455"/>
              </a:solidFill>
              <a:latin typeface="微软雅黑" pitchFamily="34" charset="-122"/>
              <a:ea typeface="微软雅黑" pitchFamily="34" charset="-122"/>
            </a:endParaRPr>
          </a:p>
        </p:txBody>
      </p:sp>
      <p:sp>
        <p:nvSpPr>
          <p:cNvPr id="37" name="Freeform 8"/>
          <p:cNvSpPr>
            <a:spLocks/>
          </p:cNvSpPr>
          <p:nvPr/>
        </p:nvSpPr>
        <p:spPr bwMode="auto">
          <a:xfrm>
            <a:off x="685592" y="3027695"/>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bg1">
              <a:lumMod val="50000"/>
            </a:schemeClr>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38" name="Freeform 6"/>
          <p:cNvSpPr>
            <a:spLocks/>
          </p:cNvSpPr>
          <p:nvPr/>
        </p:nvSpPr>
        <p:spPr bwMode="auto">
          <a:xfrm>
            <a:off x="4443769" y="1996823"/>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bg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pPr>
            <a:endParaRPr lang="en-US" sz="2100" kern="0" dirty="0">
              <a:solidFill>
                <a:sysClr val="window" lastClr="FFFFFF"/>
              </a:solidFill>
              <a:latin typeface="微软雅黑" pitchFamily="34" charset="-122"/>
              <a:ea typeface="微软雅黑" pitchFamily="34" charset="-122"/>
            </a:endParaRPr>
          </a:p>
        </p:txBody>
      </p:sp>
      <p:sp>
        <p:nvSpPr>
          <p:cNvPr id="39" name="矩形 38"/>
          <p:cNvSpPr/>
          <p:nvPr/>
        </p:nvSpPr>
        <p:spPr>
          <a:xfrm>
            <a:off x="3114597" y="1203598"/>
            <a:ext cx="2880301"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a:latin typeface="微软雅黑" pitchFamily="34" charset="-122"/>
                <a:ea typeface="微软雅黑" pitchFamily="34" charset="-122"/>
              </a:rPr>
              <a:t>点击添加小标题</a:t>
            </a:r>
          </a:p>
        </p:txBody>
      </p:sp>
      <p:sp>
        <p:nvSpPr>
          <p:cNvPr id="16" name="TextBox 1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2673774618"/>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outVertical)">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8" presetClass="emph" presetSubtype="0" repeatCount="indefinite" fill="hold" grpId="1" nodeType="withEffect">
                                  <p:stCondLst>
                                    <p:cond delay="0"/>
                                  </p:stCondLst>
                                  <p:childTnLst>
                                    <p:animRot by="-86400000">
                                      <p:cBhvr>
                                        <p:cTn id="13" dur="8000" fill="hold"/>
                                        <p:tgtEl>
                                          <p:spTgt spid="37"/>
                                        </p:tgtEl>
                                        <p:attrNameLst>
                                          <p:attrName>r</p:attrName>
                                        </p:attrNameLst>
                                      </p:cBhvr>
                                    </p:animRot>
                                  </p:childTnLst>
                                </p:cTn>
                              </p:par>
                              <p:par>
                                <p:cTn id="14" presetID="53" presetClass="entr" presetSubtype="16" fill="hold" grpId="0" nodeType="withEffect">
                                  <p:stCondLst>
                                    <p:cond delay="500"/>
                                  </p:stCondLst>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ppt_w</p:attrName>
                                        </p:attrNameLst>
                                      </p:cBhvr>
                                      <p:tavLst>
                                        <p:tav tm="0">
                                          <p:val>
                                            <p:fltVal val="0"/>
                                          </p:val>
                                        </p:tav>
                                        <p:tav tm="100000">
                                          <p:val>
                                            <p:strVal val="#ppt_w"/>
                                          </p:val>
                                        </p:tav>
                                      </p:tavLst>
                                    </p:anim>
                                    <p:anim calcmode="lin" valueType="num">
                                      <p:cBhvr>
                                        <p:cTn id="17" dur="500" fill="hold"/>
                                        <p:tgtEl>
                                          <p:spTgt spid="29"/>
                                        </p:tgtEl>
                                        <p:attrNameLst>
                                          <p:attrName>ppt_h</p:attrName>
                                        </p:attrNameLst>
                                      </p:cBhvr>
                                      <p:tavLst>
                                        <p:tav tm="0">
                                          <p:val>
                                            <p:fltVal val="0"/>
                                          </p:val>
                                        </p:tav>
                                        <p:tav tm="100000">
                                          <p:val>
                                            <p:strVal val="#ppt_h"/>
                                          </p:val>
                                        </p:tav>
                                      </p:tavLst>
                                    </p:anim>
                                    <p:animEffect transition="in" filter="fade">
                                      <p:cBhvr>
                                        <p:cTn id="18" dur="500"/>
                                        <p:tgtEl>
                                          <p:spTgt spid="29"/>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8" presetClass="emph" presetSubtype="0" repeatCount="indefinite" fill="hold" grpId="1" nodeType="withEffect">
                                  <p:stCondLst>
                                    <p:cond delay="1500"/>
                                  </p:stCondLst>
                                  <p:childTnLst>
                                    <p:animRot by="64800000">
                                      <p:cBhvr>
                                        <p:cTn id="23" dur="7500" fill="hold"/>
                                        <p:tgtEl>
                                          <p:spTgt spid="35"/>
                                        </p:tgtEl>
                                        <p:attrNameLst>
                                          <p:attrName>r</p:attrName>
                                        </p:attrNameLst>
                                      </p:cBhvr>
                                    </p:animRot>
                                  </p:childTnLst>
                                </p:cTn>
                              </p:par>
                              <p:par>
                                <p:cTn id="24" presetID="53" presetClass="entr" presetSubtype="16" fill="hold" grpId="0" nodeType="withEffect">
                                  <p:stCondLst>
                                    <p:cond delay="200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Effect transition="in" filter="fade">
                                      <p:cBhvr>
                                        <p:cTn id="28" dur="500"/>
                                        <p:tgtEl>
                                          <p:spTgt spid="30"/>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8" presetClass="emph" presetSubtype="0" repeatCount="indefinite" fill="hold" grpId="1" nodeType="withEffect">
                                  <p:stCondLst>
                                    <p:cond delay="3000"/>
                                  </p:stCondLst>
                                  <p:childTnLst>
                                    <p:animRot by="-108000000">
                                      <p:cBhvr>
                                        <p:cTn id="33" dur="7500" fill="hold"/>
                                        <p:tgtEl>
                                          <p:spTgt spid="36"/>
                                        </p:tgtEl>
                                        <p:attrNameLst>
                                          <p:attrName>r</p:attrName>
                                        </p:attrNameLst>
                                      </p:cBhvr>
                                    </p:animRot>
                                  </p:childTnLst>
                                </p:cTn>
                              </p:par>
                              <p:par>
                                <p:cTn id="34" presetID="53" presetClass="entr" presetSubtype="16" fill="hold" grpId="0" nodeType="withEffect">
                                  <p:stCondLst>
                                    <p:cond delay="400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10" presetClass="entr" presetSubtype="0" fill="hold" grpId="0" nodeType="withEffect">
                                  <p:stCondLst>
                                    <p:cond delay="450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8" presetClass="emph" presetSubtype="0" repeatCount="indefinite" fill="hold" grpId="1" nodeType="withEffect">
                                  <p:stCondLst>
                                    <p:cond delay="4500"/>
                                  </p:stCondLst>
                                  <p:childTnLst>
                                    <p:animRot by="86400000">
                                      <p:cBhvr>
                                        <p:cTn id="43" dur="7000" fill="hold"/>
                                        <p:tgtEl>
                                          <p:spTgt spid="38"/>
                                        </p:tgtEl>
                                        <p:attrNameLst>
                                          <p:attrName>r</p:attrName>
                                        </p:attrNameLst>
                                      </p:cBhvr>
                                    </p:animRot>
                                  </p:childTnLst>
                                </p:cTn>
                              </p:par>
                              <p:par>
                                <p:cTn id="44" presetID="53" presetClass="entr" presetSubtype="16" fill="hold" grpId="0" nodeType="withEffect">
                                  <p:stCondLst>
                                    <p:cond delay="500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par>
                                <p:cTn id="49" presetID="22" presetClass="entr" presetSubtype="8" fill="hold" grpId="0" nodeType="withEffect">
                                  <p:stCondLst>
                                    <p:cond delay="650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5" grpId="0" animBg="1"/>
      <p:bldP spid="35" grpId="1" animBg="1"/>
      <p:bldP spid="36" grpId="0" animBg="1"/>
      <p:bldP spid="36" grpId="1" animBg="1"/>
      <p:bldP spid="37" grpId="0" animBg="1"/>
      <p:bldP spid="37" grpId="1" animBg="1"/>
      <p:bldP spid="38" grpId="0" animBg="1"/>
      <p:bldP spid="38" grpId="1" animBg="1"/>
      <p:bldP spid="3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67" name="Freeform 105"/>
          <p:cNvSpPr>
            <a:spLocks/>
          </p:cNvSpPr>
          <p:nvPr/>
        </p:nvSpPr>
        <p:spPr bwMode="auto">
          <a:xfrm>
            <a:off x="4570593" y="3248188"/>
            <a:ext cx="863713" cy="937996"/>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68571" tIns="34285" rIns="68571" bIns="34285"/>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68" name="Freeform 107"/>
          <p:cNvSpPr>
            <a:spLocks/>
          </p:cNvSpPr>
          <p:nvPr/>
        </p:nvSpPr>
        <p:spPr bwMode="auto">
          <a:xfrm>
            <a:off x="3563987" y="3248188"/>
            <a:ext cx="866888" cy="937996"/>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68571" tIns="34285" rIns="68571" bIns="34285"/>
          <a:lstStyle/>
          <a:p>
            <a:pPr fontAlgn="base">
              <a:spcBef>
                <a:spcPct val="0"/>
              </a:spcBef>
              <a:spcAft>
                <a:spcPct val="0"/>
              </a:spcAft>
              <a:defRPr/>
            </a:pPr>
            <a:endParaRPr lang="zh-CN" altLang="en-US" sz="1800">
              <a:solidFill>
                <a:prstClr val="black"/>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p:txBody>
      </p:sp>
      <p:grpSp>
        <p:nvGrpSpPr>
          <p:cNvPr id="69" name="组合 68"/>
          <p:cNvGrpSpPr/>
          <p:nvPr/>
        </p:nvGrpSpPr>
        <p:grpSpPr>
          <a:xfrm>
            <a:off x="2987648" y="1311886"/>
            <a:ext cx="3022994" cy="2874298"/>
            <a:chOff x="3748193" y="2000673"/>
            <a:chExt cx="4030134" cy="3833285"/>
          </a:xfrm>
        </p:grpSpPr>
        <p:sp>
          <p:nvSpPr>
            <p:cNvPr id="70" name="Freeform 104"/>
            <p:cNvSpPr>
              <a:spLocks/>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1" name="Freeform 106"/>
            <p:cNvSpPr>
              <a:spLocks/>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4" name="Freeform 108"/>
            <p:cNvSpPr>
              <a:spLocks/>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5" name="Freeform 109"/>
            <p:cNvSpPr>
              <a:spLocks/>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6" name="Freeform 121"/>
            <p:cNvSpPr>
              <a:spLocks/>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7" name="Freeform 122"/>
            <p:cNvSpPr>
              <a:spLocks/>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8" name="Freeform 123"/>
            <p:cNvSpPr>
              <a:spLocks/>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9" name="Freeform 124"/>
            <p:cNvSpPr>
              <a:spLocks/>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grpSp>
      <p:sp>
        <p:nvSpPr>
          <p:cNvPr id="81" name="矩形 1"/>
          <p:cNvSpPr>
            <a:spLocks noChangeArrowheads="1"/>
          </p:cNvSpPr>
          <p:nvPr/>
        </p:nvSpPr>
        <p:spPr bwMode="auto">
          <a:xfrm>
            <a:off x="6172058" y="1275606"/>
            <a:ext cx="1879704" cy="4181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4" name="矩形 1"/>
          <p:cNvSpPr>
            <a:spLocks noChangeArrowheads="1"/>
          </p:cNvSpPr>
          <p:nvPr/>
        </p:nvSpPr>
        <p:spPr bwMode="auto">
          <a:xfrm>
            <a:off x="979573" y="1275606"/>
            <a:ext cx="197061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矩形 1"/>
          <p:cNvSpPr>
            <a:spLocks noChangeArrowheads="1"/>
          </p:cNvSpPr>
          <p:nvPr/>
        </p:nvSpPr>
        <p:spPr bwMode="auto">
          <a:xfrm>
            <a:off x="6172055" y="2794494"/>
            <a:ext cx="1879704" cy="4181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矩形 1"/>
          <p:cNvSpPr>
            <a:spLocks noChangeArrowheads="1"/>
          </p:cNvSpPr>
          <p:nvPr/>
        </p:nvSpPr>
        <p:spPr bwMode="auto">
          <a:xfrm>
            <a:off x="943087" y="2796078"/>
            <a:ext cx="197061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2" name="组合 101"/>
          <p:cNvGrpSpPr/>
          <p:nvPr/>
        </p:nvGrpSpPr>
        <p:grpSpPr>
          <a:xfrm>
            <a:off x="1059038" y="1716605"/>
            <a:ext cx="3014603" cy="661834"/>
            <a:chOff x="1177047" y="2540424"/>
            <a:chExt cx="4018947" cy="882650"/>
          </a:xfrm>
        </p:grpSpPr>
        <p:sp>
          <p:nvSpPr>
            <p:cNvPr id="103" name="任意多边形 102"/>
            <p:cNvSpPr/>
            <p:nvPr/>
          </p:nvSpPr>
          <p:spPr>
            <a:xfrm flipH="1">
              <a:off x="1177047" y="2540424"/>
              <a:ext cx="3966030"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04" name="Oval 54"/>
            <p:cNvSpPr>
              <a:spLocks noChangeArrowheads="1"/>
            </p:cNvSpPr>
            <p:nvPr/>
          </p:nvSpPr>
          <p:spPr bwMode="auto">
            <a:xfrm>
              <a:off x="5085927" y="3313007"/>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5099299" y="1726128"/>
            <a:ext cx="2784837" cy="658659"/>
            <a:chOff x="6563360" y="2553124"/>
            <a:chExt cx="3712633" cy="878416"/>
          </a:xfrm>
        </p:grpSpPr>
        <p:sp>
          <p:nvSpPr>
            <p:cNvPr id="106" name="任意多边形 105"/>
            <p:cNvSpPr/>
            <p:nvPr/>
          </p:nvSpPr>
          <p:spPr>
            <a:xfrm>
              <a:off x="6626860" y="2553124"/>
              <a:ext cx="3649133"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07" name="Oval 54"/>
            <p:cNvSpPr>
              <a:spLocks noChangeArrowheads="1"/>
            </p:cNvSpPr>
            <p:nvPr/>
          </p:nvSpPr>
          <p:spPr bwMode="auto">
            <a:xfrm>
              <a:off x="6563360" y="3321473"/>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5146930" y="3241839"/>
            <a:ext cx="2757847" cy="661834"/>
            <a:chOff x="6626860" y="4574541"/>
            <a:chExt cx="3676651" cy="882650"/>
          </a:xfrm>
        </p:grpSpPr>
        <p:sp>
          <p:nvSpPr>
            <p:cNvPr id="109" name="任意多边形 108"/>
            <p:cNvSpPr/>
            <p:nvPr/>
          </p:nvSpPr>
          <p:spPr>
            <a:xfrm>
              <a:off x="6686127" y="4574541"/>
              <a:ext cx="3617384"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10" name="Oval 54"/>
            <p:cNvSpPr>
              <a:spLocks noChangeArrowheads="1"/>
            </p:cNvSpPr>
            <p:nvPr/>
          </p:nvSpPr>
          <p:spPr bwMode="auto">
            <a:xfrm>
              <a:off x="6626860"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1059037" y="3241839"/>
            <a:ext cx="2730404" cy="661834"/>
            <a:chOff x="1177046" y="4574541"/>
            <a:chExt cx="3640065" cy="882650"/>
          </a:xfrm>
        </p:grpSpPr>
        <p:sp>
          <p:nvSpPr>
            <p:cNvPr id="112" name="任意多边形 111"/>
            <p:cNvSpPr/>
            <p:nvPr/>
          </p:nvSpPr>
          <p:spPr>
            <a:xfrm flipH="1">
              <a:off x="1177046" y="4574541"/>
              <a:ext cx="3574447"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13" name="Oval 54"/>
            <p:cNvSpPr>
              <a:spLocks noChangeArrowheads="1"/>
            </p:cNvSpPr>
            <p:nvPr/>
          </p:nvSpPr>
          <p:spPr bwMode="auto">
            <a:xfrm>
              <a:off x="4707044"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sp>
        <p:nvSpPr>
          <p:cNvPr id="114" name="矩形 1"/>
          <p:cNvSpPr>
            <a:spLocks noChangeArrowheads="1"/>
          </p:cNvSpPr>
          <p:nvPr/>
        </p:nvSpPr>
        <p:spPr bwMode="auto">
          <a:xfrm>
            <a:off x="915021" y="1783607"/>
            <a:ext cx="2035163" cy="807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矩形 1"/>
          <p:cNvSpPr>
            <a:spLocks noChangeArrowheads="1"/>
          </p:cNvSpPr>
          <p:nvPr/>
        </p:nvSpPr>
        <p:spPr bwMode="auto">
          <a:xfrm>
            <a:off x="940153" y="3303744"/>
            <a:ext cx="2035163" cy="807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6" name="矩形 1"/>
          <p:cNvSpPr>
            <a:spLocks noChangeArrowheads="1"/>
          </p:cNvSpPr>
          <p:nvPr/>
        </p:nvSpPr>
        <p:spPr bwMode="auto">
          <a:xfrm>
            <a:off x="6152590" y="1794445"/>
            <a:ext cx="2035163" cy="807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矩形 1"/>
          <p:cNvSpPr>
            <a:spLocks noChangeArrowheads="1"/>
          </p:cNvSpPr>
          <p:nvPr/>
        </p:nvSpPr>
        <p:spPr bwMode="auto">
          <a:xfrm>
            <a:off x="6209245" y="3316247"/>
            <a:ext cx="2035163" cy="807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426120390"/>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wipe(right)">
                                      <p:cBhvr>
                                        <p:cTn id="13" dur="500"/>
                                        <p:tgtEl>
                                          <p:spTgt spid="10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left)">
                                      <p:cBhvr>
                                        <p:cTn id="17" dur="500"/>
                                        <p:tgtEl>
                                          <p:spTgt spid="8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wipe(up)">
                                      <p:cBhvr>
                                        <p:cTn id="21" dur="500"/>
                                        <p:tgtEl>
                                          <p:spTgt spid="114"/>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wipe(left)">
                                      <p:cBhvr>
                                        <p:cTn id="25" dur="500"/>
                                        <p:tgtEl>
                                          <p:spTgt spid="105"/>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ipe(up)">
                                      <p:cBhvr>
                                        <p:cTn id="33" dur="500"/>
                                        <p:tgtEl>
                                          <p:spTgt spid="116"/>
                                        </p:tgtEl>
                                      </p:cBhvr>
                                    </p:animEffect>
                                  </p:childTnLst>
                                </p:cTn>
                              </p:par>
                            </p:childTnLst>
                          </p:cTn>
                        </p:par>
                        <p:par>
                          <p:cTn id="34" fill="hold">
                            <p:stCondLst>
                              <p:cond delay="3500"/>
                            </p:stCondLst>
                            <p:childTnLst>
                              <p:par>
                                <p:cTn id="35" presetID="22" presetClass="entr" presetSubtype="2" fill="hold" nodeType="after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wipe(right)">
                                      <p:cBhvr>
                                        <p:cTn id="37" dur="500"/>
                                        <p:tgtEl>
                                          <p:spTgt spid="111"/>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childTnLst>
                          </p:cTn>
                        </p:par>
                        <p:par>
                          <p:cTn id="42" fill="hold">
                            <p:stCondLst>
                              <p:cond delay="4500"/>
                            </p:stCondLst>
                            <p:childTnLst>
                              <p:par>
                                <p:cTn id="43" presetID="22" presetClass="entr" presetSubtype="1" fill="hold" grpId="0" nodeType="after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wipe(up)">
                                      <p:cBhvr>
                                        <p:cTn id="45" dur="500"/>
                                        <p:tgtEl>
                                          <p:spTgt spid="115"/>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left)">
                                      <p:cBhvr>
                                        <p:cTn id="49" dur="500"/>
                                        <p:tgtEl>
                                          <p:spTgt spid="108"/>
                                        </p:tgtEl>
                                      </p:cBhvr>
                                    </p:animEffect>
                                  </p:childTnLst>
                                </p:cTn>
                              </p:par>
                            </p:childTnLst>
                          </p:cTn>
                        </p:par>
                        <p:par>
                          <p:cTn id="50" fill="hold">
                            <p:stCondLst>
                              <p:cond delay="5500"/>
                            </p:stCondLst>
                            <p:childTnLst>
                              <p:par>
                                <p:cTn id="51" presetID="22" presetClass="entr" presetSubtype="8" fill="hold" grpId="0" nodeType="after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left)">
                                      <p:cBhvr>
                                        <p:cTn id="53" dur="500"/>
                                        <p:tgtEl>
                                          <p:spTgt spid="91"/>
                                        </p:tgtEl>
                                      </p:cBhvr>
                                    </p:animEffect>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117"/>
                                        </p:tgtEl>
                                        <p:attrNameLst>
                                          <p:attrName>style.visibility</p:attrName>
                                        </p:attrNameLst>
                                      </p:cBhvr>
                                      <p:to>
                                        <p:strVal val="visible"/>
                                      </p:to>
                                    </p:set>
                                    <p:animEffect transition="in" filter="wipe(up)">
                                      <p:cBhvr>
                                        <p:cTn id="5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4" grpId="0"/>
      <p:bldP spid="91" grpId="0"/>
      <p:bldP spid="96" grpId="0"/>
      <p:bldP spid="114" grpId="0"/>
      <p:bldP spid="115" grpId="0"/>
      <p:bldP spid="116" grpId="0"/>
      <p:bldP spid="1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4"/>
          <p:cNvSpPr>
            <a:spLocks noChangeArrowheads="1"/>
          </p:cNvSpPr>
          <p:nvPr/>
        </p:nvSpPr>
        <p:spPr bwMode="auto">
          <a:xfrm>
            <a:off x="971600" y="1286435"/>
            <a:ext cx="1506364" cy="1008111"/>
          </a:xfrm>
          <a:prstGeom prst="roundRect">
            <a:avLst>
              <a:gd name="adj" fmla="val 13125"/>
            </a:avLst>
          </a:prstGeom>
          <a:solidFill>
            <a:schemeClr val="tx2"/>
          </a:solidFill>
          <a:ln w="3175">
            <a:noFill/>
            <a:round/>
            <a:headEnd/>
            <a:tailEnd/>
          </a:ln>
        </p:spPr>
        <p:txBody>
          <a:bodyPr anchor="ctr"/>
          <a:lstStyle/>
          <a:p>
            <a:pPr algn="ctr"/>
            <a:r>
              <a:rPr lang="zh-CN" altLang="en-US" b="1" dirty="0">
                <a:solidFill>
                  <a:schemeClr val="bg1"/>
                </a:solidFill>
                <a:latin typeface="微软雅黑" pitchFamily="34" charset="-122"/>
                <a:ea typeface="微软雅黑" pitchFamily="34" charset="-122"/>
              </a:rPr>
              <a:t>添加</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文本</a:t>
            </a:r>
            <a:endParaRPr lang="zh-CN" altLang="en-US" b="1" i="0" dirty="0">
              <a:solidFill>
                <a:schemeClr val="bg1"/>
              </a:solidFill>
              <a:latin typeface="微软雅黑" pitchFamily="34" charset="-122"/>
              <a:ea typeface="微软雅黑" pitchFamily="34" charset="-122"/>
            </a:endParaRPr>
          </a:p>
        </p:txBody>
      </p:sp>
      <p:sp>
        <p:nvSpPr>
          <p:cNvPr id="31" name="AutoShape 6"/>
          <p:cNvSpPr>
            <a:spLocks noChangeArrowheads="1"/>
          </p:cNvSpPr>
          <p:nvPr/>
        </p:nvSpPr>
        <p:spPr bwMode="auto">
          <a:xfrm>
            <a:off x="2559024" y="1286435"/>
            <a:ext cx="5829400" cy="1008111"/>
          </a:xfrm>
          <a:prstGeom prst="roundRect">
            <a:avLst>
              <a:gd name="adj" fmla="val 13125"/>
            </a:avLst>
          </a:prstGeom>
          <a:solidFill>
            <a:schemeClr val="bg2"/>
          </a:solidFill>
          <a:ln w="3175">
            <a:solidFill>
              <a:srgbClr val="969696">
                <a:alpha val="67842"/>
              </a:srgbClr>
            </a:solidFill>
            <a:round/>
            <a:headEnd/>
            <a:tailEnd/>
          </a:ln>
        </p:spPr>
        <p:txBody>
          <a:bodyPr/>
          <a:lstStyle/>
          <a:p>
            <a:pPr algn="just">
              <a:lnSpc>
                <a:spcPct val="120000"/>
              </a:lnSpc>
            </a:pPr>
            <a:endParaRPr lang="en-US" altLang="zh-CN" sz="1200" dirty="0">
              <a:solidFill>
                <a:srgbClr val="FFFFFF"/>
              </a:solidFill>
              <a:latin typeface="微软雅黑" pitchFamily="34" charset="-122"/>
              <a:ea typeface="微软雅黑" pitchFamily="34" charset="-122"/>
            </a:endParaRPr>
          </a:p>
          <a:p>
            <a:pPr algn="just">
              <a:lnSpc>
                <a:spcPct val="120000"/>
              </a:lnSpc>
            </a:pPr>
            <a:r>
              <a:rPr lang="zh-CN" altLang="en-US" sz="1200" dirty="0">
                <a:solidFill>
                  <a:srgbClr val="FFFFFF"/>
                </a:solidFill>
                <a:latin typeface="微软雅黑" pitchFamily="34" charset="-122"/>
                <a:ea typeface="微软雅黑" pitchFamily="34" charset="-122"/>
              </a:rPr>
              <a:t>详写内容</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rgbClr val="FFFFFF"/>
              </a:solidFill>
              <a:latin typeface="微软雅黑" pitchFamily="34" charset="-122"/>
              <a:ea typeface="微软雅黑" pitchFamily="34" charset="-122"/>
            </a:endParaRPr>
          </a:p>
        </p:txBody>
      </p:sp>
      <p:sp>
        <p:nvSpPr>
          <p:cNvPr id="32" name="AutoShape 8"/>
          <p:cNvSpPr>
            <a:spLocks noChangeArrowheads="1"/>
          </p:cNvSpPr>
          <p:nvPr/>
        </p:nvSpPr>
        <p:spPr bwMode="auto">
          <a:xfrm>
            <a:off x="971600" y="2427734"/>
            <a:ext cx="1506364" cy="1008112"/>
          </a:xfrm>
          <a:prstGeom prst="roundRect">
            <a:avLst>
              <a:gd name="adj" fmla="val 13125"/>
            </a:avLst>
          </a:prstGeom>
          <a:solidFill>
            <a:schemeClr val="tx2"/>
          </a:solidFill>
          <a:ln w="3175">
            <a:noFill/>
            <a:round/>
            <a:headEnd/>
            <a:tailEnd/>
          </a:ln>
        </p:spPr>
        <p:txBody>
          <a:bodyPr anchor="ctr"/>
          <a:lstStyle/>
          <a:p>
            <a:pPr algn="ctr"/>
            <a:r>
              <a:rPr lang="zh-CN" altLang="en-US" b="1" dirty="0">
                <a:solidFill>
                  <a:schemeClr val="bg1"/>
                </a:solidFill>
                <a:latin typeface="微软雅黑" pitchFamily="34" charset="-122"/>
                <a:ea typeface="微软雅黑" pitchFamily="34" charset="-122"/>
              </a:rPr>
              <a:t>添加</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文本</a:t>
            </a:r>
          </a:p>
        </p:txBody>
      </p:sp>
      <p:sp>
        <p:nvSpPr>
          <p:cNvPr id="33" name="AutoShape 10"/>
          <p:cNvSpPr>
            <a:spLocks noChangeArrowheads="1"/>
          </p:cNvSpPr>
          <p:nvPr/>
        </p:nvSpPr>
        <p:spPr bwMode="auto">
          <a:xfrm>
            <a:off x="2559023" y="2427734"/>
            <a:ext cx="5829399" cy="1008112"/>
          </a:xfrm>
          <a:prstGeom prst="roundRect">
            <a:avLst>
              <a:gd name="adj" fmla="val 13125"/>
            </a:avLst>
          </a:prstGeom>
          <a:solidFill>
            <a:schemeClr val="bg2"/>
          </a:solidFill>
          <a:ln w="3175">
            <a:solidFill>
              <a:srgbClr val="969696">
                <a:alpha val="67842"/>
              </a:srgbClr>
            </a:solidFill>
            <a:round/>
            <a:headEnd/>
            <a:tailEnd/>
          </a:ln>
        </p:spPr>
        <p:txBody>
          <a:bodyPr/>
          <a:lstStyle/>
          <a:p>
            <a:pPr algn="just">
              <a:lnSpc>
                <a:spcPct val="120000"/>
              </a:lnSpc>
            </a:pPr>
            <a:endParaRPr lang="en-US" altLang="zh-CN" sz="1200" dirty="0">
              <a:solidFill>
                <a:srgbClr val="FFFFFF"/>
              </a:solidFill>
              <a:latin typeface="微软雅黑" pitchFamily="34" charset="-122"/>
              <a:ea typeface="微软雅黑" pitchFamily="34" charset="-122"/>
            </a:endParaRPr>
          </a:p>
          <a:p>
            <a:pPr algn="just">
              <a:lnSpc>
                <a:spcPct val="120000"/>
              </a:lnSpc>
            </a:pPr>
            <a:r>
              <a:rPr lang="zh-CN" altLang="en-US" sz="1200" dirty="0">
                <a:solidFill>
                  <a:srgbClr val="FFFFFF"/>
                </a:solidFill>
                <a:latin typeface="微软雅黑" pitchFamily="34" charset="-122"/>
                <a:ea typeface="微软雅黑" pitchFamily="34" charset="-122"/>
              </a:rPr>
              <a:t>详写内容</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rgbClr val="FFFFFF"/>
              </a:solidFill>
              <a:latin typeface="微软雅黑" pitchFamily="34" charset="-122"/>
              <a:ea typeface="微软雅黑" pitchFamily="34" charset="-122"/>
            </a:endParaRPr>
          </a:p>
        </p:txBody>
      </p:sp>
      <p:sp>
        <p:nvSpPr>
          <p:cNvPr id="34" name="AutoShape 12"/>
          <p:cNvSpPr>
            <a:spLocks noChangeArrowheads="1"/>
          </p:cNvSpPr>
          <p:nvPr/>
        </p:nvSpPr>
        <p:spPr bwMode="auto">
          <a:xfrm>
            <a:off x="971600" y="3579862"/>
            <a:ext cx="1506364" cy="1008112"/>
          </a:xfrm>
          <a:prstGeom prst="roundRect">
            <a:avLst>
              <a:gd name="adj" fmla="val 13125"/>
            </a:avLst>
          </a:prstGeom>
          <a:solidFill>
            <a:schemeClr val="tx2"/>
          </a:solidFill>
          <a:ln w="3175">
            <a:noFill/>
            <a:round/>
            <a:headEnd/>
            <a:tailEnd/>
          </a:ln>
        </p:spPr>
        <p:txBody>
          <a:bodyPr anchor="ctr"/>
          <a:lstStyle/>
          <a:p>
            <a:pPr algn="ctr"/>
            <a:r>
              <a:rPr lang="zh-CN" altLang="en-US" b="1" dirty="0">
                <a:solidFill>
                  <a:schemeClr val="bg1"/>
                </a:solidFill>
                <a:latin typeface="微软雅黑" pitchFamily="34" charset="-122"/>
                <a:ea typeface="微软雅黑" pitchFamily="34" charset="-122"/>
              </a:rPr>
              <a:t>添加</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文本</a:t>
            </a:r>
          </a:p>
        </p:txBody>
      </p:sp>
      <p:sp>
        <p:nvSpPr>
          <p:cNvPr id="35" name="AutoShape 14"/>
          <p:cNvSpPr>
            <a:spLocks noChangeArrowheads="1"/>
          </p:cNvSpPr>
          <p:nvPr/>
        </p:nvSpPr>
        <p:spPr bwMode="auto">
          <a:xfrm>
            <a:off x="2559023" y="3579862"/>
            <a:ext cx="5829399" cy="1008112"/>
          </a:xfrm>
          <a:prstGeom prst="roundRect">
            <a:avLst>
              <a:gd name="adj" fmla="val 13125"/>
            </a:avLst>
          </a:prstGeom>
          <a:solidFill>
            <a:schemeClr val="bg2"/>
          </a:solidFill>
          <a:ln w="3175">
            <a:solidFill>
              <a:srgbClr val="969696">
                <a:alpha val="67842"/>
              </a:srgbClr>
            </a:solidFill>
            <a:round/>
            <a:headEnd/>
            <a:tailEnd/>
          </a:ln>
        </p:spPr>
        <p:txBody>
          <a:bodyPr/>
          <a:lstStyle/>
          <a:p>
            <a:pPr algn="just">
              <a:lnSpc>
                <a:spcPct val="120000"/>
              </a:lnSpc>
            </a:pPr>
            <a:endParaRPr lang="en-US" altLang="zh-CN" sz="1200" dirty="0">
              <a:solidFill>
                <a:srgbClr val="FFFFFF"/>
              </a:solidFill>
              <a:latin typeface="微软雅黑" pitchFamily="34" charset="-122"/>
              <a:ea typeface="微软雅黑" pitchFamily="34" charset="-122"/>
            </a:endParaRPr>
          </a:p>
          <a:p>
            <a:pPr algn="just">
              <a:lnSpc>
                <a:spcPct val="120000"/>
              </a:lnSpc>
            </a:pPr>
            <a:r>
              <a:rPr lang="zh-CN" altLang="en-US" sz="1200" dirty="0">
                <a:solidFill>
                  <a:srgbClr val="FFFFFF"/>
                </a:solidFill>
                <a:latin typeface="微软雅黑" pitchFamily="34" charset="-122"/>
                <a:ea typeface="微软雅黑" pitchFamily="34" charset="-122"/>
              </a:rPr>
              <a:t>详写内容</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rgbClr val="FFFFFF"/>
              </a:solidFill>
              <a:latin typeface="微软雅黑" pitchFamily="34" charset="-122"/>
              <a:ea typeface="微软雅黑" pitchFamily="34" charset="-122"/>
            </a:endParaRPr>
          </a:p>
        </p:txBody>
      </p:sp>
      <p:sp>
        <p:nvSpPr>
          <p:cNvPr id="13" name="TextBox 1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2157954898"/>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strVal val="4*#ppt_w"/>
                                          </p:val>
                                        </p:tav>
                                        <p:tav tm="100000">
                                          <p:val>
                                            <p:strVal val="#ppt_w"/>
                                          </p:val>
                                        </p:tav>
                                      </p:tavLst>
                                    </p:anim>
                                    <p:anim calcmode="lin" valueType="num">
                                      <p:cBhvr>
                                        <p:cTn id="8" dur="500" fill="hold"/>
                                        <p:tgtEl>
                                          <p:spTgt spid="30"/>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strVal val="4*#ppt_w"/>
                                          </p:val>
                                        </p:tav>
                                        <p:tav tm="100000">
                                          <p:val>
                                            <p:strVal val="#ppt_w"/>
                                          </p:val>
                                        </p:tav>
                                      </p:tavLst>
                                    </p:anim>
                                    <p:anim calcmode="lin" valueType="num">
                                      <p:cBhvr>
                                        <p:cTn id="12" dur="500" fill="hold"/>
                                        <p:tgtEl>
                                          <p:spTgt spid="32"/>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cBhvr>
                                        <p:cTn id="15" dur="500" fill="hold"/>
                                        <p:tgtEl>
                                          <p:spTgt spid="34"/>
                                        </p:tgtEl>
                                        <p:attrNameLst>
                                          <p:attrName>ppt_w</p:attrName>
                                        </p:attrNameLst>
                                      </p:cBhvr>
                                      <p:tavLst>
                                        <p:tav tm="0">
                                          <p:val>
                                            <p:strVal val="4*#ppt_w"/>
                                          </p:val>
                                        </p:tav>
                                        <p:tav tm="100000">
                                          <p:val>
                                            <p:strVal val="#ppt_w"/>
                                          </p:val>
                                        </p:tav>
                                      </p:tavLst>
                                    </p:anim>
                                    <p:anim calcmode="lin" valueType="num">
                                      <p:cBhvr>
                                        <p:cTn id="16" dur="500" fill="hold"/>
                                        <p:tgtEl>
                                          <p:spTgt spid="34"/>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12" presetClass="entr" presetSubtype="2"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slide(fromRight)">
                                      <p:cBhvr>
                                        <p:cTn id="20" dur="500"/>
                                        <p:tgtEl>
                                          <p:spTgt spid="31"/>
                                        </p:tgtEl>
                                      </p:cBhvr>
                                    </p:animEffect>
                                  </p:childTnLst>
                                </p:cTn>
                              </p:par>
                              <p:par>
                                <p:cTn id="21" presetID="12" presetClass="entr" presetSubtype="2" fill="hold" grpId="0" nodeType="withEffect">
                                  <p:stCondLst>
                                    <p:cond delay="300"/>
                                  </p:stCondLst>
                                  <p:childTnLst>
                                    <p:set>
                                      <p:cBhvr>
                                        <p:cTn id="22" dur="1" fill="hold">
                                          <p:stCondLst>
                                            <p:cond delay="0"/>
                                          </p:stCondLst>
                                        </p:cTn>
                                        <p:tgtEl>
                                          <p:spTgt spid="33"/>
                                        </p:tgtEl>
                                        <p:attrNameLst>
                                          <p:attrName>style.visibility</p:attrName>
                                        </p:attrNameLst>
                                      </p:cBhvr>
                                      <p:to>
                                        <p:strVal val="visible"/>
                                      </p:to>
                                    </p:set>
                                    <p:animEffect transition="in" filter="slide(fromRight)">
                                      <p:cBhvr>
                                        <p:cTn id="23" dur="500"/>
                                        <p:tgtEl>
                                          <p:spTgt spid="33"/>
                                        </p:tgtEl>
                                      </p:cBhvr>
                                    </p:animEffect>
                                  </p:childTnLst>
                                </p:cTn>
                              </p:par>
                              <p:par>
                                <p:cTn id="24" presetID="12" presetClass="entr" presetSubtype="2" fill="hold" grpId="0" nodeType="withEffect">
                                  <p:stCondLst>
                                    <p:cond delay="600"/>
                                  </p:stCondLst>
                                  <p:childTnLst>
                                    <p:set>
                                      <p:cBhvr>
                                        <p:cTn id="25" dur="1" fill="hold">
                                          <p:stCondLst>
                                            <p:cond delay="0"/>
                                          </p:stCondLst>
                                        </p:cTn>
                                        <p:tgtEl>
                                          <p:spTgt spid="35"/>
                                        </p:tgtEl>
                                        <p:attrNameLst>
                                          <p:attrName>style.visibility</p:attrName>
                                        </p:attrNameLst>
                                      </p:cBhvr>
                                      <p:to>
                                        <p:strVal val="visible"/>
                                      </p:to>
                                    </p:set>
                                    <p:animEffect transition="in" filter="slide(fromRight)">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7" name="组合 46"/>
          <p:cNvGrpSpPr/>
          <p:nvPr/>
        </p:nvGrpSpPr>
        <p:grpSpPr>
          <a:xfrm>
            <a:off x="5076056" y="2403654"/>
            <a:ext cx="2972164" cy="503773"/>
            <a:chOff x="6339097" y="3296031"/>
            <a:chExt cx="3744416" cy="511504"/>
          </a:xfrm>
        </p:grpSpPr>
        <p:sp>
          <p:nvSpPr>
            <p:cNvPr id="48" name="圆角矩形 4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9" name="矩形 4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0" name="圆角矩形 4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1" name="组合 50"/>
          <p:cNvGrpSpPr/>
          <p:nvPr/>
        </p:nvGrpSpPr>
        <p:grpSpPr>
          <a:xfrm>
            <a:off x="5076056" y="3106349"/>
            <a:ext cx="2972164" cy="503772"/>
            <a:chOff x="6339097" y="4180903"/>
            <a:chExt cx="3744416" cy="511504"/>
          </a:xfrm>
        </p:grpSpPr>
        <p:sp>
          <p:nvSpPr>
            <p:cNvPr id="52" name="圆角矩形 51"/>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5076056" y="3803637"/>
            <a:ext cx="2972164" cy="503773"/>
            <a:chOff x="6339097" y="5057483"/>
            <a:chExt cx="3744416" cy="511504"/>
          </a:xfrm>
        </p:grpSpPr>
        <p:sp>
          <p:nvSpPr>
            <p:cNvPr id="56" name="圆角矩形 55"/>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下箭头 57"/>
          <p:cNvSpPr/>
          <p:nvPr/>
        </p:nvSpPr>
        <p:spPr>
          <a:xfrm rot="16200000">
            <a:off x="3602551" y="3775428"/>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59" name="TextBox 58"/>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a16="http://schemas.microsoft.com/office/drawing/2014/main" xmlns="" id="{B52BCFB3-B81F-4B3F-92F4-EEDE8E505AF4}"/>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10800000">
            <a:off x="-468560" y="2104170"/>
            <a:ext cx="4259158" cy="3039330"/>
          </a:xfrm>
          <a:prstGeom prst="rect">
            <a:avLst/>
          </a:prstGeom>
        </p:spPr>
      </p:pic>
    </p:spTree>
    <p:extLst>
      <p:ext uri="{BB962C8B-B14F-4D97-AF65-F5344CB8AC3E}">
        <p14:creationId xmlns="" xmlns:p14="http://schemas.microsoft.com/office/powerpoint/2010/main" val="1322166497"/>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59"/>
                                        </p:tgtEl>
                                        <p:attrNameLst>
                                          <p:attrName>style.visibility</p:attrName>
                                        </p:attrNameLst>
                                      </p:cBhvr>
                                      <p:to>
                                        <p:strVal val="visible"/>
                                      </p:to>
                                    </p:set>
                                    <p:anim calcmode="lin" valueType="num">
                                      <p:cBhvr>
                                        <p:cTn id="11" dur="250" fill="hold"/>
                                        <p:tgtEl>
                                          <p:spTgt spid="59"/>
                                        </p:tgtEl>
                                        <p:attrNameLst>
                                          <p:attrName>ppt_x</p:attrName>
                                        </p:attrNameLst>
                                      </p:cBhvr>
                                      <p:tavLst>
                                        <p:tav tm="0">
                                          <p:val>
                                            <p:strVal val="#ppt_x"/>
                                          </p:val>
                                        </p:tav>
                                        <p:tav tm="100000">
                                          <p:val>
                                            <p:strVal val="#ppt_x"/>
                                          </p:val>
                                        </p:tav>
                                      </p:tavLst>
                                    </p:anim>
                                    <p:anim calcmode="lin" valueType="num">
                                      <p:cBhvr>
                                        <p:cTn id="12" dur="250" fill="hold"/>
                                        <p:tgtEl>
                                          <p:spTgt spid="59"/>
                                        </p:tgtEl>
                                        <p:attrNameLst>
                                          <p:attrName>ppt_y</p:attrName>
                                        </p:attrNameLst>
                                      </p:cBhvr>
                                      <p:tavLst>
                                        <p:tav tm="0">
                                          <p:val>
                                            <p:strVal val="#ppt_y-#ppt_h/2"/>
                                          </p:val>
                                        </p:tav>
                                        <p:tav tm="100000">
                                          <p:val>
                                            <p:strVal val="#ppt_y"/>
                                          </p:val>
                                        </p:tav>
                                      </p:tavLst>
                                    </p:anim>
                                    <p:anim calcmode="lin" valueType="num">
                                      <p:cBhvr>
                                        <p:cTn id="13" dur="250" fill="hold"/>
                                        <p:tgtEl>
                                          <p:spTgt spid="59"/>
                                        </p:tgtEl>
                                        <p:attrNameLst>
                                          <p:attrName>ppt_w</p:attrName>
                                        </p:attrNameLst>
                                      </p:cBhvr>
                                      <p:tavLst>
                                        <p:tav tm="0">
                                          <p:val>
                                            <p:strVal val="#ppt_w"/>
                                          </p:val>
                                        </p:tav>
                                        <p:tav tm="100000">
                                          <p:val>
                                            <p:strVal val="#ppt_w"/>
                                          </p:val>
                                        </p:tav>
                                      </p:tavLst>
                                    </p:anim>
                                    <p:anim calcmode="lin" valueType="num">
                                      <p:cBhvr>
                                        <p:cTn id="14" dur="250" fill="hold"/>
                                        <p:tgtEl>
                                          <p:spTgt spid="59"/>
                                        </p:tgtEl>
                                        <p:attrNameLst>
                                          <p:attrName>ppt_h</p:attrName>
                                        </p:attrNameLst>
                                      </p:cBhvr>
                                      <p:tavLst>
                                        <p:tav tm="0">
                                          <p:val>
                                            <p:fltVal val="0"/>
                                          </p:val>
                                        </p:tav>
                                        <p:tav tm="100000">
                                          <p:val>
                                            <p:strVal val="#ppt_h"/>
                                          </p:val>
                                        </p:tav>
                                      </p:tavLst>
                                    </p:anim>
                                  </p:childTnLst>
                                </p:cTn>
                              </p:par>
                            </p:childTnLst>
                          </p:cTn>
                        </p:par>
                        <p:par>
                          <p:cTn id="15" fill="hold">
                            <p:stCondLst>
                              <p:cond delay="16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3"/>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1000"/>
                                        <p:tgtEl>
                                          <p:spTgt spid="5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5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childTnLst>
                                </p:cTn>
                              </p:par>
                              <p:par>
                                <p:cTn id="51" presetID="56" presetClass="path" presetSubtype="0" accel="50000" decel="50000" fill="hold" grpId="1" nodeType="withEffect">
                                  <p:stCondLst>
                                    <p:cond delay="750"/>
                                  </p:stCondLst>
                                  <p:childTnLst>
                                    <p:animMotion origin="layout" path="M -0.03737 0.04121 L -6.25E-7 -4.44444E-6 " pathEditMode="relative" rAng="0" ptsTypes="AA">
                                      <p:cBhvr>
                                        <p:cTn id="52" dur="700" fill="hold"/>
                                        <p:tgtEl>
                                          <p:spTgt spid="54"/>
                                        </p:tgtEl>
                                        <p:attrNameLst>
                                          <p:attrName>ppt_x</p:attrName>
                                          <p:attrName>ppt_y</p:attrName>
                                        </p:attrNameLst>
                                      </p:cBhvr>
                                      <p:rCtr x="1862" y="-2060"/>
                                    </p:animMotion>
                                  </p:childTnLst>
                                </p:cTn>
                              </p:par>
                              <p:par>
                                <p:cTn id="53" presetID="22" presetClass="entr" presetSubtype="8" fill="hold" nodeType="withEffect">
                                  <p:stCondLst>
                                    <p:cond delay="125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childTnLst>
                          </p:cTn>
                        </p:par>
                        <p:par>
                          <p:cTn id="56" fill="hold">
                            <p:stCondLst>
                              <p:cond delay="3400"/>
                            </p:stCondLst>
                            <p:childTnLst>
                              <p:par>
                                <p:cTn id="57" presetID="2" presetClass="entr" presetSubtype="8"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additive="base">
                                        <p:cTn id="59" dur="500" fill="hold"/>
                                        <p:tgtEl>
                                          <p:spTgt spid="58"/>
                                        </p:tgtEl>
                                        <p:attrNameLst>
                                          <p:attrName>ppt_x</p:attrName>
                                        </p:attrNameLst>
                                      </p:cBhvr>
                                      <p:tavLst>
                                        <p:tav tm="0">
                                          <p:val>
                                            <p:strVal val="0-#ppt_w/2"/>
                                          </p:val>
                                        </p:tav>
                                        <p:tav tm="100000">
                                          <p:val>
                                            <p:strVal val="#ppt_x"/>
                                          </p:val>
                                        </p:tav>
                                      </p:tavLst>
                                    </p:anim>
                                    <p:anim calcmode="lin" valueType="num">
                                      <p:cBhvr additive="base">
                                        <p:cTn id="60" dur="500" fill="hold"/>
                                        <p:tgtEl>
                                          <p:spTgt spid="58"/>
                                        </p:tgtEl>
                                        <p:attrNameLst>
                                          <p:attrName>ppt_y</p:attrName>
                                        </p:attrNameLst>
                                      </p:cBhvr>
                                      <p:tavLst>
                                        <p:tav tm="0">
                                          <p:val>
                                            <p:strVal val="#ppt_y"/>
                                          </p:val>
                                        </p:tav>
                                        <p:tav tm="100000">
                                          <p:val>
                                            <p:strVal val="#ppt_y"/>
                                          </p:val>
                                        </p:tav>
                                      </p:tavLst>
                                    </p:anim>
                                  </p:childTnLst>
                                </p:cTn>
                              </p:par>
                            </p:childTnLst>
                          </p:cTn>
                        </p:par>
                        <p:par>
                          <p:cTn id="61" fill="hold">
                            <p:stCondLst>
                              <p:cond delay="3900"/>
                            </p:stCondLst>
                            <p:childTnLst>
                              <p:par>
                                <p:cTn id="62" presetID="26" presetClass="emph" presetSubtype="0" fill="hold" grpId="2" nodeType="afterEffect">
                                  <p:stCondLst>
                                    <p:cond delay="0"/>
                                  </p:stCondLst>
                                  <p:childTnLst>
                                    <p:animEffect transition="out" filter="fade">
                                      <p:cBhvr>
                                        <p:cTn id="63" dur="500" tmFilter="0, 0; .2, .5; .8, .5; 1, 0"/>
                                        <p:tgtEl>
                                          <p:spTgt spid="54"/>
                                        </p:tgtEl>
                                      </p:cBhvr>
                                    </p:animEffect>
                                    <p:animScale>
                                      <p:cBhvr>
                                        <p:cTn id="64" dur="250" autoRev="1" fill="hold"/>
                                        <p:tgtEl>
                                          <p:spTgt spid="54"/>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55"/>
                                        </p:tgtEl>
                                      </p:cBhvr>
                                    </p:animEffect>
                                    <p:animScale>
                                      <p:cBhvr>
                                        <p:cTn id="67"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0" grpId="0" animBg="1"/>
      <p:bldP spid="50" grpId="1" animBg="1"/>
      <p:bldP spid="54" grpId="0" animBg="1"/>
      <p:bldP spid="54" grpId="1" animBg="1"/>
      <p:bldP spid="54" grpId="2" animBg="1"/>
      <p:bldP spid="58" grpId="0" animBg="1"/>
      <p:bldP spid="5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a:spLocks/>
          </p:cNvSpPr>
          <p:nvPr/>
        </p:nvSpPr>
        <p:spPr bwMode="gray">
          <a:xfrm flipV="1">
            <a:off x="1455267" y="2697452"/>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19" name="箭头2"/>
          <p:cNvSpPr>
            <a:spLocks/>
          </p:cNvSpPr>
          <p:nvPr/>
        </p:nvSpPr>
        <p:spPr bwMode="gray">
          <a:xfrm rot="16200000">
            <a:off x="1773284" y="2179280"/>
            <a:ext cx="358296"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20" name="箭头1"/>
          <p:cNvSpPr>
            <a:spLocks/>
          </p:cNvSpPr>
          <p:nvPr/>
        </p:nvSpPr>
        <p:spPr bwMode="gray">
          <a:xfrm>
            <a:off x="1447508" y="1614420"/>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21" name="文本1"/>
          <p:cNvSpPr>
            <a:spLocks noChangeArrowheads="1"/>
          </p:cNvSpPr>
          <p:nvPr/>
        </p:nvSpPr>
        <p:spPr bwMode="gray">
          <a:xfrm>
            <a:off x="4756508" y="1275606"/>
            <a:ext cx="3369762" cy="938507"/>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微软雅黑" pitchFamily="34" charset="-122"/>
                <a:ea typeface="微软雅黑" pitchFamily="34" charset="-122"/>
              </a:rPr>
              <a:t>详写内容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solidFill>
              <a:latin typeface="微软雅黑" pitchFamily="34" charset="-122"/>
              <a:ea typeface="微软雅黑" pitchFamily="34" charset="-122"/>
            </a:endParaRPr>
          </a:p>
        </p:txBody>
      </p:sp>
      <p:sp>
        <p:nvSpPr>
          <p:cNvPr id="22" name="标题1"/>
          <p:cNvSpPr>
            <a:spLocks noChangeArrowheads="1"/>
          </p:cNvSpPr>
          <p:nvPr/>
        </p:nvSpPr>
        <p:spPr bwMode="gray">
          <a:xfrm>
            <a:off x="2737240" y="1275606"/>
            <a:ext cx="1993390" cy="938507"/>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   点击添加文本</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3" name="文本2"/>
          <p:cNvSpPr>
            <a:spLocks noChangeArrowheads="1"/>
          </p:cNvSpPr>
          <p:nvPr/>
        </p:nvSpPr>
        <p:spPr bwMode="gray">
          <a:xfrm>
            <a:off x="4756508" y="2424881"/>
            <a:ext cx="3369762" cy="866499"/>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200" dirty="0">
              <a:solidFill>
                <a:schemeClr val="bg1"/>
              </a:solidFill>
              <a:latin typeface="微软雅黑" pitchFamily="34" charset="-122"/>
              <a:ea typeface="微软雅黑" pitchFamily="34" charset="-122"/>
            </a:endParaRPr>
          </a:p>
          <a:p>
            <a:pPr algn="just">
              <a:lnSpc>
                <a:spcPct val="120000"/>
              </a:lnSpc>
            </a:pPr>
            <a:r>
              <a:rPr lang="zh-CN" altLang="en-US" sz="1200" dirty="0">
                <a:solidFill>
                  <a:schemeClr val="bg1"/>
                </a:solidFill>
                <a:latin typeface="微软雅黑" pitchFamily="34" charset="-122"/>
                <a:ea typeface="微软雅黑" pitchFamily="34" charset="-122"/>
              </a:rPr>
              <a:t>详写内容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solidFill>
              <a:latin typeface="微软雅黑" pitchFamily="34" charset="-122"/>
              <a:ea typeface="微软雅黑" pitchFamily="34" charset="-122"/>
            </a:endParaRPr>
          </a:p>
        </p:txBody>
      </p:sp>
      <p:sp>
        <p:nvSpPr>
          <p:cNvPr id="24" name="标题2"/>
          <p:cNvSpPr>
            <a:spLocks noChangeArrowheads="1"/>
          </p:cNvSpPr>
          <p:nvPr/>
        </p:nvSpPr>
        <p:spPr bwMode="gray">
          <a:xfrm>
            <a:off x="2746761" y="2424881"/>
            <a:ext cx="1983869" cy="866499"/>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点击添加文本</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5" name="文本3"/>
          <p:cNvSpPr>
            <a:spLocks noChangeArrowheads="1"/>
          </p:cNvSpPr>
          <p:nvPr/>
        </p:nvSpPr>
        <p:spPr bwMode="ltGray">
          <a:xfrm>
            <a:off x="4756507" y="3512674"/>
            <a:ext cx="3372927" cy="931284"/>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微软雅黑" pitchFamily="34" charset="-122"/>
                <a:ea typeface="微软雅黑" pitchFamily="34" charset="-122"/>
              </a:rPr>
              <a:t>详写内容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solidFill>
              <a:latin typeface="微软雅黑" pitchFamily="34" charset="-122"/>
              <a:ea typeface="微软雅黑" pitchFamily="34" charset="-122"/>
            </a:endParaRPr>
          </a:p>
        </p:txBody>
      </p:sp>
      <p:sp>
        <p:nvSpPr>
          <p:cNvPr id="26" name="标题3"/>
          <p:cNvSpPr>
            <a:spLocks noChangeArrowheads="1"/>
          </p:cNvSpPr>
          <p:nvPr/>
        </p:nvSpPr>
        <p:spPr bwMode="gray">
          <a:xfrm>
            <a:off x="2732480" y="3505532"/>
            <a:ext cx="1998150" cy="939031"/>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点击添加文本</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7" name="Oval 19"/>
          <p:cNvSpPr>
            <a:spLocks noChangeArrowheads="1"/>
          </p:cNvSpPr>
          <p:nvPr/>
        </p:nvSpPr>
        <p:spPr bwMode="auto">
          <a:xfrm>
            <a:off x="1060253" y="2319617"/>
            <a:ext cx="1079438" cy="1079750"/>
          </a:xfrm>
          <a:prstGeom prst="roundRect">
            <a:avLst/>
          </a:prstGeom>
          <a:solidFill>
            <a:schemeClr val="tx2"/>
          </a:solidFill>
          <a:ln w="3175" cap="flat" cmpd="sng" algn="ctr">
            <a:noFill/>
            <a:prstDash val="solid"/>
          </a:ln>
          <a:effectLst/>
        </p:spPr>
        <p:txBody>
          <a:bodyPr lIns="94450" tIns="34272" rIns="94450" bIns="134928" anchor="ctr"/>
          <a:lstStyle/>
          <a:p>
            <a:pPr algn="ctr">
              <a:lnSpc>
                <a:spcPct val="120000"/>
              </a:lnSpc>
            </a:pPr>
            <a:r>
              <a:rPr lang="zh-CN" altLang="en-US" sz="2000" b="1" kern="0" dirty="0">
                <a:solidFill>
                  <a:srgbClr val="F9F9F9"/>
                </a:solidFill>
                <a:latin typeface="微软雅黑" pitchFamily="34" charset="-122"/>
                <a:ea typeface="微软雅黑" pitchFamily="34" charset="-122"/>
              </a:rPr>
              <a:t>添加</a:t>
            </a:r>
            <a:endParaRPr lang="en-US" altLang="zh-CN" sz="2000" b="1" kern="0" dirty="0">
              <a:solidFill>
                <a:srgbClr val="F9F9F9"/>
              </a:solidFill>
              <a:latin typeface="微软雅黑" pitchFamily="34" charset="-122"/>
              <a:ea typeface="微软雅黑" pitchFamily="34" charset="-122"/>
            </a:endParaRPr>
          </a:p>
          <a:p>
            <a:pPr algn="ctr">
              <a:lnSpc>
                <a:spcPct val="120000"/>
              </a:lnSpc>
            </a:pPr>
            <a:r>
              <a:rPr lang="zh-CN" altLang="en-US" sz="2000" b="1" kern="0" dirty="0">
                <a:solidFill>
                  <a:srgbClr val="F9F9F9"/>
                </a:solidFill>
                <a:latin typeface="微软雅黑" pitchFamily="34" charset="-122"/>
                <a:ea typeface="微软雅黑" pitchFamily="34" charset="-122"/>
              </a:rPr>
              <a:t>内容</a:t>
            </a:r>
          </a:p>
        </p:txBody>
      </p:sp>
      <p:sp>
        <p:nvSpPr>
          <p:cNvPr id="16" name="TextBox 1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3004924107"/>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825838" y="134947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2"/>
                </a:solidFill>
                <a:latin typeface="+mn-ea"/>
                <a:cs typeface="Arial Unicode MS" pitchFamily="34" charset="-122"/>
              </a:rPr>
              <a:t>01</a:t>
            </a:r>
            <a:endParaRPr lang="zh-CN" altLang="en-US" sz="3200" b="1" dirty="0">
              <a:solidFill>
                <a:schemeClr val="tx2"/>
              </a:solidFill>
              <a:latin typeface="+mn-ea"/>
              <a:cs typeface="Arial Unicode MS" pitchFamily="34" charset="-122"/>
            </a:endParaRPr>
          </a:p>
        </p:txBody>
      </p:sp>
      <p:sp>
        <p:nvSpPr>
          <p:cNvPr id="25" name="矩形 24"/>
          <p:cNvSpPr/>
          <p:nvPr/>
        </p:nvSpPr>
        <p:spPr>
          <a:xfrm>
            <a:off x="1588" y="2375585"/>
            <a:ext cx="1402632" cy="1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 name="同心圆 25"/>
          <p:cNvSpPr/>
          <p:nvPr/>
        </p:nvSpPr>
        <p:spPr>
          <a:xfrm>
            <a:off x="628473" y="1167594"/>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27" name="TextBox 26"/>
          <p:cNvSpPr txBox="1"/>
          <p:nvPr/>
        </p:nvSpPr>
        <p:spPr>
          <a:xfrm>
            <a:off x="2132861" y="1346799"/>
            <a:ext cx="2511147" cy="959943"/>
          </a:xfrm>
          <a:prstGeom prst="rect">
            <a:avLst/>
          </a:prstGeom>
          <a:noFill/>
        </p:spPr>
        <p:txBody>
          <a:bodyPr wrap="square"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8" name="椭圆 27"/>
          <p:cNvSpPr/>
          <p:nvPr/>
        </p:nvSpPr>
        <p:spPr>
          <a:xfrm>
            <a:off x="4909272" y="185819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2"/>
                </a:solidFill>
                <a:latin typeface="+mn-ea"/>
                <a:cs typeface="Arial Unicode MS" pitchFamily="34" charset="-122"/>
              </a:rPr>
              <a:t>02</a:t>
            </a:r>
            <a:endParaRPr lang="zh-CN" altLang="en-US" sz="3200" b="1" dirty="0">
              <a:solidFill>
                <a:schemeClr val="bg2"/>
              </a:solidFill>
              <a:latin typeface="+mn-ea"/>
              <a:cs typeface="Arial Unicode MS" pitchFamily="34" charset="-122"/>
            </a:endParaRPr>
          </a:p>
        </p:txBody>
      </p:sp>
      <p:sp>
        <p:nvSpPr>
          <p:cNvPr id="29" name="矩形 28"/>
          <p:cNvSpPr/>
          <p:nvPr/>
        </p:nvSpPr>
        <p:spPr>
          <a:xfrm>
            <a:off x="1588" y="2884305"/>
            <a:ext cx="5427925" cy="1961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0" name="同心圆 29"/>
          <p:cNvSpPr/>
          <p:nvPr/>
        </p:nvSpPr>
        <p:spPr>
          <a:xfrm>
            <a:off x="4717604" y="1676314"/>
            <a:ext cx="1423818" cy="1404156"/>
          </a:xfrm>
          <a:prstGeom prst="donut">
            <a:avLst>
              <a:gd name="adj" fmla="val 1384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31" name="椭圆 30"/>
          <p:cNvSpPr/>
          <p:nvPr/>
        </p:nvSpPr>
        <p:spPr>
          <a:xfrm>
            <a:off x="3834849" y="3581719"/>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2"/>
                </a:solidFill>
                <a:latin typeface="+mn-ea"/>
                <a:cs typeface="Arial Unicode MS" pitchFamily="34" charset="-122"/>
              </a:rPr>
              <a:t>03</a:t>
            </a:r>
            <a:endParaRPr lang="zh-CN" altLang="en-US" sz="3200" b="1" dirty="0">
              <a:solidFill>
                <a:schemeClr val="tx2"/>
              </a:solidFill>
              <a:latin typeface="+mn-ea"/>
              <a:cs typeface="Arial Unicode MS" pitchFamily="34" charset="-122"/>
            </a:endParaRPr>
          </a:p>
        </p:txBody>
      </p:sp>
      <p:sp>
        <p:nvSpPr>
          <p:cNvPr id="32" name="矩形 31"/>
          <p:cNvSpPr/>
          <p:nvPr/>
        </p:nvSpPr>
        <p:spPr>
          <a:xfrm>
            <a:off x="1589" y="3399842"/>
            <a:ext cx="4355975" cy="1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同心圆 32"/>
          <p:cNvSpPr/>
          <p:nvPr/>
        </p:nvSpPr>
        <p:spPr>
          <a:xfrm flipV="1">
            <a:off x="3637484" y="3399842"/>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34" name="TextBox 33"/>
          <p:cNvSpPr txBox="1"/>
          <p:nvPr/>
        </p:nvSpPr>
        <p:spPr>
          <a:xfrm>
            <a:off x="6228184" y="1900448"/>
            <a:ext cx="2590700" cy="959943"/>
          </a:xfrm>
          <a:prstGeom prst="rect">
            <a:avLst/>
          </a:prstGeom>
          <a:noFill/>
        </p:spPr>
        <p:txBody>
          <a:bodyPr wrap="square"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35" name="TextBox 34"/>
          <p:cNvSpPr txBox="1"/>
          <p:nvPr/>
        </p:nvSpPr>
        <p:spPr>
          <a:xfrm>
            <a:off x="5221660" y="3705614"/>
            <a:ext cx="3022748" cy="738344"/>
          </a:xfrm>
          <a:prstGeom prst="rect">
            <a:avLst/>
          </a:prstGeom>
          <a:noFill/>
        </p:spPr>
        <p:txBody>
          <a:bodyPr wrap="square"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8" name="TextBox 1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4133021691"/>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300"/>
                            </p:stCondLst>
                            <p:childTnLst>
                              <p:par>
                                <p:cTn id="16" presetID="22" presetClass="entr" presetSubtype="1"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800"/>
                            </p:stCondLst>
                            <p:childTnLst>
                              <p:par>
                                <p:cTn id="23" presetID="22" presetClass="entr" presetSubtype="4"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par>
                          <p:cTn id="29" fill="hold">
                            <p:stCondLst>
                              <p:cond delay="2600"/>
                            </p:stCondLst>
                            <p:childTnLst>
                              <p:par>
                                <p:cTn id="30" presetID="22" presetClass="entr" presetSubtype="1"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3100"/>
                            </p:stCondLst>
                            <p:childTnLst>
                              <p:par>
                                <p:cTn id="37" presetID="22" presetClass="entr" presetSubtype="1"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up)">
                                      <p:cBhvr>
                                        <p:cTn id="39" dur="500"/>
                                        <p:tgtEl>
                                          <p:spTgt spid="33"/>
                                        </p:tgtEl>
                                      </p:cBhvr>
                                    </p:animEffect>
                                  </p:childTnLst>
                                </p:cTn>
                              </p:par>
                              <p:par>
                                <p:cTn id="40" presetID="10" presetClass="entr" presetSubtype="0" fill="hold" grpId="0" nodeType="withEffect">
                                  <p:stCondLst>
                                    <p:cond delay="30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900"/>
                            </p:stCondLst>
                            <p:childTnLst>
                              <p:par>
                                <p:cTn id="44" presetID="22" presetClass="entr" presetSubtype="1"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p:bldP spid="28" grpId="0"/>
      <p:bldP spid="29" grpId="0" animBg="1"/>
      <p:bldP spid="30" grpId="0" animBg="1"/>
      <p:bldP spid="31" grpId="0"/>
      <p:bldP spid="32" grpId="0" animBg="1"/>
      <p:bldP spid="33" grpId="0" animBg="1"/>
      <p:bldP spid="34" grpId="0"/>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9504" y="3294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2" name="矩形 11"/>
          <p:cNvSpPr/>
          <p:nvPr/>
        </p:nvSpPr>
        <p:spPr>
          <a:xfrm>
            <a:off x="2087401" y="1589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3" name="椭圆 64"/>
          <p:cNvSpPr>
            <a:spLocks noChangeArrowheads="1"/>
          </p:cNvSpPr>
          <p:nvPr/>
        </p:nvSpPr>
        <p:spPr bwMode="auto">
          <a:xfrm>
            <a:off x="953128" y="1341964"/>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r>
              <a:rPr lang="zh-CN" altLang="en-US" sz="2100" b="1" dirty="0">
                <a:solidFill>
                  <a:schemeClr val="bg1"/>
                </a:solidFill>
                <a:latin typeface="微软雅黑" pitchFamily="34" charset="-122"/>
                <a:ea typeface="微软雅黑" pitchFamily="34" charset="-122"/>
                <a:sym typeface="宋体" panose="02010600030101010101" pitchFamily="2" charset="-122"/>
              </a:rPr>
              <a:t>添加文字</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4" name="TextBox 13"/>
          <p:cNvSpPr txBox="1"/>
          <p:nvPr/>
        </p:nvSpPr>
        <p:spPr>
          <a:xfrm>
            <a:off x="2436039" y="1714237"/>
            <a:ext cx="4429069" cy="1269566"/>
          </a:xfrm>
          <a:prstGeom prst="rect">
            <a:avLst/>
          </a:prstGeom>
          <a:noFill/>
        </p:spPr>
        <p:txBody>
          <a:bodyPr wrap="square" lIns="68567" tIns="34284" rIns="68567"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ysClr val="windowText" lastClr="000000"/>
              </a:solidFill>
              <a:latin typeface="微软雅黑" pitchFamily="34" charset="-122"/>
              <a:ea typeface="微软雅黑" pitchFamily="34" charset="-122"/>
            </a:endParaRPr>
          </a:p>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您的内容打在这里，或者通过复制您的文本后，在此框中选择粘贴，并选择只保留文字。或者通过复制您的文本后。</a:t>
            </a:r>
          </a:p>
        </p:txBody>
      </p:sp>
      <p:sp>
        <p:nvSpPr>
          <p:cNvPr id="15" name="椭圆 64"/>
          <p:cNvSpPr>
            <a:spLocks noChangeArrowheads="1"/>
          </p:cNvSpPr>
          <p:nvPr/>
        </p:nvSpPr>
        <p:spPr bwMode="auto">
          <a:xfrm>
            <a:off x="7056600" y="2834655"/>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r>
              <a:rPr lang="zh-CN" altLang="en-US" sz="2100" b="1" dirty="0">
                <a:solidFill>
                  <a:schemeClr val="bg1"/>
                </a:solidFill>
                <a:latin typeface="微软雅黑" pitchFamily="34" charset="-122"/>
                <a:ea typeface="微软雅黑" pitchFamily="34" charset="-122"/>
                <a:sym typeface="宋体" panose="02010600030101010101" pitchFamily="2" charset="-122"/>
              </a:rPr>
              <a:t>添加文字</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6" name="TextBox 15"/>
          <p:cNvSpPr txBox="1"/>
          <p:nvPr/>
        </p:nvSpPr>
        <p:spPr>
          <a:xfrm>
            <a:off x="2436039" y="3456424"/>
            <a:ext cx="4429069" cy="1269566"/>
          </a:xfrm>
          <a:prstGeom prst="rect">
            <a:avLst/>
          </a:prstGeom>
          <a:noFill/>
        </p:spPr>
        <p:txBody>
          <a:bodyPr wrap="square" lIns="68567" tIns="34284" rIns="68567"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ysClr val="windowText" lastClr="000000"/>
              </a:solidFill>
              <a:latin typeface="微软雅黑" pitchFamily="34" charset="-122"/>
              <a:ea typeface="微软雅黑" pitchFamily="34" charset="-122"/>
            </a:endParaRPr>
          </a:p>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您的内容打在这里，或者通过复制您的文本后，在此框中选择粘贴，并选择只保留文字。或者通过复制您的文本后。</a:t>
            </a:r>
          </a:p>
        </p:txBody>
      </p:sp>
      <p:sp>
        <p:nvSpPr>
          <p:cNvPr id="17" name="TextBox 1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896508584"/>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4"/>
                                        </p:tgtEl>
                                        <p:attrNameLst>
                                          <p:attrName>style.visibility</p:attrName>
                                        </p:attrNameLst>
                                      </p:cBhvr>
                                      <p:to>
                                        <p:strVal val="visible"/>
                                      </p:to>
                                    </p:set>
                                    <p:animEffect transition="in" filter="wipe(left)">
                                      <p:cBhvr>
                                        <p:cTn id="18" dur="100"/>
                                        <p:tgtEl>
                                          <p:spTgt spid="14"/>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4"/>
                                        </p:tgtEl>
                                      </p:cBhvr>
                                      <p:to x="80000" y="100000"/>
                                    </p:animScale>
                                    <p:anim by="(#ppt_w*0.10)" calcmode="lin" valueType="num">
                                      <p:cBhvr>
                                        <p:cTn id="21" dur="50" autoRev="1" fill="hold">
                                          <p:stCondLst>
                                            <p:cond delay="0"/>
                                          </p:stCondLst>
                                        </p:cTn>
                                        <p:tgtEl>
                                          <p:spTgt spid="14"/>
                                        </p:tgtEl>
                                        <p:attrNameLst>
                                          <p:attrName>ppt_x</p:attrName>
                                        </p:attrNameLst>
                                      </p:cBhvr>
                                    </p:anim>
                                    <p:anim by="(-#ppt_w*0.10)" calcmode="lin" valueType="num">
                                      <p:cBhvr>
                                        <p:cTn id="22" dur="50" autoRev="1" fill="hold">
                                          <p:stCondLst>
                                            <p:cond delay="0"/>
                                          </p:stCondLst>
                                        </p:cTn>
                                        <p:tgtEl>
                                          <p:spTgt spid="14"/>
                                        </p:tgtEl>
                                        <p:attrNameLst>
                                          <p:attrName>ppt_y</p:attrName>
                                        </p:attrNameLst>
                                      </p:cBhvr>
                                    </p:anim>
                                    <p:animRot by="-480000">
                                      <p:cBhvr>
                                        <p:cTn id="23" dur="50" autoRev="1" fill="hold">
                                          <p:stCondLst>
                                            <p:cond delay="0"/>
                                          </p:stCondLst>
                                        </p:cTn>
                                        <p:tgtEl>
                                          <p:spTgt spid="14"/>
                                        </p:tgtEl>
                                        <p:attrNameLst>
                                          <p:attrName>r</p:attrName>
                                        </p:attrNameLst>
                                      </p:cBhvr>
                                    </p:animRot>
                                  </p:childTnLst>
                                </p:cTn>
                              </p:par>
                            </p:childTnLst>
                          </p:cTn>
                        </p:par>
                        <p:par>
                          <p:cTn id="24" fill="hold">
                            <p:stCondLst>
                              <p:cond delay="4940"/>
                            </p:stCondLst>
                            <p:childTnLst>
                              <p:par>
                                <p:cTn id="25" presetID="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8" presetClass="emph" presetSubtype="0" fill="hold" grpId="1" nodeType="withEffect">
                                  <p:stCondLst>
                                    <p:cond delay="0"/>
                                  </p:stCondLst>
                                  <p:childTnLst>
                                    <p:animRot by="-21600000">
                                      <p:cBhvr>
                                        <p:cTn id="30" dur="500" fill="hold"/>
                                        <p:tgtEl>
                                          <p:spTgt spid="15"/>
                                        </p:tgtEl>
                                        <p:attrNameLst>
                                          <p:attrName>r</p:attrName>
                                        </p:attrNameLst>
                                      </p:cBhvr>
                                    </p:animRot>
                                  </p:childTnLst>
                                </p:cTn>
                              </p:par>
                            </p:childTnLst>
                          </p:cTn>
                        </p:par>
                        <p:par>
                          <p:cTn id="31" fill="hold">
                            <p:stCondLst>
                              <p:cond delay="544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par>
                          <p:cTn id="35" fill="hold">
                            <p:stCondLst>
                              <p:cond delay="594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6"/>
                                        </p:tgtEl>
                                        <p:attrNameLst>
                                          <p:attrName>style.visibility</p:attrName>
                                        </p:attrNameLst>
                                      </p:cBhvr>
                                      <p:to>
                                        <p:strVal val="visible"/>
                                      </p:to>
                                    </p:set>
                                    <p:animEffect transition="in" filter="wipe(left)">
                                      <p:cBhvr>
                                        <p:cTn id="38" dur="100"/>
                                        <p:tgtEl>
                                          <p:spTgt spid="1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6"/>
                                        </p:tgtEl>
                                      </p:cBhvr>
                                      <p:to x="80000" y="100000"/>
                                    </p:animScale>
                                    <p:anim by="(#ppt_w*0.10)" calcmode="lin" valueType="num">
                                      <p:cBhvr>
                                        <p:cTn id="41" dur="50" autoRev="1" fill="hold">
                                          <p:stCondLst>
                                            <p:cond delay="0"/>
                                          </p:stCondLst>
                                        </p:cTn>
                                        <p:tgtEl>
                                          <p:spTgt spid="16"/>
                                        </p:tgtEl>
                                        <p:attrNameLst>
                                          <p:attrName>ppt_x</p:attrName>
                                        </p:attrNameLst>
                                      </p:cBhvr>
                                    </p:anim>
                                    <p:anim by="(-#ppt_w*0.10)" calcmode="lin" valueType="num">
                                      <p:cBhvr>
                                        <p:cTn id="42" dur="50" autoRev="1" fill="hold">
                                          <p:stCondLst>
                                            <p:cond delay="0"/>
                                          </p:stCondLst>
                                        </p:cTn>
                                        <p:tgtEl>
                                          <p:spTgt spid="16"/>
                                        </p:tgtEl>
                                        <p:attrNameLst>
                                          <p:attrName>ppt_y</p:attrName>
                                        </p:attrNameLst>
                                      </p:cBhvr>
                                    </p:anim>
                                    <p:animRot by="-480000">
                                      <p:cBhvr>
                                        <p:cTn id="43"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p:bldP spid="14" grpId="1"/>
      <p:bldP spid="15" grpId="0" animBg="1"/>
      <p:bldP spid="15" grpId="1" animBg="1"/>
      <p:bldP spid="16" grpId="0"/>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179512" y="627534"/>
            <a:ext cx="8964488" cy="451596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a:t>
            </a:r>
            <a:r>
              <a:rPr lang="en-US" altLang="zh-CN" sz="1200" b="1" dirty="0" smtClean="0">
                <a:solidFill>
                  <a:schemeClr val="tx1"/>
                </a:solidFill>
              </a:rPr>
              <a:t> magnetic disk storage </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rPr>
              <a:t>以磁盘为存储介质的存储器。它是利用磁记录技术在涂有磁记录介质的旋转圆盘上进行数据存储的辅助存储器。因盘基不同，磁盘可分为硬盘和软盘两类。硬盘盘基用非磁性轻金属材料制成；软盘盘基用挠性塑料制成。</a:t>
            </a:r>
            <a:endParaRPr lang="en-US" altLang="zh-CN" sz="1200" dirty="0" smtClean="0">
              <a:solidFill>
                <a:schemeClr val="tx1"/>
              </a:solidFill>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硬盘</a:t>
            </a:r>
            <a:r>
              <a:rPr lang="zh-CN" altLang="en-US" sz="1200" dirty="0" smtClean="0">
                <a:solidFill>
                  <a:schemeClr val="tx1"/>
                </a:solidFill>
                <a:latin typeface="微软雅黑" panose="020B0503020204020204" pitchFamily="34" charset="-122"/>
                <a:ea typeface="微软雅黑" panose="020B0503020204020204" pitchFamily="34" charset="-122"/>
              </a:rPr>
              <a:t>：磁盘驱动器</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磁盘控制器。前者机械设备，负责驱动磁盘的转动和磁头的径向移动寻道、读写动作。后者电子设备，计算机与磁盘驱动器的接口设备，接收和解释来自上层的</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命令，并向驱动器发出控制信号。硬盘结构如下：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Group 2"/>
          <p:cNvGrpSpPr>
            <a:grpSpLocks/>
          </p:cNvGrpSpPr>
          <p:nvPr/>
        </p:nvGrpSpPr>
        <p:grpSpPr bwMode="auto">
          <a:xfrm>
            <a:off x="323528" y="1995686"/>
            <a:ext cx="3556248" cy="2790998"/>
            <a:chOff x="532" y="288"/>
            <a:chExt cx="4600" cy="3687"/>
          </a:xfrm>
        </p:grpSpPr>
        <p:sp>
          <p:nvSpPr>
            <p:cNvPr id="5" name="Oval 3"/>
            <p:cNvSpPr>
              <a:spLocks noChangeArrowheads="1"/>
            </p:cNvSpPr>
            <p:nvPr/>
          </p:nvSpPr>
          <p:spPr bwMode="auto">
            <a:xfrm>
              <a:off x="1440" y="672"/>
              <a:ext cx="1824" cy="672"/>
            </a:xfrm>
            <a:prstGeom prst="ellipse">
              <a:avLst/>
            </a:prstGeom>
            <a:solidFill>
              <a:schemeClr val="accent2"/>
            </a:solidFill>
            <a:ln w="28575">
              <a:solidFill>
                <a:srgbClr val="FFFF00"/>
              </a:solidFill>
              <a:round/>
              <a:headEnd/>
              <a:tailEnd/>
            </a:ln>
            <a:effectLst/>
          </p:spPr>
          <p:txBody>
            <a:bodyPr wrap="none" anchor="ctr"/>
            <a:lstStyle/>
            <a:p>
              <a:pPr algn="ctr"/>
              <a:endParaRPr lang="zh-CN" altLang="en-US">
                <a:solidFill>
                  <a:srgbClr val="FFFF00"/>
                </a:solidFill>
                <a:latin typeface="Times New Roman" pitchFamily="18" charset="0"/>
              </a:endParaRPr>
            </a:p>
          </p:txBody>
        </p:sp>
        <p:sp>
          <p:nvSpPr>
            <p:cNvPr id="6" name="Oval 4"/>
            <p:cNvSpPr>
              <a:spLocks noChangeArrowheads="1"/>
            </p:cNvSpPr>
            <p:nvPr/>
          </p:nvSpPr>
          <p:spPr bwMode="auto">
            <a:xfrm>
              <a:off x="1440" y="1680"/>
              <a:ext cx="1824" cy="672"/>
            </a:xfrm>
            <a:prstGeom prst="ellipse">
              <a:avLst/>
            </a:prstGeom>
            <a:solidFill>
              <a:schemeClr val="accent2"/>
            </a:solidFill>
            <a:ln w="28575">
              <a:solidFill>
                <a:srgbClr val="FFFF00"/>
              </a:solidFill>
              <a:round/>
              <a:headEnd/>
              <a:tailEnd/>
            </a:ln>
            <a:effectLst/>
          </p:spPr>
          <p:txBody>
            <a:bodyPr wrap="none" anchor="ctr"/>
            <a:lstStyle/>
            <a:p>
              <a:pPr algn="ctr"/>
              <a:endParaRPr lang="zh-CN" altLang="en-US">
                <a:solidFill>
                  <a:srgbClr val="FFFF00"/>
                </a:solidFill>
                <a:latin typeface="Times New Roman" pitchFamily="18" charset="0"/>
              </a:endParaRPr>
            </a:p>
          </p:txBody>
        </p:sp>
        <p:sp>
          <p:nvSpPr>
            <p:cNvPr id="7" name="Oval 5"/>
            <p:cNvSpPr>
              <a:spLocks noChangeArrowheads="1"/>
            </p:cNvSpPr>
            <p:nvPr/>
          </p:nvSpPr>
          <p:spPr bwMode="auto">
            <a:xfrm>
              <a:off x="1440" y="2736"/>
              <a:ext cx="1824" cy="672"/>
            </a:xfrm>
            <a:prstGeom prst="ellipse">
              <a:avLst/>
            </a:prstGeom>
            <a:solidFill>
              <a:schemeClr val="accent2"/>
            </a:solidFill>
            <a:ln w="28575">
              <a:solidFill>
                <a:srgbClr val="FFFF00"/>
              </a:solidFill>
              <a:round/>
              <a:headEnd/>
              <a:tailEnd/>
            </a:ln>
            <a:effectLst/>
          </p:spPr>
          <p:txBody>
            <a:bodyPr wrap="none" anchor="ctr"/>
            <a:lstStyle/>
            <a:p>
              <a:pPr algn="ctr"/>
              <a:endParaRPr lang="zh-CN" altLang="en-US">
                <a:solidFill>
                  <a:srgbClr val="FFFF00"/>
                </a:solidFill>
                <a:latin typeface="Times New Roman" pitchFamily="18" charset="0"/>
              </a:endParaRPr>
            </a:p>
          </p:txBody>
        </p:sp>
        <p:sp>
          <p:nvSpPr>
            <p:cNvPr id="8" name="Line 6"/>
            <p:cNvSpPr>
              <a:spLocks noChangeShapeType="1"/>
            </p:cNvSpPr>
            <p:nvPr/>
          </p:nvSpPr>
          <p:spPr bwMode="auto">
            <a:xfrm>
              <a:off x="2352" y="288"/>
              <a:ext cx="0" cy="3648"/>
            </a:xfrm>
            <a:prstGeom prst="line">
              <a:avLst/>
            </a:prstGeom>
            <a:noFill/>
            <a:ln w="76200">
              <a:solidFill>
                <a:schemeClr val="accent1"/>
              </a:solidFill>
              <a:round/>
              <a:headEnd/>
              <a:tailEnd/>
            </a:ln>
            <a:effectLst/>
          </p:spPr>
          <p:txBody>
            <a:bodyPr wrap="none" anchor="ctr"/>
            <a:lstStyle/>
            <a:p>
              <a:endParaRPr lang="zh-CN" altLang="en-US"/>
            </a:p>
          </p:txBody>
        </p:sp>
        <p:sp>
          <p:nvSpPr>
            <p:cNvPr id="9" name="Line 7"/>
            <p:cNvSpPr>
              <a:spLocks noChangeShapeType="1"/>
            </p:cNvSpPr>
            <p:nvPr/>
          </p:nvSpPr>
          <p:spPr bwMode="auto">
            <a:xfrm>
              <a:off x="3936" y="336"/>
              <a:ext cx="0" cy="3504"/>
            </a:xfrm>
            <a:prstGeom prst="line">
              <a:avLst/>
            </a:prstGeom>
            <a:noFill/>
            <a:ln w="76200">
              <a:solidFill>
                <a:schemeClr val="hlink"/>
              </a:solidFill>
              <a:round/>
              <a:headEnd/>
              <a:tailEnd/>
            </a:ln>
            <a:effectLst/>
          </p:spPr>
          <p:txBody>
            <a:bodyPr wrap="none" anchor="ctr"/>
            <a:lstStyle/>
            <a:p>
              <a:endParaRPr lang="zh-CN" altLang="en-US"/>
            </a:p>
          </p:txBody>
        </p:sp>
        <p:sp>
          <p:nvSpPr>
            <p:cNvPr id="10" name="Line 8"/>
            <p:cNvSpPr>
              <a:spLocks noChangeShapeType="1"/>
            </p:cNvSpPr>
            <p:nvPr/>
          </p:nvSpPr>
          <p:spPr bwMode="auto">
            <a:xfrm>
              <a:off x="3984" y="336"/>
              <a:ext cx="0" cy="3504"/>
            </a:xfrm>
            <a:prstGeom prst="line">
              <a:avLst/>
            </a:prstGeom>
            <a:noFill/>
            <a:ln w="76200">
              <a:solidFill>
                <a:schemeClr val="hlink"/>
              </a:solidFill>
              <a:round/>
              <a:headEnd/>
              <a:tailEnd/>
            </a:ln>
            <a:effectLst/>
          </p:spPr>
          <p:txBody>
            <a:bodyPr wrap="none" anchor="ctr"/>
            <a:lstStyle/>
            <a:p>
              <a:endParaRPr lang="zh-CN" altLang="en-US"/>
            </a:p>
          </p:txBody>
        </p:sp>
        <p:sp>
          <p:nvSpPr>
            <p:cNvPr id="11" name="Line 9"/>
            <p:cNvSpPr>
              <a:spLocks noChangeShapeType="1"/>
            </p:cNvSpPr>
            <p:nvPr/>
          </p:nvSpPr>
          <p:spPr bwMode="auto">
            <a:xfrm>
              <a:off x="4032" y="336"/>
              <a:ext cx="0" cy="3504"/>
            </a:xfrm>
            <a:prstGeom prst="line">
              <a:avLst/>
            </a:prstGeom>
            <a:noFill/>
            <a:ln w="76200">
              <a:solidFill>
                <a:schemeClr val="hlink"/>
              </a:solidFill>
              <a:round/>
              <a:headEnd/>
              <a:tailEnd/>
            </a:ln>
            <a:effectLst/>
          </p:spPr>
          <p:txBody>
            <a:bodyPr wrap="none" anchor="ctr"/>
            <a:lstStyle/>
            <a:p>
              <a:endParaRPr lang="zh-CN" altLang="en-US"/>
            </a:p>
          </p:txBody>
        </p:sp>
        <p:sp>
          <p:nvSpPr>
            <p:cNvPr id="12" name="Line 10"/>
            <p:cNvSpPr>
              <a:spLocks noChangeShapeType="1"/>
            </p:cNvSpPr>
            <p:nvPr/>
          </p:nvSpPr>
          <p:spPr bwMode="auto">
            <a:xfrm flipH="1">
              <a:off x="2592" y="768"/>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13" name="Line 11"/>
            <p:cNvSpPr>
              <a:spLocks noChangeShapeType="1"/>
            </p:cNvSpPr>
            <p:nvPr/>
          </p:nvSpPr>
          <p:spPr bwMode="auto">
            <a:xfrm flipH="1">
              <a:off x="2592" y="1440"/>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14" name="Line 12"/>
            <p:cNvSpPr>
              <a:spLocks noChangeShapeType="1"/>
            </p:cNvSpPr>
            <p:nvPr/>
          </p:nvSpPr>
          <p:spPr bwMode="auto">
            <a:xfrm flipV="1">
              <a:off x="2592" y="1344"/>
              <a:ext cx="0" cy="96"/>
            </a:xfrm>
            <a:prstGeom prst="line">
              <a:avLst/>
            </a:prstGeom>
            <a:noFill/>
            <a:ln w="38100">
              <a:solidFill>
                <a:srgbClr val="FFFF00"/>
              </a:solidFill>
              <a:round/>
              <a:headEnd/>
              <a:tailEnd type="triangle" w="med" len="med"/>
            </a:ln>
            <a:effectLst/>
          </p:spPr>
          <p:txBody>
            <a:bodyPr wrap="none" anchor="ctr"/>
            <a:lstStyle/>
            <a:p>
              <a:endParaRPr lang="zh-CN" altLang="en-US"/>
            </a:p>
          </p:txBody>
        </p:sp>
        <p:grpSp>
          <p:nvGrpSpPr>
            <p:cNvPr id="15" name="Group 13"/>
            <p:cNvGrpSpPr>
              <a:grpSpLocks/>
            </p:cNvGrpSpPr>
            <p:nvPr/>
          </p:nvGrpSpPr>
          <p:grpSpPr bwMode="auto">
            <a:xfrm>
              <a:off x="1728" y="1776"/>
              <a:ext cx="1200" cy="480"/>
              <a:chOff x="144" y="576"/>
              <a:chExt cx="1056" cy="672"/>
            </a:xfrm>
          </p:grpSpPr>
          <p:sp>
            <p:nvSpPr>
              <p:cNvPr id="60" name="Oval 14"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sp>
            <p:nvSpPr>
              <p:cNvPr id="61" name="Oval 15"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grpSp>
        <p:grpSp>
          <p:nvGrpSpPr>
            <p:cNvPr id="16" name="Group 16"/>
            <p:cNvGrpSpPr>
              <a:grpSpLocks/>
            </p:cNvGrpSpPr>
            <p:nvPr/>
          </p:nvGrpSpPr>
          <p:grpSpPr bwMode="auto">
            <a:xfrm>
              <a:off x="1728" y="768"/>
              <a:ext cx="1200" cy="480"/>
              <a:chOff x="144" y="576"/>
              <a:chExt cx="1056" cy="672"/>
            </a:xfrm>
          </p:grpSpPr>
          <p:sp>
            <p:nvSpPr>
              <p:cNvPr id="58" name="Oval 17"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sp>
            <p:nvSpPr>
              <p:cNvPr id="59" name="Oval 18"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grpSp>
        <p:grpSp>
          <p:nvGrpSpPr>
            <p:cNvPr id="17" name="Group 19"/>
            <p:cNvGrpSpPr>
              <a:grpSpLocks/>
            </p:cNvGrpSpPr>
            <p:nvPr/>
          </p:nvGrpSpPr>
          <p:grpSpPr bwMode="auto">
            <a:xfrm>
              <a:off x="1728" y="2832"/>
              <a:ext cx="1200" cy="480"/>
              <a:chOff x="144" y="576"/>
              <a:chExt cx="1056" cy="672"/>
            </a:xfrm>
          </p:grpSpPr>
          <p:sp>
            <p:nvSpPr>
              <p:cNvPr id="56" name="Oval 20"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sp>
            <p:nvSpPr>
              <p:cNvPr id="57" name="Oval 21"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grpSp>
        <p:sp>
          <p:nvSpPr>
            <p:cNvPr id="18" name="Line 22"/>
            <p:cNvSpPr>
              <a:spLocks noChangeShapeType="1"/>
            </p:cNvSpPr>
            <p:nvPr/>
          </p:nvSpPr>
          <p:spPr bwMode="auto">
            <a:xfrm>
              <a:off x="2592" y="768"/>
              <a:ext cx="0" cy="144"/>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19" name="Line 23"/>
            <p:cNvSpPr>
              <a:spLocks noChangeShapeType="1"/>
            </p:cNvSpPr>
            <p:nvPr/>
          </p:nvSpPr>
          <p:spPr bwMode="auto">
            <a:xfrm flipH="1">
              <a:off x="2592" y="1728"/>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20" name="Line 24"/>
            <p:cNvSpPr>
              <a:spLocks noChangeShapeType="1"/>
            </p:cNvSpPr>
            <p:nvPr/>
          </p:nvSpPr>
          <p:spPr bwMode="auto">
            <a:xfrm>
              <a:off x="2592" y="1728"/>
              <a:ext cx="0" cy="144"/>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21" name="Line 25"/>
            <p:cNvSpPr>
              <a:spLocks noChangeShapeType="1"/>
            </p:cNvSpPr>
            <p:nvPr/>
          </p:nvSpPr>
          <p:spPr bwMode="auto">
            <a:xfrm flipH="1">
              <a:off x="2592" y="2832"/>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22" name="Line 26"/>
            <p:cNvSpPr>
              <a:spLocks noChangeShapeType="1"/>
            </p:cNvSpPr>
            <p:nvPr/>
          </p:nvSpPr>
          <p:spPr bwMode="auto">
            <a:xfrm>
              <a:off x="2592" y="2832"/>
              <a:ext cx="0" cy="144"/>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24" name="Line 27"/>
            <p:cNvSpPr>
              <a:spLocks noChangeShapeType="1"/>
            </p:cNvSpPr>
            <p:nvPr/>
          </p:nvSpPr>
          <p:spPr bwMode="auto">
            <a:xfrm flipH="1">
              <a:off x="2592" y="2448"/>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25" name="Line 28"/>
            <p:cNvSpPr>
              <a:spLocks noChangeShapeType="1"/>
            </p:cNvSpPr>
            <p:nvPr/>
          </p:nvSpPr>
          <p:spPr bwMode="auto">
            <a:xfrm flipV="1">
              <a:off x="2592" y="2352"/>
              <a:ext cx="0" cy="96"/>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26" name="Line 29"/>
            <p:cNvSpPr>
              <a:spLocks noChangeShapeType="1"/>
            </p:cNvSpPr>
            <p:nvPr/>
          </p:nvSpPr>
          <p:spPr bwMode="auto">
            <a:xfrm flipH="1">
              <a:off x="2592" y="3504"/>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27" name="Line 30"/>
            <p:cNvSpPr>
              <a:spLocks noChangeShapeType="1"/>
            </p:cNvSpPr>
            <p:nvPr/>
          </p:nvSpPr>
          <p:spPr bwMode="auto">
            <a:xfrm flipV="1">
              <a:off x="2592" y="3408"/>
              <a:ext cx="0" cy="96"/>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28" name="Line 31"/>
            <p:cNvSpPr>
              <a:spLocks noChangeShapeType="1"/>
            </p:cNvSpPr>
            <p:nvPr/>
          </p:nvSpPr>
          <p:spPr bwMode="auto">
            <a:xfrm>
              <a:off x="2352" y="720"/>
              <a:ext cx="0" cy="240"/>
            </a:xfrm>
            <a:prstGeom prst="line">
              <a:avLst/>
            </a:prstGeom>
            <a:noFill/>
            <a:ln w="76200">
              <a:solidFill>
                <a:schemeClr val="accent1"/>
              </a:solidFill>
              <a:round/>
              <a:headEnd/>
              <a:tailEnd/>
            </a:ln>
            <a:effectLst/>
          </p:spPr>
          <p:txBody>
            <a:bodyPr wrap="none" anchor="ctr"/>
            <a:lstStyle/>
            <a:p>
              <a:endParaRPr lang="zh-CN" altLang="en-US"/>
            </a:p>
          </p:txBody>
        </p:sp>
        <p:sp>
          <p:nvSpPr>
            <p:cNvPr id="29" name="Line 32"/>
            <p:cNvSpPr>
              <a:spLocks noChangeShapeType="1"/>
            </p:cNvSpPr>
            <p:nvPr/>
          </p:nvSpPr>
          <p:spPr bwMode="auto">
            <a:xfrm>
              <a:off x="2352" y="1728"/>
              <a:ext cx="0" cy="240"/>
            </a:xfrm>
            <a:prstGeom prst="line">
              <a:avLst/>
            </a:prstGeom>
            <a:noFill/>
            <a:ln w="76200">
              <a:solidFill>
                <a:schemeClr val="accent1"/>
              </a:solidFill>
              <a:round/>
              <a:headEnd/>
              <a:tailEnd/>
            </a:ln>
            <a:effectLst/>
          </p:spPr>
          <p:txBody>
            <a:bodyPr wrap="none" anchor="ctr"/>
            <a:lstStyle/>
            <a:p>
              <a:endParaRPr lang="zh-CN" altLang="en-US"/>
            </a:p>
          </p:txBody>
        </p:sp>
        <p:sp>
          <p:nvSpPr>
            <p:cNvPr id="30" name="Line 33"/>
            <p:cNvSpPr>
              <a:spLocks noChangeShapeType="1"/>
            </p:cNvSpPr>
            <p:nvPr/>
          </p:nvSpPr>
          <p:spPr bwMode="auto">
            <a:xfrm>
              <a:off x="2352" y="2784"/>
              <a:ext cx="0" cy="240"/>
            </a:xfrm>
            <a:prstGeom prst="line">
              <a:avLst/>
            </a:prstGeom>
            <a:noFill/>
            <a:ln w="76200">
              <a:solidFill>
                <a:schemeClr val="accent1"/>
              </a:solidFill>
              <a:round/>
              <a:headEnd/>
              <a:tailEnd/>
            </a:ln>
            <a:effectLst/>
          </p:spPr>
          <p:txBody>
            <a:bodyPr wrap="none" anchor="ctr"/>
            <a:lstStyle/>
            <a:p>
              <a:endParaRPr lang="zh-CN" altLang="en-US"/>
            </a:p>
          </p:txBody>
        </p:sp>
        <p:sp>
          <p:nvSpPr>
            <p:cNvPr id="31" name="Line 34"/>
            <p:cNvSpPr>
              <a:spLocks noChangeShapeType="1"/>
            </p:cNvSpPr>
            <p:nvPr/>
          </p:nvSpPr>
          <p:spPr bwMode="auto">
            <a:xfrm flipH="1">
              <a:off x="1728" y="1008"/>
              <a:ext cx="144" cy="0"/>
            </a:xfrm>
            <a:prstGeom prst="line">
              <a:avLst/>
            </a:prstGeom>
            <a:noFill/>
            <a:ln w="28575">
              <a:solidFill>
                <a:srgbClr val="FFFF00"/>
              </a:solidFill>
              <a:round/>
              <a:headEnd/>
              <a:tailEnd/>
            </a:ln>
            <a:effectLst/>
          </p:spPr>
          <p:txBody>
            <a:bodyPr wrap="none" anchor="ctr"/>
            <a:lstStyle/>
            <a:p>
              <a:endParaRPr lang="zh-CN" altLang="en-US"/>
            </a:p>
          </p:txBody>
        </p:sp>
        <p:sp>
          <p:nvSpPr>
            <p:cNvPr id="32" name="Line 35"/>
            <p:cNvSpPr>
              <a:spLocks noChangeShapeType="1"/>
            </p:cNvSpPr>
            <p:nvPr/>
          </p:nvSpPr>
          <p:spPr bwMode="auto">
            <a:xfrm flipH="1">
              <a:off x="1872" y="1104"/>
              <a:ext cx="96" cy="48"/>
            </a:xfrm>
            <a:prstGeom prst="line">
              <a:avLst/>
            </a:prstGeom>
            <a:noFill/>
            <a:ln w="28575">
              <a:solidFill>
                <a:srgbClr val="FFFF00"/>
              </a:solidFill>
              <a:round/>
              <a:headEnd/>
              <a:tailEnd/>
            </a:ln>
            <a:effectLst/>
          </p:spPr>
          <p:txBody>
            <a:bodyPr wrap="none" anchor="ctr"/>
            <a:lstStyle/>
            <a:p>
              <a:endParaRPr lang="zh-CN" altLang="en-US"/>
            </a:p>
          </p:txBody>
        </p:sp>
        <p:sp>
          <p:nvSpPr>
            <p:cNvPr id="33" name="Line 36"/>
            <p:cNvSpPr>
              <a:spLocks noChangeShapeType="1"/>
            </p:cNvSpPr>
            <p:nvPr/>
          </p:nvSpPr>
          <p:spPr bwMode="auto">
            <a:xfrm flipH="1" flipV="1">
              <a:off x="1824" y="864"/>
              <a:ext cx="96" cy="48"/>
            </a:xfrm>
            <a:prstGeom prst="line">
              <a:avLst/>
            </a:prstGeom>
            <a:noFill/>
            <a:ln w="28575">
              <a:solidFill>
                <a:srgbClr val="FFFF00"/>
              </a:solidFill>
              <a:round/>
              <a:headEnd/>
              <a:tailEnd/>
            </a:ln>
            <a:effectLst/>
          </p:spPr>
          <p:txBody>
            <a:bodyPr wrap="none" anchor="ctr"/>
            <a:lstStyle/>
            <a:p>
              <a:endParaRPr lang="zh-CN" altLang="en-US"/>
            </a:p>
          </p:txBody>
        </p:sp>
        <p:sp>
          <p:nvSpPr>
            <p:cNvPr id="34" name="Line 37"/>
            <p:cNvSpPr>
              <a:spLocks noChangeShapeType="1"/>
            </p:cNvSpPr>
            <p:nvPr/>
          </p:nvSpPr>
          <p:spPr bwMode="auto">
            <a:xfrm flipH="1" flipV="1">
              <a:off x="2016" y="816"/>
              <a:ext cx="48" cy="48"/>
            </a:xfrm>
            <a:prstGeom prst="line">
              <a:avLst/>
            </a:prstGeom>
            <a:noFill/>
            <a:ln w="28575">
              <a:solidFill>
                <a:srgbClr val="FFFF00"/>
              </a:solidFill>
              <a:round/>
              <a:headEnd/>
              <a:tailEnd/>
            </a:ln>
            <a:effectLst/>
          </p:spPr>
          <p:txBody>
            <a:bodyPr wrap="none" anchor="ctr"/>
            <a:lstStyle/>
            <a:p>
              <a:endParaRPr lang="zh-CN" altLang="en-US"/>
            </a:p>
          </p:txBody>
        </p:sp>
        <p:sp>
          <p:nvSpPr>
            <p:cNvPr id="35" name="Line 38"/>
            <p:cNvSpPr>
              <a:spLocks noChangeShapeType="1"/>
            </p:cNvSpPr>
            <p:nvPr/>
          </p:nvSpPr>
          <p:spPr bwMode="auto">
            <a:xfrm flipH="1">
              <a:off x="2016" y="1152"/>
              <a:ext cx="48" cy="48"/>
            </a:xfrm>
            <a:prstGeom prst="line">
              <a:avLst/>
            </a:prstGeom>
            <a:noFill/>
            <a:ln w="28575">
              <a:solidFill>
                <a:srgbClr val="FFFF00"/>
              </a:solidFill>
              <a:round/>
              <a:headEnd/>
              <a:tailEnd/>
            </a:ln>
            <a:effectLst/>
          </p:spPr>
          <p:txBody>
            <a:bodyPr wrap="none" anchor="ctr"/>
            <a:lstStyle/>
            <a:p>
              <a:endParaRPr lang="zh-CN" altLang="en-US"/>
            </a:p>
          </p:txBody>
        </p:sp>
        <p:sp>
          <p:nvSpPr>
            <p:cNvPr id="36" name="Line 39"/>
            <p:cNvSpPr>
              <a:spLocks noChangeShapeType="1"/>
            </p:cNvSpPr>
            <p:nvPr/>
          </p:nvSpPr>
          <p:spPr bwMode="auto">
            <a:xfrm>
              <a:off x="2160" y="1152"/>
              <a:ext cx="0" cy="96"/>
            </a:xfrm>
            <a:prstGeom prst="line">
              <a:avLst/>
            </a:prstGeom>
            <a:noFill/>
            <a:ln w="28575">
              <a:solidFill>
                <a:srgbClr val="FFFF00"/>
              </a:solidFill>
              <a:round/>
              <a:headEnd/>
              <a:tailEnd/>
            </a:ln>
            <a:effectLst/>
          </p:spPr>
          <p:txBody>
            <a:bodyPr wrap="none" anchor="ctr"/>
            <a:lstStyle/>
            <a:p>
              <a:endParaRPr lang="zh-CN" altLang="en-US"/>
            </a:p>
          </p:txBody>
        </p:sp>
        <p:sp>
          <p:nvSpPr>
            <p:cNvPr id="37" name="Line 40"/>
            <p:cNvSpPr>
              <a:spLocks noChangeShapeType="1"/>
            </p:cNvSpPr>
            <p:nvPr/>
          </p:nvSpPr>
          <p:spPr bwMode="auto">
            <a:xfrm>
              <a:off x="2304" y="1200"/>
              <a:ext cx="0" cy="48"/>
            </a:xfrm>
            <a:prstGeom prst="line">
              <a:avLst/>
            </a:prstGeom>
            <a:noFill/>
            <a:ln w="28575">
              <a:solidFill>
                <a:srgbClr val="FFFF00"/>
              </a:solidFill>
              <a:round/>
              <a:headEnd/>
              <a:tailEnd/>
            </a:ln>
            <a:effectLst/>
          </p:spPr>
          <p:txBody>
            <a:bodyPr wrap="none" anchor="ctr"/>
            <a:lstStyle/>
            <a:p>
              <a:endParaRPr lang="zh-CN" altLang="en-US"/>
            </a:p>
          </p:txBody>
        </p:sp>
        <p:sp>
          <p:nvSpPr>
            <p:cNvPr id="38" name="Line 41"/>
            <p:cNvSpPr>
              <a:spLocks noChangeShapeType="1"/>
            </p:cNvSpPr>
            <p:nvPr/>
          </p:nvSpPr>
          <p:spPr bwMode="auto">
            <a:xfrm>
              <a:off x="2400" y="1200"/>
              <a:ext cx="0" cy="0"/>
            </a:xfrm>
            <a:prstGeom prst="line">
              <a:avLst/>
            </a:prstGeom>
            <a:noFill/>
            <a:ln w="28575">
              <a:solidFill>
                <a:srgbClr val="FFFF00"/>
              </a:solidFill>
              <a:round/>
              <a:headEnd/>
              <a:tailEnd/>
            </a:ln>
            <a:effectLst/>
          </p:spPr>
          <p:txBody>
            <a:bodyPr wrap="none" anchor="ctr"/>
            <a:lstStyle/>
            <a:p>
              <a:endParaRPr lang="zh-CN" altLang="en-US"/>
            </a:p>
          </p:txBody>
        </p:sp>
        <p:sp>
          <p:nvSpPr>
            <p:cNvPr id="39" name="Line 42"/>
            <p:cNvSpPr>
              <a:spLocks noChangeShapeType="1"/>
            </p:cNvSpPr>
            <p:nvPr/>
          </p:nvSpPr>
          <p:spPr bwMode="auto">
            <a:xfrm>
              <a:off x="2448" y="1152"/>
              <a:ext cx="0" cy="96"/>
            </a:xfrm>
            <a:prstGeom prst="line">
              <a:avLst/>
            </a:prstGeom>
            <a:noFill/>
            <a:ln w="28575">
              <a:solidFill>
                <a:srgbClr val="FFFF00"/>
              </a:solidFill>
              <a:round/>
              <a:headEnd/>
              <a:tailEnd/>
            </a:ln>
            <a:effectLst/>
          </p:spPr>
          <p:txBody>
            <a:bodyPr wrap="none" anchor="ctr"/>
            <a:lstStyle/>
            <a:p>
              <a:endParaRPr lang="zh-CN" altLang="en-US"/>
            </a:p>
          </p:txBody>
        </p:sp>
        <p:sp>
          <p:nvSpPr>
            <p:cNvPr id="40" name="Line 43"/>
            <p:cNvSpPr>
              <a:spLocks noChangeShapeType="1"/>
            </p:cNvSpPr>
            <p:nvPr/>
          </p:nvSpPr>
          <p:spPr bwMode="auto">
            <a:xfrm>
              <a:off x="2544" y="1152"/>
              <a:ext cx="96" cy="48"/>
            </a:xfrm>
            <a:prstGeom prst="line">
              <a:avLst/>
            </a:prstGeom>
            <a:noFill/>
            <a:ln w="28575">
              <a:solidFill>
                <a:srgbClr val="FFFF00"/>
              </a:solidFill>
              <a:round/>
              <a:headEnd/>
              <a:tailEnd/>
            </a:ln>
            <a:effectLst/>
          </p:spPr>
          <p:txBody>
            <a:bodyPr wrap="none" anchor="ctr"/>
            <a:lstStyle/>
            <a:p>
              <a:endParaRPr lang="zh-CN" altLang="en-US"/>
            </a:p>
          </p:txBody>
        </p:sp>
        <p:sp>
          <p:nvSpPr>
            <p:cNvPr id="41" name="Line 44"/>
            <p:cNvSpPr>
              <a:spLocks noChangeShapeType="1"/>
            </p:cNvSpPr>
            <p:nvPr/>
          </p:nvSpPr>
          <p:spPr bwMode="auto">
            <a:xfrm>
              <a:off x="2736" y="1104"/>
              <a:ext cx="96" cy="48"/>
            </a:xfrm>
            <a:prstGeom prst="line">
              <a:avLst/>
            </a:prstGeom>
            <a:noFill/>
            <a:ln w="28575">
              <a:solidFill>
                <a:srgbClr val="FFFF00"/>
              </a:solidFill>
              <a:round/>
              <a:headEnd/>
              <a:tailEnd/>
            </a:ln>
            <a:effectLst/>
          </p:spPr>
          <p:txBody>
            <a:bodyPr wrap="none" anchor="ctr"/>
            <a:lstStyle/>
            <a:p>
              <a:endParaRPr lang="zh-CN" altLang="en-US"/>
            </a:p>
          </p:txBody>
        </p:sp>
        <p:sp>
          <p:nvSpPr>
            <p:cNvPr id="42" name="Line 45"/>
            <p:cNvSpPr>
              <a:spLocks noChangeShapeType="1"/>
            </p:cNvSpPr>
            <p:nvPr/>
          </p:nvSpPr>
          <p:spPr bwMode="auto">
            <a:xfrm>
              <a:off x="2784" y="1008"/>
              <a:ext cx="144" cy="0"/>
            </a:xfrm>
            <a:prstGeom prst="line">
              <a:avLst/>
            </a:prstGeom>
            <a:noFill/>
            <a:ln w="28575">
              <a:solidFill>
                <a:srgbClr val="FFFF00"/>
              </a:solidFill>
              <a:round/>
              <a:headEnd/>
              <a:tailEnd/>
            </a:ln>
            <a:effectLst/>
          </p:spPr>
          <p:txBody>
            <a:bodyPr wrap="none" anchor="ctr"/>
            <a:lstStyle/>
            <a:p>
              <a:endParaRPr lang="zh-CN" altLang="en-US"/>
            </a:p>
          </p:txBody>
        </p:sp>
        <p:sp>
          <p:nvSpPr>
            <p:cNvPr id="43" name="Line 46"/>
            <p:cNvSpPr>
              <a:spLocks noChangeShapeType="1"/>
            </p:cNvSpPr>
            <p:nvPr/>
          </p:nvSpPr>
          <p:spPr bwMode="auto">
            <a:xfrm flipV="1">
              <a:off x="2688" y="816"/>
              <a:ext cx="48" cy="96"/>
            </a:xfrm>
            <a:prstGeom prst="line">
              <a:avLst/>
            </a:prstGeom>
            <a:noFill/>
            <a:ln w="28575">
              <a:solidFill>
                <a:srgbClr val="FFFF00"/>
              </a:solidFill>
              <a:round/>
              <a:headEnd/>
              <a:tailEnd/>
            </a:ln>
            <a:effectLst/>
          </p:spPr>
          <p:txBody>
            <a:bodyPr wrap="none" anchor="ctr"/>
            <a:lstStyle/>
            <a:p>
              <a:endParaRPr lang="zh-CN" altLang="en-US"/>
            </a:p>
          </p:txBody>
        </p:sp>
        <p:sp>
          <p:nvSpPr>
            <p:cNvPr id="44" name="Line 47"/>
            <p:cNvSpPr>
              <a:spLocks noChangeShapeType="1"/>
            </p:cNvSpPr>
            <p:nvPr/>
          </p:nvSpPr>
          <p:spPr bwMode="auto">
            <a:xfrm>
              <a:off x="2160" y="768"/>
              <a:ext cx="48" cy="48"/>
            </a:xfrm>
            <a:prstGeom prst="line">
              <a:avLst/>
            </a:prstGeom>
            <a:noFill/>
            <a:ln w="28575">
              <a:solidFill>
                <a:srgbClr val="FFFF00"/>
              </a:solidFill>
              <a:round/>
              <a:headEnd/>
              <a:tailEnd/>
            </a:ln>
            <a:effectLst/>
          </p:spPr>
          <p:txBody>
            <a:bodyPr wrap="none" anchor="ctr"/>
            <a:lstStyle/>
            <a:p>
              <a:endParaRPr lang="zh-CN" altLang="en-US"/>
            </a:p>
          </p:txBody>
        </p:sp>
        <p:sp>
          <p:nvSpPr>
            <p:cNvPr id="45" name="Line 48"/>
            <p:cNvSpPr>
              <a:spLocks noChangeShapeType="1"/>
            </p:cNvSpPr>
            <p:nvPr/>
          </p:nvSpPr>
          <p:spPr bwMode="auto">
            <a:xfrm>
              <a:off x="2400" y="768"/>
              <a:ext cx="0" cy="48"/>
            </a:xfrm>
            <a:prstGeom prst="line">
              <a:avLst/>
            </a:prstGeom>
            <a:noFill/>
            <a:ln w="28575">
              <a:solidFill>
                <a:srgbClr val="FFFF00"/>
              </a:solidFill>
              <a:round/>
              <a:headEnd/>
              <a:tailEnd/>
            </a:ln>
            <a:effectLst/>
          </p:spPr>
          <p:txBody>
            <a:bodyPr wrap="none" anchor="ctr"/>
            <a:lstStyle/>
            <a:p>
              <a:endParaRPr lang="zh-CN" altLang="en-US"/>
            </a:p>
          </p:txBody>
        </p:sp>
        <p:sp>
          <p:nvSpPr>
            <p:cNvPr id="46" name="Line 49"/>
            <p:cNvSpPr>
              <a:spLocks noChangeShapeType="1"/>
            </p:cNvSpPr>
            <p:nvPr/>
          </p:nvSpPr>
          <p:spPr bwMode="auto">
            <a:xfrm flipH="1">
              <a:off x="1728" y="1008"/>
              <a:ext cx="0" cy="2112"/>
            </a:xfrm>
            <a:prstGeom prst="line">
              <a:avLst/>
            </a:prstGeom>
            <a:noFill/>
            <a:ln w="38100">
              <a:solidFill>
                <a:srgbClr val="FF6600"/>
              </a:solidFill>
              <a:prstDash val="dash"/>
              <a:round/>
              <a:headEnd/>
              <a:tailEnd/>
            </a:ln>
            <a:effectLst/>
          </p:spPr>
          <p:txBody>
            <a:bodyPr wrap="none" anchor="ctr"/>
            <a:lstStyle/>
            <a:p>
              <a:endParaRPr lang="zh-CN" altLang="en-US"/>
            </a:p>
          </p:txBody>
        </p:sp>
        <p:sp>
          <p:nvSpPr>
            <p:cNvPr id="47" name="Line 50"/>
            <p:cNvSpPr>
              <a:spLocks noChangeShapeType="1"/>
            </p:cNvSpPr>
            <p:nvPr/>
          </p:nvSpPr>
          <p:spPr bwMode="auto">
            <a:xfrm flipV="1">
              <a:off x="1008" y="2448"/>
              <a:ext cx="720" cy="96"/>
            </a:xfrm>
            <a:prstGeom prst="line">
              <a:avLst/>
            </a:prstGeom>
            <a:noFill/>
            <a:ln w="28575">
              <a:solidFill>
                <a:srgbClr val="FF6600"/>
              </a:solidFill>
              <a:round/>
              <a:headEnd/>
              <a:tailEnd type="triangle" w="med" len="med"/>
            </a:ln>
            <a:effectLst/>
          </p:spPr>
          <p:txBody>
            <a:bodyPr wrap="none" anchor="ctr"/>
            <a:lstStyle/>
            <a:p>
              <a:endParaRPr lang="zh-CN" altLang="en-US"/>
            </a:p>
          </p:txBody>
        </p:sp>
        <p:sp>
          <p:nvSpPr>
            <p:cNvPr id="48" name="Text Box 51" descr="瓦形"/>
            <p:cNvSpPr txBox="1">
              <a:spLocks noChangeArrowheads="1"/>
            </p:cNvSpPr>
            <p:nvPr/>
          </p:nvSpPr>
          <p:spPr bwMode="auto">
            <a:xfrm>
              <a:off x="532" y="2573"/>
              <a:ext cx="564" cy="327"/>
            </a:xfrm>
            <a:prstGeom prst="rect">
              <a:avLst/>
            </a:prstGeom>
            <a:noFill/>
            <a:ln w="28575">
              <a:noFill/>
              <a:miter lim="800000"/>
              <a:headEnd/>
              <a:tailEnd/>
            </a:ln>
            <a:effectLst/>
          </p:spPr>
          <p:txBody>
            <a:bodyPr wrap="none" anchor="ctr">
              <a:spAutoFit/>
            </a:bodyPr>
            <a:lstStyle/>
            <a:p>
              <a:r>
                <a:rPr lang="zh-CN" altLang="en-US" sz="2800" b="1">
                  <a:solidFill>
                    <a:srgbClr val="000099"/>
                  </a:solidFill>
                  <a:latin typeface="Times New Roman" pitchFamily="18" charset="0"/>
                  <a:ea typeface="楷体_GB2312" pitchFamily="49" charset="-122"/>
                </a:rPr>
                <a:t>柱面</a:t>
              </a:r>
            </a:p>
          </p:txBody>
        </p:sp>
        <p:sp>
          <p:nvSpPr>
            <p:cNvPr id="49" name="Line 52"/>
            <p:cNvSpPr>
              <a:spLocks noChangeShapeType="1"/>
            </p:cNvSpPr>
            <p:nvPr/>
          </p:nvSpPr>
          <p:spPr bwMode="auto">
            <a:xfrm>
              <a:off x="1152" y="576"/>
              <a:ext cx="672" cy="384"/>
            </a:xfrm>
            <a:prstGeom prst="line">
              <a:avLst/>
            </a:prstGeom>
            <a:noFill/>
            <a:ln w="28575">
              <a:solidFill>
                <a:srgbClr val="FF6600"/>
              </a:solidFill>
              <a:round/>
              <a:headEnd/>
              <a:tailEnd type="triangle" w="med" len="med"/>
            </a:ln>
            <a:effectLst/>
          </p:spPr>
          <p:txBody>
            <a:bodyPr wrap="none" anchor="ctr"/>
            <a:lstStyle/>
            <a:p>
              <a:endParaRPr lang="zh-CN" altLang="en-US"/>
            </a:p>
          </p:txBody>
        </p:sp>
        <p:sp>
          <p:nvSpPr>
            <p:cNvPr id="51" name="Text Box 53" descr="瓦形"/>
            <p:cNvSpPr txBox="1">
              <a:spLocks noChangeArrowheads="1"/>
            </p:cNvSpPr>
            <p:nvPr/>
          </p:nvSpPr>
          <p:spPr bwMode="auto">
            <a:xfrm>
              <a:off x="628" y="384"/>
              <a:ext cx="564" cy="327"/>
            </a:xfrm>
            <a:prstGeom prst="rect">
              <a:avLst/>
            </a:prstGeom>
            <a:noFill/>
            <a:ln w="28575">
              <a:noFill/>
              <a:miter lim="800000"/>
              <a:headEnd/>
              <a:tailEnd/>
            </a:ln>
            <a:effectLst/>
          </p:spPr>
          <p:txBody>
            <a:bodyPr wrap="none" anchor="ctr">
              <a:spAutoFit/>
            </a:bodyPr>
            <a:lstStyle/>
            <a:p>
              <a:r>
                <a:rPr lang="zh-CN" altLang="en-US" sz="2800" b="1">
                  <a:solidFill>
                    <a:srgbClr val="000099"/>
                  </a:solidFill>
                  <a:latin typeface="Times New Roman" pitchFamily="18" charset="0"/>
                  <a:ea typeface="楷体_GB2312" pitchFamily="49" charset="-122"/>
                </a:rPr>
                <a:t>扇区</a:t>
              </a:r>
            </a:p>
          </p:txBody>
        </p:sp>
        <p:sp>
          <p:nvSpPr>
            <p:cNvPr id="52" name="Line 54"/>
            <p:cNvSpPr>
              <a:spLocks noChangeShapeType="1"/>
            </p:cNvSpPr>
            <p:nvPr/>
          </p:nvSpPr>
          <p:spPr bwMode="auto">
            <a:xfrm flipH="1">
              <a:off x="4032" y="1920"/>
              <a:ext cx="576" cy="0"/>
            </a:xfrm>
            <a:prstGeom prst="line">
              <a:avLst/>
            </a:prstGeom>
            <a:noFill/>
            <a:ln w="28575">
              <a:solidFill>
                <a:srgbClr val="FF6600"/>
              </a:solidFill>
              <a:round/>
              <a:headEnd/>
              <a:tailEnd type="triangle" w="med" len="med"/>
            </a:ln>
            <a:effectLst/>
          </p:spPr>
          <p:txBody>
            <a:bodyPr wrap="none" anchor="ctr"/>
            <a:lstStyle/>
            <a:p>
              <a:endParaRPr lang="zh-CN" altLang="en-US"/>
            </a:p>
          </p:txBody>
        </p:sp>
        <p:sp>
          <p:nvSpPr>
            <p:cNvPr id="53" name="Text Box 55" descr="瓦形"/>
            <p:cNvSpPr txBox="1">
              <a:spLocks noChangeArrowheads="1"/>
            </p:cNvSpPr>
            <p:nvPr/>
          </p:nvSpPr>
          <p:spPr bwMode="auto">
            <a:xfrm>
              <a:off x="4568" y="1737"/>
              <a:ext cx="564" cy="327"/>
            </a:xfrm>
            <a:prstGeom prst="rect">
              <a:avLst/>
            </a:prstGeom>
            <a:noFill/>
            <a:ln w="28575">
              <a:noFill/>
              <a:miter lim="800000"/>
              <a:headEnd/>
              <a:tailEnd/>
            </a:ln>
            <a:effectLst/>
          </p:spPr>
          <p:txBody>
            <a:bodyPr wrap="none" anchor="ctr">
              <a:spAutoFit/>
            </a:bodyPr>
            <a:lstStyle/>
            <a:p>
              <a:r>
                <a:rPr lang="zh-CN" altLang="en-US" sz="2800" b="1">
                  <a:solidFill>
                    <a:srgbClr val="000099"/>
                  </a:solidFill>
                  <a:latin typeface="Times New Roman" pitchFamily="18" charset="0"/>
                  <a:ea typeface="楷体_GB2312" pitchFamily="49" charset="-122"/>
                </a:rPr>
                <a:t>磁臂</a:t>
              </a:r>
            </a:p>
          </p:txBody>
        </p:sp>
        <p:sp>
          <p:nvSpPr>
            <p:cNvPr id="54" name="Line 56"/>
            <p:cNvSpPr>
              <a:spLocks noChangeShapeType="1"/>
            </p:cNvSpPr>
            <p:nvPr/>
          </p:nvSpPr>
          <p:spPr bwMode="auto">
            <a:xfrm flipV="1">
              <a:off x="3168" y="3504"/>
              <a:ext cx="0" cy="384"/>
            </a:xfrm>
            <a:prstGeom prst="line">
              <a:avLst/>
            </a:prstGeom>
            <a:noFill/>
            <a:ln w="28575">
              <a:solidFill>
                <a:srgbClr val="FF6600"/>
              </a:solidFill>
              <a:round/>
              <a:headEnd/>
              <a:tailEnd type="triangle" w="med" len="med"/>
            </a:ln>
            <a:effectLst/>
          </p:spPr>
          <p:txBody>
            <a:bodyPr wrap="none" anchor="ctr"/>
            <a:lstStyle/>
            <a:p>
              <a:endParaRPr lang="zh-CN" altLang="en-US"/>
            </a:p>
          </p:txBody>
        </p:sp>
        <p:sp>
          <p:nvSpPr>
            <p:cNvPr id="55" name="Text Box 57" descr="瓦形"/>
            <p:cNvSpPr txBox="1">
              <a:spLocks noChangeArrowheads="1"/>
            </p:cNvSpPr>
            <p:nvPr/>
          </p:nvSpPr>
          <p:spPr bwMode="auto">
            <a:xfrm>
              <a:off x="3216" y="3648"/>
              <a:ext cx="564" cy="327"/>
            </a:xfrm>
            <a:prstGeom prst="rect">
              <a:avLst/>
            </a:prstGeom>
            <a:noFill/>
            <a:ln w="28575">
              <a:noFill/>
              <a:miter lim="800000"/>
              <a:headEnd/>
              <a:tailEnd/>
            </a:ln>
            <a:effectLst/>
          </p:spPr>
          <p:txBody>
            <a:bodyPr wrap="none" anchor="ctr">
              <a:spAutoFit/>
            </a:bodyPr>
            <a:lstStyle/>
            <a:p>
              <a:r>
                <a:rPr lang="zh-CN" altLang="en-US" sz="2800" b="1">
                  <a:solidFill>
                    <a:srgbClr val="000099"/>
                  </a:solidFill>
                  <a:latin typeface="Times New Roman" pitchFamily="18" charset="0"/>
                  <a:ea typeface="楷体_GB2312" pitchFamily="49" charset="-122"/>
                </a:rPr>
                <a:t>磁头</a:t>
              </a:r>
            </a:p>
          </p:txBody>
        </p:sp>
      </p:grpSp>
      <p:grpSp>
        <p:nvGrpSpPr>
          <p:cNvPr id="62" name="组合 61"/>
          <p:cNvGrpSpPr/>
          <p:nvPr/>
        </p:nvGrpSpPr>
        <p:grpSpPr>
          <a:xfrm>
            <a:off x="5220072" y="1995686"/>
            <a:ext cx="3289920" cy="2773337"/>
            <a:chOff x="2362200" y="1598613"/>
            <a:chExt cx="5575300" cy="4710112"/>
          </a:xfrm>
        </p:grpSpPr>
        <p:sp>
          <p:nvSpPr>
            <p:cNvPr id="63" name="Oval 2"/>
            <p:cNvSpPr>
              <a:spLocks noChangeArrowheads="1"/>
            </p:cNvSpPr>
            <p:nvPr/>
          </p:nvSpPr>
          <p:spPr bwMode="auto">
            <a:xfrm>
              <a:off x="2362200" y="1598613"/>
              <a:ext cx="3733800" cy="3505200"/>
            </a:xfrm>
            <a:prstGeom prst="ellipse">
              <a:avLst/>
            </a:prstGeom>
            <a:solidFill>
              <a:srgbClr val="99CC00"/>
            </a:solidFill>
            <a:ln w="28575">
              <a:solidFill>
                <a:srgbClr val="FF0369"/>
              </a:solidFill>
              <a:round/>
              <a:headEnd/>
              <a:tailEnd/>
            </a:ln>
            <a:effectLst/>
          </p:spPr>
          <p:txBody>
            <a:bodyPr wrap="none" anchor="ctr"/>
            <a:lstStyle/>
            <a:p>
              <a:endParaRPr lang="zh-CN" altLang="en-US"/>
            </a:p>
          </p:txBody>
        </p:sp>
        <p:sp>
          <p:nvSpPr>
            <p:cNvPr id="64" name="Oval 3"/>
            <p:cNvSpPr>
              <a:spLocks noChangeArrowheads="1"/>
            </p:cNvSpPr>
            <p:nvPr/>
          </p:nvSpPr>
          <p:spPr bwMode="auto">
            <a:xfrm>
              <a:off x="2819400" y="2055813"/>
              <a:ext cx="2895600" cy="2667000"/>
            </a:xfrm>
            <a:prstGeom prst="ellipse">
              <a:avLst/>
            </a:prstGeom>
            <a:solidFill>
              <a:srgbClr val="99CC00"/>
            </a:solidFill>
            <a:ln w="28575">
              <a:solidFill>
                <a:srgbClr val="FF0369"/>
              </a:solidFill>
              <a:round/>
              <a:headEnd/>
              <a:tailEnd/>
            </a:ln>
            <a:effectLst/>
          </p:spPr>
          <p:txBody>
            <a:bodyPr wrap="none" anchor="ctr"/>
            <a:lstStyle/>
            <a:p>
              <a:endParaRPr lang="zh-CN" altLang="en-US"/>
            </a:p>
          </p:txBody>
        </p:sp>
        <p:sp>
          <p:nvSpPr>
            <p:cNvPr id="65" name="Oval 4"/>
            <p:cNvSpPr>
              <a:spLocks noChangeArrowheads="1"/>
            </p:cNvSpPr>
            <p:nvPr/>
          </p:nvSpPr>
          <p:spPr bwMode="auto">
            <a:xfrm>
              <a:off x="3276600" y="2436813"/>
              <a:ext cx="2057400" cy="1981200"/>
            </a:xfrm>
            <a:prstGeom prst="ellipse">
              <a:avLst/>
            </a:prstGeom>
            <a:solidFill>
              <a:srgbClr val="99CC00"/>
            </a:solidFill>
            <a:ln w="28575">
              <a:solidFill>
                <a:srgbClr val="FF0369"/>
              </a:solidFill>
              <a:round/>
              <a:headEnd/>
              <a:tailEnd/>
            </a:ln>
            <a:effectLst/>
          </p:spPr>
          <p:txBody>
            <a:bodyPr wrap="none" anchor="ctr"/>
            <a:lstStyle/>
            <a:p>
              <a:endParaRPr lang="zh-CN" altLang="en-US"/>
            </a:p>
          </p:txBody>
        </p:sp>
        <p:sp>
          <p:nvSpPr>
            <p:cNvPr id="66" name="Oval 5"/>
            <p:cNvSpPr>
              <a:spLocks noChangeArrowheads="1"/>
            </p:cNvSpPr>
            <p:nvPr/>
          </p:nvSpPr>
          <p:spPr bwMode="auto">
            <a:xfrm>
              <a:off x="3581400" y="2741613"/>
              <a:ext cx="1524000" cy="1295400"/>
            </a:xfrm>
            <a:prstGeom prst="ellipse">
              <a:avLst/>
            </a:prstGeom>
            <a:solidFill>
              <a:srgbClr val="99CC00"/>
            </a:solidFill>
            <a:ln w="28575">
              <a:solidFill>
                <a:srgbClr val="FF0369"/>
              </a:solidFill>
              <a:round/>
              <a:headEnd/>
              <a:tailEnd/>
            </a:ln>
            <a:effectLst/>
          </p:spPr>
          <p:txBody>
            <a:bodyPr wrap="none" anchor="ctr"/>
            <a:lstStyle/>
            <a:p>
              <a:endParaRPr lang="zh-CN" altLang="en-US"/>
            </a:p>
          </p:txBody>
        </p:sp>
        <p:sp>
          <p:nvSpPr>
            <p:cNvPr id="67" name="Line 6"/>
            <p:cNvSpPr>
              <a:spLocks noChangeShapeType="1"/>
            </p:cNvSpPr>
            <p:nvPr/>
          </p:nvSpPr>
          <p:spPr bwMode="auto">
            <a:xfrm flipV="1">
              <a:off x="4343400" y="2208213"/>
              <a:ext cx="1371600" cy="1143000"/>
            </a:xfrm>
            <a:prstGeom prst="line">
              <a:avLst/>
            </a:prstGeom>
            <a:noFill/>
            <a:ln w="28575">
              <a:solidFill>
                <a:srgbClr val="FF0369"/>
              </a:solidFill>
              <a:round/>
              <a:headEnd/>
              <a:tailEnd/>
            </a:ln>
            <a:effectLst/>
          </p:spPr>
          <p:txBody>
            <a:bodyPr wrap="none" anchor="ctr"/>
            <a:lstStyle/>
            <a:p>
              <a:endParaRPr lang="zh-CN" altLang="en-US"/>
            </a:p>
          </p:txBody>
        </p:sp>
        <p:sp>
          <p:nvSpPr>
            <p:cNvPr id="68" name="Line 7"/>
            <p:cNvSpPr>
              <a:spLocks noChangeShapeType="1"/>
            </p:cNvSpPr>
            <p:nvPr/>
          </p:nvSpPr>
          <p:spPr bwMode="auto">
            <a:xfrm>
              <a:off x="4419600" y="3351213"/>
              <a:ext cx="1524000" cy="685800"/>
            </a:xfrm>
            <a:prstGeom prst="line">
              <a:avLst/>
            </a:prstGeom>
            <a:noFill/>
            <a:ln w="28575">
              <a:solidFill>
                <a:srgbClr val="FF0369"/>
              </a:solidFill>
              <a:round/>
              <a:headEnd/>
              <a:tailEnd/>
            </a:ln>
            <a:effectLst/>
          </p:spPr>
          <p:txBody>
            <a:bodyPr wrap="none" anchor="ctr"/>
            <a:lstStyle/>
            <a:p>
              <a:endParaRPr lang="zh-CN" altLang="en-US"/>
            </a:p>
          </p:txBody>
        </p:sp>
        <p:sp>
          <p:nvSpPr>
            <p:cNvPr id="69" name="Line 8"/>
            <p:cNvSpPr>
              <a:spLocks noChangeShapeType="1"/>
            </p:cNvSpPr>
            <p:nvPr/>
          </p:nvSpPr>
          <p:spPr bwMode="auto">
            <a:xfrm>
              <a:off x="4343400" y="3351213"/>
              <a:ext cx="0" cy="1752600"/>
            </a:xfrm>
            <a:prstGeom prst="line">
              <a:avLst/>
            </a:prstGeom>
            <a:noFill/>
            <a:ln w="28575">
              <a:solidFill>
                <a:srgbClr val="FF0369"/>
              </a:solidFill>
              <a:round/>
              <a:headEnd/>
              <a:tailEnd/>
            </a:ln>
            <a:effectLst/>
          </p:spPr>
          <p:txBody>
            <a:bodyPr wrap="none" anchor="ctr"/>
            <a:lstStyle/>
            <a:p>
              <a:endParaRPr lang="zh-CN" altLang="en-US"/>
            </a:p>
          </p:txBody>
        </p:sp>
        <p:sp>
          <p:nvSpPr>
            <p:cNvPr id="70" name="Line 9"/>
            <p:cNvSpPr>
              <a:spLocks noChangeShapeType="1"/>
            </p:cNvSpPr>
            <p:nvPr/>
          </p:nvSpPr>
          <p:spPr bwMode="auto">
            <a:xfrm flipH="1">
              <a:off x="2590800" y="3351213"/>
              <a:ext cx="1752600" cy="838200"/>
            </a:xfrm>
            <a:prstGeom prst="line">
              <a:avLst/>
            </a:prstGeom>
            <a:noFill/>
            <a:ln w="28575">
              <a:solidFill>
                <a:srgbClr val="FF0369"/>
              </a:solidFill>
              <a:round/>
              <a:headEnd/>
              <a:tailEnd/>
            </a:ln>
            <a:effectLst/>
          </p:spPr>
          <p:txBody>
            <a:bodyPr wrap="none" anchor="ctr"/>
            <a:lstStyle/>
            <a:p>
              <a:endParaRPr lang="zh-CN" altLang="en-US"/>
            </a:p>
          </p:txBody>
        </p:sp>
        <p:sp>
          <p:nvSpPr>
            <p:cNvPr id="71" name="Line 10"/>
            <p:cNvSpPr>
              <a:spLocks noChangeShapeType="1"/>
            </p:cNvSpPr>
            <p:nvPr/>
          </p:nvSpPr>
          <p:spPr bwMode="auto">
            <a:xfrm flipH="1" flipV="1">
              <a:off x="3886200" y="1674813"/>
              <a:ext cx="457200" cy="1676400"/>
            </a:xfrm>
            <a:prstGeom prst="line">
              <a:avLst/>
            </a:prstGeom>
            <a:noFill/>
            <a:ln w="28575">
              <a:solidFill>
                <a:srgbClr val="FF0369"/>
              </a:solidFill>
              <a:round/>
              <a:headEnd/>
              <a:tailEnd/>
            </a:ln>
            <a:effectLst/>
          </p:spPr>
          <p:txBody>
            <a:bodyPr wrap="none" anchor="ctr"/>
            <a:lstStyle/>
            <a:p>
              <a:endParaRPr lang="zh-CN" altLang="en-US"/>
            </a:p>
          </p:txBody>
        </p:sp>
        <p:sp>
          <p:nvSpPr>
            <p:cNvPr id="72" name="Line 11"/>
            <p:cNvSpPr>
              <a:spLocks noChangeShapeType="1"/>
            </p:cNvSpPr>
            <p:nvPr/>
          </p:nvSpPr>
          <p:spPr bwMode="auto">
            <a:xfrm flipH="1" flipV="1">
              <a:off x="2514600" y="2589213"/>
              <a:ext cx="1828800" cy="762000"/>
            </a:xfrm>
            <a:prstGeom prst="line">
              <a:avLst/>
            </a:prstGeom>
            <a:noFill/>
            <a:ln w="28575">
              <a:solidFill>
                <a:srgbClr val="FF0369"/>
              </a:solidFill>
              <a:round/>
              <a:headEnd/>
              <a:tailEnd/>
            </a:ln>
            <a:effectLst/>
          </p:spPr>
          <p:txBody>
            <a:bodyPr wrap="none" anchor="ctr"/>
            <a:lstStyle/>
            <a:p>
              <a:endParaRPr lang="zh-CN" altLang="en-US"/>
            </a:p>
          </p:txBody>
        </p:sp>
        <p:sp>
          <p:nvSpPr>
            <p:cNvPr id="73" name="Line 12"/>
            <p:cNvSpPr>
              <a:spLocks noChangeShapeType="1"/>
            </p:cNvSpPr>
            <p:nvPr/>
          </p:nvSpPr>
          <p:spPr bwMode="auto">
            <a:xfrm flipV="1">
              <a:off x="2667000" y="4494213"/>
              <a:ext cx="838200" cy="1219200"/>
            </a:xfrm>
            <a:prstGeom prst="line">
              <a:avLst/>
            </a:prstGeom>
            <a:noFill/>
            <a:ln w="28575">
              <a:solidFill>
                <a:srgbClr val="FF0369"/>
              </a:solidFill>
              <a:round/>
              <a:headEnd/>
              <a:tailEnd type="triangle" w="med" len="med"/>
            </a:ln>
            <a:effectLst/>
          </p:spPr>
          <p:txBody>
            <a:bodyPr wrap="none" anchor="ctr"/>
            <a:lstStyle/>
            <a:p>
              <a:endParaRPr lang="zh-CN" altLang="en-US"/>
            </a:p>
          </p:txBody>
        </p:sp>
        <p:sp>
          <p:nvSpPr>
            <p:cNvPr id="74" name="Text Box 13" descr="瓦形"/>
            <p:cNvSpPr txBox="1">
              <a:spLocks noChangeArrowheads="1"/>
            </p:cNvSpPr>
            <p:nvPr/>
          </p:nvSpPr>
          <p:spPr bwMode="auto">
            <a:xfrm>
              <a:off x="2498725" y="5729288"/>
              <a:ext cx="1003300" cy="579437"/>
            </a:xfrm>
            <a:prstGeom prst="rect">
              <a:avLst/>
            </a:prstGeom>
            <a:noFill/>
            <a:ln w="9525">
              <a:noFill/>
              <a:miter lim="800000"/>
              <a:headEnd/>
              <a:tailEnd/>
            </a:ln>
            <a:effectLst/>
          </p:spPr>
          <p:txBody>
            <a:bodyPr wrap="none" anchor="ctr">
              <a:spAutoFit/>
            </a:bodyPr>
            <a:lstStyle/>
            <a:p>
              <a:r>
                <a:rPr lang="zh-CN" altLang="en-US" sz="3200" b="1">
                  <a:solidFill>
                    <a:srgbClr val="000099"/>
                  </a:solidFill>
                  <a:latin typeface="Times New Roman" pitchFamily="18" charset="0"/>
                  <a:ea typeface="楷体_GB2312" pitchFamily="49" charset="-122"/>
                </a:rPr>
                <a:t>磁道</a:t>
              </a:r>
            </a:p>
          </p:txBody>
        </p:sp>
        <p:sp>
          <p:nvSpPr>
            <p:cNvPr id="75" name="Line 14"/>
            <p:cNvSpPr>
              <a:spLocks noChangeShapeType="1"/>
            </p:cNvSpPr>
            <p:nvPr/>
          </p:nvSpPr>
          <p:spPr bwMode="auto">
            <a:xfrm flipV="1">
              <a:off x="4343400" y="3122613"/>
              <a:ext cx="1752600" cy="228600"/>
            </a:xfrm>
            <a:prstGeom prst="line">
              <a:avLst/>
            </a:prstGeom>
            <a:noFill/>
            <a:ln w="28575">
              <a:solidFill>
                <a:srgbClr val="FF0369"/>
              </a:solidFill>
              <a:round/>
              <a:headEnd/>
              <a:tailEnd/>
            </a:ln>
            <a:effectLst/>
          </p:spPr>
          <p:txBody>
            <a:bodyPr wrap="none" anchor="ctr"/>
            <a:lstStyle/>
            <a:p>
              <a:endParaRPr lang="zh-CN" altLang="en-US"/>
            </a:p>
          </p:txBody>
        </p:sp>
        <p:sp>
          <p:nvSpPr>
            <p:cNvPr id="76" name="Line 15"/>
            <p:cNvSpPr>
              <a:spLocks noChangeShapeType="1"/>
            </p:cNvSpPr>
            <p:nvPr/>
          </p:nvSpPr>
          <p:spPr bwMode="auto">
            <a:xfrm flipH="1" flipV="1">
              <a:off x="5715000" y="3200400"/>
              <a:ext cx="1143000" cy="836613"/>
            </a:xfrm>
            <a:prstGeom prst="line">
              <a:avLst/>
            </a:prstGeom>
            <a:noFill/>
            <a:ln w="28575">
              <a:solidFill>
                <a:srgbClr val="FF0369"/>
              </a:solidFill>
              <a:round/>
              <a:headEnd/>
              <a:tailEnd type="triangle" w="med" len="med"/>
            </a:ln>
            <a:effectLst/>
          </p:spPr>
          <p:txBody>
            <a:bodyPr wrap="none" anchor="ctr"/>
            <a:lstStyle/>
            <a:p>
              <a:endParaRPr lang="zh-CN" altLang="en-US"/>
            </a:p>
          </p:txBody>
        </p:sp>
        <p:sp>
          <p:nvSpPr>
            <p:cNvPr id="77" name="Text Box 16" descr="瓦形"/>
            <p:cNvSpPr txBox="1">
              <a:spLocks noChangeArrowheads="1"/>
            </p:cNvSpPr>
            <p:nvPr/>
          </p:nvSpPr>
          <p:spPr bwMode="auto">
            <a:xfrm>
              <a:off x="6934200" y="3786188"/>
              <a:ext cx="1003300" cy="579437"/>
            </a:xfrm>
            <a:prstGeom prst="rect">
              <a:avLst/>
            </a:prstGeom>
            <a:noFill/>
            <a:ln w="9525">
              <a:noFill/>
              <a:miter lim="800000"/>
              <a:headEnd/>
              <a:tailEnd/>
            </a:ln>
            <a:effectLst/>
          </p:spPr>
          <p:txBody>
            <a:bodyPr wrap="none" anchor="ctr">
              <a:spAutoFit/>
            </a:bodyPr>
            <a:lstStyle/>
            <a:p>
              <a:r>
                <a:rPr lang="zh-CN" altLang="en-US" sz="3200" b="1">
                  <a:solidFill>
                    <a:srgbClr val="000099"/>
                  </a:solidFill>
                  <a:latin typeface="Times New Roman" pitchFamily="18" charset="0"/>
                  <a:ea typeface="楷体_GB2312" pitchFamily="49" charset="-122"/>
                </a:rPr>
                <a:t>扇区</a:t>
              </a:r>
            </a:p>
          </p:txBody>
        </p:sp>
        <p:sp>
          <p:nvSpPr>
            <p:cNvPr id="78" name="Line 18"/>
            <p:cNvSpPr>
              <a:spLocks noChangeShapeType="1"/>
            </p:cNvSpPr>
            <p:nvPr/>
          </p:nvSpPr>
          <p:spPr bwMode="auto">
            <a:xfrm flipH="1" flipV="1">
              <a:off x="5638800" y="3886200"/>
              <a:ext cx="1219200" cy="152400"/>
            </a:xfrm>
            <a:prstGeom prst="line">
              <a:avLst/>
            </a:prstGeom>
            <a:noFill/>
            <a:ln w="28575">
              <a:solidFill>
                <a:srgbClr val="FF0369"/>
              </a:solidFill>
              <a:round/>
              <a:headEnd/>
              <a:tailEnd type="triangle" w="med" len="med"/>
            </a:ln>
            <a:effectLst/>
          </p:spPr>
          <p:txBody>
            <a:bodyPr wrap="none" anchor="ctr"/>
            <a:lstStyle/>
            <a:p>
              <a:endParaRPr lang="zh-CN" altLang="en-US"/>
            </a:p>
          </p:txBody>
        </p:sp>
      </p:gr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目前的主流存储：硬盘、磁盘阵列</a:t>
            </a:r>
          </a:p>
        </p:txBody>
      </p:sp>
    </p:spTree>
    <p:extLst>
      <p:ext uri="{BB962C8B-B14F-4D97-AF65-F5344CB8AC3E}">
        <p14:creationId xmlns="" xmlns:p14="http://schemas.microsoft.com/office/powerpoint/2010/main" val="3194213223"/>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429252" y="1542229"/>
            <a:ext cx="2027143" cy="2020491"/>
            <a:chOff x="1440917" y="1548121"/>
            <a:chExt cx="2027143" cy="2020491"/>
          </a:xfrm>
          <a:solidFill>
            <a:schemeClr val="tx2"/>
          </a:solidFill>
        </p:grpSpPr>
        <p:sp>
          <p:nvSpPr>
            <p:cNvPr id="13" name="Freeform 6"/>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1889683" y="2173729"/>
              <a:ext cx="1304283" cy="311551"/>
            </a:xfrm>
            <a:prstGeom prst="rect">
              <a:avLst/>
            </a:prstGeom>
            <a:grp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添加文本</a:t>
              </a:r>
            </a:p>
          </p:txBody>
        </p:sp>
        <p:sp>
          <p:nvSpPr>
            <p:cNvPr id="15" name="TextBox 9"/>
            <p:cNvSpPr txBox="1">
              <a:spLocks noChangeArrowheads="1"/>
            </p:cNvSpPr>
            <p:nvPr/>
          </p:nvSpPr>
          <p:spPr bwMode="auto">
            <a:xfrm>
              <a:off x="1970406" y="2491031"/>
              <a:ext cx="930063" cy="58477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40</a:t>
              </a:r>
              <a:r>
                <a:rPr lang="en-US" altLang="zh-CN" sz="2000" b="1" dirty="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grpSp>
      <p:grpSp>
        <p:nvGrpSpPr>
          <p:cNvPr id="16" name="组合 15"/>
          <p:cNvGrpSpPr/>
          <p:nvPr/>
        </p:nvGrpSpPr>
        <p:grpSpPr>
          <a:xfrm>
            <a:off x="3100004" y="2938934"/>
            <a:ext cx="1640481" cy="1635098"/>
            <a:chOff x="3111668" y="2944827"/>
            <a:chExt cx="1640481" cy="1635098"/>
          </a:xfrm>
          <a:solidFill>
            <a:schemeClr val="tx2"/>
          </a:solidFill>
        </p:grpSpPr>
        <p:sp>
          <p:nvSpPr>
            <p:cNvPr id="17" name="Freeform 7"/>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TextBox 17"/>
            <p:cNvSpPr txBox="1"/>
            <p:nvPr/>
          </p:nvSpPr>
          <p:spPr>
            <a:xfrm>
              <a:off x="3421327" y="3347926"/>
              <a:ext cx="1078663" cy="276999"/>
            </a:xfrm>
            <a:prstGeom prst="rect">
              <a:avLst/>
            </a:prstGeom>
            <a:grpFill/>
          </p:spPr>
          <p:txBody>
            <a:bodyPr wrap="square" lIns="0" tIns="0" rIns="0" bIns="0" rtlCol="0">
              <a:spAutoFit/>
            </a:bodyPr>
            <a:lstStyle/>
            <a:p>
              <a:pPr algn="ctr"/>
              <a:r>
                <a:rPr lang="zh-CN" altLang="en-US" b="1" dirty="0">
                  <a:solidFill>
                    <a:schemeClr val="bg1"/>
                  </a:solidFill>
                  <a:latin typeface="微软雅黑" pitchFamily="34" charset="-122"/>
                  <a:ea typeface="微软雅黑" pitchFamily="34" charset="-122"/>
                </a:rPr>
                <a:t>添加文本</a:t>
              </a:r>
            </a:p>
          </p:txBody>
        </p:sp>
        <p:sp>
          <p:nvSpPr>
            <p:cNvPr id="19" name="TextBox 9"/>
            <p:cNvSpPr txBox="1">
              <a:spLocks noChangeArrowheads="1"/>
            </p:cNvSpPr>
            <p:nvPr/>
          </p:nvSpPr>
          <p:spPr bwMode="auto">
            <a:xfrm>
              <a:off x="3466877" y="3620484"/>
              <a:ext cx="930063" cy="58477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30</a:t>
              </a:r>
              <a:r>
                <a:rPr lang="en-US" altLang="zh-CN" sz="2000" b="1" dirty="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grpSp>
      <p:grpSp>
        <p:nvGrpSpPr>
          <p:cNvPr id="20" name="组合 19"/>
          <p:cNvGrpSpPr/>
          <p:nvPr/>
        </p:nvGrpSpPr>
        <p:grpSpPr>
          <a:xfrm>
            <a:off x="4242700" y="1904483"/>
            <a:ext cx="1300156" cy="1295980"/>
            <a:chOff x="4254365" y="1910376"/>
            <a:chExt cx="1300156" cy="1295980"/>
          </a:xfrm>
          <a:solidFill>
            <a:schemeClr val="bg2"/>
          </a:solidFill>
        </p:grpSpPr>
        <p:sp>
          <p:nvSpPr>
            <p:cNvPr id="21" name="Freeform 5"/>
            <p:cNvSpPr>
              <a:spLocks/>
            </p:cNvSpPr>
            <p:nvPr/>
          </p:nvSpPr>
          <p:spPr bwMode="auto">
            <a:xfrm rot="2700000" flipH="1">
              <a:off x="4256453" y="1908288"/>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2" name="TextBox 21"/>
            <p:cNvSpPr txBox="1"/>
            <p:nvPr/>
          </p:nvSpPr>
          <p:spPr>
            <a:xfrm>
              <a:off x="4434737" y="2241239"/>
              <a:ext cx="901312" cy="219240"/>
            </a:xfrm>
            <a:prstGeom prst="rect">
              <a:avLst/>
            </a:prstGeom>
            <a:grpFill/>
          </p:spPr>
          <p:txBody>
            <a:bodyPr wrap="square" lIns="0" tIns="0" rIns="0" bIns="0" rtlCol="0">
              <a:spAutoFit/>
            </a:bodyPr>
            <a:lstStyle/>
            <a:p>
              <a:pPr algn="ctr"/>
              <a:r>
                <a:rPr lang="zh-CN" altLang="en-US" sz="1400" b="1" dirty="0">
                  <a:solidFill>
                    <a:schemeClr val="bg1"/>
                  </a:solidFill>
                  <a:latin typeface="微软雅黑" pitchFamily="34" charset="-122"/>
                  <a:ea typeface="微软雅黑" pitchFamily="34" charset="-122"/>
                </a:rPr>
                <a:t>添加文本</a:t>
              </a:r>
            </a:p>
          </p:txBody>
        </p:sp>
        <p:sp>
          <p:nvSpPr>
            <p:cNvPr id="23" name="TextBox 9"/>
            <p:cNvSpPr txBox="1">
              <a:spLocks noChangeArrowheads="1"/>
            </p:cNvSpPr>
            <p:nvPr/>
          </p:nvSpPr>
          <p:spPr bwMode="auto">
            <a:xfrm>
              <a:off x="4478200" y="2460479"/>
              <a:ext cx="930063" cy="58477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20</a:t>
              </a:r>
              <a:r>
                <a:rPr lang="en-US" altLang="zh-CN" sz="2000" b="1" dirty="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grpSp>
      <p:grpSp>
        <p:nvGrpSpPr>
          <p:cNvPr id="24" name="组合 23"/>
          <p:cNvGrpSpPr/>
          <p:nvPr/>
        </p:nvGrpSpPr>
        <p:grpSpPr>
          <a:xfrm>
            <a:off x="3383596" y="1203599"/>
            <a:ext cx="1073298" cy="1069851"/>
            <a:chOff x="3395261" y="1209491"/>
            <a:chExt cx="1073298" cy="1069851"/>
          </a:xfrm>
          <a:solidFill>
            <a:schemeClr val="tx2"/>
          </a:solidFill>
        </p:grpSpPr>
        <p:sp>
          <p:nvSpPr>
            <p:cNvPr id="25" name="Freeform 5"/>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TextBox 25"/>
            <p:cNvSpPr txBox="1"/>
            <p:nvPr/>
          </p:nvSpPr>
          <p:spPr>
            <a:xfrm>
              <a:off x="3582648" y="1516900"/>
              <a:ext cx="698523" cy="184623"/>
            </a:xfrm>
            <a:prstGeom prst="rect">
              <a:avLst/>
            </a:prstGeom>
            <a:grpFill/>
          </p:spPr>
          <p:txBody>
            <a:bodyPr wrap="square" lIns="0" tIns="0" rIns="0" bIns="0" rtlCol="0">
              <a:spAutoFit/>
            </a:bodyPr>
            <a:lstStyle/>
            <a:p>
              <a:pPr algn="ctr"/>
              <a:r>
                <a:rPr lang="zh-CN" altLang="en-US" sz="1200" b="1" dirty="0">
                  <a:solidFill>
                    <a:schemeClr val="bg1"/>
                  </a:solidFill>
                  <a:latin typeface="微软雅黑" pitchFamily="34" charset="-122"/>
                  <a:ea typeface="微软雅黑" pitchFamily="34" charset="-122"/>
                </a:rPr>
                <a:t>添加文本</a:t>
              </a:r>
            </a:p>
          </p:txBody>
        </p:sp>
        <p:sp>
          <p:nvSpPr>
            <p:cNvPr id="27" name="TextBox 9"/>
            <p:cNvSpPr txBox="1">
              <a:spLocks noChangeArrowheads="1"/>
            </p:cNvSpPr>
            <p:nvPr/>
          </p:nvSpPr>
          <p:spPr bwMode="auto">
            <a:xfrm>
              <a:off x="3555043" y="1654258"/>
              <a:ext cx="753732" cy="46166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2400" b="1" dirty="0">
                  <a:solidFill>
                    <a:schemeClr val="bg1"/>
                  </a:solidFill>
                  <a:latin typeface="微软雅黑" pitchFamily="34" charset="-122"/>
                  <a:ea typeface="微软雅黑" pitchFamily="34" charset="-122"/>
                </a:rPr>
                <a:t>10</a:t>
              </a:r>
              <a:r>
                <a:rPr lang="en-US" altLang="zh-CN" sz="1600" b="1" dirty="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grpSp>
      <p:sp>
        <p:nvSpPr>
          <p:cNvPr id="28" name="TextBox 27"/>
          <p:cNvSpPr txBox="1"/>
          <p:nvPr/>
        </p:nvSpPr>
        <p:spPr>
          <a:xfrm>
            <a:off x="4677963" y="1355512"/>
            <a:ext cx="3482771" cy="38472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29" name="TextBox 28"/>
          <p:cNvSpPr txBox="1"/>
          <p:nvPr/>
        </p:nvSpPr>
        <p:spPr>
          <a:xfrm>
            <a:off x="5712463" y="2299530"/>
            <a:ext cx="2448271" cy="57708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30" name="TextBox 29"/>
          <p:cNvSpPr txBox="1"/>
          <p:nvPr/>
        </p:nvSpPr>
        <p:spPr>
          <a:xfrm>
            <a:off x="4892778" y="3598809"/>
            <a:ext cx="2691893" cy="57708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31" name="TextBox 30"/>
          <p:cNvSpPr txBox="1"/>
          <p:nvPr/>
        </p:nvSpPr>
        <p:spPr>
          <a:xfrm>
            <a:off x="683568" y="3598808"/>
            <a:ext cx="1759256" cy="76944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32" name="TextBox 31"/>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 xmlns:p14="http://schemas.microsoft.com/office/powerpoint/2010/main" val="2519891601"/>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4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2" presetClass="entr" presetSubtype="2"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1+#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0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1+#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40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ECB5137D-260D-4324-A4C6-5E9F1FC70EE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1203598"/>
            <a:ext cx="9144000" cy="3268670"/>
          </a:xfrm>
          <a:prstGeom prst="rect">
            <a:avLst/>
          </a:prstGeom>
        </p:spPr>
      </p:pic>
      <p:sp>
        <p:nvSpPr>
          <p:cNvPr id="22" name="TextBox 21"/>
          <p:cNvSpPr txBox="1"/>
          <p:nvPr/>
        </p:nvSpPr>
        <p:spPr>
          <a:xfrm>
            <a:off x="755576" y="987574"/>
            <a:ext cx="4088280" cy="746348"/>
          </a:xfrm>
          <a:prstGeom prst="rect">
            <a:avLst/>
          </a:prstGeom>
          <a:noFill/>
        </p:spPr>
        <p:txBody>
          <a:bodyPr wrap="none" lIns="68571" tIns="34285" rIns="68571" bIns="34285" rtlCol="0">
            <a:spAutoFit/>
          </a:bodyPr>
          <a:lstStyle/>
          <a:p>
            <a:r>
              <a:rPr lang="zh-CN" altLang="en-US" sz="4400" b="1" dirty="0">
                <a:solidFill>
                  <a:schemeClr val="tx2"/>
                </a:solidFill>
                <a:latin typeface="微软雅黑" panose="020B0503020204020204" pitchFamily="34" charset="-122"/>
                <a:ea typeface="微软雅黑" panose="020B0503020204020204" pitchFamily="34" charset="-122"/>
              </a:rPr>
              <a:t>感谢您的观看！</a:t>
            </a:r>
          </a:p>
        </p:txBody>
      </p:sp>
      <p:sp>
        <p:nvSpPr>
          <p:cNvPr id="23" name="TextBox 22"/>
          <p:cNvSpPr txBox="1"/>
          <p:nvPr/>
        </p:nvSpPr>
        <p:spPr>
          <a:xfrm>
            <a:off x="716858" y="1784683"/>
            <a:ext cx="4347665" cy="338554"/>
          </a:xfrm>
          <a:prstGeom prst="rect">
            <a:avLst/>
          </a:prstGeom>
          <a:noFill/>
        </p:spPr>
        <p:txBody>
          <a:bodyPr wrap="none" rtlCol="0">
            <a:spAutoFit/>
          </a:bodyPr>
          <a:lstStyle/>
          <a:p>
            <a:r>
              <a:rPr lang="zh-CN" altLang="en-US" sz="1600" dirty="0">
                <a:solidFill>
                  <a:schemeClr val="tx1">
                    <a:lumMod val="65000"/>
                    <a:lumOff val="35000"/>
                  </a:schemeClr>
                </a:solidFill>
              </a:rPr>
              <a:t>适合各行业工作汇报</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项目报告</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年终总结</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计划</a:t>
            </a:r>
          </a:p>
        </p:txBody>
      </p:sp>
      <p:sp>
        <p:nvSpPr>
          <p:cNvPr id="43" name="TextBox 42"/>
          <p:cNvSpPr txBox="1"/>
          <p:nvPr/>
        </p:nvSpPr>
        <p:spPr>
          <a:xfrm>
            <a:off x="7236296" y="402799"/>
            <a:ext cx="1385123" cy="584775"/>
          </a:xfrm>
          <a:prstGeom prst="rect">
            <a:avLst/>
          </a:prstGeom>
          <a:noFill/>
        </p:spPr>
        <p:txBody>
          <a:bodyPr wrap="none" rtlCol="0">
            <a:spAutoFit/>
          </a:bodyPr>
          <a:lstStyle/>
          <a:p>
            <a:r>
              <a:rPr lang="en-US" altLang="zh-CN" sz="3200" b="1" dirty="0">
                <a:solidFill>
                  <a:schemeClr val="tx1">
                    <a:lumMod val="65000"/>
                    <a:lumOff val="35000"/>
                  </a:schemeClr>
                </a:solidFill>
              </a:rPr>
              <a:t>LOGO</a:t>
            </a:r>
            <a:endParaRPr lang="zh-CN" altLang="en-US" sz="3200" b="1" dirty="0">
              <a:solidFill>
                <a:schemeClr val="tx1">
                  <a:lumMod val="65000"/>
                  <a:lumOff val="35000"/>
                </a:schemeClr>
              </a:solidFill>
            </a:endParaRPr>
          </a:p>
        </p:txBody>
      </p:sp>
      <p:sp>
        <p:nvSpPr>
          <p:cNvPr id="44" name="TextBox 43"/>
          <p:cNvSpPr txBox="1"/>
          <p:nvPr/>
        </p:nvSpPr>
        <p:spPr>
          <a:xfrm>
            <a:off x="735058" y="2787774"/>
            <a:ext cx="1404552" cy="338554"/>
          </a:xfrm>
          <a:prstGeom prst="rect">
            <a:avLst/>
          </a:prstGeom>
          <a:noFill/>
        </p:spPr>
        <p:txBody>
          <a:bodyPr wrap="none" rtlCol="0">
            <a:spAutoFit/>
          </a:bodyPr>
          <a:lstStyle/>
          <a:p>
            <a:r>
              <a:rPr lang="zh-CN" altLang="en-US" sz="1600" dirty="0">
                <a:solidFill>
                  <a:schemeClr val="tx1">
                    <a:lumMod val="75000"/>
                    <a:lumOff val="25000"/>
                  </a:schemeClr>
                </a:solidFill>
              </a:rPr>
              <a:t>汇报人：</a:t>
            </a:r>
            <a:r>
              <a:rPr lang="en-US" altLang="zh-CN" sz="1600" dirty="0">
                <a:solidFill>
                  <a:schemeClr val="tx1">
                    <a:lumMod val="75000"/>
                    <a:lumOff val="25000"/>
                  </a:schemeClr>
                </a:solidFill>
              </a:rPr>
              <a:t>XXX</a:t>
            </a:r>
            <a:endParaRPr lang="zh-CN" altLang="en-US" sz="1600" dirty="0">
              <a:solidFill>
                <a:schemeClr val="tx1">
                  <a:lumMod val="75000"/>
                  <a:lumOff val="25000"/>
                </a:schemeClr>
              </a:solidFill>
            </a:endParaRPr>
          </a:p>
        </p:txBody>
      </p:sp>
      <p:sp>
        <p:nvSpPr>
          <p:cNvPr id="45" name="TextBox 44"/>
          <p:cNvSpPr txBox="1"/>
          <p:nvPr/>
        </p:nvSpPr>
        <p:spPr>
          <a:xfrm>
            <a:off x="735058" y="3147814"/>
            <a:ext cx="1826141" cy="338554"/>
          </a:xfrm>
          <a:prstGeom prst="rect">
            <a:avLst/>
          </a:prstGeom>
          <a:noFill/>
        </p:spPr>
        <p:txBody>
          <a:bodyPr wrap="none" rtlCol="0">
            <a:spAutoFit/>
          </a:bodyPr>
          <a:lstStyle/>
          <a:p>
            <a:r>
              <a:rPr lang="zh-CN" altLang="en-US" sz="1600" dirty="0">
                <a:solidFill>
                  <a:schemeClr val="tx1">
                    <a:lumMod val="75000"/>
                    <a:lumOff val="25000"/>
                  </a:schemeClr>
                </a:solidFill>
              </a:rPr>
              <a:t>部门：市场营销部</a:t>
            </a:r>
          </a:p>
        </p:txBody>
      </p:sp>
    </p:spTree>
    <p:extLst>
      <p:ext uri="{BB962C8B-B14F-4D97-AF65-F5344CB8AC3E}">
        <p14:creationId xmlns="" xmlns:p14="http://schemas.microsoft.com/office/powerpoint/2010/main" val="4290104600"/>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1800"/>
                            </p:stCondLst>
                            <p:childTnLst>
                              <p:par>
                                <p:cTn id="23" presetID="37"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ppt_x</p:attrName>
                                        </p:attrNameLst>
                                      </p:cBhvr>
                                      <p:tavLst>
                                        <p:tav tm="0">
                                          <p:val>
                                            <p:strVal val="#ppt_x"/>
                                          </p:val>
                                        </p:tav>
                                        <p:tav tm="100000">
                                          <p:val>
                                            <p:strVal val="#ppt_x"/>
                                          </p:val>
                                        </p:tav>
                                      </p:tavLst>
                                    </p:anim>
                                    <p:anim calcmode="lin" valueType="num">
                                      <p:cBhvr>
                                        <p:cTn id="27" dur="900" decel="100000" fill="hold"/>
                                        <p:tgtEl>
                                          <p:spTgt spid="4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900" decel="100000" fill="hold"/>
                                        <p:tgtEl>
                                          <p:spTgt spid="4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3" grpId="0"/>
      <p:bldP spid="44" grpId="0"/>
      <p:bldP spid="4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xmlns="" id="{B8955D86-F5F0-4BDA-857E-F8B91C3E0314}"/>
              </a:ext>
            </a:extLst>
          </p:cNvPr>
          <p:cNvSpPr/>
          <p:nvPr/>
        </p:nvSpPr>
        <p:spPr>
          <a:xfrm>
            <a:off x="0" y="703660"/>
            <a:ext cx="9144000" cy="3736181"/>
          </a:xfrm>
          <a:prstGeom prst="rect">
            <a:avLst/>
          </a:prstGeom>
          <a:solidFill>
            <a:srgbClr val="67B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a:extLst>
              <a:ext uri="{FF2B5EF4-FFF2-40B4-BE49-F238E27FC236}">
                <a16:creationId xmlns:a16="http://schemas.microsoft.com/office/drawing/2014/main" xmlns="" id="{D110BDD6-F241-4892-8523-A9F4A1B6FDBE}"/>
              </a:ext>
            </a:extLst>
          </p:cNvPr>
          <p:cNvSpPr/>
          <p:nvPr/>
        </p:nvSpPr>
        <p:spPr>
          <a:xfrm>
            <a:off x="4689868" y="3250405"/>
            <a:ext cx="1128713" cy="271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21" name="图片 20">
            <a:extLst>
              <a:ext uri="{FF2B5EF4-FFF2-40B4-BE49-F238E27FC236}">
                <a16:creationId xmlns:a16="http://schemas.microsoft.com/office/drawing/2014/main" xmlns="" id="{46DC441C-F8CD-477B-8B00-B0D0B0141C31}"/>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670723" y="1046160"/>
            <a:ext cx="1626365" cy="1622860"/>
          </a:xfrm>
          <a:prstGeom prst="rect">
            <a:avLst/>
          </a:prstGeom>
        </p:spPr>
      </p:pic>
      <p:sp>
        <p:nvSpPr>
          <p:cNvPr id="23" name="文本框 22">
            <a:extLst>
              <a:ext uri="{FF2B5EF4-FFF2-40B4-BE49-F238E27FC236}">
                <a16:creationId xmlns:a16="http://schemas.microsoft.com/office/drawing/2014/main" xmlns="" id="{2E245AFB-80E8-4EDC-AF5C-390C1A267C63}"/>
              </a:ext>
            </a:extLst>
          </p:cNvPr>
          <p:cNvSpPr txBox="1"/>
          <p:nvPr/>
        </p:nvSpPr>
        <p:spPr>
          <a:xfrm>
            <a:off x="3627860" y="2458981"/>
            <a:ext cx="1864519" cy="507831"/>
          </a:xfrm>
          <a:prstGeom prst="rect">
            <a:avLst/>
          </a:prstGeom>
          <a:noFill/>
        </p:spPr>
        <p:txBody>
          <a:bodyPr wrap="square" rtlCol="0">
            <a:spAutoFit/>
          </a:bodyPr>
          <a:lstStyle/>
          <a:p>
            <a:pPr algn="ctr"/>
            <a:r>
              <a:rPr lang="zh-CN" altLang="en-US" sz="2700" spc="450" dirty="0">
                <a:solidFill>
                  <a:schemeClr val="bg1"/>
                </a:solidFill>
                <a:effectLst>
                  <a:outerShdw blurRad="38100" dist="38100" dir="2700000" algn="tl">
                    <a:srgbClr val="000000">
                      <a:alpha val="43137"/>
                    </a:srgbClr>
                  </a:outerShdw>
                </a:effectLst>
                <a:latin typeface="方正尚酷简体" panose="02000000000000000000" pitchFamily="2" charset="-122"/>
                <a:ea typeface="方正尚酷简体" panose="02000000000000000000" pitchFamily="2" charset="-122"/>
              </a:rPr>
              <a:t>爱饭君</a:t>
            </a:r>
          </a:p>
        </p:txBody>
      </p:sp>
      <p:sp>
        <p:nvSpPr>
          <p:cNvPr id="25" name="矩形 24">
            <a:extLst>
              <a:ext uri="{FF2B5EF4-FFF2-40B4-BE49-F238E27FC236}">
                <a16:creationId xmlns:a16="http://schemas.microsoft.com/office/drawing/2014/main" xmlns="" id="{A30B53EB-3A81-41DC-9A01-C699191D7C4E}"/>
              </a:ext>
            </a:extLst>
          </p:cNvPr>
          <p:cNvSpPr/>
          <p:nvPr/>
        </p:nvSpPr>
        <p:spPr>
          <a:xfrm>
            <a:off x="2600325" y="981888"/>
            <a:ext cx="3950494" cy="225438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a:extLst>
              <a:ext uri="{FF2B5EF4-FFF2-40B4-BE49-F238E27FC236}">
                <a16:creationId xmlns:a16="http://schemas.microsoft.com/office/drawing/2014/main" xmlns="" id="{E717671F-E28C-4841-B98C-9EBC98DC461E}"/>
              </a:ext>
            </a:extLst>
          </p:cNvPr>
          <p:cNvSpPr txBox="1"/>
          <p:nvPr/>
        </p:nvSpPr>
        <p:spPr>
          <a:xfrm>
            <a:off x="3402882" y="3063148"/>
            <a:ext cx="2338236" cy="369332"/>
          </a:xfrm>
          <a:prstGeom prst="rect">
            <a:avLst/>
          </a:prstGeom>
          <a:solidFill>
            <a:schemeClr val="bg1"/>
          </a:solidFill>
        </p:spPr>
        <p:txBody>
          <a:bodyPr wrap="square" rtlCol="0">
            <a:spAutoFit/>
          </a:bodyPr>
          <a:lstStyle/>
          <a:p>
            <a:pPr algn="ctr"/>
            <a:r>
              <a:rPr lang="en-US" altLang="zh-CN" b="1" dirty="0">
                <a:solidFill>
                  <a:srgbClr val="67B0E3"/>
                </a:solidFill>
                <a:latin typeface="锐字逼格锐线体简4.0（原张海山锐线体）" panose="02010604000000000000" pitchFamily="2" charset="-122"/>
                <a:ea typeface="锐字逼格锐线体简4.0（原张海山锐线体）" panose="02010604000000000000" pitchFamily="2" charset="-122"/>
              </a:rPr>
              <a:t>PPT</a:t>
            </a:r>
            <a:r>
              <a:rPr lang="zh-CN" altLang="en-US" b="1" dirty="0">
                <a:solidFill>
                  <a:srgbClr val="67B0E3"/>
                </a:solidFill>
                <a:latin typeface="锐字逼格锐线体简4.0（原张海山锐线体）" panose="02010604000000000000" pitchFamily="2" charset="-122"/>
                <a:ea typeface="锐字逼格锐线体简4.0（原张海山锐线体）" panose="02010604000000000000" pitchFamily="2" charset="-122"/>
              </a:rPr>
              <a:t>模板设计制作</a:t>
            </a:r>
          </a:p>
        </p:txBody>
      </p:sp>
      <p:pic>
        <p:nvPicPr>
          <p:cNvPr id="27" name="图片 26">
            <a:hlinkClick r:id="rId4"/>
            <a:extLst>
              <a:ext uri="{FF2B5EF4-FFF2-40B4-BE49-F238E27FC236}">
                <a16:creationId xmlns:a16="http://schemas.microsoft.com/office/drawing/2014/main" xmlns="" id="{24347EB1-2407-478E-AA90-0A09A8EEDC33}"/>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633673" y="3589569"/>
            <a:ext cx="1807369" cy="542211"/>
          </a:xfrm>
          <a:prstGeom prst="rect">
            <a:avLst/>
          </a:prstGeom>
        </p:spPr>
      </p:pic>
      <p:pic>
        <p:nvPicPr>
          <p:cNvPr id="30" name="图片 29">
            <a:hlinkClick r:id="rId6"/>
            <a:extLst>
              <a:ext uri="{FF2B5EF4-FFF2-40B4-BE49-F238E27FC236}">
                <a16:creationId xmlns:a16="http://schemas.microsoft.com/office/drawing/2014/main" xmlns="" id="{C87C5F12-D745-4DCA-B1B7-2ADF13AEAFC0}"/>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4743450" y="3589570"/>
            <a:ext cx="1807369" cy="542210"/>
          </a:xfrm>
          <a:prstGeom prst="rect">
            <a:avLst/>
          </a:prstGeom>
        </p:spPr>
      </p:pic>
      <p:pic>
        <p:nvPicPr>
          <p:cNvPr id="11" name="图片 10">
            <a:extLst>
              <a:ext uri="{FF2B5EF4-FFF2-40B4-BE49-F238E27FC236}">
                <a16:creationId xmlns:a16="http://schemas.microsoft.com/office/drawing/2014/main" xmlns="" id="{B98AC832-C45C-48B0-A1F3-64C6EA19FA31}"/>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0" y="679282"/>
            <a:ext cx="9144000" cy="3268670"/>
          </a:xfrm>
          <a:prstGeom prst="rect">
            <a:avLst/>
          </a:prstGeom>
        </p:spPr>
      </p:pic>
    </p:spTree>
    <p:extLst>
      <p:ext uri="{BB962C8B-B14F-4D97-AF65-F5344CB8AC3E}">
        <p14:creationId xmlns="" xmlns:p14="http://schemas.microsoft.com/office/powerpoint/2010/main" val="106435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Horizontal)">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0"/>
                                  </p:iterate>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300"/>
                            </p:stCondLst>
                            <p:childTnLst>
                              <p:par>
                                <p:cTn id="13" presetID="22"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par>
                                <p:cTn id="16" presetID="16" presetClass="entr" presetSubtype="37" fill="hold" grpId="0" nodeType="withEffect">
                                  <p:stCondLst>
                                    <p:cond delay="300"/>
                                  </p:stCondLst>
                                  <p:childTnLst>
                                    <p:set>
                                      <p:cBhvr>
                                        <p:cTn id="17" dur="1" fill="hold">
                                          <p:stCondLst>
                                            <p:cond delay="0"/>
                                          </p:stCondLst>
                                        </p:cTn>
                                        <p:tgtEl>
                                          <p:spTgt spid="24"/>
                                        </p:tgtEl>
                                        <p:attrNameLst>
                                          <p:attrName>style.visibility</p:attrName>
                                        </p:attrNameLst>
                                      </p:cBhvr>
                                      <p:to>
                                        <p:strVal val="visible"/>
                                      </p:to>
                                    </p:set>
                                    <p:animEffect transition="in" filter="barn(outVertical)">
                                      <p:cBhvr>
                                        <p:cTn id="18" dur="500"/>
                                        <p:tgtEl>
                                          <p:spTgt spid="24"/>
                                        </p:tgtEl>
                                      </p:cBhvr>
                                    </p:animEffect>
                                  </p:childTnLst>
                                </p:cTn>
                              </p:par>
                            </p:childTnLst>
                          </p:cTn>
                        </p:par>
                        <p:par>
                          <p:cTn id="19" fill="hold">
                            <p:stCondLst>
                              <p:cond delay="2100"/>
                            </p:stCondLst>
                            <p:childTnLst>
                              <p:par>
                                <p:cTn id="20" presetID="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0-#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1+#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8964488"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磁盘阵列</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Redundant Arrays of Independent Disks</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，独立磁盘冗余阵列。</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为平衡</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、内存与硬盘之间发展速度的差距，弥补单个磁盘速度和容量上的不足，由加利福尼亚大学伯克利分校的研究学者提出的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让很多磁盘驱动器同时传输数据，而这些磁盘驱动器在逻辑上又是一个磁盘驱动器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，所以使用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可以达到单个磁盘驱动器几倍、几十倍甚至上百倍的速率。</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技术：</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目前业界与学术界公认的有七个</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级别（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RAID0~RAID6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），理解为不同侧重点的不同阵列组织方式。关键技术：</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镜像（</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Mirroring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：一种冗余技术，安全机制，为磁盘提供保护功能，防止磁盘发生故障而造成数据丢失。</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采用镜像技将会同时在阵列中产生两个完全相同的数据副本，分布在两个不同的磁盘驱动器组上</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当一个数据副本失效不可用时，外部系统仍可正常访问另一副本，不会对应用系统运行和性能产生影响</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。而且，镜像不需要额外的计算和校验，故障修复非常快，直接复制即可。镜像技术可以从多个副本进行并发读取数据，提供更高的读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性能，但不能并行写数据。</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数据条带（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Data Stripping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数据条带技术将数据以块的方式分布存储在多个磁盘中，从而可以对数据进行并发处理</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。这样写入和读取数据就可以在多个磁盘上并发进行，有效提高了整体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性能，如果不分块，数据只能按顺序存储在磁盘阵列的磁盘上，需要时再按顺序读取。而通过条带技术，可获得数倍与顺序访问的性能提升，分块大小选择是该技术的关键，块越小并行处理能力越强，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性能越好，相应的块寻址时间增长。</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数据校验（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Data parity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）：数据校验是一种冗余技术，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它用校验数据来提供数据的安全，可以检测数据错误，并在能力允许的前提下进行数据重构，提高数据可靠性和完整性</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。常用的校验方式有海明码校验和异或校验，前者提供就错能力。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不同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等级对以上技术的支持、实现各不相同。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新的发展</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混合</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：一种磁盘阵列和全闪存阵列的折中解决方案。如混合硬盘、苹果的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Fusion Drive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。（实现方案）</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目前的主流存储：硬盘、磁盘阵列</a:t>
            </a:r>
          </a:p>
        </p:txBody>
      </p:sp>
    </p:spTree>
    <p:extLst>
      <p:ext uri="{BB962C8B-B14F-4D97-AF65-F5344CB8AC3E}">
        <p14:creationId xmlns="" xmlns:p14="http://schemas.microsoft.com/office/powerpoint/2010/main" val="3194213223"/>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Effect transition="in" filter="wipe(down)">
                                      <p:cBhvr>
                                        <p:cTn id="37"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存储器分两类：</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易失存储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为代表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，静态随机存取存储器</a:t>
            </a: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，动态随机存取存储器。</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不需要刷新电路即能保存它内部存储的数据，而</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每隔一段时间，要刷新充电一次，否则内部的数据即会消失</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，因此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具有较高的性能，功耗较小，但它集成度低，体积大，成本高。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通常作</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Cache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，比如</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缓存。而常用的计算机内存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（全称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DDR SDRAM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Double Data Rate Synchronous Dynamic 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，双倍速率同步动态随机存储器），就属于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 </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非易失存储（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Non-Volatile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指断电后仍能保持数据的一种</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pitchFamily="2"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。包括只读存储器（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），入可编程只读存储器（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）、可擦可编程只读存储器（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）、电可擦除只读存储器（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中的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。它也包括电池供电的随机存取储存器（如带电源的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闪存</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：在断电情况下仍能保持所存储的数据信息。闪存是电子可擦除只读存储器（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）的变种，闪存与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不同的是，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能在字节水平上进行删除和重写而不是整个芯片擦写，而闪存的大部分芯片需要块擦除。</a:t>
            </a: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闪存主要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两种构架，</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intel</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提出，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由东芝提出，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型闪存更像内存，有独立的地址线和数据线，但价格比较贵，容量比较小；而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型更像硬盘，地址线和数据线是共用的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线，类似硬盘的所有信息都通过一条硬盘线传送一般。</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即将成为主流的存储设备：闪存、闪存阵列</a:t>
            </a:r>
          </a:p>
        </p:txBody>
      </p:sp>
    </p:spTree>
    <p:extLst>
      <p:ext uri="{BB962C8B-B14F-4D97-AF65-F5344CB8AC3E}">
        <p14:creationId xmlns="" xmlns:p14="http://schemas.microsoft.com/office/powerpoint/2010/main" val="3194213223"/>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wipe(down)">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7" end="7"/>
                                            </p:txEl>
                                          </p:spTgt>
                                        </p:tgtEl>
                                        <p:attrNameLst>
                                          <p:attrName>style.visibility</p:attrName>
                                        </p:attrNameLst>
                                      </p:cBhvr>
                                      <p:to>
                                        <p:strVal val="visible"/>
                                      </p:to>
                                    </p:set>
                                    <p:animEffect transition="in" filter="wipe(down)">
                                      <p:cBhvr>
                                        <p:cTn id="32" dur="500"/>
                                        <p:tgtEl>
                                          <p:spTgt spid="2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0405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Magnetic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一种</a:t>
            </a:r>
            <a:r>
              <a:rPr lang="en-US" altLang="zh-CN" sz="1200" dirty="0" smtClean="0">
                <a:solidFill>
                  <a:srgbClr val="FF0000"/>
                </a:solidFill>
                <a:latin typeface="微软雅黑" panose="020B0503020204020204" pitchFamily="34" charset="-122"/>
                <a:ea typeface="微软雅黑" panose="020B0503020204020204" pitchFamily="34" charset="-122"/>
              </a:rPr>
              <a:t>NVRAM</a:t>
            </a:r>
            <a:r>
              <a:rPr lang="zh-CN" altLang="en-US" sz="1200" dirty="0" smtClean="0">
                <a:solidFill>
                  <a:srgbClr val="FF0000"/>
                </a:solidFill>
                <a:latin typeface="微软雅黑" panose="020B0503020204020204" pitchFamily="34" charset="-122"/>
                <a:ea typeface="微软雅黑" panose="020B0503020204020204" pitchFamily="34" charset="-122"/>
              </a:rPr>
              <a:t>，磁性随机存储器，它拥有静态随机存储器（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SRAM</a:t>
            </a:r>
            <a:r>
              <a:rPr lang="zh-CN" altLang="en-US" sz="1200" dirty="0" smtClean="0">
                <a:solidFill>
                  <a:srgbClr val="FF0000"/>
                </a:solidFill>
                <a:latin typeface="微软雅黑" panose="020B0503020204020204" pitchFamily="34" charset="-122"/>
                <a:ea typeface="微软雅黑" panose="020B0503020204020204" pitchFamily="34" charset="-122"/>
              </a:rPr>
              <a:t>）的高速读取写入能力，以及动态随机存储器（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DRAM</a:t>
            </a:r>
            <a:r>
              <a:rPr lang="zh-CN" altLang="en-US" sz="1200" dirty="0" smtClean="0">
                <a:solidFill>
                  <a:srgbClr val="FF0000"/>
                </a:solidFill>
                <a:latin typeface="微软雅黑" panose="020B0503020204020204" pitchFamily="34" charset="-122"/>
                <a:ea typeface="微软雅黑" panose="020B0503020204020204" pitchFamily="34" charset="-122"/>
              </a:rPr>
              <a:t>）的高集成度，而且基本上可以无限次地重复写入</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速度接近于易失性</a:t>
            </a:r>
            <a:r>
              <a:rPr lang="en-US" altLang="zh-CN" sz="1200" dirty="0" smtClean="0">
                <a:solidFill>
                  <a:schemeClr val="tx1"/>
                </a:solidFill>
                <a:latin typeface="微软雅黑" panose="020B0503020204020204" pitchFamily="34" charset="-122"/>
                <a:ea typeface="微软雅黑" panose="020B0503020204020204" pitchFamily="34" charset="-122"/>
              </a:rPr>
              <a:t>RAM</a:t>
            </a:r>
            <a:r>
              <a:rPr lang="zh-CN" altLang="en-US" sz="1200" dirty="0" smtClean="0">
                <a:solidFill>
                  <a:schemeClr val="tx1"/>
                </a:solidFill>
                <a:latin typeface="微软雅黑" panose="020B0503020204020204" pitchFamily="34" charset="-122"/>
                <a:ea typeface="微软雅黑" panose="020B0503020204020204" pitchFamily="34" charset="-122"/>
              </a:rPr>
              <a:t>，虽然比</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慢一点点，但是比起</a:t>
            </a:r>
            <a:r>
              <a:rPr lang="en-US" altLang="zh-CN" sz="1200" dirty="0" smtClean="0">
                <a:solidFill>
                  <a:schemeClr val="tx1"/>
                </a:solidFill>
                <a:latin typeface="微软雅黑" panose="020B0503020204020204" pitchFamily="34" charset="-122"/>
                <a:ea typeface="微软雅黑" panose="020B0503020204020204" pitchFamily="34" charset="-122"/>
              </a:rPr>
              <a:t>NAND</a:t>
            </a:r>
            <a:r>
              <a:rPr lang="zh-CN" altLang="en-US" sz="1200" dirty="0" smtClean="0">
                <a:solidFill>
                  <a:schemeClr val="tx1"/>
                </a:solidFill>
                <a:latin typeface="微软雅黑" panose="020B0503020204020204" pitchFamily="34" charset="-122"/>
                <a:ea typeface="微软雅黑" panose="020B0503020204020204" pitchFamily="34" charset="-122"/>
              </a:rPr>
              <a:t>闪存还是快上千倍。它兼具 </a:t>
            </a:r>
            <a:r>
              <a:rPr lang="en-US" altLang="zh-CN" sz="1200" dirty="0" smtClean="0">
                <a:solidFill>
                  <a:schemeClr val="tx1"/>
                </a:solidFill>
                <a:latin typeface="微软雅黑" panose="020B0503020204020204" pitchFamily="34" charset="-122"/>
                <a:ea typeface="微软雅黑" panose="020B0503020204020204" pitchFamily="34" charset="-122"/>
              </a:rPr>
              <a:t>NAND Flash </a:t>
            </a:r>
            <a:r>
              <a:rPr lang="zh-CN" altLang="en-US" sz="1200" dirty="0" smtClean="0">
                <a:solidFill>
                  <a:schemeClr val="tx1"/>
                </a:solidFill>
                <a:latin typeface="微软雅黑" panose="020B0503020204020204" pitchFamily="34" charset="-122"/>
                <a:ea typeface="微软雅黑" panose="020B0503020204020204" pitchFamily="34" charset="-122"/>
              </a:rPr>
              <a:t>和 </a:t>
            </a:r>
            <a:r>
              <a:rPr lang="en-US" altLang="zh-CN" sz="1200" dirty="0" smtClean="0">
                <a:solidFill>
                  <a:schemeClr val="tx1"/>
                </a:solidFill>
                <a:latin typeface="微软雅黑" panose="020B0503020204020204" pitchFamily="34" charset="-122"/>
                <a:ea typeface="微软雅黑" panose="020B0503020204020204" pitchFamily="34" charset="-122"/>
              </a:rPr>
              <a:t>DRAM </a:t>
            </a:r>
            <a:r>
              <a:rPr lang="zh-CN" altLang="en-US" sz="1200" dirty="0" smtClean="0">
                <a:solidFill>
                  <a:schemeClr val="tx1"/>
                </a:solidFill>
                <a:latin typeface="微软雅黑" panose="020B0503020204020204" pitchFamily="34" charset="-122"/>
                <a:ea typeface="微软雅黑" panose="020B0503020204020204" pitchFamily="34" charset="-122"/>
              </a:rPr>
              <a:t>的优点，有望在将来实现内存</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闪存合二为一。其基本原理是利用</a:t>
            </a:r>
            <a:r>
              <a:rPr lang="zh-CN" altLang="en-US" sz="1200" dirty="0" smtClean="0">
                <a:solidFill>
                  <a:srgbClr val="FF0000"/>
                </a:solidFill>
                <a:latin typeface="微软雅黑" panose="020B0503020204020204" pitchFamily="34" charset="-122"/>
                <a:ea typeface="微软雅黑" panose="020B0503020204020204" pitchFamily="34" charset="-122"/>
              </a:rPr>
              <a:t>量子隧穿效应</a:t>
            </a:r>
            <a:r>
              <a:rPr lang="zh-CN" altLang="en-US" sz="1200" dirty="0" smtClean="0">
                <a:solidFill>
                  <a:schemeClr val="tx1"/>
                </a:solidFill>
                <a:latin typeface="微软雅黑" panose="020B0503020204020204" pitchFamily="34" charset="-122"/>
                <a:ea typeface="微软雅黑" panose="020B0503020204020204" pitchFamily="34" charset="-122"/>
              </a:rPr>
              <a:t>，是基础理论物理应用到电子产品的典型案例。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原理</a:t>
            </a: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内存用以表示</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的方式是判断电容器中的电量多少来进行的，它不仅需要保持通电，还需要周期性地给电容充电才能保证内容不丢。而</a:t>
            </a:r>
            <a:r>
              <a:rPr lang="zh-CN" altLang="en-US" sz="1200" dirty="0" smtClean="0">
                <a:solidFill>
                  <a:srgbClr val="FF0000"/>
                </a:solidFill>
                <a:latin typeface="微软雅黑" panose="020B0503020204020204" pitchFamily="34" charset="-122"/>
                <a:ea typeface="微软雅黑" panose="020B0503020204020204" pitchFamily="34" charset="-122"/>
              </a:rPr>
              <a:t>磁阻内存的存储原理则完全不使用电容，它采用两块纳米级铁磁体，在界面上用一个非磁金属层或绝缘层来夹持一个金属导体的结构。通过改变两块铁磁体的方向，下面的导体的磁致电阻</a:t>
            </a:r>
            <a:r>
              <a:rPr lang="en-US" altLang="zh-CN" sz="1200" dirty="0" smtClean="0">
                <a:solidFill>
                  <a:srgbClr val="FF0000"/>
                </a:solidFill>
                <a:latin typeface="微软雅黑" panose="020B0503020204020204" pitchFamily="34" charset="-122"/>
                <a:ea typeface="微软雅黑" panose="020B0503020204020204" pitchFamily="34" charset="-122"/>
              </a:rPr>
              <a:t>(magnetoresistance)</a:t>
            </a:r>
            <a:r>
              <a:rPr lang="zh-CN" altLang="en-US" sz="1200" dirty="0" smtClean="0">
                <a:solidFill>
                  <a:srgbClr val="FF0000"/>
                </a:solidFill>
                <a:latin typeface="微软雅黑" panose="020B0503020204020204" pitchFamily="34" charset="-122"/>
                <a:ea typeface="微软雅黑" panose="020B0503020204020204" pitchFamily="34" charset="-122"/>
              </a:rPr>
              <a:t>就会发生变化。电阻一旦变大，通过它的电流就会变小</a:t>
            </a:r>
            <a:r>
              <a:rPr lang="zh-CN" altLang="en-US" sz="1200" dirty="0" smtClean="0">
                <a:solidFill>
                  <a:schemeClr val="tx1"/>
                </a:solidFill>
                <a:latin typeface="微软雅黑" panose="020B0503020204020204" pitchFamily="34" charset="-122"/>
                <a:ea typeface="微软雅黑" panose="020B0503020204020204" pitchFamily="34" charset="-122"/>
              </a:rPr>
              <a:t>，反之亦然。</a:t>
            </a: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rPr>
              <a:t>         </a:t>
            </a:r>
            <a:r>
              <a:rPr lang="zh-CN" altLang="en-US" sz="1200" dirty="0" smtClean="0">
                <a:solidFill>
                  <a:schemeClr val="tx1"/>
                </a:solidFill>
                <a:latin typeface="微软雅黑" panose="020B0503020204020204" pitchFamily="34" charset="-122"/>
                <a:ea typeface="微软雅黑" panose="020B0503020204020204" pitchFamily="34" charset="-122"/>
              </a:rPr>
              <a:t>因此，只需用一个三极管来判断加电时的电流数值就能够判断铁磁体磁场方向的两种不同状态来区分</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了。由于铁磁体的磁性几乎是永远不消失的，因此磁阻内存几乎可以无限次地重写。而铁磁体的磁性也不会由于掉电而消失，所以它并不像一般的内存一样具有挥发性，而是能够在掉电以后继续保持其内容的。</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现状：</a:t>
            </a:r>
            <a:r>
              <a:rPr lang="zh-CN" altLang="en-US" sz="1200" dirty="0" smtClean="0">
                <a:solidFill>
                  <a:schemeClr val="tx1"/>
                </a:solidFill>
                <a:latin typeface="微软雅黑" panose="020B0503020204020204" pitchFamily="34" charset="-122"/>
                <a:ea typeface="微软雅黑" panose="020B0503020204020204" pitchFamily="34" charset="-122"/>
              </a:rPr>
              <a:t>目前还是实验室阶段，摩托罗拉、</a:t>
            </a:r>
            <a:r>
              <a:rPr lang="en-US" altLang="zh-CN" sz="1200" dirty="0" smtClean="0">
                <a:solidFill>
                  <a:schemeClr val="tx1"/>
                </a:solidFill>
                <a:latin typeface="微软雅黑" panose="020B0503020204020204" pitchFamily="34" charset="-122"/>
                <a:ea typeface="微软雅黑" panose="020B0503020204020204" pitchFamily="34" charset="-122"/>
              </a:rPr>
              <a:t>IBM</a:t>
            </a:r>
            <a:r>
              <a:rPr lang="zh-CN" altLang="en-US" sz="1200" dirty="0" smtClean="0">
                <a:solidFill>
                  <a:schemeClr val="tx1"/>
                </a:solidFill>
                <a:latin typeface="微软雅黑" panose="020B0503020204020204" pitchFamily="34" charset="-122"/>
                <a:ea typeface="微软雅黑" panose="020B0503020204020204" pitchFamily="34" charset="-122"/>
              </a:rPr>
              <a:t>等厂商正在积极研发，而美国的</a:t>
            </a:r>
            <a:r>
              <a:rPr lang="en-US" altLang="zh-CN" sz="1200" dirty="0" smtClean="0">
                <a:solidFill>
                  <a:schemeClr val="tx1"/>
                </a:solidFill>
                <a:latin typeface="微软雅黑" panose="020B0503020204020204" pitchFamily="34" charset="-122"/>
                <a:ea typeface="微软雅黑" panose="020B0503020204020204" pitchFamily="34" charset="-122"/>
              </a:rPr>
              <a:t>Everspin Technologies</a:t>
            </a:r>
            <a:r>
              <a:rPr lang="zh-CN" altLang="en-US" sz="1200" dirty="0" smtClean="0">
                <a:solidFill>
                  <a:schemeClr val="tx1"/>
                </a:solidFill>
                <a:latin typeface="微软雅黑" panose="020B0503020204020204" pitchFamily="34" charset="-122"/>
                <a:ea typeface="微软雅黑" panose="020B0503020204020204" pitchFamily="34" charset="-122"/>
              </a:rPr>
              <a:t>已全球唯一的商用</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的厂商。三星目前也发布了容量小至几兆的</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样品。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的方向：</a:t>
            </a:r>
            <a:r>
              <a:rPr lang="zh-CN" altLang="en-US" sz="1200" dirty="0" smtClean="0">
                <a:solidFill>
                  <a:schemeClr val="tx1"/>
                </a:solidFill>
                <a:latin typeface="微软雅黑" panose="020B0503020204020204" pitchFamily="34" charset="-122"/>
                <a:ea typeface="微软雅黑" panose="020B0503020204020204" pitchFamily="34" charset="-122"/>
              </a:rPr>
              <a:t>前期小容量用于移动</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的缓存，可大幅降低</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功耗，后期大容量做闪存和内存的二合一存储体。</a:t>
            </a: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
            </a:r>
            <a:b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b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可能是未来的主流存储设备：</a:t>
            </a:r>
            <a:r>
              <a:rPr lang="en-US" altLang="zh-CN" b="1" dirty="0" smtClean="0">
                <a:solidFill>
                  <a:schemeClr val="tx2"/>
                </a:solidFill>
                <a:latin typeface="+mn-ea"/>
                <a:cs typeface="Arial" pitchFamily="34" charset="0"/>
              </a:rPr>
              <a:t>MRAM</a:t>
            </a:r>
            <a:endParaRPr lang="zh-CN" altLang="en-US" b="1" dirty="0" smtClean="0">
              <a:solidFill>
                <a:schemeClr val="tx2"/>
              </a:solidFill>
              <a:latin typeface="+mn-ea"/>
              <a:cs typeface="Arial" pitchFamily="34" charset="0"/>
            </a:endParaRPr>
          </a:p>
        </p:txBody>
      </p:sp>
    </p:spTree>
    <p:extLst>
      <p:ext uri="{BB962C8B-B14F-4D97-AF65-F5344CB8AC3E}">
        <p14:creationId xmlns="" xmlns:p14="http://schemas.microsoft.com/office/powerpoint/2010/main" val="3194213223"/>
      </p:ext>
    </p:extLst>
  </p:cSld>
  <p:clrMapOvr>
    <a:masterClrMapping/>
  </p:clrMapOvr>
  <mc:AlternateContent xmlns:mc="http://schemas.openxmlformats.org/markup-compatibility/2006">
    <mc:Choice xmlns=""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全球的存储市场发展迅猛，在半导体产业中占比例也高达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，全球的市场规模更是高达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733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亿美元。当中尤其以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NAND FLASH</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的占比最高，高达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行业基本被三星、海力士、美光三家垄断了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90%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以上的市场，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也被几家巨头垄断了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95%</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。为了摆脱这种现象，中国投入巨资助力</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产业建设。</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2016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年第一季度，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93%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份额由韩国三星、海力士和美国美光科技三家占据，而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市场几乎全部被三星、海力士、东芝、闪迪、美光和英特尔等六家瓜分。</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移动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市场上，三星与海力士的市占率超过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80%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 全球市场规模约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30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亿美元。相对</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来说，</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市场要小的多，分散程度也更大，目前市场主要由美光、飞索半导体（被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Cypress</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收购）、旺宏、三星、华邦、兆易创新、宜扬科技七家主导，其中兆易创新是我国唯一一家在主流存储器设计行业掌握一定话语权的企业，其在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领域进步飞速，</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2012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年还仅占市占率的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3.4%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2013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年已跃居</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11%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，位列全球第四。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                                                                                                                              中科院院士刘明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存储器技术发展态势和机遇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存储行业现状：任重道远</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 xmlns:p14="http://schemas.microsoft.com/office/powerpoint/2010/main"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 calcmode="lin" valueType="num">
                                      <p:cBhvr additive="base">
                                        <p:cTn id="13"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 calcmode="lin" valueType="num">
                                      <p:cBhvr additive="base">
                                        <p:cTn id="19"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6" end="6"/>
                                            </p:txEl>
                                          </p:spTgt>
                                        </p:tgtEl>
                                        <p:attrNameLst>
                                          <p:attrName>style.visibility</p:attrName>
                                        </p:attrNameLst>
                                      </p:cBhvr>
                                      <p:to>
                                        <p:strVal val="visible"/>
                                      </p:to>
                                    </p:set>
                                    <p:anim calcmode="lin" valueType="num">
                                      <p:cBhvr additive="base">
                                        <p:cTn id="25"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8" end="8"/>
                                            </p:txEl>
                                          </p:spTgt>
                                        </p:tgtEl>
                                        <p:attrNameLst>
                                          <p:attrName>style.visibility</p:attrName>
                                        </p:attrNameLst>
                                      </p:cBhvr>
                                      <p:to>
                                        <p:strVal val="visible"/>
                                      </p:to>
                                    </p:set>
                                    <p:anim calcmode="lin" valueType="num">
                                      <p:cBhvr additive="base">
                                        <p:cTn id="31"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10" end="10"/>
                                            </p:txEl>
                                          </p:spTgt>
                                        </p:tgtEl>
                                        <p:attrNameLst>
                                          <p:attrName>style.visibility</p:attrName>
                                        </p:attrNameLst>
                                      </p:cBhvr>
                                      <p:to>
                                        <p:strVal val="visible"/>
                                      </p:to>
                                    </p:set>
                                    <p:anim calcmode="lin" valueType="num">
                                      <p:cBhvr additive="base">
                                        <p:cTn id="37" dur="5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3230</TotalTime>
  <Words>11281</Words>
  <Application>Microsoft Office PowerPoint</Application>
  <PresentationFormat>全屏显示(16:9)</PresentationFormat>
  <Paragraphs>683</Paragraphs>
  <Slides>52</Slides>
  <Notes>52</Notes>
  <HiddenSlides>0</HiddenSlides>
  <MMClips>1</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4" baseType="lpstr">
      <vt:lpstr>Office 主题​​</vt:lpstr>
      <vt:lpstr>文档</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爱饭君</dc:creator>
  <cp:keywords>www.51pptmoban.com</cp:keywords>
  <cp:lastModifiedBy>smallsmn</cp:lastModifiedBy>
  <cp:revision>305</cp:revision>
  <dcterms:created xsi:type="dcterms:W3CDTF">2014-12-16T06:14:24Z</dcterms:created>
  <dcterms:modified xsi:type="dcterms:W3CDTF">2017-09-29T08:48:58Z</dcterms:modified>
</cp:coreProperties>
</file>