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8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ACBB04-83E0-D641-8BED-40CC50E694DD}" type="datetimeFigureOut">
              <a:rPr lang="en-US" smtClean="0"/>
              <a:t>21-02-16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FAF3B7-3887-FC4B-92F1-E8201C1073B9}" type="slidenum">
              <a:rPr lang="en-US" smtClean="0"/>
              <a:t>‹#›</a:t>
            </a:fld>
            <a:endParaRPr lang="en-US"/>
          </a:p>
        </p:txBody>
      </p:sp>
    </p:spTree>
    <p:extLst>
      <p:ext uri="{BB962C8B-B14F-4D97-AF65-F5344CB8AC3E}">
        <p14:creationId xmlns:p14="http://schemas.microsoft.com/office/powerpoint/2010/main" val="3702334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B07880-CA02-6343-94BE-B71FB61FCEEF}" type="slidenum">
              <a:rPr lang="nl-NL" smtClean="0"/>
              <a:pPr>
                <a:defRPr/>
              </a:pPr>
              <a:t>1</a:t>
            </a:fld>
            <a:endParaRPr lang="nl-NL"/>
          </a:p>
        </p:txBody>
      </p:sp>
    </p:spTree>
    <p:extLst>
      <p:ext uri="{BB962C8B-B14F-4D97-AF65-F5344CB8AC3E}">
        <p14:creationId xmlns:p14="http://schemas.microsoft.com/office/powerpoint/2010/main" val="234051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B07880-CA02-6343-94BE-B71FB61FCEEF}" type="slidenum">
              <a:rPr lang="nl-NL" smtClean="0"/>
              <a:pPr>
                <a:defRPr/>
              </a:pPr>
              <a:t>2</a:t>
            </a:fld>
            <a:endParaRPr lang="nl-NL"/>
          </a:p>
        </p:txBody>
      </p:sp>
    </p:spTree>
    <p:extLst>
      <p:ext uri="{BB962C8B-B14F-4D97-AF65-F5344CB8AC3E}">
        <p14:creationId xmlns:p14="http://schemas.microsoft.com/office/powerpoint/2010/main" val="234051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9B07880-CA02-6343-94BE-B71FB61FCEEF}" type="slidenum">
              <a:rPr lang="nl-NL" smtClean="0"/>
              <a:pPr>
                <a:defRPr/>
              </a:pPr>
              <a:t>3</a:t>
            </a:fld>
            <a:endParaRPr lang="nl-NL"/>
          </a:p>
        </p:txBody>
      </p:sp>
    </p:spTree>
    <p:extLst>
      <p:ext uri="{BB962C8B-B14F-4D97-AF65-F5344CB8AC3E}">
        <p14:creationId xmlns:p14="http://schemas.microsoft.com/office/powerpoint/2010/main" val="2340512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BA26FC-E6F5-C545-9C86-9F65E791D128}" type="datetimeFigureOut">
              <a:rPr lang="en-US" smtClean="0"/>
              <a:t>21-02-16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193423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A26FC-E6F5-C545-9C86-9F65E791D128}" type="datetimeFigureOut">
              <a:rPr lang="en-US" smtClean="0"/>
              <a:t>21-02-16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1943312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A26FC-E6F5-C545-9C86-9F65E791D128}" type="datetimeFigureOut">
              <a:rPr lang="en-US" smtClean="0"/>
              <a:t>21-02-16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4250200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nl-NL"/>
          </a:p>
        </p:txBody>
      </p:sp>
      <p:sp>
        <p:nvSpPr>
          <p:cNvPr id="3" name="Tijdelijke aanduiding voor inhoud 2"/>
          <p:cNvSpPr>
            <a:spLocks noGrp="1"/>
          </p:cNvSpPr>
          <p:nvPr>
            <p:ph sz="half" idx="1"/>
          </p:nvPr>
        </p:nvSpPr>
        <p:spPr>
          <a:xfrm>
            <a:off x="457200" y="2086830"/>
            <a:ext cx="4038600" cy="4039333"/>
          </a:xfrm>
        </p:spPr>
        <p:txBody>
          <a:bodyPr>
            <a:normAutofit/>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1800"/>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8" name="Tijdelijke aanduiding voor inhoud 2"/>
          <p:cNvSpPr>
            <a:spLocks noGrp="1"/>
          </p:cNvSpPr>
          <p:nvPr>
            <p:ph sz="half" idx="13"/>
          </p:nvPr>
        </p:nvSpPr>
        <p:spPr>
          <a:xfrm>
            <a:off x="4648200" y="2085608"/>
            <a:ext cx="4038600" cy="4039333"/>
          </a:xfrm>
        </p:spPr>
        <p:txBody>
          <a:bodyPr>
            <a:normAutofit/>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nl-NL" noProof="0" dirty="0"/>
          </a:p>
        </p:txBody>
      </p:sp>
      <p:sp>
        <p:nvSpPr>
          <p:cNvPr id="5" name="Tijdelijke aanduiding voor voettekst 4"/>
          <p:cNvSpPr>
            <a:spLocks noGrp="1"/>
          </p:cNvSpPr>
          <p:nvPr>
            <p:ph type="ftr" sz="quarter" idx="14"/>
          </p:nvPr>
        </p:nvSpPr>
        <p:spPr/>
        <p:txBody>
          <a:bodyPr/>
          <a:lstStyle>
            <a:lvl1pPr>
              <a:defRPr/>
            </a:lvl1pPr>
          </a:lstStyle>
          <a:p>
            <a:pPr>
              <a:defRPr/>
            </a:pPr>
            <a:endParaRPr lang="nl-NL"/>
          </a:p>
        </p:txBody>
      </p:sp>
      <p:sp>
        <p:nvSpPr>
          <p:cNvPr id="6" name="Tijdelijke aanduiding voor dianummer 5"/>
          <p:cNvSpPr>
            <a:spLocks noGrp="1"/>
          </p:cNvSpPr>
          <p:nvPr>
            <p:ph type="sldNum" sz="quarter" idx="15"/>
          </p:nvPr>
        </p:nvSpPr>
        <p:spPr/>
        <p:txBody>
          <a:bodyPr/>
          <a:lstStyle>
            <a:lvl1pPr>
              <a:defRPr/>
            </a:lvl1pPr>
          </a:lstStyle>
          <a:p>
            <a:pPr>
              <a:defRPr/>
            </a:pPr>
            <a:fld id="{AF2BD7BE-C4E3-4F44-A9A6-2225989D033C}" type="slidenum">
              <a:rPr lang="nl-NL"/>
              <a:pPr>
                <a:defRPr/>
              </a:pPr>
              <a:t>‹#›</a:t>
            </a:fld>
            <a:endParaRPr lang="nl-NL"/>
          </a:p>
        </p:txBody>
      </p:sp>
    </p:spTree>
    <p:extLst>
      <p:ext uri="{BB962C8B-B14F-4D97-AF65-F5344CB8AC3E}">
        <p14:creationId xmlns:p14="http://schemas.microsoft.com/office/powerpoint/2010/main" val="379546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BA26FC-E6F5-C545-9C86-9F65E791D128}" type="datetimeFigureOut">
              <a:rPr lang="en-US" smtClean="0"/>
              <a:t>21-02-16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601762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A26FC-E6F5-C545-9C86-9F65E791D128}" type="datetimeFigureOut">
              <a:rPr lang="en-US" smtClean="0"/>
              <a:t>21-02-16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2003008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BA26FC-E6F5-C545-9C86-9F65E791D128}" type="datetimeFigureOut">
              <a:rPr lang="en-US" smtClean="0"/>
              <a:t>21-02-16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215569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BA26FC-E6F5-C545-9C86-9F65E791D128}" type="datetimeFigureOut">
              <a:rPr lang="en-US" smtClean="0"/>
              <a:t>21-02-16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405018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BA26FC-E6F5-C545-9C86-9F65E791D128}" type="datetimeFigureOut">
              <a:rPr lang="en-US" smtClean="0"/>
              <a:t>21-02-16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479992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26FC-E6F5-C545-9C86-9F65E791D128}" type="datetimeFigureOut">
              <a:rPr lang="en-US" smtClean="0"/>
              <a:t>21-02-16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88445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26FC-E6F5-C545-9C86-9F65E791D128}" type="datetimeFigureOut">
              <a:rPr lang="en-US" smtClean="0"/>
              <a:t>21-02-16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363429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A26FC-E6F5-C545-9C86-9F65E791D128}" type="datetimeFigureOut">
              <a:rPr lang="en-US" smtClean="0"/>
              <a:t>21-02-16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92B381-DD24-6B4A-BEAD-6039882AAC0F}" type="slidenum">
              <a:rPr lang="en-US" smtClean="0"/>
              <a:t>‹#›</a:t>
            </a:fld>
            <a:endParaRPr lang="en-US"/>
          </a:p>
        </p:txBody>
      </p:sp>
    </p:spTree>
    <p:extLst>
      <p:ext uri="{BB962C8B-B14F-4D97-AF65-F5344CB8AC3E}">
        <p14:creationId xmlns:p14="http://schemas.microsoft.com/office/powerpoint/2010/main" val="194601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A26FC-E6F5-C545-9C86-9F65E791D128}" type="datetimeFigureOut">
              <a:rPr lang="en-US" smtClean="0"/>
              <a:t>21-02-16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2B381-DD24-6B4A-BEAD-6039882AAC0F}" type="slidenum">
              <a:rPr lang="en-US" smtClean="0"/>
              <a:t>‹#›</a:t>
            </a:fld>
            <a:endParaRPr lang="en-US"/>
          </a:p>
        </p:txBody>
      </p:sp>
    </p:spTree>
    <p:extLst>
      <p:ext uri="{BB962C8B-B14F-4D97-AF65-F5344CB8AC3E}">
        <p14:creationId xmlns:p14="http://schemas.microsoft.com/office/powerpoint/2010/main" val="910480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385745"/>
            <a:ext cx="2501900" cy="1668747"/>
          </a:xfrm>
          <a:ln>
            <a:solidFill>
              <a:schemeClr val="tx1"/>
            </a:solidFill>
          </a:ln>
        </p:spPr>
      </p:pic>
      <p:sp>
        <p:nvSpPr>
          <p:cNvPr id="7" name="Content Placeholder 6"/>
          <p:cNvSpPr>
            <a:spLocks noGrp="1"/>
          </p:cNvSpPr>
          <p:nvPr>
            <p:ph sz="half" idx="13"/>
          </p:nvPr>
        </p:nvSpPr>
        <p:spPr>
          <a:xfrm>
            <a:off x="3651363" y="759144"/>
            <a:ext cx="4895862" cy="1527605"/>
          </a:xfrm>
          <a:ln>
            <a:solidFill>
              <a:srgbClr val="000000"/>
            </a:solidFill>
          </a:ln>
        </p:spPr>
        <p:txBody>
          <a:bodyPr/>
          <a:lstStyle/>
          <a:p>
            <a:pPr marL="0" indent="0">
              <a:buNone/>
            </a:pPr>
            <a:r>
              <a:rPr lang="en-US" b="1" noProof="1" smtClean="0"/>
              <a:t>Naam:		</a:t>
            </a:r>
            <a:r>
              <a:rPr lang="en-US" noProof="1" smtClean="0"/>
              <a:t>Jimmy</a:t>
            </a:r>
            <a:endParaRPr lang="en-US" noProof="1" smtClean="0"/>
          </a:p>
          <a:p>
            <a:pPr marL="0" indent="0">
              <a:buNone/>
            </a:pPr>
            <a:r>
              <a:rPr lang="en-US" b="1" noProof="1" smtClean="0"/>
              <a:t>Leeftijd:		</a:t>
            </a:r>
            <a:r>
              <a:rPr lang="en-US" noProof="1" smtClean="0"/>
              <a:t>10</a:t>
            </a:r>
            <a:endParaRPr lang="en-US" noProof="1" smtClean="0"/>
          </a:p>
          <a:p>
            <a:pPr marL="0" indent="0">
              <a:buNone/>
            </a:pPr>
            <a:r>
              <a:rPr lang="en-US" b="1" noProof="1" smtClean="0"/>
              <a:t>Locatie:		</a:t>
            </a:r>
            <a:r>
              <a:rPr lang="en-US" noProof="1" smtClean="0"/>
              <a:t>Amstelveen</a:t>
            </a:r>
            <a:endParaRPr lang="en-US" b="1" noProof="1" smtClean="0"/>
          </a:p>
          <a:p>
            <a:pPr marL="0" indent="0">
              <a:buNone/>
            </a:pPr>
            <a:r>
              <a:rPr lang="en-US" b="1" noProof="1" smtClean="0"/>
              <a:t>Beroep:		</a:t>
            </a:r>
            <a:r>
              <a:rPr lang="en-US" noProof="1" smtClean="0"/>
              <a:t>Scholier</a:t>
            </a:r>
            <a:endParaRPr lang="en-US" noProof="1"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5"/>
          </p:nvPr>
        </p:nvSpPr>
        <p:spPr/>
        <p:txBody>
          <a:bodyPr/>
          <a:lstStyle/>
          <a:p>
            <a:pPr>
              <a:defRPr/>
            </a:pPr>
            <a:fld id="{8CD45ACA-53D1-F242-B95B-2BC406607FE1}" type="slidenum">
              <a:rPr lang="nl-NL" smtClean="0"/>
              <a:pPr>
                <a:defRPr/>
              </a:pPr>
              <a:t>1</a:t>
            </a:fld>
            <a:endParaRPr lang="nl-NL"/>
          </a:p>
        </p:txBody>
      </p:sp>
      <p:sp>
        <p:nvSpPr>
          <p:cNvPr id="8" name="Content Placeholder 6"/>
          <p:cNvSpPr txBox="1">
            <a:spLocks/>
          </p:cNvSpPr>
          <p:nvPr/>
        </p:nvSpPr>
        <p:spPr bwMode="auto">
          <a:xfrm>
            <a:off x="457199" y="3965102"/>
            <a:ext cx="8090025" cy="23642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85000" lnSpcReduction="2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noProof="1" smtClean="0"/>
              <a:t>Motivatoren</a:t>
            </a:r>
          </a:p>
          <a:p>
            <a:r>
              <a:rPr lang="en-US" noProof="1" smtClean="0"/>
              <a:t>Gamen maakt Jimmy blij.</a:t>
            </a:r>
          </a:p>
          <a:p>
            <a:r>
              <a:rPr lang="en-US" noProof="1" smtClean="0"/>
              <a:t>Wanneer er een nieuw spel uitkomt is hij erg vrolijk.</a:t>
            </a:r>
          </a:p>
          <a:p>
            <a:endParaRPr lang="en-US" i="1" noProof="1" smtClean="0"/>
          </a:p>
          <a:p>
            <a:pPr marL="0" indent="0">
              <a:buNone/>
            </a:pPr>
            <a:endParaRPr lang="en-US" noProof="1" smtClean="0"/>
          </a:p>
          <a:p>
            <a:pPr marL="0" indent="0">
              <a:buNone/>
            </a:pPr>
            <a:r>
              <a:rPr lang="en-US" b="1" noProof="1" smtClean="0"/>
              <a:t>Frustraties</a:t>
            </a:r>
          </a:p>
          <a:p>
            <a:r>
              <a:rPr lang="en-US" noProof="1" smtClean="0"/>
              <a:t>Wanneer zijn ouders boos op hem worden, omdat hij teveel gamet en daardoor de energierekening zo hoog wordt.</a:t>
            </a:r>
          </a:p>
          <a:p>
            <a:r>
              <a:rPr lang="en-US" i="1" noProof="1" smtClean="0"/>
              <a:t>Als zijn ouders z’n gametijd inkorten.</a:t>
            </a:r>
            <a:endParaRPr lang="en-US" i="1" noProof="1"/>
          </a:p>
        </p:txBody>
      </p:sp>
      <p:sp>
        <p:nvSpPr>
          <p:cNvPr id="9" name="Content Placeholder 6"/>
          <p:cNvSpPr txBox="1">
            <a:spLocks/>
          </p:cNvSpPr>
          <p:nvPr/>
        </p:nvSpPr>
        <p:spPr bwMode="auto">
          <a:xfrm>
            <a:off x="3651363" y="2449393"/>
            <a:ext cx="4895861" cy="122280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noProof="1" smtClean="0"/>
              <a:t>Relatie persona met product:</a:t>
            </a:r>
          </a:p>
          <a:p>
            <a:pPr marL="0" indent="0">
              <a:buFont typeface="Arial"/>
              <a:buNone/>
            </a:pPr>
            <a:r>
              <a:rPr lang="en-US" noProof="1" smtClean="0"/>
              <a:t>Jimmy is een fervent gamer en spendeert meerdere uren per dag aan computer games. Games zoals Minecraft, League of Legends en Hearthstone zijn </a:t>
            </a:r>
            <a:r>
              <a:rPr lang="en-US" noProof="1" smtClean="0"/>
              <a:t>éé</a:t>
            </a:r>
            <a:r>
              <a:rPr lang="en-US" noProof="1" smtClean="0"/>
              <a:t>n van zijn favorieten. Helaas zijn z’n ouders niet blij met zijn overmatig computergebruik</a:t>
            </a:r>
            <a:r>
              <a:rPr lang="en-US" noProof="1" smtClean="0"/>
              <a:t>, omdat de energierekening steeds hoger en hoger wordt. Jimmy wilt blijven gamen en hoopt op een oplossing die ervoor zorgt dat er energie bespaart wordt, en dat hij nog steeds mag blijven gamen van zijn ouders.</a:t>
            </a:r>
            <a:endParaRPr lang="en-US" noProof="1" smtClean="0"/>
          </a:p>
          <a:p>
            <a:pPr marL="0" indent="0">
              <a:buFont typeface="Arial"/>
              <a:buNone/>
            </a:pPr>
            <a:endParaRPr lang="en-US" dirty="0"/>
          </a:p>
        </p:txBody>
      </p:sp>
    </p:spTree>
    <p:extLst>
      <p:ext uri="{BB962C8B-B14F-4D97-AF65-F5344CB8AC3E}">
        <p14:creationId xmlns:p14="http://schemas.microsoft.com/office/powerpoint/2010/main" val="2366782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7200" y="1594644"/>
            <a:ext cx="2501900" cy="1250950"/>
          </a:xfrm>
          <a:ln>
            <a:solidFill>
              <a:schemeClr val="tx1"/>
            </a:solidFill>
          </a:ln>
        </p:spPr>
      </p:pic>
      <p:sp>
        <p:nvSpPr>
          <p:cNvPr id="7" name="Content Placeholder 6"/>
          <p:cNvSpPr>
            <a:spLocks noGrp="1"/>
          </p:cNvSpPr>
          <p:nvPr>
            <p:ph sz="half" idx="13"/>
          </p:nvPr>
        </p:nvSpPr>
        <p:spPr>
          <a:xfrm>
            <a:off x="3651363" y="759144"/>
            <a:ext cx="4895862" cy="1527605"/>
          </a:xfrm>
          <a:ln>
            <a:solidFill>
              <a:srgbClr val="000000"/>
            </a:solidFill>
          </a:ln>
        </p:spPr>
        <p:txBody>
          <a:bodyPr/>
          <a:lstStyle/>
          <a:p>
            <a:pPr marL="0" indent="0">
              <a:buNone/>
            </a:pPr>
            <a:r>
              <a:rPr lang="en-US" b="1" noProof="1" smtClean="0"/>
              <a:t>Naam:		</a:t>
            </a:r>
            <a:r>
              <a:rPr lang="en-US" noProof="1" smtClean="0"/>
              <a:t>Chris</a:t>
            </a:r>
            <a:endParaRPr lang="en-US" noProof="1" smtClean="0"/>
          </a:p>
          <a:p>
            <a:pPr marL="0" indent="0">
              <a:buNone/>
            </a:pPr>
            <a:r>
              <a:rPr lang="en-US" b="1" noProof="1" smtClean="0"/>
              <a:t>Leeftijd:	</a:t>
            </a:r>
            <a:r>
              <a:rPr lang="en-US" b="1" noProof="1" smtClean="0"/>
              <a:t> 	</a:t>
            </a:r>
            <a:r>
              <a:rPr lang="en-US" noProof="1" smtClean="0"/>
              <a:t>22</a:t>
            </a:r>
            <a:endParaRPr lang="en-US" noProof="1" smtClean="0"/>
          </a:p>
          <a:p>
            <a:pPr marL="0" indent="0">
              <a:buNone/>
            </a:pPr>
            <a:r>
              <a:rPr lang="en-US" b="1" noProof="1" smtClean="0"/>
              <a:t>Locatie:		</a:t>
            </a:r>
            <a:r>
              <a:rPr lang="en-US" noProof="1" smtClean="0"/>
              <a:t>New York</a:t>
            </a:r>
            <a:endParaRPr lang="en-US" b="1" noProof="1" smtClean="0"/>
          </a:p>
          <a:p>
            <a:pPr marL="0" indent="0">
              <a:buNone/>
            </a:pPr>
            <a:r>
              <a:rPr lang="en-US" b="1" noProof="1" smtClean="0"/>
              <a:t>Beroep:		</a:t>
            </a:r>
            <a:r>
              <a:rPr lang="en-US" noProof="1" smtClean="0"/>
              <a:t>Student</a:t>
            </a:r>
            <a:endParaRPr lang="en-US" noProof="1"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5"/>
          </p:nvPr>
        </p:nvSpPr>
        <p:spPr/>
        <p:txBody>
          <a:bodyPr/>
          <a:lstStyle/>
          <a:p>
            <a:pPr>
              <a:defRPr/>
            </a:pPr>
            <a:fld id="{8CD45ACA-53D1-F242-B95B-2BC406607FE1}" type="slidenum">
              <a:rPr lang="nl-NL" smtClean="0"/>
              <a:pPr>
                <a:defRPr/>
              </a:pPr>
              <a:t>2</a:t>
            </a:fld>
            <a:endParaRPr lang="nl-NL"/>
          </a:p>
        </p:txBody>
      </p:sp>
      <p:sp>
        <p:nvSpPr>
          <p:cNvPr id="8" name="Content Placeholder 6"/>
          <p:cNvSpPr txBox="1">
            <a:spLocks/>
          </p:cNvSpPr>
          <p:nvPr/>
        </p:nvSpPr>
        <p:spPr bwMode="auto">
          <a:xfrm>
            <a:off x="457199" y="3965102"/>
            <a:ext cx="8090025" cy="23642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lnSpcReduction="1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noProof="1" smtClean="0"/>
              <a:t>Motivatoren</a:t>
            </a:r>
          </a:p>
          <a:p>
            <a:r>
              <a:rPr lang="en-US" noProof="1" smtClean="0"/>
              <a:t>Chris is blij wanneer</a:t>
            </a:r>
            <a:r>
              <a:rPr lang="en-US" noProof="1" smtClean="0"/>
              <a:t> hij genoeg geld over heeft om leuke dingen te gaan doen.</a:t>
            </a:r>
            <a:endParaRPr lang="en-US" i="1" noProof="1" smtClean="0"/>
          </a:p>
          <a:p>
            <a:pPr marL="0" indent="0">
              <a:buNone/>
            </a:pPr>
            <a:endParaRPr lang="en-US" noProof="1" smtClean="0"/>
          </a:p>
          <a:p>
            <a:pPr marL="0" indent="0">
              <a:buNone/>
            </a:pPr>
            <a:r>
              <a:rPr lang="en-US" b="1" noProof="1" smtClean="0"/>
              <a:t>Frustraties</a:t>
            </a:r>
          </a:p>
          <a:p>
            <a:r>
              <a:rPr lang="en-US" noProof="1" smtClean="0"/>
              <a:t>Hoge energiekosten aan het einde van de maand.</a:t>
            </a:r>
          </a:p>
          <a:p>
            <a:r>
              <a:rPr lang="en-US" i="1" noProof="1" smtClean="0"/>
              <a:t>Weinig geld om rond te komen.</a:t>
            </a:r>
            <a:endParaRPr lang="en-US" i="1" noProof="1"/>
          </a:p>
        </p:txBody>
      </p:sp>
      <p:sp>
        <p:nvSpPr>
          <p:cNvPr id="9" name="Content Placeholder 6"/>
          <p:cNvSpPr txBox="1">
            <a:spLocks/>
          </p:cNvSpPr>
          <p:nvPr/>
        </p:nvSpPr>
        <p:spPr bwMode="auto">
          <a:xfrm>
            <a:off x="3651363" y="2449392"/>
            <a:ext cx="4895861" cy="132035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noProof="1" smtClean="0"/>
              <a:t>Relatie persona met product:</a:t>
            </a:r>
          </a:p>
          <a:p>
            <a:pPr marL="0" indent="0">
              <a:buFont typeface="Arial"/>
              <a:buNone/>
            </a:pPr>
            <a:r>
              <a:rPr lang="en-US" i="1" noProof="1" smtClean="0"/>
              <a:t>Chris gebruikt zijn computer veel voor school en ook voor zijn vrije tijd. Voor school maakt hij gebruik van veeleisende applicaties die hij nodig heeft voor zijn opleiding. En in zijn vrije tijd gamet hij af en toe, en kijkt films en series via Netflix. Zijn computer staat bijna 24/7 aan en dit zorgt voor hoge energie rekeningen. Chris wilt graag dat hij fulltime gebruik van zijn computer kan maken en tegelijkertijd bespaart op zijn energiekosten.</a:t>
            </a:r>
            <a:endParaRPr lang="en-US" i="1" noProof="1" smtClean="0"/>
          </a:p>
          <a:p>
            <a:pPr marL="0" indent="0">
              <a:buFont typeface="Arial"/>
              <a:buNone/>
            </a:pPr>
            <a:endParaRPr lang="en-US" dirty="0" smtClean="0"/>
          </a:p>
          <a:p>
            <a:pPr marL="0" indent="0">
              <a:buFont typeface="Arial"/>
              <a:buNone/>
            </a:pPr>
            <a:endParaRPr lang="en-US" dirty="0"/>
          </a:p>
        </p:txBody>
      </p:sp>
    </p:spTree>
    <p:extLst>
      <p:ext uri="{BB962C8B-B14F-4D97-AF65-F5344CB8AC3E}">
        <p14:creationId xmlns:p14="http://schemas.microsoft.com/office/powerpoint/2010/main" val="2740325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30929" y="758825"/>
            <a:ext cx="1954442" cy="2922588"/>
          </a:xfrm>
          <a:ln>
            <a:solidFill>
              <a:schemeClr val="tx1"/>
            </a:solidFill>
          </a:ln>
        </p:spPr>
      </p:pic>
      <p:sp>
        <p:nvSpPr>
          <p:cNvPr id="7" name="Content Placeholder 6"/>
          <p:cNvSpPr>
            <a:spLocks noGrp="1"/>
          </p:cNvSpPr>
          <p:nvPr>
            <p:ph sz="half" idx="13"/>
          </p:nvPr>
        </p:nvSpPr>
        <p:spPr>
          <a:xfrm>
            <a:off x="3651363" y="759144"/>
            <a:ext cx="4895862" cy="1527605"/>
          </a:xfrm>
          <a:ln>
            <a:solidFill>
              <a:srgbClr val="000000"/>
            </a:solidFill>
          </a:ln>
        </p:spPr>
        <p:txBody>
          <a:bodyPr/>
          <a:lstStyle/>
          <a:p>
            <a:pPr marL="0" indent="0">
              <a:buNone/>
            </a:pPr>
            <a:r>
              <a:rPr lang="en-US" b="1" noProof="1" smtClean="0"/>
              <a:t>Naam:		</a:t>
            </a:r>
            <a:r>
              <a:rPr lang="en-US" noProof="1" smtClean="0"/>
              <a:t>Els</a:t>
            </a:r>
            <a:endParaRPr lang="en-US" noProof="1" smtClean="0"/>
          </a:p>
          <a:p>
            <a:pPr marL="0" indent="0">
              <a:buNone/>
            </a:pPr>
            <a:r>
              <a:rPr lang="en-US" b="1" noProof="1" smtClean="0"/>
              <a:t>Leeftijd:		</a:t>
            </a:r>
            <a:r>
              <a:rPr lang="en-US" noProof="1" smtClean="0"/>
              <a:t>52</a:t>
            </a:r>
            <a:endParaRPr lang="en-US" noProof="1" smtClean="0"/>
          </a:p>
          <a:p>
            <a:pPr marL="0" indent="0">
              <a:buNone/>
            </a:pPr>
            <a:r>
              <a:rPr lang="en-US" b="1" noProof="1" smtClean="0"/>
              <a:t>Locatie:		</a:t>
            </a:r>
            <a:r>
              <a:rPr lang="en-US" noProof="1" smtClean="0"/>
              <a:t>Almere</a:t>
            </a:r>
            <a:endParaRPr lang="en-US" b="1" noProof="1" smtClean="0"/>
          </a:p>
          <a:p>
            <a:pPr marL="0" indent="0">
              <a:buNone/>
            </a:pPr>
            <a:r>
              <a:rPr lang="en-US" b="1" noProof="1" smtClean="0"/>
              <a:t>Beroep:		</a:t>
            </a:r>
            <a:r>
              <a:rPr lang="en-US" noProof="1" smtClean="0"/>
              <a:t>Caissière</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5"/>
          </p:nvPr>
        </p:nvSpPr>
        <p:spPr/>
        <p:txBody>
          <a:bodyPr/>
          <a:lstStyle/>
          <a:p>
            <a:pPr>
              <a:defRPr/>
            </a:pPr>
            <a:fld id="{8CD45ACA-53D1-F242-B95B-2BC406607FE1}" type="slidenum">
              <a:rPr lang="nl-NL" smtClean="0"/>
              <a:pPr>
                <a:defRPr/>
              </a:pPr>
              <a:t>3</a:t>
            </a:fld>
            <a:endParaRPr lang="nl-NL"/>
          </a:p>
        </p:txBody>
      </p:sp>
      <p:sp>
        <p:nvSpPr>
          <p:cNvPr id="8" name="Content Placeholder 6"/>
          <p:cNvSpPr txBox="1">
            <a:spLocks/>
          </p:cNvSpPr>
          <p:nvPr/>
        </p:nvSpPr>
        <p:spPr bwMode="auto">
          <a:xfrm>
            <a:off x="457199" y="3965102"/>
            <a:ext cx="8090025" cy="23642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92500" lnSpcReduction="1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b="1" noProof="1" smtClean="0"/>
              <a:t>Motivatoren</a:t>
            </a:r>
          </a:p>
          <a:p>
            <a:r>
              <a:rPr lang="en-US" noProof="1" smtClean="0"/>
              <a:t>Els is blij wanneer ze niet elke maand rood staat.</a:t>
            </a:r>
          </a:p>
          <a:p>
            <a:r>
              <a:rPr lang="en-US" i="1" noProof="1" smtClean="0"/>
              <a:t>Het geeft haar een goed gevoel om haar kinderen vrolijk te zien.</a:t>
            </a:r>
            <a:endParaRPr lang="en-US" i="1" noProof="1" smtClean="0"/>
          </a:p>
          <a:p>
            <a:pPr marL="0" indent="0">
              <a:buNone/>
            </a:pPr>
            <a:endParaRPr lang="en-US" noProof="1" smtClean="0"/>
          </a:p>
          <a:p>
            <a:pPr marL="0" indent="0">
              <a:buNone/>
            </a:pPr>
            <a:r>
              <a:rPr lang="en-US" b="1" noProof="1" smtClean="0"/>
              <a:t>Frustraties</a:t>
            </a:r>
          </a:p>
          <a:p>
            <a:r>
              <a:rPr lang="en-US" noProof="1" smtClean="0"/>
              <a:t>Hoge kosten.</a:t>
            </a:r>
          </a:p>
          <a:p>
            <a:r>
              <a:rPr lang="en-US" i="1" noProof="1" smtClean="0"/>
              <a:t>Weinig geld om leuke dingen te doen met haar kinderen.</a:t>
            </a:r>
            <a:endParaRPr lang="en-US" i="1" noProof="1"/>
          </a:p>
        </p:txBody>
      </p:sp>
      <p:sp>
        <p:nvSpPr>
          <p:cNvPr id="9" name="Content Placeholder 6"/>
          <p:cNvSpPr txBox="1">
            <a:spLocks/>
          </p:cNvSpPr>
          <p:nvPr/>
        </p:nvSpPr>
        <p:spPr bwMode="auto">
          <a:xfrm>
            <a:off x="3651363" y="2449393"/>
            <a:ext cx="4895861" cy="13548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55000" lnSpcReduction="20000"/>
          </a:bodyPr>
          <a:lstStyle>
            <a:lvl1pPr marL="342900" marR="0" indent="-342900" algn="l" defTabSz="457200" rtl="0" eaLnBrk="0" fontAlgn="base" latinLnBrk="0" hangingPunct="0">
              <a:lnSpc>
                <a:spcPct val="100000"/>
              </a:lnSpc>
              <a:spcBef>
                <a:spcPct val="20000"/>
              </a:spcBef>
              <a:spcAft>
                <a:spcPct val="0"/>
              </a:spcAft>
              <a:buClrTx/>
              <a:buSzTx/>
              <a:buFont typeface="Arial"/>
              <a:buChar char="•"/>
              <a:tabLst/>
              <a:defRPr sz="2000" kern="1200">
                <a:solidFill>
                  <a:schemeClr val="tx1"/>
                </a:solidFill>
                <a:latin typeface="Arial"/>
                <a:ea typeface="ＭＳ Ｐゴシック" charset="-128"/>
                <a:cs typeface="Arial"/>
              </a:defRPr>
            </a:lvl1pPr>
            <a:lvl2pPr marL="628650" marR="0" indent="-285750" algn="l" defTabSz="457200" rtl="0" eaLnBrk="0" fontAlgn="base" latinLnBrk="0" hangingPunct="0">
              <a:lnSpc>
                <a:spcPct val="100000"/>
              </a:lnSpc>
              <a:spcBef>
                <a:spcPct val="20000"/>
              </a:spcBef>
              <a:spcAft>
                <a:spcPct val="0"/>
              </a:spcAft>
              <a:buClrTx/>
              <a:buSzTx/>
              <a:buFont typeface="Arial" charset="0"/>
              <a:buChar char="•"/>
              <a:tabLst/>
              <a:defRPr sz="1800" kern="1200">
                <a:solidFill>
                  <a:schemeClr val="tx1"/>
                </a:solidFill>
                <a:latin typeface="Arial"/>
                <a:ea typeface="ＭＳ Ｐゴシック" charset="-128"/>
                <a:cs typeface="Arial"/>
              </a:defRPr>
            </a:lvl2pPr>
            <a:lvl3pPr marL="896938" marR="0" indent="-285750" algn="l" defTabSz="457200" rtl="0" eaLnBrk="0" fontAlgn="base" latinLnBrk="0" hangingPunct="0">
              <a:lnSpc>
                <a:spcPct val="100000"/>
              </a:lnSpc>
              <a:spcBef>
                <a:spcPct val="20000"/>
              </a:spcBef>
              <a:spcAft>
                <a:spcPct val="0"/>
              </a:spcAft>
              <a:buClrTx/>
              <a:buSzTx/>
              <a:buFont typeface="Arial" charset="0"/>
              <a:buChar char="•"/>
              <a:tabLst/>
              <a:defRPr sz="1600" kern="1200">
                <a:solidFill>
                  <a:schemeClr val="tx1"/>
                </a:solidFill>
                <a:latin typeface="Arial"/>
                <a:ea typeface="ＭＳ Ｐゴシック" charset="-128"/>
                <a:cs typeface="Arial"/>
              </a:defRPr>
            </a:lvl3pPr>
            <a:lvl4pPr marL="1255713"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4pPr>
            <a:lvl5pPr marL="1612900" marR="0" indent="-285750" algn="l" defTabSz="457200" rtl="0" eaLnBrk="0" fontAlgn="base" latinLnBrk="0" hangingPunct="0">
              <a:lnSpc>
                <a:spcPct val="100000"/>
              </a:lnSpc>
              <a:spcBef>
                <a:spcPct val="20000"/>
              </a:spcBef>
              <a:spcAft>
                <a:spcPct val="0"/>
              </a:spcAft>
              <a:buClrTx/>
              <a:buSzTx/>
              <a:buFont typeface="Arial" charset="0"/>
              <a:buChar char="•"/>
              <a:tabLst/>
              <a:defRPr sz="14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Font typeface="Arial"/>
              <a:buNone/>
            </a:pPr>
            <a:r>
              <a:rPr lang="en-US" b="1" noProof="1" smtClean="0"/>
              <a:t>Relatie persona met product:</a:t>
            </a:r>
          </a:p>
          <a:p>
            <a:pPr marL="0" indent="0">
              <a:buFont typeface="Arial"/>
              <a:buNone/>
            </a:pPr>
            <a:r>
              <a:rPr lang="en-US" noProof="1" smtClean="0"/>
              <a:t>Els is huisvrouw en moeder van 3, ze heeft haar handen vol aan het opvoeden van haar kinderen. Sinds het overlijden van haar echtgenoot, heeft ze moeilijkheden met rondkomen. Ze stoort zich vooral aan de hoge energiekosten elke maand</a:t>
            </a:r>
            <a:r>
              <a:rPr lang="en-US" noProof="1" smtClean="0"/>
              <a:t>, haar 3 kinderen hebben elk een eigen laptop en maken daar veel gebruik van. De hoge energiekosten komen vooral door het computergebruik van haar kinderen. Het computergebruik wilt ze niet beperken, omdat ze haar kinderen niet wilt teleurstellen. Els is opzoek naar een oplossing.</a:t>
            </a:r>
            <a:endParaRPr lang="en-US" noProof="1" smtClean="0"/>
          </a:p>
          <a:p>
            <a:pPr marL="0" indent="0">
              <a:buFont typeface="Arial"/>
              <a:buNone/>
            </a:pPr>
            <a:endParaRPr lang="en-US" dirty="0"/>
          </a:p>
        </p:txBody>
      </p:sp>
    </p:spTree>
    <p:extLst>
      <p:ext uri="{BB962C8B-B14F-4D97-AF65-F5344CB8AC3E}">
        <p14:creationId xmlns:p14="http://schemas.microsoft.com/office/powerpoint/2010/main" val="2740325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TotalTime>
  <Words>401</Words>
  <Application>Microsoft Office PowerPoint</Application>
  <PresentationFormat>On-screen Show (4:3)</PresentationFormat>
  <Paragraphs>45</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Amsterdam University of Applied 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dc:creator>
  <cp:lastModifiedBy>jobush50</cp:lastModifiedBy>
  <cp:revision>19</cp:revision>
  <dcterms:created xsi:type="dcterms:W3CDTF">2015-11-12T10:29:28Z</dcterms:created>
  <dcterms:modified xsi:type="dcterms:W3CDTF">2016-02-21T14:25:16Z</dcterms:modified>
</cp:coreProperties>
</file>