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5" r:id="rId2"/>
    <p:sldId id="310" r:id="rId3"/>
    <p:sldId id="323" r:id="rId4"/>
    <p:sldId id="322" r:id="rId5"/>
    <p:sldId id="321" r:id="rId6"/>
    <p:sldId id="267" r:id="rId7"/>
    <p:sldId id="268" r:id="rId8"/>
    <p:sldId id="312" r:id="rId9"/>
    <p:sldId id="297" r:id="rId10"/>
    <p:sldId id="285" r:id="rId11"/>
    <p:sldId id="282" r:id="rId12"/>
    <p:sldId id="269" r:id="rId13"/>
    <p:sldId id="286" r:id="rId14"/>
    <p:sldId id="296" r:id="rId15"/>
    <p:sldId id="314" r:id="rId16"/>
    <p:sldId id="278" r:id="rId17"/>
    <p:sldId id="270" r:id="rId18"/>
    <p:sldId id="291" r:id="rId19"/>
    <p:sldId id="315" r:id="rId20"/>
    <p:sldId id="292" r:id="rId21"/>
    <p:sldId id="298" r:id="rId22"/>
    <p:sldId id="324" r:id="rId23"/>
    <p:sldId id="318" r:id="rId24"/>
    <p:sldId id="316" r:id="rId25"/>
    <p:sldId id="299" r:id="rId26"/>
    <p:sldId id="319" r:id="rId27"/>
    <p:sldId id="320" r:id="rId28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01C"/>
    <a:srgbClr val="3C5FA6"/>
    <a:srgbClr val="251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 snapToGrid="0" snapToObjects="1">
      <p:cViewPr varScale="1">
        <p:scale>
          <a:sx n="116" d="100"/>
          <a:sy n="116" d="100"/>
        </p:scale>
        <p:origin x="432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102A54-40C7-844A-BEE2-A7FBA50068DF}" type="datetime1">
              <a:rPr lang="nl-NL"/>
              <a:pPr>
                <a:defRPr/>
              </a:pPr>
              <a:t>10-9-2016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6ED5BB-AD63-6E4C-A950-6BD2455349F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245489D-F544-1341-9CCB-EB87862CAF87}" type="datetime1">
              <a:rPr lang="nl-NL"/>
              <a:pPr>
                <a:defRPr/>
              </a:pPr>
              <a:t>10-9-2016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A9C434-6C52-D047-BA3B-897C1980D2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2980" y="1156059"/>
            <a:ext cx="7772400" cy="1470025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33077" y="2626084"/>
            <a:ext cx="6012016" cy="94154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516938" y="6489700"/>
            <a:ext cx="627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E9080-EA9E-2640-A398-86C55E2456B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086830"/>
            <a:ext cx="8229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0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BA1C4-F064-0D49-A564-DF2836A4096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093" y="1266582"/>
            <a:ext cx="7772400" cy="1362075"/>
          </a:xfrm>
        </p:spPr>
        <p:txBody>
          <a:bodyPr anchor="b" anchorCtr="0"/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18093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8516938" y="6489700"/>
            <a:ext cx="627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354A-537A-1440-A120-B225207CA1C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086830"/>
            <a:ext cx="4038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18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648200" y="2085608"/>
            <a:ext cx="4038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0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7400E-A183-214B-806A-C50EC8FA2F5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086830"/>
            <a:ext cx="8229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0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13269-8C95-7047-AB78-085109AAD3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69836" y="2055235"/>
            <a:ext cx="8229600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9D8D3-B6FE-494B-987D-F65AF37F858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9445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2100263"/>
            <a:ext cx="82296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Klik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om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de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tekststijl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van het model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te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bewerken</a:t>
            </a: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6286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Tweede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896938" marR="0" lvl="2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Derde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1255713" marR="0" lvl="3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Vierde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1612900" marR="0" lvl="4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Vijfde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57200" y="61245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5000" y="6124575"/>
            <a:ext cx="6270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E1826460-878C-634D-A414-CAE220E276A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81" r:id="rId3"/>
    <p:sldLayoutId id="2147483678" r:id="rId4"/>
    <p:sldLayoutId id="2147483679" r:id="rId5"/>
    <p:sldLayoutId id="214748368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rgbClr val="EE801C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9pPr>
    </p:titleStyle>
    <p:bodyStyle>
      <a:lvl1pPr marL="342900" marR="0" indent="-3429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628650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896938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255713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1612900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l.wikipedia.org/wiki/Lithium-ion-polymeer-acc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kpang.co.uk/blog/archives/57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howtos.org/C_C++/socket.htm" TargetMode="External"/><Relationship Id="rId2" Type="http://schemas.openxmlformats.org/officeDocument/2006/relationships/hyperlink" Target="http://www.binarytides.com/socket-programming-c-linux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smith.edu/dftwiki/index.php/Tutorial:_Client/Server_on_the_Raspberry_Pi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iringpi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magpi/raspberry-pi-3-specs-benchmarks/" TargetMode="External"/><Relationship Id="rId2" Type="http://schemas.openxmlformats.org/officeDocument/2006/relationships/hyperlink" Target="http://www.raspberry-projects.com/pi/programming-in-c/i2c/using-the-i2c-interf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forum/#!topic/bcm2835/rencLf-Rl2o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ell.com/inside-energy/a-bionic-inspector-rolls-in.html" TargetMode="External"/><Relationship Id="rId2" Type="http://schemas.openxmlformats.org/officeDocument/2006/relationships/hyperlink" Target="http://petrobotproject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-hak-is.com/en/home/what_we_do/services/storage_tank_services/inspection/online_robotic_tank_bottom_inspe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u="sng" dirty="0"/>
              <a:t>Robot </a:t>
            </a:r>
            <a:r>
              <a:rPr lang="nl-NL" u="sng" dirty="0" err="1"/>
              <a:t>car</a:t>
            </a:r>
            <a:r>
              <a:rPr lang="nl-NL" u="sng" dirty="0"/>
              <a:t>  </a:t>
            </a:r>
            <a:r>
              <a:rPr lang="nl-NL" u="sng" dirty="0" err="1"/>
              <a:t>introduction</a:t>
            </a:r>
            <a:br>
              <a:rPr lang="nl-NL" u="sng" dirty="0"/>
            </a:br>
            <a:br>
              <a:rPr lang="nl-NL" u="sng" dirty="0"/>
            </a:br>
            <a:endParaRPr lang="nl-NL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2175D5-D98C-4BB6-B79A-C692508DDFBA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6" name="Afbeelding 5" descr="rob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5" y="2272863"/>
            <a:ext cx="3612053" cy="27090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403" y="48122"/>
            <a:ext cx="8229600" cy="1143000"/>
          </a:xfrm>
        </p:spPr>
        <p:txBody>
          <a:bodyPr/>
          <a:lstStyle/>
          <a:p>
            <a:r>
              <a:rPr lang="nl-NL" dirty="0"/>
              <a:t>Power </a:t>
            </a:r>
            <a:r>
              <a:rPr lang="nl-NL" dirty="0" err="1"/>
              <a:t>supply</a:t>
            </a:r>
            <a:r>
              <a:rPr lang="nl-NL" dirty="0"/>
              <a:t> robot </a:t>
            </a:r>
            <a:r>
              <a:rPr lang="nl-NL" dirty="0" err="1"/>
              <a:t>car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55000" y="5246239"/>
            <a:ext cx="627063" cy="365125"/>
          </a:xfrm>
        </p:spPr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cxnSp>
        <p:nvCxnSpPr>
          <p:cNvPr id="11" name="Rechte verbindingslijn 10"/>
          <p:cNvCxnSpPr/>
          <p:nvPr/>
        </p:nvCxnSpPr>
        <p:spPr>
          <a:xfrm rot="16200000" flipH="1">
            <a:off x="153046" y="2127742"/>
            <a:ext cx="1203682" cy="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472139" y="2732213"/>
            <a:ext cx="54653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>
            <a:off x="597866" y="2886813"/>
            <a:ext cx="29508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 rot="5400000">
            <a:off x="129005" y="3522313"/>
            <a:ext cx="1250179" cy="6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1659840" y="1528532"/>
            <a:ext cx="588658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>
            <a:off x="1675610" y="4161292"/>
            <a:ext cx="588658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 rot="5400000">
            <a:off x="6603541" y="2473007"/>
            <a:ext cx="18857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6695083" y="3568270"/>
            <a:ext cx="221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11 V to motor unit</a:t>
            </a:r>
          </a:p>
        </p:txBody>
      </p:sp>
      <p:sp>
        <p:nvSpPr>
          <p:cNvPr id="38" name="Rechthoek 37"/>
          <p:cNvSpPr/>
          <p:nvPr/>
        </p:nvSpPr>
        <p:spPr>
          <a:xfrm>
            <a:off x="3552497" y="2463954"/>
            <a:ext cx="1355834" cy="651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DC </a:t>
            </a:r>
            <a:r>
              <a:rPr lang="nl-NL" dirty="0" err="1"/>
              <a:t>DC</a:t>
            </a:r>
            <a:r>
              <a:rPr lang="nl-NL" dirty="0"/>
              <a:t> </a:t>
            </a:r>
            <a:r>
              <a:rPr lang="nl-NL" dirty="0" err="1"/>
              <a:t>convertor</a:t>
            </a:r>
            <a:endParaRPr lang="nl-NL" dirty="0"/>
          </a:p>
        </p:txBody>
      </p:sp>
      <p:cxnSp>
        <p:nvCxnSpPr>
          <p:cNvPr id="40" name="Rechte verbindingslijn 39"/>
          <p:cNvCxnSpPr/>
          <p:nvPr/>
        </p:nvCxnSpPr>
        <p:spPr>
          <a:xfrm rot="10800000" flipV="1">
            <a:off x="3100553" y="2600588"/>
            <a:ext cx="451945" cy="10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rot="5400000" flipH="1" flipV="1">
            <a:off x="2560459" y="2071006"/>
            <a:ext cx="108018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 rot="10800000" flipV="1">
            <a:off x="3105813" y="2963188"/>
            <a:ext cx="451945" cy="10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 rot="5400000" flipH="1" flipV="1">
            <a:off x="2513585" y="3569859"/>
            <a:ext cx="118604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>
            <a:off x="4908331" y="2600588"/>
            <a:ext cx="64113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4908331" y="2977631"/>
            <a:ext cx="64113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5071293" y="2606610"/>
            <a:ext cx="221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5 V to rasp. pi</a:t>
            </a:r>
          </a:p>
        </p:txBody>
      </p:sp>
      <p:pic>
        <p:nvPicPr>
          <p:cNvPr id="61442" name="Picture 2" descr="http://i.ebayimg.com/00/s/NTg1WDU4NQ==/z/uFwAAOxyjxlTM8tH/$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7215" y="4609200"/>
            <a:ext cx="1274078" cy="1274078"/>
          </a:xfrm>
          <a:prstGeom prst="rect">
            <a:avLst/>
          </a:prstGeom>
          <a:noFill/>
        </p:spPr>
      </p:pic>
      <p:cxnSp>
        <p:nvCxnSpPr>
          <p:cNvPr id="54" name="Rechte verbindingslijn 53"/>
          <p:cNvCxnSpPr/>
          <p:nvPr/>
        </p:nvCxnSpPr>
        <p:spPr>
          <a:xfrm rot="16200000" flipH="1">
            <a:off x="3773213" y="3788256"/>
            <a:ext cx="1671146" cy="32582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rot="16200000" flipH="1">
            <a:off x="1108207" y="2066951"/>
            <a:ext cx="1121870" cy="12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>
            <a:off x="1382555" y="2662433"/>
            <a:ext cx="54653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 rot="16200000" flipH="1">
            <a:off x="1044191" y="3541945"/>
            <a:ext cx="1232543" cy="1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1390571" y="2868565"/>
            <a:ext cx="54653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1386970" y="2900645"/>
            <a:ext cx="54653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>
            <a:off x="1393875" y="2884855"/>
            <a:ext cx="54653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1390571" y="2760277"/>
            <a:ext cx="54653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rot="5400000">
            <a:off x="1348027" y="2712332"/>
            <a:ext cx="10138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/>
          <p:nvPr/>
        </p:nvCxnSpPr>
        <p:spPr>
          <a:xfrm rot="5400000">
            <a:off x="1881302" y="2707901"/>
            <a:ext cx="10138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757516" y="1528531"/>
            <a:ext cx="902324" cy="3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>
            <a:off x="745408" y="4163675"/>
            <a:ext cx="93020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Afbeelding 63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1204"/>
            <a:ext cx="2232663" cy="1552074"/>
          </a:xfrm>
          <a:prstGeom prst="rect">
            <a:avLst/>
          </a:prstGeom>
        </p:spPr>
      </p:pic>
      <p:cxnSp>
        <p:nvCxnSpPr>
          <p:cNvPr id="66" name="Rechte verbindingslijn 65"/>
          <p:cNvCxnSpPr/>
          <p:nvPr/>
        </p:nvCxnSpPr>
        <p:spPr>
          <a:xfrm rot="16200000" flipV="1">
            <a:off x="440822" y="3567722"/>
            <a:ext cx="1671147" cy="76689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Afbeelding 67" descr="index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092" y="4539801"/>
            <a:ext cx="2143125" cy="2143125"/>
          </a:xfrm>
          <a:prstGeom prst="rect">
            <a:avLst/>
          </a:prstGeom>
        </p:spPr>
      </p:pic>
      <p:cxnSp>
        <p:nvCxnSpPr>
          <p:cNvPr id="69" name="Rechte verbindingslijn 68"/>
          <p:cNvCxnSpPr/>
          <p:nvPr/>
        </p:nvCxnSpPr>
        <p:spPr>
          <a:xfrm rot="16200000" flipV="1">
            <a:off x="1360112" y="3554157"/>
            <a:ext cx="1671147" cy="76689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kstvak 69"/>
          <p:cNvSpPr txBox="1"/>
          <p:nvPr/>
        </p:nvSpPr>
        <p:spPr>
          <a:xfrm>
            <a:off x="324853" y="5698612"/>
            <a:ext cx="163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Lipo</a:t>
            </a:r>
            <a:r>
              <a:rPr lang="nl-NL" dirty="0"/>
              <a:t> accu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292" y="421113"/>
            <a:ext cx="5077350" cy="770021"/>
          </a:xfrm>
        </p:spPr>
        <p:txBody>
          <a:bodyPr>
            <a:normAutofit fontScale="90000"/>
          </a:bodyPr>
          <a:lstStyle/>
          <a:p>
            <a:r>
              <a:rPr lang="nl-NL" dirty="0"/>
              <a:t>LIPO - accu</a:t>
            </a:r>
            <a:br>
              <a:rPr lang="nl-NL" dirty="0"/>
            </a:b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651641" y="1343238"/>
            <a:ext cx="7603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2"/>
              </a:rPr>
              <a:t>https://nl.wikipedia.org/wiki/Lithium-ion-polymeer-accu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265"/>
            <a:ext cx="8229600" cy="1143000"/>
          </a:xfrm>
        </p:spPr>
        <p:txBody>
          <a:bodyPr/>
          <a:lstStyle/>
          <a:p>
            <a:r>
              <a:rPr lang="nl-NL" dirty="0" err="1"/>
              <a:t>Ultrasonic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sensor srf02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sp>
        <p:nvSpPr>
          <p:cNvPr id="59394" name="AutoShape 2" descr="data:image/jpeg;base64,/9j/4AAQSkZJRgABAQAAAQABAAD/2wCEAAkGBxQTEhQTEhMUFhUVFxcYGBcYGBkcGRsaGxgXHBsaGR4YHyggIR0lHxwbJDEiJSorLi4uGh8zODMsNygtLiwBCgoKDg0OGxAQGzgkHyQsLyw0MCwwLDAsLi8vLCwsNCwsLDQsNjQsLCwvLCwsLCwsLCwsLCwsLCwsNCwsLCwsLP/AABEIAJQAoAMBIgACEQEDEQH/xAAcAAACAwEBAQEAAAAAAAAAAAAABgQFBwMCAQj/xAA/EAABAwIEAwUFBQcCBwAAAAABAAIRAwQFEiExBkFRImFxgZETMqGxwQdSgtHwFCNCYpLh8UPCM1NUcnODsv/EABkBAAMBAQEAAAAAAAAAAAAAAAABAgMEBf/EACoRAAICAQMDAgUFAAAAAAAAAAABAhEDITFRBBJBMvAiYZHB4QUTcYGh/9oADAMBAAIRAxEAPwDcUIQgAQhCABCEIAFBxbFqNszPXqNYOU7mOTRuT4Ki4x4xbakUaTfaV3AHLMNY0/xPPU6wOfgslxe7e41K7j7esSA4ufEDXsgwYA+6B9VVJK2S5eEaFf8A2ly7LbUZnZ9Ux6MbrEdXA9yVsR+0+uJmuwf+Nk/HVUlrSztBLC3MNWHWORGm/io1TCbanJfrHIy6PIbeappJcGfdZMP2nV/+pr+jF0tftNrgg/tNXTk5rSPOAqM4raNOUMHSYp/Uq0OGUXgH2bYcAR2Y0OyIq9n/AIDdbjZhv2q1TALaNXukscTyE6gf0lO2EccWtYhriaTjpFSAJ7nAx6wsNuOHKLiRSflcN2yHR4iZCjsdXoHK/tN5GZHgDuPNJr2ik+D9QIWK8JcaVKENBL6YgOpOOrRr7k+74bGOW61zB8Vp3NMVaTpGxHNp5tcORUteSlKychCEigQhCABCEIAEIQgAVNxZjos7Z1aAX6NptJjM87DTWNye4FXKyf7ULz2t9SoyctCmXEcs9Q798NaI6ZndU4q2KTpGd8RYw6mCC8ur1iXVKk6idz4k6AcgO4Lrw9hsMbVqaCJaCdAPvFLhAub2CZa6pl/C3/HxWj1rZr2ljhLXCCO7orir1M5fCkhPxDid9V/sLJsk7v8A1sFNw/hNoAdcvNZ33dmN8AFaWGEULRr3UwQIlziZMDVVGA4/VuK8CmfZa6xoAO/r6opJ66sV2tNET8RrW1o1pNJgzTlAa2dInfxC8WvE1CofeI8Y/wBpKmYveUmgNqsFTWQ3KD56qoo2NlcnKaGR2/Z7J+Cbb5ElpbR6u8AJPtbWoNSXZHatJOstdu1ecNxwOJpVxleNHB0SPHqO/l8UyW9JlNga3RrRuT8yUvcb4WH0vbsAFSnuerf7boa8rcE70ZaOoMbLjDdNTtoJ3PRTuFsfNGoK1u4PboHgHR7QToe8aweXql3hy9F1Rcx41AyuHcQqbCLo2917Nx0JyO5eB/XVLu0sajq+T9T2V02rTbUYZa8Ag9xXdZ99m+Jlr32zj2XA1GdxB7Y85B9eq0FRJUzVO0CEISGCEIQAIQhAEe/uxSpueeWw6nkFgbLh1W7vKjjLnVjPkAB8lqPEuIe0qZB7tMkeLtifLb1WSWdTLe3LOryR6lODts4Fn/czOK2SFLh9gp3rAZjO4CeuqY+NatfPb06OaX5oykjtCN47uveq7HcMe24zU2uIJzAgbH/KfaDJaC4AOy7xMEjVUlodcnqmR7ChNNrK8PgAP5yfPdWNZlNoApiPyGy+XOFPpsNVgc7KO2Br2de00cyOg3B7l4sqbauUCoGtdtUjMAOqpa6mbLrAcMtKoPtDFTbcAEeK6Y7wpbUxnbV1GoaYJPcC2EtX3DmJUXE0Ml3SOrSIa6O8T8kWVO9Am6tTRbMA5gZ7iEqtl7IjYzgQuKYBB7JMEcjA6iJRZ2BFH2VUh2haSBEjbadCmC2xJzGZBlLZmCOag1rKrWY57H+zAPvwDPUNnTTqns7ZO6SQvYJwy21e9zajn5hEEAQJnXqUocZHJdOcND2T5gBaHh7Xhp9qdWkjNESBzhI+LWxuKzSP9SqB+H/ASlsVDdtmk8M18l1bPmJe0H8bSI9SFsKx3DaU3Ns0D/WZA7mmfgAtiSl4HAEIQoNAQhCABVfEOIexpGDDnaN6jqfJWbjAk8lm+P4g6vUzj3dQwfxEDnt56oOLruoeKFR3fuzxSpjkRA0A/sss4neaV2+o3cPPzWhFztgO0TAB6/kkPiahNR+skOcD3wSnCk/5PP6SXbK6GXCrttVgcNj8FP8A2a4drRt/aNHPOGknowHQnzCzrBsXNq6Hglh3jotDsbzM0VaFVwkQKjDqB0I2PgdFfcev2p6lpgGO5CQQTGjmnR7e4gr3ieD0H5q1tUFJ51c3djvFvInqFA4ntRchtek4trMbBI0JHUjYifSVT4Xf3Dgew2q5nvtaQ2oPFrtCO8FSmr4HTrkvKFRzfdJHgT9F9rMu6hgUHkcjUqADx5n4KubjAHv0q7T303H4tlT2cTAjQ1D/AOt8/JaP5EJck6z4fM5rio2P+WyY/E86nyAUjEsQYaYpMaAGkwRoAOgCobzFapbLbes/WBm7IJOwE6/BTXW1Vhy16RpvgGJDhB5gjdSle7G20tEJXH+LPpUGimIbUdlLj/EACTl7tpPevfBtg4sbWqAjTsA768018S2NO9fQfWaP3AcA0e64uyanwyDTxUTGMRbRblEGoRAaOXeUVqPxRMwDM67ztMCg2J6vfy8gD6p9p8Q5IFYeY0PoUpYJaGhRax7pce2cpiS8AkOI1JGyu8EpUnVdWNJg5QT2c3fMrLuv4vB52TJkebtxyrZa7fQZ7TEqVQdh4KlpC4fubu4bcfttoy3dSALHtESdZaNTmGg7U80zYA5xBJJI2Hl+vmiMlJHWs2SGZYciTtXa+6/JboQuF9dNpU3VHbNEpnXKSirexR8X4jlZ7Fskv1dHJv8AdJ5bykbag6Ogci5vy+K7XVz7SoXP3cSdZB8AudRpMMBMu30EgDqRzH1SPAnkeWbm/oFvzqEaDRoHpp46AeHes9x8zVf3uJ9StDuTqGN0A0HSY1P4R8T4rPccH7xzTyJ+ZSZrijQt3olR7O8q25zUXkTuOR8lMrt0KhPKuOqPUxekaMO44G1Zmv3m/UFXTcQta5Ds4Dxs4EsePAjVZjWC4h0INKNrtbioPcuHfiDXfkpX7XcHevA/lYB8yVh9K8c3ZxHgSFIGL1fvu/qP5pacBXzNzbiJZkOktM5nmSSOZn5bKvxfi2m52arWDiNIbGncIWOG8e/c+pJ+a6UKcnVNaaIH8x8uuLHPMUGx/MfoFzwKxfWraS8gF7u+NSqrD6e0BPPDFkaJc6pLS9gNP+bWC0eoU5cnZB1uS1bp7DA/JUJeJbm1Gs6HaQVy4kxe2w6lbvrU6tY188uaQxrcmWR2jGbtaCdcrtRClYfhpquDGOy9Z7QAHTY/rkpeF39Kox7be4oXTacOeyJgfeAJMjvChqkoxPPwRuUsuSFrn8Ei6e6Gw97mPY17c8hwDtg4HmmOwoZGAc/19ZVLaPdWqhzuWvcOn5piAjRWlSL6KClknlW2yvg+pR4ovS94ptjKwyZ5u6eSYcYvPZUnPG+w8+aRG1gdjqmT+oZ6rHzqzwTEzOXoYj1X21pwC7Yu+A5fmvmXMcsADciNPh1+ikOKk4kQbdsHXePr2h6x8EkcX0MtQu8/Ip4uQQ7MNpBnlOxBjWCI8wl/iOiKrCYgie8bajMNPWEM6Ib2IbGzPKdhzVZUVrRZJkbb7nn/AJ+QVbeNglVHg9KFECquBXaouJTNT5C+gIAXum2SkBJtmK4w+gCVTuqZYV5gT8z57pUtsyltY94RgP7k1ZGYNLmtO7g33o8Ami+o6sBe0zUc+mG65aRp02tE8pcJVLYXFAUqNZ1QtqW9OswUo0eanuuLthGsjXcdNenCtiGMJOwAE9XHc+g/+VyY1OeTul4b9++R9TOMMdLyhqwynWD/AGjKRIG3QtiIE9y44Lg1nZvqvt6L6dR7SwhziWtEzlaCdBt6BQuJsJr3tG3bbXfsHUcwczO6mHk5cr8zDMiDp/Mdo1vrmiSaTS8PqBjWvqbZnAau+ZXTu9TlyN4sN45b/fgssAoQ0ujf5cvr6q2XiizK0Dova0OvBjWPGo8HG6tmVG5XtDh0KXcR4Qa7Wi8tP3Xat9RqOfVNCEqDJhhk9SMwxC1ubUEvpnIJJI7TY8RsfELlbYuxw107+S1RUeLcJ21fVzMjtYdT7JBO500PmEUcsuiS9Ik4hSLwC09dREiY1Adodo166KuubfmdHEky0wRPePM9NVd33BNzRJNvUFRupAjK8eU5T8PBL1zfPYclxSLXbQ7sunz0I7xopaMJ4skVRQ3eFHOXtMmILSAJ7xEapexOxkEjQjknhtdjne95OEFc8SwsPGogxoQo7mtwxdQ46SMmrNIOq4psv+G6oJLIePQ/kqevh9RvvU3j8JI9RotFNM7YZ4S2ZX0x3eZXemyF9gdQFLtrRzoyse//ALWkxpzhDZcpEapSmI8EycM4a4SXaSu2FcOVXEEtDB1dv6BPeDYOxmu56n8lDmtjkn1UVpZEwS1MnsOOZsdl/s3tHMz7zZ2kQYOhCd8Johz3FzRUcG1KuQQA95IMa+nooFGgHGHDw5GO7mptCk5juxAEjVujoGuvM+qEvPkyXUXJOWy8FbwXj1W+/aG17RtB1FoIexj2AO1mm4PG/wBOQ0lowSjmfmP8PzKjuxF7wQSQJ2iCevkNFd4VRysE7nVXFPya/BnzpxVJav7E1CEKj0QQhCABCEIAFwvLRlVuSoxr29HCR/ld0IAS8W+zyi85qDzSP3T2mEa6RII8ZMdClPEOH761BOT2jBOrZeCJ7hm27lsCEqMp4YSMIF612pYRPNpkad39yutFzXe6Qfmtbxbhq2uNalIZt87ey6esjfzSVi/2b1AS6hUa9u+VwDXeRGh5nks5Y14POzfp73j79/2UAXVp0AzPEOa7R7myWzAdlOrddWnQ81Cr2teh2arHNPR438CNwJGxK6290Jhwj4hZPGzgePLhl3bV5LO3aIJ5q5ZZ1i1rbdkvOsn3WjkXKrthO2ybuG79rJa8gB0QSeY5Ksa1N+ljH9xdwr3PCGJA5/a0qh3IbAM+YGq78P4mX9h8hwkazII3BnXrv0WkpPxegx13mpwTANSOo0Hrp6K5Jppo7+qxQjDu8kqlRDiBAMnY926ZWiBCqsIp6k9NP1+uRVstEadJj7YXyCEITOsEIQgAQhCABCEIAEIQgAQhCAOdei14LXta5p3DgCPQpaxTgehU1pF1Fw2jtN5ciZ9CE0oQJxT3M1rcN3NueyzO3qzX1EA/BfLbEhs4dxB/X0WlqFf4VSrf8RgJ67H1Gqhx4OWfSQfp0FJlVpEBzg3oHEN+BhTKAA0aB4DqvN7wc5pLqFT8Lt/6h9R5r7g2HVg/JUYQBBJOx7wRpO/wSW+qOR9NNSoZ7CllYB9ZUhACFoeqlSpAhCEDBCEIAEIQgAQhCABCEIAEIQgAQhCABCEIAEIQgAQhCABCE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9396" name="AutoShape 4" descr="data:image/jpeg;base64,/9j/4AAQSkZJRgABAQAAAQABAAD/2wCEAAkGBxQTEhQTEhMUFhUVFxcYGBcYGBkcGRsaGxgXHBsaGR4YHyggIR0lHxwbJDEiJSorLi4uGh8zODMsNygtLiwBCgoKDg0OGxAQGzgkHyQsLyw0MCwwLDAsLi8vLCwsNCwsLDQsNjQsLCwvLCwsLCwsLCwsLCwsLCwsNCwsLCwsLP/AABEIAJQAoAMBIgACEQEDEQH/xAAcAAACAwEBAQEAAAAAAAAAAAAABgQFBwMCAQj/xAA/EAABAwIEAwUFBQcCBwAAAAABAAIRAwQFEiExBkFRImFxgZETMqGxwQdSgtHwFCNCYpLh8UPCM1NUcnODsv/EABkBAAMBAQEAAAAAAAAAAAAAAAABAgMEBf/EACoRAAICAQMDAgUFAAAAAAAAAAABAhEDITFRBBJBMvAiYZHB4QUTcYGh/9oADAMBAAIRAxEAPwDcUIQgAQhCABCEIAFBxbFqNszPXqNYOU7mOTRuT4Ki4x4xbakUaTfaV3AHLMNY0/xPPU6wOfgslxe7e41K7j7esSA4ufEDXsgwYA+6B9VVJK2S5eEaFf8A2ly7LbUZnZ9Ux6MbrEdXA9yVsR+0+uJmuwf+Nk/HVUlrSztBLC3MNWHWORGm/io1TCbanJfrHIy6PIbeappJcGfdZMP2nV/+pr+jF0tftNrgg/tNXTk5rSPOAqM4raNOUMHSYp/Uq0OGUXgH2bYcAR2Y0OyIq9n/AIDdbjZhv2q1TALaNXukscTyE6gf0lO2EccWtYhriaTjpFSAJ7nAx6wsNuOHKLiRSflcN2yHR4iZCjsdXoHK/tN5GZHgDuPNJr2ik+D9QIWK8JcaVKENBL6YgOpOOrRr7k+74bGOW61zB8Vp3NMVaTpGxHNp5tcORUteSlKychCEigQhCABCEIAEIQgAVNxZjos7Z1aAX6NptJjM87DTWNye4FXKyf7ULz2t9SoyctCmXEcs9Q798NaI6ZndU4q2KTpGd8RYw6mCC8ur1iXVKk6idz4k6AcgO4Lrw9hsMbVqaCJaCdAPvFLhAub2CZa6pl/C3/HxWj1rZr2ljhLXCCO7orir1M5fCkhPxDid9V/sLJsk7v8A1sFNw/hNoAdcvNZ33dmN8AFaWGEULRr3UwQIlziZMDVVGA4/VuK8CmfZa6xoAO/r6opJ66sV2tNET8RrW1o1pNJgzTlAa2dInfxC8WvE1CofeI8Y/wBpKmYveUmgNqsFTWQ3KD56qoo2NlcnKaGR2/Z7J+Cbb5ElpbR6u8AJPtbWoNSXZHatJOstdu1ecNxwOJpVxleNHB0SPHqO/l8UyW9JlNga3RrRuT8yUvcb4WH0vbsAFSnuerf7boa8rcE70ZaOoMbLjDdNTtoJ3PRTuFsfNGoK1u4PboHgHR7QToe8aweXql3hy9F1Rcx41AyuHcQqbCLo2917Nx0JyO5eB/XVLu0sajq+T9T2V02rTbUYZa8Ag9xXdZ99m+Jlr32zj2XA1GdxB7Y85B9eq0FRJUzVO0CEISGCEIQAIQhAEe/uxSpueeWw6nkFgbLh1W7vKjjLnVjPkAB8lqPEuIe0qZB7tMkeLtifLb1WSWdTLe3LOryR6lODts4Fn/czOK2SFLh9gp3rAZjO4CeuqY+NatfPb06OaX5oykjtCN47uveq7HcMe24zU2uIJzAgbH/KfaDJaC4AOy7xMEjVUlodcnqmR7ChNNrK8PgAP5yfPdWNZlNoApiPyGy+XOFPpsNVgc7KO2Br2de00cyOg3B7l4sqbauUCoGtdtUjMAOqpa6mbLrAcMtKoPtDFTbcAEeK6Y7wpbUxnbV1GoaYJPcC2EtX3DmJUXE0Ml3SOrSIa6O8T8kWVO9Am6tTRbMA5gZ7iEqtl7IjYzgQuKYBB7JMEcjA6iJRZ2BFH2VUh2haSBEjbadCmC2xJzGZBlLZmCOag1rKrWY57H+zAPvwDPUNnTTqns7ZO6SQvYJwy21e9zajn5hEEAQJnXqUocZHJdOcND2T5gBaHh7Xhp9qdWkjNESBzhI+LWxuKzSP9SqB+H/ASlsVDdtmk8M18l1bPmJe0H8bSI9SFsKx3DaU3Ns0D/WZA7mmfgAtiSl4HAEIQoNAQhCABVfEOIexpGDDnaN6jqfJWbjAk8lm+P4g6vUzj3dQwfxEDnt56oOLruoeKFR3fuzxSpjkRA0A/sss4neaV2+o3cPPzWhFztgO0TAB6/kkPiahNR+skOcD3wSnCk/5PP6SXbK6GXCrttVgcNj8FP8A2a4drRt/aNHPOGknowHQnzCzrBsXNq6Hglh3jotDsbzM0VaFVwkQKjDqB0I2PgdFfcev2p6lpgGO5CQQTGjmnR7e4gr3ieD0H5q1tUFJ51c3djvFvInqFA4ntRchtek4trMbBI0JHUjYifSVT4Xf3Dgew2q5nvtaQ2oPFrtCO8FSmr4HTrkvKFRzfdJHgT9F9rMu6hgUHkcjUqADx5n4KubjAHv0q7T303H4tlT2cTAjQ1D/AOt8/JaP5EJck6z4fM5rio2P+WyY/E86nyAUjEsQYaYpMaAGkwRoAOgCobzFapbLbes/WBm7IJOwE6/BTXW1Vhy16RpvgGJDhB5gjdSle7G20tEJXH+LPpUGimIbUdlLj/EACTl7tpPevfBtg4sbWqAjTsA768018S2NO9fQfWaP3AcA0e64uyanwyDTxUTGMRbRblEGoRAaOXeUVqPxRMwDM67ztMCg2J6vfy8gD6p9p8Q5IFYeY0PoUpYJaGhRax7pce2cpiS8AkOI1JGyu8EpUnVdWNJg5QT2c3fMrLuv4vB52TJkebtxyrZa7fQZ7TEqVQdh4KlpC4fubu4bcfttoy3dSALHtESdZaNTmGg7U80zYA5xBJJI2Hl+vmiMlJHWs2SGZYciTtXa+6/JboQuF9dNpU3VHbNEpnXKSirexR8X4jlZ7Fskv1dHJv8AdJ5bykbag6Ogci5vy+K7XVz7SoXP3cSdZB8AudRpMMBMu30EgDqRzH1SPAnkeWbm/oFvzqEaDRoHpp46AeHes9x8zVf3uJ9StDuTqGN0A0HSY1P4R8T4rPccH7xzTyJ+ZSZrijQt3olR7O8q25zUXkTuOR8lMrt0KhPKuOqPUxekaMO44G1Zmv3m/UFXTcQta5Ds4Dxs4EsePAjVZjWC4h0INKNrtbioPcuHfiDXfkpX7XcHevA/lYB8yVh9K8c3ZxHgSFIGL1fvu/qP5pacBXzNzbiJZkOktM5nmSSOZn5bKvxfi2m52arWDiNIbGncIWOG8e/c+pJ+a6UKcnVNaaIH8x8uuLHPMUGx/MfoFzwKxfWraS8gF7u+NSqrD6e0BPPDFkaJc6pLS9gNP+bWC0eoU5cnZB1uS1bp7DA/JUJeJbm1Gs6HaQVy4kxe2w6lbvrU6tY188uaQxrcmWR2jGbtaCdcrtRClYfhpquDGOy9Z7QAHTY/rkpeF39Kox7be4oXTacOeyJgfeAJMjvChqkoxPPwRuUsuSFrn8Ei6e6Gw97mPY17c8hwDtg4HmmOwoZGAc/19ZVLaPdWqhzuWvcOn5piAjRWlSL6KClknlW2yvg+pR4ovS94ptjKwyZ5u6eSYcYvPZUnPG+w8+aRG1gdjqmT+oZ6rHzqzwTEzOXoYj1X21pwC7Yu+A5fmvmXMcsADciNPh1+ikOKk4kQbdsHXePr2h6x8EkcX0MtQu8/Ip4uQQ7MNpBnlOxBjWCI8wl/iOiKrCYgie8bajMNPWEM6Ib2IbGzPKdhzVZUVrRZJkbb7nn/AJ+QVbeNglVHg9KFECquBXaouJTNT5C+gIAXum2SkBJtmK4w+gCVTuqZYV5gT8z57pUtsyltY94RgP7k1ZGYNLmtO7g33o8Ami+o6sBe0zUc+mG65aRp02tE8pcJVLYXFAUqNZ1QtqW9OswUo0eanuuLthGsjXcdNenCtiGMJOwAE9XHc+g/+VyY1OeTul4b9++R9TOMMdLyhqwynWD/AGjKRIG3QtiIE9y44Lg1nZvqvt6L6dR7SwhziWtEzlaCdBt6BQuJsJr3tG3bbXfsHUcwczO6mHk5cr8zDMiDp/Mdo1vrmiSaTS8PqBjWvqbZnAau+ZXTu9TlyN4sN45b/fgssAoQ0ujf5cvr6q2XiizK0Dova0OvBjWPGo8HG6tmVG5XtDh0KXcR4Qa7Wi8tP3Xat9RqOfVNCEqDJhhk9SMwxC1ubUEvpnIJJI7TY8RsfELlbYuxw107+S1RUeLcJ21fVzMjtYdT7JBO500PmEUcsuiS9Ik4hSLwC09dREiY1Adodo166KuubfmdHEky0wRPePM9NVd33BNzRJNvUFRupAjK8eU5T8PBL1zfPYclxSLXbQ7sunz0I7xopaMJ4skVRQ3eFHOXtMmILSAJ7xEapexOxkEjQjknhtdjne95OEFc8SwsPGogxoQo7mtwxdQ46SMmrNIOq4psv+G6oJLIePQ/kqevh9RvvU3j8JI9RotFNM7YZ4S2ZX0x3eZXemyF9gdQFLtrRzoyse//ALWkxpzhDZcpEapSmI8EycM4a4SXaSu2FcOVXEEtDB1dv6BPeDYOxmu56n8lDmtjkn1UVpZEwS1MnsOOZsdl/s3tHMz7zZ2kQYOhCd8Johz3FzRUcG1KuQQA95IMa+nooFGgHGHDw5GO7mptCk5juxAEjVujoGuvM+qEvPkyXUXJOWy8FbwXj1W+/aG17RtB1FoIexj2AO1mm4PG/wBOQ0lowSjmfmP8PzKjuxF7wQSQJ2iCevkNFd4VRysE7nVXFPya/BnzpxVJav7E1CEKj0QQhCABCEIAFwvLRlVuSoxr29HCR/ld0IAS8W+zyi85qDzSP3T2mEa6RII8ZMdClPEOH761BOT2jBOrZeCJ7hm27lsCEqMp4YSMIF612pYRPNpkad39yutFzXe6Qfmtbxbhq2uNalIZt87ey6esjfzSVi/2b1AS6hUa9u+VwDXeRGh5nks5Y14POzfp73j79/2UAXVp0AzPEOa7R7myWzAdlOrddWnQ81Cr2teh2arHNPR438CNwJGxK6290Jhwj4hZPGzgePLhl3bV5LO3aIJ5q5ZZ1i1rbdkvOsn3WjkXKrthO2ybuG79rJa8gB0QSeY5Ksa1N+ljH9xdwr3PCGJA5/a0qh3IbAM+YGq78P4mX9h8hwkazII3BnXrv0WkpPxegx13mpwTANSOo0Hrp6K5Jppo7+qxQjDu8kqlRDiBAMnY926ZWiBCqsIp6k9NP1+uRVstEadJj7YXyCEITOsEIQgAQhCABCEIAEIQgAQhCAOdei14LXta5p3DgCPQpaxTgehU1pF1Fw2jtN5ciZ9CE0oQJxT3M1rcN3NueyzO3qzX1EA/BfLbEhs4dxB/X0WlqFf4VSrf8RgJ67H1Gqhx4OWfSQfp0FJlVpEBzg3oHEN+BhTKAA0aB4DqvN7wc5pLqFT8Lt/6h9R5r7g2HVg/JUYQBBJOx7wRpO/wSW+qOR9NNSoZ7CllYB9ZUhACFoeqlSpAhCEDBCEIAEIQgAQhCABCEIAEIQgAQhCABCEIAEIQgAQhCABCE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9398" name="AutoShape 6" descr="data:image/jpeg;base64,/9j/4AAQSkZJRgABAQAAAQABAAD/2wCEAAkGBxQTEhQTEhMUFhUVFxcYGBcYGBkcGRsaGxgXHBsaGR4YHyggIR0lHxwbJDEiJSorLi4uGh8zODMsNygtLiwBCgoKDg0OGxAQGzgkHyQsLyw0MCwwLDAsLi8vLCwsNCwsLDQsNjQsLCwvLCwsLCwsLCwsLCwsLCwsNCwsLCwsLP/AABEIAJQAoAMBIgACEQEDEQH/xAAcAAACAwEBAQEAAAAAAAAAAAAABgQFBwMCAQj/xAA/EAABAwIEAwUFBQcCBwAAAAABAAIRAwQFEiExBkFRImFxgZETMqGxwQdSgtHwFCNCYpLh8UPCM1NUcnODsv/EABkBAAMBAQEAAAAAAAAAAAAAAAABAgMEBf/EACoRAAICAQMDAgUFAAAAAAAAAAABAhEDITFRBBJBMvAiYZHB4QUTcYGh/9oADAMBAAIRAxEAPwDcUIQgAQhCABCEIAFBxbFqNszPXqNYOU7mOTRuT4Ki4x4xbakUaTfaV3AHLMNY0/xPPU6wOfgslxe7e41K7j7esSA4ufEDXsgwYA+6B9VVJK2S5eEaFf8A2ly7LbUZnZ9Ux6MbrEdXA9yVsR+0+uJmuwf+Nk/HVUlrSztBLC3MNWHWORGm/io1TCbanJfrHIy6PIbeappJcGfdZMP2nV/+pr+jF0tftNrgg/tNXTk5rSPOAqM4raNOUMHSYp/Uq0OGUXgH2bYcAR2Y0OyIq9n/AIDdbjZhv2q1TALaNXukscTyE6gf0lO2EccWtYhriaTjpFSAJ7nAx6wsNuOHKLiRSflcN2yHR4iZCjsdXoHK/tN5GZHgDuPNJr2ik+D9QIWK8JcaVKENBL6YgOpOOrRr7k+74bGOW61zB8Vp3NMVaTpGxHNp5tcORUteSlKychCEigQhCABCEIAEIQgAVNxZjos7Z1aAX6NptJjM87DTWNye4FXKyf7ULz2t9SoyctCmXEcs9Q798NaI6ZndU4q2KTpGd8RYw6mCC8ur1iXVKk6idz4k6AcgO4Lrw9hsMbVqaCJaCdAPvFLhAub2CZa6pl/C3/HxWj1rZr2ljhLXCCO7orir1M5fCkhPxDid9V/sLJsk7v8A1sFNw/hNoAdcvNZ33dmN8AFaWGEULRr3UwQIlziZMDVVGA4/VuK8CmfZa6xoAO/r6opJ66sV2tNET8RrW1o1pNJgzTlAa2dInfxC8WvE1CofeI8Y/wBpKmYveUmgNqsFTWQ3KD56qoo2NlcnKaGR2/Z7J+Cbb5ElpbR6u8AJPtbWoNSXZHatJOstdu1ecNxwOJpVxleNHB0SPHqO/l8UyW9JlNga3RrRuT8yUvcb4WH0vbsAFSnuerf7boa8rcE70ZaOoMbLjDdNTtoJ3PRTuFsfNGoK1u4PboHgHR7QToe8aweXql3hy9F1Rcx41AyuHcQqbCLo2917Nx0JyO5eB/XVLu0sajq+T9T2V02rTbUYZa8Ag9xXdZ99m+Jlr32zj2XA1GdxB7Y85B9eq0FRJUzVO0CEISGCEIQAIQhAEe/uxSpueeWw6nkFgbLh1W7vKjjLnVjPkAB8lqPEuIe0qZB7tMkeLtifLb1WSWdTLe3LOryR6lODts4Fn/czOK2SFLh9gp3rAZjO4CeuqY+NatfPb06OaX5oykjtCN47uveq7HcMe24zU2uIJzAgbH/KfaDJaC4AOy7xMEjVUlodcnqmR7ChNNrK8PgAP5yfPdWNZlNoApiPyGy+XOFPpsNVgc7KO2Br2de00cyOg3B7l4sqbauUCoGtdtUjMAOqpa6mbLrAcMtKoPtDFTbcAEeK6Y7wpbUxnbV1GoaYJPcC2EtX3DmJUXE0Ml3SOrSIa6O8T8kWVO9Am6tTRbMA5gZ7iEqtl7IjYzgQuKYBB7JMEcjA6iJRZ2BFH2VUh2haSBEjbadCmC2xJzGZBlLZmCOag1rKrWY57H+zAPvwDPUNnTTqns7ZO6SQvYJwy21e9zajn5hEEAQJnXqUocZHJdOcND2T5gBaHh7Xhp9qdWkjNESBzhI+LWxuKzSP9SqB+H/ASlsVDdtmk8M18l1bPmJe0H8bSI9SFsKx3DaU3Ns0D/WZA7mmfgAtiSl4HAEIQoNAQhCABVfEOIexpGDDnaN6jqfJWbjAk8lm+P4g6vUzj3dQwfxEDnt56oOLruoeKFR3fuzxSpjkRA0A/sss4neaV2+o3cPPzWhFztgO0TAB6/kkPiahNR+skOcD3wSnCk/5PP6SXbK6GXCrttVgcNj8FP8A2a4drRt/aNHPOGknowHQnzCzrBsXNq6Hglh3jotDsbzM0VaFVwkQKjDqB0I2PgdFfcev2p6lpgGO5CQQTGjmnR7e4gr3ieD0H5q1tUFJ51c3djvFvInqFA4ntRchtek4trMbBI0JHUjYifSVT4Xf3Dgew2q5nvtaQ2oPFrtCO8FSmr4HTrkvKFRzfdJHgT9F9rMu6hgUHkcjUqADx5n4KubjAHv0q7T303H4tlT2cTAjQ1D/AOt8/JaP5EJck6z4fM5rio2P+WyY/E86nyAUjEsQYaYpMaAGkwRoAOgCobzFapbLbes/WBm7IJOwE6/BTXW1Vhy16RpvgGJDhB5gjdSle7G20tEJXH+LPpUGimIbUdlLj/EACTl7tpPevfBtg4sbWqAjTsA768018S2NO9fQfWaP3AcA0e64uyanwyDTxUTGMRbRblEGoRAaOXeUVqPxRMwDM67ztMCg2J6vfy8gD6p9p8Q5IFYeY0PoUpYJaGhRax7pce2cpiS8AkOI1JGyu8EpUnVdWNJg5QT2c3fMrLuv4vB52TJkebtxyrZa7fQZ7TEqVQdh4KlpC4fubu4bcfttoy3dSALHtESdZaNTmGg7U80zYA5xBJJI2Hl+vmiMlJHWs2SGZYciTtXa+6/JboQuF9dNpU3VHbNEpnXKSirexR8X4jlZ7Fskv1dHJv8AdJ5bykbag6Ogci5vy+K7XVz7SoXP3cSdZB8AudRpMMBMu30EgDqRzH1SPAnkeWbm/oFvzqEaDRoHpp46AeHes9x8zVf3uJ9StDuTqGN0A0HSY1P4R8T4rPccH7xzTyJ+ZSZrijQt3olR7O8q25zUXkTuOR8lMrt0KhPKuOqPUxekaMO44G1Zmv3m/UFXTcQta5Ds4Dxs4EsePAjVZjWC4h0INKNrtbioPcuHfiDXfkpX7XcHevA/lYB8yVh9K8c3ZxHgSFIGL1fvu/qP5pacBXzNzbiJZkOktM5nmSSOZn5bKvxfi2m52arWDiNIbGncIWOG8e/c+pJ+a6UKcnVNaaIH8x8uuLHPMUGx/MfoFzwKxfWraS8gF7u+NSqrD6e0BPPDFkaJc6pLS9gNP+bWC0eoU5cnZB1uS1bp7DA/JUJeJbm1Gs6HaQVy4kxe2w6lbvrU6tY188uaQxrcmWR2jGbtaCdcrtRClYfhpquDGOy9Z7QAHTY/rkpeF39Kox7be4oXTacOeyJgfeAJMjvChqkoxPPwRuUsuSFrn8Ei6e6Gw97mPY17c8hwDtg4HmmOwoZGAc/19ZVLaPdWqhzuWvcOn5piAjRWlSL6KClknlW2yvg+pR4ovS94ptjKwyZ5u6eSYcYvPZUnPG+w8+aRG1gdjqmT+oZ6rHzqzwTEzOXoYj1X21pwC7Yu+A5fmvmXMcsADciNPh1+ikOKk4kQbdsHXePr2h6x8EkcX0MtQu8/Ip4uQQ7MNpBnlOxBjWCI8wl/iOiKrCYgie8bajMNPWEM6Ib2IbGzPKdhzVZUVrRZJkbb7nn/AJ+QVbeNglVHg9KFECquBXaouJTNT5C+gIAXum2SkBJtmK4w+gCVTuqZYV5gT8z57pUtsyltY94RgP7k1ZGYNLmtO7g33o8Ami+o6sBe0zUc+mG65aRp02tE8pcJVLYXFAUqNZ1QtqW9OswUo0eanuuLthGsjXcdNenCtiGMJOwAE9XHc+g/+VyY1OeTul4b9++R9TOMMdLyhqwynWD/AGjKRIG3QtiIE9y44Lg1nZvqvt6L6dR7SwhziWtEzlaCdBt6BQuJsJr3tG3bbXfsHUcwczO6mHk5cr8zDMiDp/Mdo1vrmiSaTS8PqBjWvqbZnAau+ZXTu9TlyN4sN45b/fgssAoQ0ujf5cvr6q2XiizK0Dova0OvBjWPGo8HG6tmVG5XtDh0KXcR4Qa7Wi8tP3Xat9RqOfVNCEqDJhhk9SMwxC1ubUEvpnIJJI7TY8RsfELlbYuxw107+S1RUeLcJ21fVzMjtYdT7JBO500PmEUcsuiS9Ik4hSLwC09dREiY1Adodo166KuubfmdHEky0wRPePM9NVd33BNzRJNvUFRupAjK8eU5T8PBL1zfPYclxSLXbQ7sunz0I7xopaMJ4skVRQ3eFHOXtMmILSAJ7xEapexOxkEjQjknhtdjne95OEFc8SwsPGogxoQo7mtwxdQ46SMmrNIOq4psv+G6oJLIePQ/kqevh9RvvU3j8JI9RotFNM7YZ4S2ZX0x3eZXemyF9gdQFLtrRzoyse//ALWkxpzhDZcpEapSmI8EycM4a4SXaSu2FcOVXEEtDB1dv6BPeDYOxmu56n8lDmtjkn1UVpZEwS1MnsOOZsdl/s3tHMz7zZ2kQYOhCd8Johz3FzRUcG1KuQQA95IMa+nooFGgHGHDw5GO7mptCk5juxAEjVujoGuvM+qEvPkyXUXJOWy8FbwXj1W+/aG17RtB1FoIexj2AO1mm4PG/wBOQ0lowSjmfmP8PzKjuxF7wQSQJ2iCevkNFd4VRysE7nVXFPya/BnzpxVJav7E1CEKj0QQhCABCEIAFwvLRlVuSoxr29HCR/ld0IAS8W+zyi85qDzSP3T2mEa6RII8ZMdClPEOH761BOT2jBOrZeCJ7hm27lsCEqMp4YSMIF612pYRPNpkad39yutFzXe6Qfmtbxbhq2uNalIZt87ey6esjfzSVi/2b1AS6hUa9u+VwDXeRGh5nks5Y14POzfp73j79/2UAXVp0AzPEOa7R7myWzAdlOrddWnQ81Cr2teh2arHNPR438CNwJGxK6290Jhwj4hZPGzgePLhl3bV5LO3aIJ5q5ZZ1i1rbdkvOsn3WjkXKrthO2ybuG79rJa8gB0QSeY5Ksa1N+ljH9xdwr3PCGJA5/a0qh3IbAM+YGq78P4mX9h8hwkazII3BnXrv0WkpPxegx13mpwTANSOo0Hrp6K5Jppo7+qxQjDu8kqlRDiBAMnY926ZWiBCqsIp6k9NP1+uRVstEadJj7YXyCEITOsEIQgAQhCABCEIAEIQgAQhCAOdei14LXta5p3DgCPQpaxTgehU1pF1Fw2jtN5ciZ9CE0oQJxT3M1rcN3NueyzO3qzX1EA/BfLbEhs4dxB/X0WlqFf4VSrf8RgJ67H1Gqhx4OWfSQfp0FJlVpEBzg3oHEN+BhTKAA0aB4DqvN7wc5pLqFT8Lt/6h9R5r7g2HVg/JUYQBBJOx7wRpO/wSW+qOR9NNSoZ7CllYB9ZUhACFoeqlSpAhCEDBCEIAEIQgAQhCABCEIAEIQgAQhCABCEIAEIQgAQhCABCE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9400" name="AutoShape 8" descr="data:image/jpeg;base64,/9j/4AAQSkZJRgABAQAAAQABAAD/2wCEAAkGBxQTEhUUEhQUFRUXFxgXFxgXFh4cGxscGBgdFxkYGBwYHSghGx0mHxgZITEiJSkrLi4uGh8zODMsNygtLisBCgoKDg0OGxAQGywlICYtMCwvLCwtLyw3NzIsMjctLCwxLCw3LCwsLDQsLCwsLCwsLiwsLCwsLCwsLCwsLCwsLP/AABEIAMIBAwMBIgACEQEDEQH/xAAbAAACAgMBAAAAAAAAAAAAAAAABQQGAgMHAf/EAEEQAAIBAgQDBQQIBAQGAwAAAAECAwARBBIhMQUGQRMiUWFxMlKBkRQVI0KhscHwM1OS0QckYuE0Q3JzgoOTstL/xAAaAQEAAgMBAAAAAAAAAAAAAAAAAQMCBAUG/8QAMxEAAgECBAUBBwQBBQAAAAAAAAECAxEEEiExBRNBUXFhFCIzgbHR8DKRocEkUlOi4fH/2gAMAwEAAhEDEQA/AO40V5ei9Ae0UUUAUUUUAUUUUAUUUUAUUUUAUUUUAUUUUAUUUUAUUUUAUUUUAUUUUAUUUUAUUUUAUUUUAUUUUAUUUUBReJ8WdZHUGwDH86XHjknvfhWjjsn20n/UaWYdC5OtgLljbYDrpVaPL1q1Z1XGMnu+o4bjsnvV6OPSe98KW4biJzCNEjAJsC6Zj6mwJ+VOsHhZXF2GGQXAN4l6rmG5HTWp+RbSp16v6Zt/uRRxyT3vyrL6+k941LHCnfMrdhlsTeNUDWG5XKenhtrSLF8NljK6aMSF2NrbgkXAO/XpQmpSxUFmu2hgePSe9QOOy9WNK2wy/wA+P4X08tqf8u4NZRIZYwLM2QqAQyqu4LE+ugpoRQp4ms2lO1vUiNxySw75/Yrwcdk96tR4lAzKGwqpchR9te9yBmAC943NvXSmnFMFDErkxEhbAMpA+8V1032+dNDZngsUrtz/AJYvbjcvvmvfr2T3jSxMTCSLRSm+wz/gNKyOJhvbsJc21s5v8rU0Ofmrf7n8sYrxuT3tKx+upL3zGoBniA1gkHqx/tW/DTRvomHkYjU2cm1up8BTQlOs3bmfX7Ekcak96s14tJ7xt51qnwRPd+jSxsdcxJNh5jw86Wx4WUjMEYrYm/kDYn0vUaEy9oj1b8XG54xJ7xr0cYk940mMbXsVYH0NY3I3B+IpYplWrLdv+R8vF5PerIcVk96kKSVKg1qDH2ip/qf7jocVk941kOJye9UjhXL7yAMe4p2vufQUxm5V07r6+YqbG1CjjJxzK9vIlPFZPerJeJSe8ajcSwDwmzjfUHcGosZqDXlVrQdpN38nRODMTChO5/vU2oHAj9gnpU+rFseqpO9OL9EFFFFSWBRRRQBRRRQBRRRQHJuOgtiGA3Zvzp7yTHFlk7yHXLcmza7i3unS3xpFxFv83/50t5bDDESEAlSI8x71rDtNO6jKxuV0Pra9ita3OJgor2mT9WTuL4hY8dnIzKrBiAb7eBHXS9b+IcadkXsoHLu/arY9EVovA6gkHUEEAb7Uj4SjLPAHzAZl0JIIW+2o7unTSrjxHi0MIlzFFcuhXbUWJuL3013HgKN2VzZwmZ1Klnb3ivcL5hkE/fw7Ad9LAgkGRURV9lbAdn1ufkbzOYuJ3Xsogyd8q4tYM2gve+u1tdTfWpWF5lgYyZmiuY2INlvm6G4F761o49Ogw8DmMPuQwNgSPG2hJte2h7u9YqV0W4qE1Sac1+3QQOqFWyFiyWzBkyg3YrdD1F1I6VbOHcKxEtsmIy9wDQLopA0tY2BANj5bC9UzHcTkkFmK2JucqKtz4sVF23O/iatvD+NT5Q0eHzFEAK5gGcEWLaC+m9rdfKsle2po4VUHVeRNKy2v/REwnAMEuUR40CQ5cozgi7lcoCkagnKdtbA9Kn8V4biFSY9t2qjR7qL3vqQo2Ou486URcuSoY37B/s+zdAcTGATEDkBAiBJFyLedTuNcRxASYSQGO7As0clwrW0FwLeHzqOhvVVTyO+b/kTuXMQseGHaAKc9ruLEZjqAT5WPxpli+NQCRgskIANx7G9hsd965fNIzuLAkmwGpJJ0HUnc/nT/AIDytPMxzBUA2Z+tvADUjrfajuzWwuLbSpxhe2hceIcQiMsoVlYGIWCtpfvbW0voNOt6rHKWLCyShiFzoVF9Lkm1gOpv0FMuK8myph8sTiQ582UDKT3cumuvp5mqVATHICyt3W1Gx00IHgwv8KnUjFVZqtTlKNknv5L1xLmCKMqonKBR3gGVSCGe6uG1F7r8h4EVFHG0ZDHJOGH2fZyM12buyBmYaAEMQDbSwHW9VjCYZC6RYUsWzZ80gC2IUCwBY+Fzc6k7CnsnJkkhZ1yqe73dPaIBYDXQC9+tFd6G1LE1JX5UbmPF+MSGYntnKKgN0sSRovdA6sx09fCoyY53ZAXkaOQkEPoRZijBh0IYH5UzTliaMN2XZLlXWRiGzaaqFsd7W1FJ8RHLHPEZytzlItlAC30sF0A+ArFo0q8ZKGaSd2++m+2/9EaJ6sfK+EEsyqdhq3w6VWnQqxBFiKsfJmLCYhMxsGuvz2/G1ZI5NGMefFS2udMAr2vK9qw9gJ+Z8KHhvbVdRVFUV0LjmKEcLHrsPjXPAdare557i6iqkWt7HQ+A/wACP0phS/gP8CP0phWa2O7R+HHwgoooqSwKKKKAKKKKAKKKKA5LxH/i/wD2D86mcp8YihicSTZTnJy2O21xbfaofFBbFk627Tw86lcvcuwyMRPnDAn2WBUi+2gJGmu/Wq0cDDqpz5cu17vcVcxFGdZC7yiS5ugBC2ZVubkH7y6WB/C6/iXCy8XaFNYm7EncEC9jbceHxFMePucLPJHhmZEuNN9bDUEjQ6kXGulacLx7C/QWhM1pO1zkFWI063CnXcVFi9U41pyja0le7Xf88ERuVWbERxrEELRox0A0A7zHXU3vv5VImhaOPOuGVoh957k7kd+x0PdOlvCmy824X6SsgxByiHJm7J73t7NstiNP1rRHzVhhhuz7QNI0lwGiJS2uW91UX1t+NLGw8CtXd/wIm4oLaQw/C/8A+qu+D5rw0aIrOBaMjugm11sFFhqdfTelfBMBJiEZrwhlfLlMIO1iWuPXzqHxjByxSmP7AjYM6IuY+Cg9dbeHzqXoa9BVqXvxV0/T7ESTmNHjC2kViyn21sLMlzcsWBsh0GneOmtWvj3G8PJG6ghg32gvpmGfXL4NYMPE+lU3AYh3lWIrGpLZf4INj6AXNWPmzlnJEJhIrFFVXAHUtuLaAa9ajUtWKrVYScYrQT8BUPiI1Hcuw1tmNm00v131A2B9a6gZYkBZrZcoDMx8D19fHy12rlXK06riY8zZQWte19b2AN7WFidfOukYoXcjLoVA27oA0sdP3esm2ti3hmV0vmS5cN2gujFSuYqQdDcbkEW38rVzDj8rNKQ6kSqQDp7S6hWFvasQRm6gjwrpmCwuS9vYOtra3HUeFc45hQ55HdWEsshvc30VmPdHQC6DztUt6F+LjHlSv2F/AZkE4aTRLHNYdLdAo/etPeZMeskUEGWRWWWOcXQsDGEyqCAwProdut6Vcoj/ADcdjrcjQnb7xOmwXNVyh4vhwspdoRJ2vc9km1h7N9bb+WtYs0+H35Wj6iHhGM+iriO1ik+0jWIBYcoFmc3Y5iCftAPHbc1nxPGQytEoTcBTcG6m1gVt3QP1FWJMdC0T27IuxRk7oGazakWHe2qvcySlsVATZtEUMu1wTmAA00uNKjoXY3Ny3drp09RS73iUnUhmUHrYAED8TXuFlttWk/wBr/zH/Ja1xtpRHmq+68I6Hwbm+wCzAnwYb/EU1k5rhAuMxPha1cySStwlqbs2ocTrwjlun5HvG+NNMddFGwpdGah5tKkQCoNGrVlUeaTuzpvAP+Hj9KYUu5fP+Xj9P1pjVi2PY0fhx8IKKKKktCiiigCiiigCiiigOScWFsYf+4PzrRyhjplklRHcIMrZVMYF2Lgk50Yn2VGlhvfpW7jAti//AGD86l8o8JjdZGZWzZiuZZnS4GoUhCNrk6+NVHFwb/yZeZCDiCGYiQsqkqud3YAO5GYlQNtCNKpSYcEt4hmH42/O1dA43hz9I7FcimNVjiRjcKLqfvkAtlYkZjqRr0qqvwW2GmeVMswlsMrqVt1AAJvrfb8qJm5QUYTqTb6/QWDDLuSdR09ATf51hiCoVCvXXbXa2/rerSnL0P0uJexkMLQ53TtBmuAbsGvoL2NvI9KVLwxBhnNj2yyEA5lIy7Wy318bjyqbm06sLbnQf8O+I5kl7UFypUAk9NdNKV808Xj+ksrQB1AGXvkWuFJB0Ohyjax311pnyEuGyOA0tza911J1vooNrXFQeYOHqMWzo6XKrkWUhTcFQWyvYHTPa+hIFVvNfXYp3wscr1K7gMXfELIwveQEgabnW3zq6c28RTsMsUTDM1m7177sLg3vqL1WDGGxEQbKXuO17O1rgk6WOXNlAvbS9WvmLDRyxEYdZMwGbU20Fr7gC9jtf8ql5tLbFOGio0qqbu+/yKGILG5uvUD73+1XXgXPuUZMSjNbTOtifiDbWl3AOVxLftXMbX7o01GmvzPlS7mDApBO0aEkADvedr306fKrDn0+fh4cxaJlyxn+IEQBEMTu3TMMoHr1+FVHjeOMrpIVW5XMbaC+Y+OpHlS+HDAqzZhoLga3PS2g00N7nTStmN0EBGndGv8A5trUMVMVVqxtLb08kzhWAcyFisbge1GG0vfRWVNRrrbyq0tyrhZU7R4wLNlYKAt7gMbnUix0Gugqmy8V7IscOgjbNZpVNwbFm7gZRluWJ1u1rC4AqK3MmMsyrPkVmznuLo2gJ9nw6CsXmaNyjWwtJ5bXXf8ALF7wvKmFQtKiWMS5xex1W510136+ApNxfAxxYiDs1yk5WfwuWbXXUXtt0t13pQnEceGI+lKVZCSQi95LXIXuaEgfCteBxcks8ebvZWFjYaC97XAuQOl9r1EU7ak4utQkrQjv9ybgULIiiJpA0jAsptkuUX4mxzWPQHzI0stmsLGxtcdbVFwsU6khVlAY2IGYA67G29Wfg8OHOIXCsuZyCGk1yh1vdFA8CCL0csr73ND2WWLio042y7tidTWat4VN5i4aIHsNjf8AA2/SrFyVwodmJSAXcnLf7oBtcfImolUSjddTSocOq1MQ6Ddrbsq7RMBcqR12rfAa6TjMJ3e/ZlOhBHjoOtUPi2D7KUqNjqKQqNyyyVmXcR4W8NBVIyur2L/y/wD8PH6frTGqhh8biSMPh8K0UbGF5pJJUaQBVZUVVRXS5Ysdb6BdjcVt4TzJLI+F7RUCTrPE2W/dxOHch0BO6MI5iNL/AGfnV62PSUPhR8ItVFKOGcSeXE4lbAQwmOJTbvNLl7SU3vbIA8a+OYP4Cm9SWhRRRQBRRRQBRRRQHJuNH/Oa/wAwfnS3AcKlnlKRkA36m3ib+NtKacfmCzyZkV7kjvX+YsRWXL/GIol7TEJLI/adnH2a5m9jMbgEE6Lv5VWefpU4VK8oN9WxRxDh8kWIjSZ85FtcxNgLkLrtYilUeHDXll0S523YnXKv9+lWbmHECTERSrmCGMSHPe6r3rZr9TfQb9KrWI/gwjzk3PmKhvUwrU4wqSitlr9Eb8EGklLWABRkAGw7mVV09QL+devyliwcvYOTa+g8Rff9Kncq4+KNZBITmewAAubDvX08x67WrHieLEskjjGIWbNkYyYhMoKKFFgo9lgTvqGqXobOHw9GrSTlKzN/BsLisO8KZpIUmMmgIRiVS9tQWGqjp40j4rJJNiZMxlkK2HfuzABQSDdQQLlrXA0NXeDi2GdMMryxzSwwhS5dwA4UB2DaMSbepF6q0+JgMhCH6KqsW+wuyyG47xJIJNgdDp3j8Tb6G1VjR5KpZ9BZh5GjYOhsVNwfAjbQ0x4jzFiZ0KSyXQ2uMqgG22wFaFj7aRyoCLcsSdlBN9a2Ngo7fx0+Tf2pdHGXMjdQenm1xvy1xtsLBdVQl5WUFlJ2jVgO7qLn4Uv5ix3byJLYjtIYnI6d9A1hb1p/ytwiCaJklZ2yyZw0Tsm6gWJFj93balHMuHjjmCIpVEjSNA1/ZQFc19zothfffyodGqv8KKEwUgXv8jUhMYCBHNew9lh7SH9R4io5b9+lewwtNIFzDM1zmY6aC9yT6damxyqbal7vXoSTwuE976Uut9Mhvp4i+l/E6VNwcODzIJLkLGwey5czC+W1zrcDfe5pRxHDGGQoZFk0HeQ5htoL+QtUQP8Aj+9KyUTv0cJTUU7alkj7D7HMxuIXRwGUAE5soXe66a2vuPGoeLmtFFHCyq1i0pFh3gxAGcasLWNv2FOc/ppWL61ORF0sPCStt+f9G9sTKpt2rk7giQn8jVr4XjcK5WZ2eGZZDKwtmVnKqpI8AcgOXxv41XMPwkvCZQ8YsSMhbvGwB0G5vfT41b/8OJCYpURAzE3ubAAWHXfX8KqnBNmlQVWjXdOL0ffXYhcTxIxDZzmEKaAt7Tkm5PqSSdPGrFyfx9CBG1kZfYudwel9riq9zli2aVVewyXAVdgNPDr+9Ki8F4O+IJy6KN2O3p5mqpwio6u1jVjXrQxrUFmb0fr9rHUsfjVC3YgAa1z7ieO7WUsNth6VMn5UYJ3Zi5903/DU0mEZU5WFiKihllJyzXZjxmviMipzhlj5vcuMGDxIGHxGFWKRhC8UkcshjBDOrqyuqPYqVIItqG30Fbm5ckGASJWQ4mN/pKsLhO37Y4hrXBIjZmdNicrGmvL86iCJSy5ipIW4uQDqQNyKYidc2TMuYC5W4zW2vbe3nW0tjuUfhx8IXcscMOHw0cbkGTvPKw2aWRjJKw8i7NbytTWisWkAIBIub2F9Tbew62uPnUlplRRRQBRRRQBRRRQHJ+YgDiWB2LgH51q4dw1sYGUTRxtFKGUOpIy9m8dgFZTpm8a38xG2KJ6Z9/jWjhmOnwxkKQ5sx1JUnbaxGnWqnZ7nAo1OViJSe2Z3MOZuFSIIo1btAqhWKCylrk3sSToCNya2nltOwJldgIVeRipF7XFxax72m1+tQOPYyXEuHMJQqLEAGxsb31GlS+L80uyyIYAoliMZube0O8RpvqTU6F0auHlVnOeztvf5kLgHC0bFIpd7FrexY3BAIbMbgjMvQ+0K18wcvfRhfOWuTYaaADXMfE9AN7HwqNDx6dZFfNmKsrWJ0OU5hcADy9bDwFmHFOYmxURiaPvlwylTtqbrY7jX9aCpLB8txhv033FUUKqEHZ9rI4DBbkAA7AW1LGpjYSQAN9C0N7e2dtdt60qFM8SlwAoVGe+gIFib+XjVi5o45A2HCdqkrDEQuy6Esq+0QDYMOlR0uY4ajConeVradP7EDYWeQZUw7IoOoAIuR1bNqbVFkwki2V1ZbX9rTxJ39PjTTlDicSSsWKxr9GkS5CC7N2YAGU3Pstv69TTHjPEcOgR4wkwbPms+VkuDde6MwBzHypF6XJxGCpRTln2/NkV7BcTlh/hSMgvmtpYm1rkEa6eNb8NPJPOrSHOQQSX2sDfvsOn5DQVlhZlf2cPGcuursB8ybVsmsoOcIiblEa5c9FJvoKm5oRTt+q6+dv5NpUd7s0gZMxs8mmY9cgJFlHSssJETKo7LBtvpm02669PTSoj3zKXQPK1gkVu6i9Lj9Pia34fDFnAMWEPq9unrUJmxT1kvz+hdzTCUxJBES91e7CbqNPIb9T+tLwP70x5rW2IPdhXuqCsOqA28fHqfWlinT9KuWx347I9S+tZufx3tXiP5XHjWDg+f78akksfCIGkwrqqYYkMbs7BZbEA93xGn56VO5IwU6NJlDjRdUNwRrY6aEa1A4RFfBuckDWZxdjaQXVdV+I/OmnIUwWMk4kQ3bIFNjm2Ombzbp41VLc0Xb2qN+zFXMJft3z3uPevf43+Xwq88iqvYRbW75PmcxGvyFVHmCPtsSwjftOpfTSwsbgbajapPC+YPo3cRQ6A3N9yepXwqitFyStrZ3NLD4iFDFzqT/S7q50ziBAA8b6fvwqgcy27c2tewvUnEc55l7iEHztSATF2LMbk70pxlKpnatoRxfHUZ0VSg7u97jXiYCTYPEm18LAspPhG04hmJt0Ecjt4d0V6mPMOJxnEMuZjhcZIoPVMNJHFELj7rdmX/APYat3C+FRS4dTImbPA0DakXjc95dD18d6nYfgkCBAsagJD2CjUgRadyxNiO6N9dK2Udmj8OPhFaxvGMVgi3bSrigcFicULRhMr4bsyVXKdY27UWvdhl3N9IfE8RiMLiYp55kxOTA46YKsYQ5kELMqZSbxmygXuw1uzX0tXCeWcLhixhiCllCElmeyDaNc5OSMX0RbKPCtfDuU8JA4eKGzBWQEu7WR7XjUOxCx90WQd0a2AuaksFPK/E8a0yriEl7N42YtKkCWcFSoiEM7koQW0a5Hd71XGlXCOXMNhmLQR5TYqCWZsqkglI87Hs0uB3Esug00FNaAKKKKAKKKKA5XzSn27ep/OkplcaBmA8iaf8zr9s3qfzpC661U2eUr3VaVu7I74iSx77/wBRpxygzSSNG6rKpW5EgzWtrdSdj0vSopvWuOVk1RmUnS6mxt8KhMUqrhUUndpF2n4ThjDGWiFzmG5Xrp7NrkX86lcK4Xh4ow8cYzFmXUlr3B0N65xM8hsO1kt0GY6X3tUnheMmVjaWS2VyBmNr5DqPOpudWGPouStDUe8S4VB9PVEZBcj7IobAlfYJvb/c04xmAghTSKJc00eYOfZ7rMwB3vZRYdTbxqj4CV5sRFnkfMSFzjVgNrjqTrVo4ly6gKqcRNneRY1LXcMSGbvBVuNEOutqkzwlRTzSjDqM8EIZJGDR4djkeQMoFwR2epIJsSWOmulvGkHN3DIVyNdIcxawRDZgN2sNug8NfKpeF5YjWYg4ptcxCRqVIABe2ZtxlHzI8RePzJwiOOFH7aVow1sjm5zAHRD0HTbxoyzE3dJ3h9BJGiuOqwqTp96RgL/P8qYQYNgMzfRoj0Urdx1HlppvUKSbIwLaSWAUDaJfK+mb1qXwjhck5KxqWQ2PaEg9473va/8AsN6xOfSp9ErsgYj7NWEbZ3b+JJ113A628WpNMltKs3HOV5YWuGSQ9Mrd4aXAyk3Jtrt0quSp5H+3xrJaFFeE4v3o2NEZAO4H78DWfarpYj56/nWD4NWNzvVjhlMf0fMqLbDPEhYHXPcd78NayzWOjhsasqi1tYrwlHS2uu4oM623HzptgMc6sqsig4fDyxqCL6W662J8/wDatWPwTSw4fRSI4mOW4z2zklrXuwtbWmexd7ZmTcE20R5wTGl/eb8VQj8DUrh+KCKQ8Yfe1za1yCb6ai6jax311rUB9jGP9Tj4AKB+At8Kv0HKeHhiaVmaQ5cyLbLqFvY73rHc5tqtes509NFcqiBkidn0aUiwG51ufhqasvJfAldBLIuYsTkB203JHWqliXZmJbe/y8hV45D4qvZiMmzIToeoNzcfM1RWuo+l9fBPDOVPE2l0Ttfqx/juFJls6IRtcCx/KqLxHBdjIV6dK6JxHEAqNQANTfyrn/FsWJZSw22HwrCjZVGoP3bG3x2FPkRlJJTvp4LRBxiRBhsPAkRkkieS80hRcqMFIXKrM73caAAAak7AzG4/KsK58MVxLzGBIe07ruMzZ1lKj7Ls1MmbLcAEZSwtSzEYNpIYhJhExuGMesVo+0SQMbOvbMqkFTY94EZdL3NsMHwLEJEkiIVaHFGeDDSzZisTQmB4TJdgGIeVwASoJVb2rdWx0aPw4+EO8FxHEh2TEwIv2bSJJC7PGctgyPmRSjagjfMM22WpvL/EDiMLh5yuUzQxylQb27RA9r9bXtS+DE4ueQ5sOcPCI3BWVo2lkc2y2ETsqIBmuS1ySNABrF5NxGIjw+Fw0uCxEZjgiieRngMYMcYUnuTlyCVsO71F7VJYWmiiigCiiigCiiigOZ8zj7ZvU/nSN11p/wAzD7ZvU/maTiO7bVSzymJ+LLyyKF3rB00qycP5cllF1UAeLafKtuM5TmRbhQ3jY61FiFh6zjmUXYqEketeYMAPqbAhluf9QIH51OngKtYioUib0KoyytPseYCOSLER2UF1cZQxsCelz4VZeLYbGSqHMcV0mDgBgWV1VgNGUqfbJ+XhSTh+NVWj7ZQyK2/3lH+k005k4nDLCgQlT22c3v3h2TRk5ts3eG99qzW2p1+Humoy9+3oHB+G4tLMY4wVVgoeQAqMiofZXqqKLX+7c+NHMeEnkih7ZFSw9oE7aklui3+fdqBwHiccTqXcgKrAgXIJaEITqNywvfwte/SRzRx1Z4kSNmIXVs3U+utwPh00obOJqUuW1nv6XQjxUytIWPs5rjTfSwFvAn8zT7DY+fNHDF3gwUhOlwLNYpawW/QnXxuLw+UcMkk4jkOjBgPXQ6fI10T6qCEvHcPY2120tYeG1ZJWJ4dZ0nLq2V3ifCpngkXTtGCsLgpmMeuReraEgHvevWud4PESLFLHIrKwdQ2Ym5BFwLbaFSb+YrsTRIO8QXb2rnVrjoSdfHfQVS+YBhezzMrGUtlOU2uBr1vcC+nWsM1zcxVPNRl4/Y0f4eKTiipUMMpBvbS+t9d9qZ/4pxkCLQBcpUAeAsf1qtYPEKtxD2kbZobt2hvlM0akXWxGh11GlbeLY200gbtHQrG0Ydy6khnAfvMSFN9utlJ8puc6lBextXIzj7aX/tNf/wCMVFgmiDiUxE4hU7NZM5ygZSl8lvayki97eVMhwTGBu07Ns1zfYnqDmUG4BAO4t+FZYrlmcuMkLLdQxBtZSembbp+NRl7mnDnwTdNNfLuQT/Cj/wCtz/8AWrUvMjDCZ2SIWYxr3CWID9mTmz3DbG+UgEiq/wAWwUiMoZWCKqgaaa7n1uD16Vbp+W4/opGfEqLmUoCuUt7ZBGXMUv0v+IojawEJRlNPsioRtrcaa3FSuG8Okme0Itl3YmwHqf0qAW8Nr10TkiFexj275Yt43udD8qwqzaXu7vQ5fDcIsRWcZPRauwoxPAsVkuZe0A6XP60piS2h0rqHEQqhcoAJNtPCxP6VQ+PoBObddT8awpSlGeSVu+hu8XwFOnTVaDe9rN3LlguLQYfDRNiJooQRYGWRUBOpsCxFz5VOxvGMPCiyTTwxRsQFeSRVViRcBWYgHQE6eFVLD4Z2nR8K8BxCYVVeHERtlMbyOyPHIuqXdWDWDXyrcAha1cPZC2ARYRDk4hi0eNX7RA/0bFM/ZtYXXMxNrDKbiwtatpbHapfDj4RdeHcShnXPBLHMl7Zo3V1v4XUkXrZDjI3Z0R0Z4yA6qwLISLgOAbqSNReqxxbFR4bH9qMqquCnlxVgB3Y3j7Av5/xwt9+/bY0k5bnlgxOHkmwuIgOJEkeJeQxlGmkc4iGxSVmspMsa5lXSRRobCpLDpNFFFAFFFFAFFFFAc35nH2zep/M1I5U4eJJrsO6ozHz10H6/CtXNH8ZvU/maY8mzgSMCd1/f6VUtzz+SMsZaW12XMCivaKtPQFL554YAVlA30a3j0NUZ01NdK50mURBTe5Nxby8a52y6mqXuea4lGMa7a6ohNHpWyCXL3SodTrlO1/EeFZsmlb8DwuSdrRre2pOwHqaaJamjTlJzSgtSOZo7/wABfmf71lGEcFQixt0O4Pkb7etZY3h7wuVdSD+9q0ph7i5uPP8Ae9SrNXRY604yyyXlWS/8NbwsjKRdGUi9twwNwdf3pV84HzeCoXECzDTOB3T6gbVVFlQgdqrG2gINjbwPjWJEHhJb/q/2qU7G3Qr8p5qclZ9GXriPNUCKcpznoBa23WuccYxr4iQuwA8ANgPACpBSDXSX5j+1a3xmQBYQUHUki5PmaNmdfFyqq0pJLstSXye6wyNNKcihbKbas1/ZW++nWpnNPHIZMt1zkEaMLWF7kgj0HyrQvLGJxEaTF1Kttc6ga3YgDbTprSp+GQxOVmxEBbTKmZlJJ9QNNel/hUN23NrDwxLpcunDR9X6l5TjWGyTLDIkbdk6xvmCi5GgRmPRrH40k4PxKUTQGTF3VWUyZsSpBGQh+6JDe7EHaln0DDaawAXtcyNa/hbrXjcvvMzMk0T75Qt9cupVdABYXPwrHOn1OjUjjacLuk/2a+o35r4jBLEQj3ZXYgDqD1B2P3f9qsc3C3OGJOLkJtnOii4yaJYdP3aud8V4HJhyqyZbuLgA9Nrnwq2vxaZcO5yxFAwjGgN7hdAe0F7ljaynQVYaWGlKtUnzFZ2S+pTrakHxP5075d46cOSrC6E303B8vH0qLKonu6DK/wB5fHzFOuU+X1kHaSi4JIRdr23J/tVNVxy+8cvB0a6xKdB/Ppbrf7DHE83xFe4CW9LVXWnaRizG5Jq74zl6IrYxqvmo2qn4rCGJyh6flWFDLdqzT9TY4zDFZYuo04+ncvOH4Nh8RBD28UchRTlZl7y33ytuL2F7HWwqTNy7hWiSEwRdlGc0aBQqqSCCVC2se83zNQfrj6PDh1WGWeSUlUjiyA91WdmJkdVCgLa5O7KOtS4eOfaQRSwyQvOspUOUNjEReMmN2XOVJcAE91W2ykVto7lL9C8I2Qcv4ZI2jSCMI5BcBfbKkEFzu1rDfoLbVNxWFSRcsihgGVgD0ZGDqw8wwBHpUePiitiWw4DFkjWV20yqHZlRSb3zHIxtbYeYqdUmYUUUUAUUUUAUUUUBz3mhftW9T+ZqFhJ2Rgy7imvMEJaVrKTqdhfrS44Nvdb5GqTzeKTVWTXctmB5hUrZ9CPH+9b8Vx6NVuGBPgNaqH0VhqVOu1YtA1vZPyqbstXEayjZo84zxBpnudANhSgpqaYvhzfY1h9GNzpUHMqylNuUt2L2i0p/yvjlizK+zWN/QdaX/Rjb2T8qz7BhYZTfwtUzgpxysjC1Z0KqqR6G7mXHiVxk2UWuRqfnSLszY02OHN/ZNavoxttSEVGNkRiK061R1JbsWlNq9ya0xOFOgtr6UDDG+34VkVK4sMd61SRXFNhhzrp+FeHDHTT8KFkU2W7gRPYYe/8AqHp7W3lpXOecsxxIYHRV8fgLCrXh+IzKERADluV7t973H4mqxx3AtNIHOdcoAyoCFsOhFqorQctj3PBeL4fCtOpfZLRFceV21boPxFdC/wAPYgcPmO9pNfVTf9+dVMcNOhyP6W/2qxcJneFQqC3tbg37y5TtaqKdKd9Tt8U4/ga1DJTk2/DGHN+BRjFnkIbKPu3uLnX1vf5VKl5dIjJE0oQgHssqEWHjpf438PAWW4yaSUgvqQLDu2sPDQfu5raMVMR7cnhudtrelbx4lYyEKkpW3sV/CxFWuNDeuhcs4/MijTMmhHl0P4/hVTTDm+x+VSoFZTcXB8Req6kMyVt0aGBxTw9Ru1090XjHSlsuwUEk63voQPQa3+FUvisueYsNhpf0rdJiJWFizEVqSE6aH5VhCDz55PU2OI472iCpwi0r3G3FYsN2eGbGYZ5owsi5ljeVULZTZ4owxbNl0YqQCtrjNrHGBmHDhIqv2mHnkxOGRh9oIlldkhs2qlsOzRgHVc4HS1W3hH8FPT9amVsrY7dP9C8CDlCFjHJiJAVkxMrSkMCCqACOFCCAQRGiEg7MzU/ooqTMKKKKAKKKKAKKKKAjyYGMm5RSfSsfq+P3BUqiosiMqZGGBj9wUfQI/cFSaKWRGWPYinh0fuCvPq6P3B+NS6KWQyR7ET6si9wfjQeGRe4Px/vUuilkRy4dkQxwyL3B+P8Aej6ri/liplFLIcuHZEP6si9wUDhkXuLUyilkOXDsiH9Vw/y1+VB4XD/LX5VMopZDlx7Ig/VEH8pPlWJ4Jh/5Mf8ATTCilkZZV2F/1Hh/5Mf9NZDg8A/5Sf01OopZCyIf1VD/ACk/pr0cMi/lp/TUuilkRlXYiDhsX8tP6RXv1dF/LT+kVKopZDLHsRvq+L+Wn9Ir0YKP3E/pFSKKWQyrsYooAsAAPAVlRRUmQUUUUAUUUUAUUUUAUUUUAUUUUAUUUUAUUUUAUUUUAUUUUAUUUUAUUUUAUUUUAUUUUAUUUUAUUUUAUUUUAUUUUAUUUUAUUUUAUUUUAUUUU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9402" name="Picture 10" descr="http://www.robot-electronics.co.uk/images/srf02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375" y="3661559"/>
            <a:ext cx="1905000" cy="1762126"/>
          </a:xfrm>
          <a:prstGeom prst="rect">
            <a:avLst/>
          </a:prstGeom>
          <a:noFill/>
        </p:spPr>
      </p:pic>
      <p:cxnSp>
        <p:nvCxnSpPr>
          <p:cNvPr id="24" name="Rechte verbindingslijn met pijl 23"/>
          <p:cNvCxnSpPr/>
          <p:nvPr/>
        </p:nvCxnSpPr>
        <p:spPr>
          <a:xfrm>
            <a:off x="1887862" y="4078829"/>
            <a:ext cx="4677104" cy="63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rot="10800000">
            <a:off x="1887862" y="4283208"/>
            <a:ext cx="4666594" cy="6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rot="5400000">
            <a:off x="5697863" y="4199698"/>
            <a:ext cx="1734207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3012469" y="4394143"/>
            <a:ext cx="28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Ultrasonic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 </a:t>
            </a:r>
            <a:r>
              <a:rPr lang="nl-NL" dirty="0" err="1"/>
              <a:t>reflects</a:t>
            </a:r>
            <a:endParaRPr lang="nl-NL" dirty="0"/>
          </a:p>
        </p:txBody>
      </p:sp>
      <p:pic>
        <p:nvPicPr>
          <p:cNvPr id="59404" name="Picture 12" descr="Conexiones del sensor SRF02 en modo I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6781" y="1506121"/>
            <a:ext cx="1977259" cy="1762126"/>
          </a:xfrm>
          <a:prstGeom prst="rect">
            <a:avLst/>
          </a:prstGeom>
          <a:noFill/>
        </p:spPr>
      </p:pic>
      <p:sp>
        <p:nvSpPr>
          <p:cNvPr id="31" name="Tekstvak 30"/>
          <p:cNvSpPr txBox="1"/>
          <p:nvPr/>
        </p:nvSpPr>
        <p:spPr>
          <a:xfrm>
            <a:off x="2361375" y="5245015"/>
            <a:ext cx="534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Distance</a:t>
            </a:r>
            <a:r>
              <a:rPr lang="nl-NL" dirty="0"/>
              <a:t> = 0,5 x </a:t>
            </a:r>
            <a:r>
              <a:rPr lang="nl-NL" dirty="0" err="1"/>
              <a:t>flight</a:t>
            </a:r>
            <a:r>
              <a:rPr lang="nl-NL" dirty="0"/>
              <a:t> time x 340 m/s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r>
              <a:rPr lang="nl-NL" dirty="0"/>
              <a:t> is </a:t>
            </a:r>
            <a:r>
              <a:rPr lang="nl-NL" dirty="0" err="1"/>
              <a:t>calculated</a:t>
            </a:r>
            <a:r>
              <a:rPr lang="nl-NL" dirty="0"/>
              <a:t> in the </a:t>
            </a:r>
            <a:r>
              <a:rPr lang="nl-NL" dirty="0" err="1"/>
              <a:t>firmware</a:t>
            </a:r>
            <a:r>
              <a:rPr lang="nl-NL" dirty="0"/>
              <a:t> of the sensor</a:t>
            </a:r>
          </a:p>
        </p:txBody>
      </p:sp>
      <p:cxnSp>
        <p:nvCxnSpPr>
          <p:cNvPr id="16" name="Rechte verbindingslijn 15"/>
          <p:cNvCxnSpPr/>
          <p:nvPr/>
        </p:nvCxnSpPr>
        <p:spPr>
          <a:xfrm rot="5400000" flipH="1" flipV="1">
            <a:off x="6553811" y="3345339"/>
            <a:ext cx="328171" cy="3042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 rot="5400000" flipH="1" flipV="1">
            <a:off x="6573859" y="3497739"/>
            <a:ext cx="328171" cy="3042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rot="5400000" flipH="1" flipV="1">
            <a:off x="6585891" y="3642123"/>
            <a:ext cx="328171" cy="3042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rot="5400000" flipH="1" flipV="1">
            <a:off x="6585891" y="3798539"/>
            <a:ext cx="328171" cy="3042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rot="5400000" flipH="1" flipV="1">
            <a:off x="6561827" y="3966987"/>
            <a:ext cx="328171" cy="3042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rot="5400000" flipH="1" flipV="1">
            <a:off x="6573859" y="4111371"/>
            <a:ext cx="328171" cy="3042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rot="5400000" flipH="1" flipV="1">
            <a:off x="6573859" y="4243723"/>
            <a:ext cx="328171" cy="3042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rot="5400000" flipH="1" flipV="1">
            <a:off x="6573859" y="4388107"/>
            <a:ext cx="328171" cy="3042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 rot="5400000" flipH="1" flipV="1">
            <a:off x="6573859" y="4520459"/>
            <a:ext cx="328171" cy="3042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IJL-RECHTS 37"/>
          <p:cNvSpPr/>
          <p:nvPr/>
        </p:nvSpPr>
        <p:spPr>
          <a:xfrm>
            <a:off x="3585411" y="3989386"/>
            <a:ext cx="300789" cy="178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PIJL-RECHTS 38"/>
          <p:cNvSpPr/>
          <p:nvPr/>
        </p:nvSpPr>
        <p:spPr>
          <a:xfrm rot="10800000" flipV="1">
            <a:off x="2699758" y="4231773"/>
            <a:ext cx="312711" cy="140148"/>
          </a:xfrm>
          <a:prstGeom prst="rightArrow">
            <a:avLst/>
          </a:prstGeom>
          <a:gradFill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/>
          <p:cNvSpPr txBox="1"/>
          <p:nvPr/>
        </p:nvSpPr>
        <p:spPr>
          <a:xfrm>
            <a:off x="5643612" y="1760257"/>
            <a:ext cx="186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I2C: </a:t>
            </a:r>
            <a:r>
              <a:rPr lang="nl-NL" dirty="0" err="1"/>
              <a:t>scl</a:t>
            </a:r>
            <a:r>
              <a:rPr lang="nl-NL" dirty="0"/>
              <a:t> and </a:t>
            </a:r>
            <a:r>
              <a:rPr lang="nl-NL" dirty="0" err="1"/>
              <a:t>sda</a:t>
            </a:r>
            <a:endParaRPr lang="nl-NL" dirty="0"/>
          </a:p>
        </p:txBody>
      </p:sp>
      <p:cxnSp>
        <p:nvCxnSpPr>
          <p:cNvPr id="42" name="Rechte verbindingslijn met pijl 41"/>
          <p:cNvCxnSpPr/>
          <p:nvPr/>
        </p:nvCxnSpPr>
        <p:spPr>
          <a:xfrm rot="10800000" flipV="1">
            <a:off x="4391526" y="2129589"/>
            <a:ext cx="1252086" cy="469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 rot="10800000" flipV="1">
            <a:off x="4391526" y="2129589"/>
            <a:ext cx="1458736" cy="649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272" y="11531"/>
            <a:ext cx="4291797" cy="1143000"/>
          </a:xfrm>
        </p:spPr>
        <p:txBody>
          <a:bodyPr/>
          <a:lstStyle/>
          <a:p>
            <a:r>
              <a:rPr lang="nl-NL" dirty="0"/>
              <a:t>Rotary </a:t>
            </a:r>
            <a:r>
              <a:rPr lang="nl-NL" dirty="0" err="1"/>
              <a:t>encoder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  <p:pic>
        <p:nvPicPr>
          <p:cNvPr id="57346" name="Picture 2" descr="HC-020K Double Speed Measuring Module w/ Photoelectric Encoders - Black + Green (2 PC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535890"/>
            <a:ext cx="2969172" cy="2530234"/>
          </a:xfrm>
          <a:prstGeom prst="rect">
            <a:avLst/>
          </a:prstGeom>
          <a:noFill/>
        </p:spPr>
      </p:pic>
      <p:sp>
        <p:nvSpPr>
          <p:cNvPr id="6" name="PIJL-RECHTS 5"/>
          <p:cNvSpPr/>
          <p:nvPr/>
        </p:nvSpPr>
        <p:spPr>
          <a:xfrm>
            <a:off x="4656082" y="2060028"/>
            <a:ext cx="767255" cy="4414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RECHTS 6"/>
          <p:cNvSpPr/>
          <p:nvPr/>
        </p:nvSpPr>
        <p:spPr>
          <a:xfrm>
            <a:off x="6287178" y="2028498"/>
            <a:ext cx="767255" cy="4414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7348" name="Picture 4" descr="http://i00.i.aliimg.com/wsphoto/v0/1465828650_4/Brand-New-HC-020K-Double-Speed-Measuring-Module-w-Photoelectric-Encoders-to-Test-Motor-s-Rotation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3337" y="1760483"/>
            <a:ext cx="1040524" cy="1040524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6674069" y="2669628"/>
            <a:ext cx="15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Light</a:t>
            </a:r>
            <a:r>
              <a:rPr lang="nl-NL" dirty="0"/>
              <a:t> to </a:t>
            </a:r>
            <a:r>
              <a:rPr lang="nl-NL" dirty="0" err="1"/>
              <a:t>photo</a:t>
            </a:r>
            <a:r>
              <a:rPr lang="nl-NL" dirty="0"/>
              <a:t> diode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4146331" y="2669628"/>
            <a:ext cx="15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Light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LED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5294925" y="3539441"/>
            <a:ext cx="275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Light</a:t>
            </a:r>
            <a:r>
              <a:rPr lang="nl-NL" dirty="0"/>
              <a:t> </a:t>
            </a:r>
            <a:r>
              <a:rPr lang="nl-NL" dirty="0" err="1"/>
              <a:t>blocked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dirty="0" err="1"/>
              <a:t>passed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the </a:t>
            </a:r>
            <a:r>
              <a:rPr lang="nl-NL" dirty="0" err="1"/>
              <a:t>encoder</a:t>
            </a:r>
            <a:r>
              <a:rPr lang="nl-NL" dirty="0"/>
              <a:t> disc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693683" y="4897821"/>
            <a:ext cx="7561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Encoder</a:t>
            </a:r>
            <a:r>
              <a:rPr lang="nl-NL" dirty="0"/>
              <a:t> disc is </a:t>
            </a:r>
            <a:r>
              <a:rPr lang="nl-NL" dirty="0" err="1"/>
              <a:t>mounted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 the motor </a:t>
            </a:r>
            <a:r>
              <a:rPr lang="nl-NL" dirty="0" err="1"/>
              <a:t>shaft</a:t>
            </a:r>
            <a:endParaRPr lang="nl-NL" dirty="0"/>
          </a:p>
          <a:p>
            <a:r>
              <a:rPr lang="nl-NL" dirty="0" err="1"/>
              <a:t>Device</a:t>
            </a:r>
            <a:r>
              <a:rPr lang="nl-NL" dirty="0"/>
              <a:t> </a:t>
            </a:r>
            <a:r>
              <a:rPr lang="nl-NL" dirty="0" err="1"/>
              <a:t>generates</a:t>
            </a:r>
            <a:r>
              <a:rPr lang="nl-NL" dirty="0"/>
              <a:t> </a:t>
            </a:r>
            <a:r>
              <a:rPr lang="nl-NL" dirty="0" err="1"/>
              <a:t>pulses</a:t>
            </a:r>
            <a:r>
              <a:rPr lang="nl-NL" dirty="0"/>
              <a:t> </a:t>
            </a:r>
            <a:r>
              <a:rPr lang="nl-NL" dirty="0" err="1"/>
              <a:t>while</a:t>
            </a:r>
            <a:r>
              <a:rPr lang="nl-NL" dirty="0"/>
              <a:t> the motor is </a:t>
            </a:r>
            <a:r>
              <a:rPr lang="nl-NL" dirty="0" err="1"/>
              <a:t>turning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Raspberry</a:t>
            </a:r>
            <a:r>
              <a:rPr lang="nl-NL" dirty="0"/>
              <a:t> pi must </a:t>
            </a:r>
            <a:r>
              <a:rPr lang="nl-NL" dirty="0" err="1"/>
              <a:t>process</a:t>
            </a:r>
            <a:r>
              <a:rPr lang="nl-NL" dirty="0"/>
              <a:t> the </a:t>
            </a:r>
            <a:r>
              <a:rPr lang="nl-NL" dirty="0" err="1"/>
              <a:t>pulses</a:t>
            </a:r>
            <a:r>
              <a:rPr lang="nl-NL" dirty="0"/>
              <a:t> of the </a:t>
            </a:r>
            <a:r>
              <a:rPr lang="nl-NL" dirty="0" err="1"/>
              <a:t>encoder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 </a:t>
            </a:r>
            <a:r>
              <a:rPr lang="nl-NL" dirty="0" err="1"/>
              <a:t>interrupt</a:t>
            </a:r>
            <a:r>
              <a:rPr lang="nl-NL" dirty="0"/>
              <a:t> basis; </a:t>
            </a:r>
            <a:r>
              <a:rPr lang="nl-NL" dirty="0" err="1"/>
              <a:t>why</a:t>
            </a:r>
            <a:r>
              <a:rPr lang="nl-NL" dirty="0"/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638"/>
            <a:ext cx="8229600" cy="1143000"/>
          </a:xfrm>
        </p:spPr>
        <p:txBody>
          <a:bodyPr/>
          <a:lstStyle/>
          <a:p>
            <a:r>
              <a:rPr lang="nl-NL" dirty="0"/>
              <a:t>I2c = </a:t>
            </a:r>
            <a:r>
              <a:rPr lang="nl-NL" dirty="0" err="1"/>
              <a:t>iic</a:t>
            </a:r>
            <a:r>
              <a:rPr lang="nl-NL" dirty="0"/>
              <a:t> = </a:t>
            </a:r>
            <a:r>
              <a:rPr lang="nl-NL" b="1" dirty="0" err="1"/>
              <a:t>Inter-Integrated</a:t>
            </a:r>
            <a:r>
              <a:rPr lang="nl-NL" b="1" dirty="0"/>
              <a:t> Circuit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798786" y="2391076"/>
            <a:ext cx="1681655" cy="7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Raspberry</a:t>
            </a:r>
            <a:r>
              <a:rPr lang="nl-NL" dirty="0"/>
              <a:t> pi</a:t>
            </a:r>
          </a:p>
        </p:txBody>
      </p:sp>
      <p:sp>
        <p:nvSpPr>
          <p:cNvPr id="12" name="Rechthoek 11"/>
          <p:cNvSpPr/>
          <p:nvPr/>
        </p:nvSpPr>
        <p:spPr>
          <a:xfrm>
            <a:off x="5291958" y="1834054"/>
            <a:ext cx="1681655" cy="7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Motor controller</a:t>
            </a:r>
          </a:p>
        </p:txBody>
      </p:sp>
      <p:sp>
        <p:nvSpPr>
          <p:cNvPr id="13" name="Rechthoek 12"/>
          <p:cNvSpPr/>
          <p:nvPr/>
        </p:nvSpPr>
        <p:spPr>
          <a:xfrm>
            <a:off x="5307728" y="2879804"/>
            <a:ext cx="1681655" cy="7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Distance</a:t>
            </a:r>
            <a:r>
              <a:rPr lang="nl-NL" dirty="0"/>
              <a:t> sensor</a:t>
            </a:r>
          </a:p>
        </p:txBody>
      </p:sp>
      <p:sp>
        <p:nvSpPr>
          <p:cNvPr id="15" name="Rechthoek 14"/>
          <p:cNvSpPr/>
          <p:nvPr/>
        </p:nvSpPr>
        <p:spPr>
          <a:xfrm>
            <a:off x="5297218" y="3983354"/>
            <a:ext cx="1681655" cy="7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Magnetometer</a:t>
            </a:r>
          </a:p>
        </p:txBody>
      </p:sp>
      <p:cxnSp>
        <p:nvCxnSpPr>
          <p:cNvPr id="20" name="Rechte verbindingslijn 19"/>
          <p:cNvCxnSpPr/>
          <p:nvPr/>
        </p:nvCxnSpPr>
        <p:spPr>
          <a:xfrm>
            <a:off x="3510455" y="1978703"/>
            <a:ext cx="17972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>
            <a:off x="3505205" y="3034963"/>
            <a:ext cx="17972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3505205" y="4117493"/>
            <a:ext cx="17972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rot="16200000" flipH="1">
            <a:off x="2438435" y="3045473"/>
            <a:ext cx="2138790" cy="5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2480441" y="2580289"/>
            <a:ext cx="102476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rot="10800000">
            <a:off x="4004442" y="2475156"/>
            <a:ext cx="1287517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rot="10800000">
            <a:off x="4020212" y="3457846"/>
            <a:ext cx="1287517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 rot="10800000">
            <a:off x="4004442" y="4545626"/>
            <a:ext cx="1287517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 rot="5400000">
            <a:off x="2984183" y="3511185"/>
            <a:ext cx="2072059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rot="10800000">
            <a:off x="2485753" y="2900816"/>
            <a:ext cx="151868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4021007" y="4603469"/>
            <a:ext cx="10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00B050"/>
                </a:solidFill>
              </a:rPr>
              <a:t>clock</a:t>
            </a:r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147842" y="4157657"/>
            <a:ext cx="7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786" y="4972801"/>
            <a:ext cx="7456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Raspberry</a:t>
            </a:r>
            <a:r>
              <a:rPr lang="nl-NL" dirty="0"/>
              <a:t> pi </a:t>
            </a:r>
            <a:r>
              <a:rPr lang="nl-NL" dirty="0" err="1"/>
              <a:t>communicates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devices</a:t>
            </a:r>
            <a:r>
              <a:rPr lang="nl-NL" dirty="0"/>
              <a:t> via i2c; the </a:t>
            </a:r>
            <a:r>
              <a:rPr lang="nl-NL" dirty="0" err="1"/>
              <a:t>devices</a:t>
            </a:r>
            <a:r>
              <a:rPr lang="nl-NL" dirty="0"/>
              <a:t> have different </a:t>
            </a:r>
            <a:r>
              <a:rPr lang="nl-NL" dirty="0" err="1"/>
              <a:t>addresses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/>
              <a:t>I2c: 2 </a:t>
            </a:r>
            <a:r>
              <a:rPr lang="nl-NL" dirty="0" err="1"/>
              <a:t>wires</a:t>
            </a:r>
            <a:r>
              <a:rPr lang="nl-NL" dirty="0"/>
              <a:t>  [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wire</a:t>
            </a:r>
            <a:r>
              <a:rPr lang="nl-NL" dirty="0"/>
              <a:t> SCL and data </a:t>
            </a:r>
            <a:r>
              <a:rPr lang="nl-NL" dirty="0" err="1"/>
              <a:t>wire</a:t>
            </a:r>
            <a:r>
              <a:rPr lang="nl-NL" dirty="0"/>
              <a:t> SDA]</a:t>
            </a:r>
          </a:p>
          <a:p>
            <a:endParaRPr lang="nl-NL" dirty="0"/>
          </a:p>
          <a:p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 is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the </a:t>
            </a:r>
            <a:r>
              <a:rPr lang="nl-NL" dirty="0" err="1"/>
              <a:t>master</a:t>
            </a:r>
            <a:r>
              <a:rPr lang="nl-NL" dirty="0"/>
              <a:t> (rasp. pi).</a:t>
            </a:r>
          </a:p>
          <a:p>
            <a:r>
              <a:rPr lang="nl-NL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378" y="0"/>
            <a:ext cx="5824622" cy="1143000"/>
          </a:xfrm>
        </p:spPr>
        <p:txBody>
          <a:bodyPr/>
          <a:lstStyle/>
          <a:p>
            <a:r>
              <a:rPr lang="nl-NL" dirty="0"/>
              <a:t>I2c – </a:t>
            </a:r>
            <a:r>
              <a:rPr lang="nl-NL" dirty="0" err="1"/>
              <a:t>Raspberry</a:t>
            </a:r>
            <a:r>
              <a:rPr lang="nl-NL" dirty="0"/>
              <a:t>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23" name="Picture 2" descr="http://elinux.org/images/2/2a/GPI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7309" y="1840158"/>
            <a:ext cx="2537691" cy="4879297"/>
          </a:xfrm>
          <a:prstGeom prst="rect">
            <a:avLst/>
          </a:prstGeom>
          <a:noFill/>
        </p:spPr>
      </p:pic>
      <p:sp>
        <p:nvSpPr>
          <p:cNvPr id="25" name="Tekstvak 24"/>
          <p:cNvSpPr txBox="1"/>
          <p:nvPr/>
        </p:nvSpPr>
        <p:spPr>
          <a:xfrm>
            <a:off x="3442240" y="2163369"/>
            <a:ext cx="223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SDA   I2C-data 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3442240" y="2779157"/>
            <a:ext cx="19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SCL I2C- </a:t>
            </a:r>
            <a:r>
              <a:rPr lang="nl-NL" dirty="0" err="1"/>
              <a:t>clock</a:t>
            </a:r>
            <a:r>
              <a:rPr lang="nl-NL" dirty="0"/>
              <a:t> </a:t>
            </a:r>
          </a:p>
        </p:txBody>
      </p:sp>
      <p:cxnSp>
        <p:nvCxnSpPr>
          <p:cNvPr id="34" name="Rechte verbindingslijn met pijl 33"/>
          <p:cNvCxnSpPr/>
          <p:nvPr/>
        </p:nvCxnSpPr>
        <p:spPr>
          <a:xfrm>
            <a:off x="4816769" y="2428766"/>
            <a:ext cx="905164" cy="207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5080000" y="2963823"/>
            <a:ext cx="641933" cy="2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905164" y="3639127"/>
            <a:ext cx="4174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Raspberry</a:t>
            </a:r>
            <a:r>
              <a:rPr lang="nl-NL" dirty="0"/>
              <a:t> pi i2c:</a:t>
            </a:r>
          </a:p>
          <a:p>
            <a:endParaRPr lang="nl-NL" dirty="0"/>
          </a:p>
          <a:p>
            <a:r>
              <a:rPr lang="nl-NL" dirty="0"/>
              <a:t>I2c </a:t>
            </a:r>
            <a:r>
              <a:rPr lang="nl-NL" dirty="0" err="1"/>
              <a:t>drivers</a:t>
            </a:r>
            <a:r>
              <a:rPr lang="nl-NL" dirty="0"/>
              <a:t> </a:t>
            </a:r>
            <a:r>
              <a:rPr lang="nl-NL" dirty="0" err="1"/>
              <a:t>standard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installed</a:t>
            </a:r>
            <a:endParaRPr lang="nl-NL" dirty="0"/>
          </a:p>
          <a:p>
            <a:r>
              <a:rPr lang="nl-NL" dirty="0"/>
              <a:t>I2c </a:t>
            </a:r>
            <a:r>
              <a:rPr lang="nl-NL" dirty="0" err="1"/>
              <a:t>detect</a:t>
            </a:r>
            <a:r>
              <a:rPr lang="nl-NL" dirty="0"/>
              <a:t> </a:t>
            </a:r>
            <a:r>
              <a:rPr lang="nl-NL" dirty="0" err="1"/>
              <a:t>tool</a:t>
            </a:r>
            <a:r>
              <a:rPr lang="nl-NL" dirty="0"/>
              <a:t> </a:t>
            </a:r>
            <a:r>
              <a:rPr lang="nl-NL" dirty="0" err="1"/>
              <a:t>standard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installed</a:t>
            </a:r>
            <a:endParaRPr lang="nl-NL" dirty="0"/>
          </a:p>
          <a:p>
            <a:r>
              <a:rPr lang="nl-NL" dirty="0"/>
              <a:t>(I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).</a:t>
            </a:r>
          </a:p>
          <a:p>
            <a:endParaRPr lang="nl-NL" dirty="0"/>
          </a:p>
          <a:p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description</a:t>
            </a:r>
            <a:r>
              <a:rPr lang="nl-NL" dirty="0"/>
              <a:t>:</a:t>
            </a:r>
          </a:p>
          <a:p>
            <a:r>
              <a:rPr lang="nl-NL" dirty="0">
                <a:hlinkClick r:id="rId3"/>
              </a:rPr>
              <a:t>http://skpang.co.uk/blog/archives/575</a:t>
            </a:r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5484"/>
            <a:ext cx="8229600" cy="1143000"/>
          </a:xfrm>
        </p:spPr>
        <p:txBody>
          <a:bodyPr/>
          <a:lstStyle/>
          <a:p>
            <a:r>
              <a:rPr lang="nl-NL" dirty="0"/>
              <a:t>i2C </a:t>
            </a:r>
            <a:r>
              <a:rPr lang="nl-NL" dirty="0" err="1"/>
              <a:t>addresses</a:t>
            </a:r>
            <a:r>
              <a:rPr lang="nl-NL" dirty="0"/>
              <a:t> of the </a:t>
            </a:r>
            <a:r>
              <a:rPr lang="nl-NL" dirty="0" err="1"/>
              <a:t>Robotcar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764143" y="2228192"/>
            <a:ext cx="6477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 rasp. pi to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active</a:t>
            </a:r>
            <a:r>
              <a:rPr lang="nl-NL" dirty="0"/>
              <a:t> i2c </a:t>
            </a:r>
            <a:r>
              <a:rPr lang="nl-NL" dirty="0" err="1"/>
              <a:t>addresses</a:t>
            </a:r>
            <a:r>
              <a:rPr lang="nl-NL" dirty="0"/>
              <a:t>:</a:t>
            </a:r>
          </a:p>
          <a:p>
            <a:r>
              <a:rPr lang="nl-NL" b="1" dirty="0"/>
              <a:t>I2cdetect –y 1</a:t>
            </a:r>
          </a:p>
          <a:p>
            <a:endParaRPr lang="nl-NL" dirty="0"/>
          </a:p>
          <a:p>
            <a:r>
              <a:rPr lang="nl-NL" dirty="0"/>
              <a:t>I2c </a:t>
            </a:r>
            <a:r>
              <a:rPr lang="nl-NL" dirty="0" err="1"/>
              <a:t>pwm</a:t>
            </a:r>
            <a:r>
              <a:rPr lang="nl-NL" dirty="0"/>
              <a:t> controller:          0x32</a:t>
            </a:r>
          </a:p>
          <a:p>
            <a:r>
              <a:rPr lang="nl-NL" dirty="0"/>
              <a:t>srf02 </a:t>
            </a:r>
            <a:r>
              <a:rPr lang="nl-NL" dirty="0" err="1"/>
              <a:t>distance</a:t>
            </a:r>
            <a:r>
              <a:rPr lang="nl-NL" dirty="0"/>
              <a:t> sensor:     0x70</a:t>
            </a:r>
          </a:p>
          <a:p>
            <a:r>
              <a:rPr lang="nl-NL" dirty="0"/>
              <a:t>GY273 5883L </a:t>
            </a:r>
            <a:r>
              <a:rPr lang="nl-NL" dirty="0" err="1"/>
              <a:t>compass</a:t>
            </a:r>
            <a:r>
              <a:rPr lang="nl-NL" dirty="0"/>
              <a:t>:  0x1e</a:t>
            </a:r>
          </a:p>
          <a:p>
            <a:endParaRPr lang="nl-NL" dirty="0"/>
          </a:p>
        </p:txBody>
      </p:sp>
      <p:sp>
        <p:nvSpPr>
          <p:cNvPr id="58370" name="AutoShape 2" descr="data:image/jpeg;base64,/9j/4AAQSkZJRgABAQAAAQABAAD/2wCEAAkGBxQTEhUUEhQUFRUXFxgXFxgXFh4cGxscGBgdFxkYGBwYHSghGx0mHxgZITEiJSkrLi4uGh8zODMsNygtLisBCgoKDg0OGxAQGywlICYtMCwvLCwtLyw3NzIsMjctLCwxLCw3LCwsLDQsLCwsLCwsLiwsLCwsLCwsLCwsLCwsLP/AABEIAMIBAwMBIgACEQEDEQH/xAAbAAACAgMBAAAAAAAAAAAAAAAABQQGAgMHAf/EAEEQAAIBAgQDBQQIBAQGAwAAAAECAwARBBIhMQUGQRMiUWFxMlKBkRQVI0KhscHwM1OS0QckYuE0Q3JzgoOTstL/xAAaAQEAAgMBAAAAAAAAAAAAAAAAAQMCBAUG/8QAMxEAAgECBAUBBwQBBQAAAAAAAAECAxEEEiExBRNBUXFhFCIzgbHR8DKRocEkUlOi4fH/2gAMAwEAAhEDEQA/AO40V5ei9Ae0UUUAUUUUAUUUUAUUUUAUUUUAUUUUAUUUUAUUUUAUUUUAUUUUAUUUUAUUUUAUUUUAUUUUAUUUUAUUUUBReJ8WdZHUGwDH86XHjknvfhWjjsn20n/UaWYdC5OtgLljbYDrpVaPL1q1Z1XGMnu+o4bjsnvV6OPSe98KW4biJzCNEjAJsC6Zj6mwJ+VOsHhZXF2GGQXAN4l6rmG5HTWp+RbSp16v6Zt/uRRxyT3vyrL6+k941LHCnfMrdhlsTeNUDWG5XKenhtrSLF8NljK6aMSF2NrbgkXAO/XpQmpSxUFmu2hgePSe9QOOy9WNK2wy/wA+P4X08tqf8u4NZRIZYwLM2QqAQyqu4LE+ugpoRQp4ms2lO1vUiNxySw75/Yrwcdk96tR4lAzKGwqpchR9te9yBmAC943NvXSmnFMFDErkxEhbAMpA+8V1032+dNDZngsUrtz/AJYvbjcvvmvfr2T3jSxMTCSLRSm+wz/gNKyOJhvbsJc21s5v8rU0Ofmrf7n8sYrxuT3tKx+upL3zGoBniA1gkHqx/tW/DTRvomHkYjU2cm1up8BTQlOs3bmfX7Ekcak96s14tJ7xt51qnwRPd+jSxsdcxJNh5jw86Wx4WUjMEYrYm/kDYn0vUaEy9oj1b8XG54xJ7xr0cYk940mMbXsVYH0NY3I3B+IpYplWrLdv+R8vF5PerIcVk96kKSVKg1qDH2ip/qf7jocVk941kOJye9UjhXL7yAMe4p2vufQUxm5V07r6+YqbG1CjjJxzK9vIlPFZPerJeJSe8ajcSwDwmzjfUHcGosZqDXlVrQdpN38nRODMTChO5/vU2oHAj9gnpU+rFseqpO9OL9EFFFFSWBRRRQBRRRQBRRRQHJuOgtiGA3Zvzp7yTHFlk7yHXLcmza7i3unS3xpFxFv83/50t5bDDESEAlSI8x71rDtNO6jKxuV0Pra9ita3OJgor2mT9WTuL4hY8dnIzKrBiAb7eBHXS9b+IcadkXsoHLu/arY9EVovA6gkHUEEAb7Uj4SjLPAHzAZl0JIIW+2o7unTSrjxHi0MIlzFFcuhXbUWJuL3013HgKN2VzZwmZ1Klnb3ivcL5hkE/fw7Ad9LAgkGRURV9lbAdn1ufkbzOYuJ3Xsogyd8q4tYM2gve+u1tdTfWpWF5lgYyZmiuY2INlvm6G4F761o49Ogw8DmMPuQwNgSPG2hJte2h7u9YqV0W4qE1Sac1+3QQOqFWyFiyWzBkyg3YrdD1F1I6VbOHcKxEtsmIy9wDQLopA0tY2BANj5bC9UzHcTkkFmK2JucqKtz4sVF23O/iatvD+NT5Q0eHzFEAK5gGcEWLaC+m9rdfKsle2po4VUHVeRNKy2v/REwnAMEuUR40CQ5cozgi7lcoCkagnKdtbA9Kn8V4biFSY9t2qjR7qL3vqQo2Ou486URcuSoY37B/s+zdAcTGATEDkBAiBJFyLedTuNcRxASYSQGO7As0clwrW0FwLeHzqOhvVVTyO+b/kTuXMQseGHaAKc9ruLEZjqAT5WPxpli+NQCRgskIANx7G9hsd965fNIzuLAkmwGpJJ0HUnc/nT/AIDytPMxzBUA2Z+tvADUjrfajuzWwuLbSpxhe2hceIcQiMsoVlYGIWCtpfvbW0voNOt6rHKWLCyShiFzoVF9Lkm1gOpv0FMuK8myph8sTiQ582UDKT3cumuvp5mqVATHICyt3W1Gx00IHgwv8KnUjFVZqtTlKNknv5L1xLmCKMqonKBR3gGVSCGe6uG1F7r8h4EVFHG0ZDHJOGH2fZyM12buyBmYaAEMQDbSwHW9VjCYZC6RYUsWzZ80gC2IUCwBY+Fzc6k7CnsnJkkhZ1yqe73dPaIBYDXQC9+tFd6G1LE1JX5UbmPF+MSGYntnKKgN0sSRovdA6sx09fCoyY53ZAXkaOQkEPoRZijBh0IYH5UzTliaMN2XZLlXWRiGzaaqFsd7W1FJ8RHLHPEZytzlItlAC30sF0A+ArFo0q8ZKGaSd2++m+2/9EaJ6sfK+EEsyqdhq3w6VWnQqxBFiKsfJmLCYhMxsGuvz2/G1ZI5NGMefFS2udMAr2vK9qw9gJ+Z8KHhvbVdRVFUV0LjmKEcLHrsPjXPAdare557i6iqkWt7HQ+A/wACP0phS/gP8CP0phWa2O7R+HHwgoooqSwKKKKAKKKKAKKKKA5LxH/i/wD2D86mcp8YihicSTZTnJy2O21xbfaofFBbFk627Tw86lcvcuwyMRPnDAn2WBUi+2gJGmu/Wq0cDDqpz5cu17vcVcxFGdZC7yiS5ugBC2ZVubkH7y6WB/C6/iXCy8XaFNYm7EncEC9jbceHxFMePucLPJHhmZEuNN9bDUEjQ6kXGulacLx7C/QWhM1pO1zkFWI063CnXcVFi9U41pyja0le7Xf88ERuVWbERxrEELRox0A0A7zHXU3vv5VImhaOPOuGVoh957k7kd+x0PdOlvCmy824X6SsgxByiHJm7J73t7NstiNP1rRHzVhhhuz7QNI0lwGiJS2uW91UX1t+NLGw8CtXd/wIm4oLaQw/C/8A+qu+D5rw0aIrOBaMjugm11sFFhqdfTelfBMBJiEZrwhlfLlMIO1iWuPXzqHxjByxSmP7AjYM6IuY+Cg9dbeHzqXoa9BVqXvxV0/T7ESTmNHjC2kViyn21sLMlzcsWBsh0GneOmtWvj3G8PJG6ghg32gvpmGfXL4NYMPE+lU3AYh3lWIrGpLZf4INj6AXNWPmzlnJEJhIrFFVXAHUtuLaAa9ajUtWKrVYScYrQT8BUPiI1Hcuw1tmNm00v131A2B9a6gZYkBZrZcoDMx8D19fHy12rlXK06riY8zZQWte19b2AN7WFidfOukYoXcjLoVA27oA0sdP3esm2ti3hmV0vmS5cN2gujFSuYqQdDcbkEW38rVzDj8rNKQ6kSqQDp7S6hWFvasQRm6gjwrpmCwuS9vYOtra3HUeFc45hQ55HdWEsshvc30VmPdHQC6DztUt6F+LjHlSv2F/AZkE4aTRLHNYdLdAo/etPeZMeskUEGWRWWWOcXQsDGEyqCAwProdut6Vcoj/ADcdjrcjQnb7xOmwXNVyh4vhwspdoRJ2vc9km1h7N9bb+WtYs0+H35Wj6iHhGM+iriO1ik+0jWIBYcoFmc3Y5iCftAPHbc1nxPGQytEoTcBTcG6m1gVt3QP1FWJMdC0T27IuxRk7oGazakWHe2qvcySlsVATZtEUMu1wTmAA00uNKjoXY3Ny3drp09RS73iUnUhmUHrYAED8TXuFlttWk/wBr/zH/Ja1xtpRHmq+68I6Hwbm+wCzAnwYb/EU1k5rhAuMxPha1cySStwlqbs2ocTrwjlun5HvG+NNMddFGwpdGah5tKkQCoNGrVlUeaTuzpvAP+Hj9KYUu5fP+Xj9P1pjVi2PY0fhx8IKKKKktCiiigCiiigCiiigOScWFsYf+4PzrRyhjplklRHcIMrZVMYF2Lgk50Yn2VGlhvfpW7jAti//AGD86l8o8JjdZGZWzZiuZZnS4GoUhCNrk6+NVHFwb/yZeZCDiCGYiQsqkqud3YAO5GYlQNtCNKpSYcEt4hmH42/O1dA43hz9I7FcimNVjiRjcKLqfvkAtlYkZjqRr0qqvwW2GmeVMswlsMrqVt1AAJvrfb8qJm5QUYTqTb6/QWDDLuSdR09ATf51hiCoVCvXXbXa2/rerSnL0P0uJexkMLQ53TtBmuAbsGvoL2NvI9KVLwxBhnNj2yyEA5lIy7Wy318bjyqbm06sLbnQf8O+I5kl7UFypUAk9NdNKV808Xj+ksrQB1AGXvkWuFJB0Ohyjax311pnyEuGyOA0tza911J1vooNrXFQeYOHqMWzo6XKrkWUhTcFQWyvYHTPa+hIFVvNfXYp3wscr1K7gMXfELIwveQEgabnW3zq6c28RTsMsUTDM1m7177sLg3vqL1WDGGxEQbKXuO17O1rgk6WOXNlAvbS9WvmLDRyxEYdZMwGbU20Fr7gC9jtf8ql5tLbFOGio0qqbu+/yKGILG5uvUD73+1XXgXPuUZMSjNbTOtifiDbWl3AOVxLftXMbX7o01GmvzPlS7mDApBO0aEkADvedr306fKrDn0+fh4cxaJlyxn+IEQBEMTu3TMMoHr1+FVHjeOMrpIVW5XMbaC+Y+OpHlS+HDAqzZhoLga3PS2g00N7nTStmN0EBGndGv8A5trUMVMVVqxtLb08kzhWAcyFisbge1GG0vfRWVNRrrbyq0tyrhZU7R4wLNlYKAt7gMbnUix0Gugqmy8V7IscOgjbNZpVNwbFm7gZRluWJ1u1rC4AqK3MmMsyrPkVmznuLo2gJ9nw6CsXmaNyjWwtJ5bXXf8ALF7wvKmFQtKiWMS5xex1W510136+ApNxfAxxYiDs1yk5WfwuWbXXUXtt0t13pQnEceGI+lKVZCSQi95LXIXuaEgfCteBxcks8ebvZWFjYaC97XAuQOl9r1EU7ak4utQkrQjv9ybgULIiiJpA0jAsptkuUX4mxzWPQHzI0stmsLGxtcdbVFwsU6khVlAY2IGYA67G29Wfg8OHOIXCsuZyCGk1yh1vdFA8CCL0csr73ND2WWLio042y7tidTWat4VN5i4aIHsNjf8AA2/SrFyVwodmJSAXcnLf7oBtcfImolUSjddTSocOq1MQ6Ddrbsq7RMBcqR12rfAa6TjMJ3e/ZlOhBHjoOtUPi2D7KUqNjqKQqNyyyVmXcR4W8NBVIyur2L/y/wD8PH6frTGqhh8biSMPh8K0UbGF5pJJUaQBVZUVVRXS5Ysdb6BdjcVt4TzJLI+F7RUCTrPE2W/dxOHch0BO6MI5iNL/AGfnV62PSUPhR8ItVFKOGcSeXE4lbAQwmOJTbvNLl7SU3vbIA8a+OYP4Cm9SWhRRRQBRRRQBRRRQHJuNH/Oa/wAwfnS3AcKlnlKRkA36m3ib+NtKacfmCzyZkV7kjvX+YsRWXL/GIol7TEJLI/adnH2a5m9jMbgEE6Lv5VWefpU4VK8oN9WxRxDh8kWIjSZ85FtcxNgLkLrtYilUeHDXll0S523YnXKv9+lWbmHECTERSrmCGMSHPe6r3rZr9TfQb9KrWI/gwjzk3PmKhvUwrU4wqSitlr9Eb8EGklLWABRkAGw7mVV09QL+devyliwcvYOTa+g8Rff9Kncq4+KNZBITmewAAubDvX08x67WrHieLEskjjGIWbNkYyYhMoKKFFgo9lgTvqGqXobOHw9GrSTlKzN/BsLisO8KZpIUmMmgIRiVS9tQWGqjp40j4rJJNiZMxlkK2HfuzABQSDdQQLlrXA0NXeDi2GdMMryxzSwwhS5dwA4UB2DaMSbepF6q0+JgMhCH6KqsW+wuyyG47xJIJNgdDp3j8Tb6G1VjR5KpZ9BZh5GjYOhsVNwfAjbQ0x4jzFiZ0KSyXQ2uMqgG22wFaFj7aRyoCLcsSdlBN9a2Ngo7fx0+Tf2pdHGXMjdQenm1xvy1xtsLBdVQl5WUFlJ2jVgO7qLn4Uv5ix3byJLYjtIYnI6d9A1hb1p/ytwiCaJklZ2yyZw0Tsm6gWJFj93balHMuHjjmCIpVEjSNA1/ZQFc19zothfffyodGqv8KKEwUgXv8jUhMYCBHNew9lh7SH9R4io5b9+lewwtNIFzDM1zmY6aC9yT6damxyqbal7vXoSTwuE976Uut9Mhvp4i+l/E6VNwcODzIJLkLGwey5czC+W1zrcDfe5pRxHDGGQoZFk0HeQ5htoL+QtUQP8Aj+9KyUTv0cJTUU7alkj7D7HMxuIXRwGUAE5soXe66a2vuPGoeLmtFFHCyq1i0pFh3gxAGcasLWNv2FOc/ppWL61ORF0sPCStt+f9G9sTKpt2rk7giQn8jVr4XjcK5WZ2eGZZDKwtmVnKqpI8AcgOXxv41XMPwkvCZQ8YsSMhbvGwB0G5vfT41b/8OJCYpURAzE3ubAAWHXfX8KqnBNmlQVWjXdOL0ffXYhcTxIxDZzmEKaAt7Tkm5PqSSdPGrFyfx9CBG1kZfYudwel9riq9zli2aVVewyXAVdgNPDr+9Ki8F4O+IJy6KN2O3p5mqpwio6u1jVjXrQxrUFmb0fr9rHUsfjVC3YgAa1z7ieO7WUsNth6VMn5UYJ3Zi5903/DU0mEZU5WFiKihllJyzXZjxmviMipzhlj5vcuMGDxIGHxGFWKRhC8UkcshjBDOrqyuqPYqVIItqG30Fbm5ckGASJWQ4mN/pKsLhO37Y4hrXBIjZmdNicrGmvL86iCJSy5ipIW4uQDqQNyKYidc2TMuYC5W4zW2vbe3nW0tjuUfhx8IXcscMOHw0cbkGTvPKw2aWRjJKw8i7NbytTWisWkAIBIub2F9Tbew62uPnUlplRRRQBRRRQBRRRQHJ+YgDiWB2LgH51q4dw1sYGUTRxtFKGUOpIy9m8dgFZTpm8a38xG2KJ6Z9/jWjhmOnwxkKQ5sx1JUnbaxGnWqnZ7nAo1OViJSe2Z3MOZuFSIIo1btAqhWKCylrk3sSToCNya2nltOwJldgIVeRipF7XFxax72m1+tQOPYyXEuHMJQqLEAGxsb31GlS+L80uyyIYAoliMZube0O8RpvqTU6F0auHlVnOeztvf5kLgHC0bFIpd7FrexY3BAIbMbgjMvQ+0K18wcvfRhfOWuTYaaADXMfE9AN7HwqNDx6dZFfNmKsrWJ0OU5hcADy9bDwFmHFOYmxURiaPvlwylTtqbrY7jX9aCpLB8txhv033FUUKqEHZ9rI4DBbkAA7AW1LGpjYSQAN9C0N7e2dtdt60qFM8SlwAoVGe+gIFib+XjVi5o45A2HCdqkrDEQuy6Esq+0QDYMOlR0uY4ajConeVradP7EDYWeQZUw7IoOoAIuR1bNqbVFkwki2V1ZbX9rTxJ39PjTTlDicSSsWKxr9GkS5CC7N2YAGU3Pstv69TTHjPEcOgR4wkwbPms+VkuDde6MwBzHypF6XJxGCpRTln2/NkV7BcTlh/hSMgvmtpYm1rkEa6eNb8NPJPOrSHOQQSX2sDfvsOn5DQVlhZlf2cPGcuursB8ybVsmsoOcIiblEa5c9FJvoKm5oRTt+q6+dv5NpUd7s0gZMxs8mmY9cgJFlHSssJETKo7LBtvpm02669PTSoj3zKXQPK1gkVu6i9Lj9Pia34fDFnAMWEPq9unrUJmxT1kvz+hdzTCUxJBES91e7CbqNPIb9T+tLwP70x5rW2IPdhXuqCsOqA28fHqfWlinT9KuWx347I9S+tZufx3tXiP5XHjWDg+f78akksfCIGkwrqqYYkMbs7BZbEA93xGn56VO5IwU6NJlDjRdUNwRrY6aEa1A4RFfBuckDWZxdjaQXVdV+I/OmnIUwWMk4kQ3bIFNjm2Ombzbp41VLc0Xb2qN+zFXMJft3z3uPevf43+Xwq88iqvYRbW75PmcxGvyFVHmCPtsSwjftOpfTSwsbgbajapPC+YPo3cRQ6A3N9yepXwqitFyStrZ3NLD4iFDFzqT/S7q50ziBAA8b6fvwqgcy27c2tewvUnEc55l7iEHztSATF2LMbk70pxlKpnatoRxfHUZ0VSg7u97jXiYCTYPEm18LAspPhG04hmJt0Ecjt4d0V6mPMOJxnEMuZjhcZIoPVMNJHFELj7rdmX/APYat3C+FRS4dTImbPA0DakXjc95dD18d6nYfgkCBAsagJD2CjUgRadyxNiO6N9dK2Udmj8OPhFaxvGMVgi3bSrigcFicULRhMr4bsyVXKdY27UWvdhl3N9IfE8RiMLiYp55kxOTA46YKsYQ5kELMqZSbxmygXuw1uzX0tXCeWcLhixhiCllCElmeyDaNc5OSMX0RbKPCtfDuU8JA4eKGzBWQEu7WR7XjUOxCx90WQd0a2AuaksFPK/E8a0yriEl7N42YtKkCWcFSoiEM7koQW0a5Hd71XGlXCOXMNhmLQR5TYqCWZsqkglI87Hs0uB3Esug00FNaAKKKKAKKKKA5XzSn27ep/OkplcaBmA8iaf8zr9s3qfzpC661U2eUr3VaVu7I74iSx77/wBRpxygzSSNG6rKpW5EgzWtrdSdj0vSopvWuOVk1RmUnS6mxt8KhMUqrhUUndpF2n4ThjDGWiFzmG5Xrp7NrkX86lcK4Xh4ow8cYzFmXUlr3B0N65xM8hsO1kt0GY6X3tUnheMmVjaWS2VyBmNr5DqPOpudWGPouStDUe8S4VB9PVEZBcj7IobAlfYJvb/c04xmAghTSKJc00eYOfZ7rMwB3vZRYdTbxqj4CV5sRFnkfMSFzjVgNrjqTrVo4ly6gKqcRNneRY1LXcMSGbvBVuNEOutqkzwlRTzSjDqM8EIZJGDR4djkeQMoFwR2epIJsSWOmulvGkHN3DIVyNdIcxawRDZgN2sNug8NfKpeF5YjWYg4ptcxCRqVIABe2ZtxlHzI8RePzJwiOOFH7aVow1sjm5zAHRD0HTbxoyzE3dJ3h9BJGiuOqwqTp96RgL/P8qYQYNgMzfRoj0Urdx1HlppvUKSbIwLaSWAUDaJfK+mb1qXwjhck5KxqWQ2PaEg9473va/8AsN6xOfSp9ErsgYj7NWEbZ3b+JJ113A628WpNMltKs3HOV5YWuGSQ9Mrd4aXAyk3Jtrt0quSp5H+3xrJaFFeE4v3o2NEZAO4H78DWfarpYj56/nWD4NWNzvVjhlMf0fMqLbDPEhYHXPcd78NayzWOjhsasqi1tYrwlHS2uu4oM623HzptgMc6sqsig4fDyxqCL6W662J8/wDatWPwTSw4fRSI4mOW4z2zklrXuwtbWmexd7ZmTcE20R5wTGl/eb8VQj8DUrh+KCKQ8Yfe1za1yCb6ai6jax311rUB9jGP9Tj4AKB+At8Kv0HKeHhiaVmaQ5cyLbLqFvY73rHc5tqtes509NFcqiBkidn0aUiwG51ufhqasvJfAldBLIuYsTkB203JHWqliXZmJbe/y8hV45D4qvZiMmzIToeoNzcfM1RWuo+l9fBPDOVPE2l0Ttfqx/juFJls6IRtcCx/KqLxHBdjIV6dK6JxHEAqNQANTfyrn/FsWJZSw22HwrCjZVGoP3bG3x2FPkRlJJTvp4LRBxiRBhsPAkRkkieS80hRcqMFIXKrM73caAAAak7AzG4/KsK58MVxLzGBIe07ruMzZ1lKj7Ls1MmbLcAEZSwtSzEYNpIYhJhExuGMesVo+0SQMbOvbMqkFTY94EZdL3NsMHwLEJEkiIVaHFGeDDSzZisTQmB4TJdgGIeVwASoJVb2rdWx0aPw4+EO8FxHEh2TEwIv2bSJJC7PGctgyPmRSjagjfMM22WpvL/EDiMLh5yuUzQxylQb27RA9r9bXtS+DE4ueQ5sOcPCI3BWVo2lkc2y2ETsqIBmuS1ySNABrF5NxGIjw+Fw0uCxEZjgiieRngMYMcYUnuTlyCVsO71F7VJYWmiiigCiiigCiiigOZ8zj7ZvU/nSN11p/wAzD7ZvU/maTiO7bVSzymJ+LLyyKF3rB00qycP5cllF1UAeLafKtuM5TmRbhQ3jY61FiFh6zjmUXYqEketeYMAPqbAhluf9QIH51OngKtYioUib0KoyytPseYCOSLER2UF1cZQxsCelz4VZeLYbGSqHMcV0mDgBgWV1VgNGUqfbJ+XhSTh+NVWj7ZQyK2/3lH+k005k4nDLCgQlT22c3v3h2TRk5ts3eG99qzW2p1+Humoy9+3oHB+G4tLMY4wVVgoeQAqMiofZXqqKLX+7c+NHMeEnkih7ZFSw9oE7aklui3+fdqBwHiccTqXcgKrAgXIJaEITqNywvfwte/SRzRx1Z4kSNmIXVs3U+utwPh00obOJqUuW1nv6XQjxUytIWPs5rjTfSwFvAn8zT7DY+fNHDF3gwUhOlwLNYpawW/QnXxuLw+UcMkk4jkOjBgPXQ6fI10T6qCEvHcPY2120tYeG1ZJWJ4dZ0nLq2V3ifCpngkXTtGCsLgpmMeuReraEgHvevWud4PESLFLHIrKwdQ2Ym5BFwLbaFSb+YrsTRIO8QXb2rnVrjoSdfHfQVS+YBhezzMrGUtlOU2uBr1vcC+nWsM1zcxVPNRl4/Y0f4eKTiipUMMpBvbS+t9d9qZ/4pxkCLQBcpUAeAsf1qtYPEKtxD2kbZobt2hvlM0akXWxGh11GlbeLY200gbtHQrG0Ydy6khnAfvMSFN9utlJ8puc6lBextXIzj7aX/tNf/wCMVFgmiDiUxE4hU7NZM5ygZSl8lvayki97eVMhwTGBu07Ns1zfYnqDmUG4BAO4t+FZYrlmcuMkLLdQxBtZSembbp+NRl7mnDnwTdNNfLuQT/Cj/wCtz/8AWrUvMjDCZ2SIWYxr3CWID9mTmz3DbG+UgEiq/wAWwUiMoZWCKqgaaa7n1uD16Vbp+W4/opGfEqLmUoCuUt7ZBGXMUv0v+IojawEJRlNPsioRtrcaa3FSuG8Okme0Itl3YmwHqf0qAW8Nr10TkiFexj275Yt43udD8qwqzaXu7vQ5fDcIsRWcZPRauwoxPAsVkuZe0A6XP60piS2h0rqHEQqhcoAJNtPCxP6VQ+PoBObddT8awpSlGeSVu+hu8XwFOnTVaDe9rN3LlguLQYfDRNiJooQRYGWRUBOpsCxFz5VOxvGMPCiyTTwxRsQFeSRVViRcBWYgHQE6eFVLD4Z2nR8K8BxCYVVeHERtlMbyOyPHIuqXdWDWDXyrcAha1cPZC2ARYRDk4hi0eNX7RA/0bFM/ZtYXXMxNrDKbiwtatpbHapfDj4RdeHcShnXPBLHMl7Zo3V1v4XUkXrZDjI3Z0R0Z4yA6qwLISLgOAbqSNReqxxbFR4bH9qMqquCnlxVgB3Y3j7Av5/xwt9+/bY0k5bnlgxOHkmwuIgOJEkeJeQxlGmkc4iGxSVmspMsa5lXSRRobCpLDpNFFFAFFFFAFFFFAc35nH2zep/M1I5U4eJJrsO6ozHz10H6/CtXNH8ZvU/maY8mzgSMCd1/f6VUtzz+SMsZaW12XMCivaKtPQFL554YAVlA30a3j0NUZ01NdK50mURBTe5Nxby8a52y6mqXuea4lGMa7a6ohNHpWyCXL3SodTrlO1/EeFZsmlb8DwuSdrRre2pOwHqaaJamjTlJzSgtSOZo7/wABfmf71lGEcFQixt0O4Pkb7etZY3h7wuVdSD+9q0ph7i5uPP8Ae9SrNXRY604yyyXlWS/8NbwsjKRdGUi9twwNwdf3pV84HzeCoXECzDTOB3T6gbVVFlQgdqrG2gINjbwPjWJEHhJb/q/2qU7G3Qr8p5qclZ9GXriPNUCKcpznoBa23WuccYxr4iQuwA8ANgPACpBSDXSX5j+1a3xmQBYQUHUki5PmaNmdfFyqq0pJLstSXye6wyNNKcihbKbas1/ZW++nWpnNPHIZMt1zkEaMLWF7kgj0HyrQvLGJxEaTF1Kttc6ga3YgDbTprSp+GQxOVmxEBbTKmZlJJ9QNNel/hUN23NrDwxLpcunDR9X6l5TjWGyTLDIkbdk6xvmCi5GgRmPRrH40k4PxKUTQGTF3VWUyZsSpBGQh+6JDe7EHaln0DDaawAXtcyNa/hbrXjcvvMzMk0T75Qt9cupVdABYXPwrHOn1OjUjjacLuk/2a+o35r4jBLEQj3ZXYgDqD1B2P3f9qsc3C3OGJOLkJtnOii4yaJYdP3aud8V4HJhyqyZbuLgA9Nrnwq2vxaZcO5yxFAwjGgN7hdAe0F7ljaynQVYaWGlKtUnzFZ2S+pTrakHxP5075d46cOSrC6E303B8vH0qLKonu6DK/wB5fHzFOuU+X1kHaSi4JIRdr23J/tVNVxy+8cvB0a6xKdB/Ppbrf7DHE83xFe4CW9LVXWnaRizG5Jq74zl6IrYxqvmo2qn4rCGJyh6flWFDLdqzT9TY4zDFZYuo04+ncvOH4Nh8RBD28UchRTlZl7y33ytuL2F7HWwqTNy7hWiSEwRdlGc0aBQqqSCCVC2se83zNQfrj6PDh1WGWeSUlUjiyA91WdmJkdVCgLa5O7KOtS4eOfaQRSwyQvOspUOUNjEReMmN2XOVJcAE91W2ykVto7lL9C8I2Qcv4ZI2jSCMI5BcBfbKkEFzu1rDfoLbVNxWFSRcsihgGVgD0ZGDqw8wwBHpUePiitiWw4DFkjWV20yqHZlRSb3zHIxtbYeYqdUmYUUUUAUUUUAUUUUBz3mhftW9T+ZqFhJ2Rgy7imvMEJaVrKTqdhfrS44Nvdb5GqTzeKTVWTXctmB5hUrZ9CPH+9b8Vx6NVuGBPgNaqH0VhqVOu1YtA1vZPyqbstXEayjZo84zxBpnudANhSgpqaYvhzfY1h9GNzpUHMqylNuUt2L2i0p/yvjlizK+zWN/QdaX/Rjb2T8qz7BhYZTfwtUzgpxysjC1Z0KqqR6G7mXHiVxk2UWuRqfnSLszY02OHN/ZNavoxttSEVGNkRiK061R1JbsWlNq9ya0xOFOgtr6UDDG+34VkVK4sMd61SRXFNhhzrp+FeHDHTT8KFkU2W7gRPYYe/8AqHp7W3lpXOecsxxIYHRV8fgLCrXh+IzKERADluV7t973H4mqxx3AtNIHOdcoAyoCFsOhFqorQctj3PBeL4fCtOpfZLRFceV21boPxFdC/wAPYgcPmO9pNfVTf9+dVMcNOhyP6W/2qxcJneFQqC3tbg37y5TtaqKdKd9Tt8U4/ga1DJTk2/DGHN+BRjFnkIbKPu3uLnX1vf5VKl5dIjJE0oQgHssqEWHjpf438PAWW4yaSUgvqQLDu2sPDQfu5raMVMR7cnhudtrelbx4lYyEKkpW3sV/CxFWuNDeuhcs4/MijTMmhHl0P4/hVTTDm+x+VSoFZTcXB8Req6kMyVt0aGBxTw9Ru1090XjHSlsuwUEk63voQPQa3+FUvisueYsNhpf0rdJiJWFizEVqSE6aH5VhCDz55PU2OI472iCpwi0r3G3FYsN2eGbGYZ5owsi5ljeVULZTZ4owxbNl0YqQCtrjNrHGBmHDhIqv2mHnkxOGRh9oIlldkhs2qlsOzRgHVc4HS1W3hH8FPT9amVsrY7dP9C8CDlCFjHJiJAVkxMrSkMCCqACOFCCAQRGiEg7MzU/ooqTMKKKKAKKKKAKKKKAjyYGMm5RSfSsfq+P3BUqiosiMqZGGBj9wUfQI/cFSaKWRGWPYinh0fuCvPq6P3B+NS6KWQyR7ET6si9wfjQeGRe4Px/vUuilkRy4dkQxwyL3B+P8Aej6ri/liplFLIcuHZEP6si9wUDhkXuLUyilkOXDsiH9Vw/y1+VB4XD/LX5VMopZDlx7Ig/VEH8pPlWJ4Jh/5Mf8ATTCilkZZV2F/1Hh/5Mf9NZDg8A/5Sf01OopZCyIf1VD/ACk/pr0cMi/lp/TUuilkRlXYiDhsX8tP6RXv1dF/LT+kVKopZDLHsRvq+L+Wn9Ir0YKP3E/pFSKKWQyrsYooAsAAPAVlRRUmQUUUUAUUUUAUUUUAUUUUAUUUUAUUUUAUUUUAUUUUAUUUUAUUUUAUUUUAUUUUAUUUUAUUUUAUUUUAUUUUAUUUUAUUUUAUUUUAUUUUAUUUU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361" y="24709"/>
            <a:ext cx="8229600" cy="1143000"/>
          </a:xfrm>
        </p:spPr>
        <p:txBody>
          <a:bodyPr/>
          <a:lstStyle/>
          <a:p>
            <a:r>
              <a:rPr lang="nl-NL" dirty="0"/>
              <a:t>Magnetometer - HMC5883L</a:t>
            </a:r>
          </a:p>
        </p:txBody>
      </p:sp>
      <p:pic>
        <p:nvPicPr>
          <p:cNvPr id="54274" name="Picture 2" descr="http://upload.wikimedia.org/wikipedia/commons/thumb/d/d5/Geodynamo_Between_Reversals.gif/220px-Geodynamo_Between_Reversal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8240" y="1519976"/>
            <a:ext cx="1689469" cy="1850737"/>
          </a:xfrm>
          <a:prstGeom prst="rect">
            <a:avLst/>
          </a:prstGeom>
          <a:noFill/>
        </p:spPr>
      </p:pic>
      <p:sp>
        <p:nvSpPr>
          <p:cNvPr id="7" name="Tekstvak 6"/>
          <p:cNvSpPr txBox="1"/>
          <p:nvPr/>
        </p:nvSpPr>
        <p:spPr>
          <a:xfrm>
            <a:off x="693683" y="1990314"/>
            <a:ext cx="4897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-Electronic </a:t>
            </a:r>
            <a:r>
              <a:rPr lang="nl-NL" dirty="0" err="1"/>
              <a:t>compass</a:t>
            </a:r>
            <a:endParaRPr lang="nl-NL" dirty="0"/>
          </a:p>
          <a:p>
            <a:endParaRPr lang="nl-NL" dirty="0"/>
          </a:p>
          <a:p>
            <a:r>
              <a:rPr lang="nl-NL" dirty="0"/>
              <a:t>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 </a:t>
            </a:r>
            <a:r>
              <a:rPr lang="nl-NL" dirty="0" err="1"/>
              <a:t>earth</a:t>
            </a:r>
            <a:r>
              <a:rPr lang="nl-NL" dirty="0"/>
              <a:t> </a:t>
            </a:r>
            <a:r>
              <a:rPr lang="nl-NL" dirty="0" err="1"/>
              <a:t>magnetic</a:t>
            </a:r>
            <a:r>
              <a:rPr lang="nl-NL" dirty="0"/>
              <a:t> field</a:t>
            </a:r>
          </a:p>
          <a:p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used</a:t>
            </a:r>
            <a:r>
              <a:rPr lang="nl-NL" dirty="0"/>
              <a:t> in robot </a:t>
            </a:r>
            <a:r>
              <a:rPr lang="nl-NL" dirty="0" err="1"/>
              <a:t>car</a:t>
            </a:r>
            <a:r>
              <a:rPr lang="nl-NL" dirty="0"/>
              <a:t> to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direction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with</a:t>
            </a:r>
            <a:r>
              <a:rPr lang="nl-NL" dirty="0"/>
              <a:t> the x- and </a:t>
            </a:r>
            <a:r>
              <a:rPr lang="nl-NL" dirty="0" err="1"/>
              <a:t>y-value</a:t>
            </a:r>
            <a:r>
              <a:rPr lang="nl-NL" dirty="0"/>
              <a:t> of the sensor the </a:t>
            </a:r>
            <a:r>
              <a:rPr lang="nl-NL" dirty="0" err="1"/>
              <a:t>angle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the </a:t>
            </a:r>
            <a:r>
              <a:rPr lang="nl-NL" dirty="0" err="1"/>
              <a:t>magnetic</a:t>
            </a:r>
            <a:r>
              <a:rPr lang="nl-NL" dirty="0"/>
              <a:t> </a:t>
            </a:r>
            <a:r>
              <a:rPr lang="nl-NL" dirty="0" err="1"/>
              <a:t>north</a:t>
            </a:r>
            <a:r>
              <a:rPr lang="nl-NL" dirty="0"/>
              <a:t> and the robot 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calculated</a:t>
            </a:r>
            <a:r>
              <a:rPr lang="nl-NL" dirty="0"/>
              <a:t>; </a:t>
            </a:r>
            <a:r>
              <a:rPr lang="nl-NL" dirty="0" err="1"/>
              <a:t>see</a:t>
            </a:r>
            <a:r>
              <a:rPr lang="nl-NL" dirty="0"/>
              <a:t> datasheet </a:t>
            </a:r>
          </a:p>
          <a:p>
            <a:r>
              <a:rPr lang="nl-NL" dirty="0"/>
              <a:t>of the magnetometer  The </a:t>
            </a:r>
            <a:r>
              <a:rPr lang="nl-NL" dirty="0" err="1"/>
              <a:t>z-component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discarded</a:t>
            </a:r>
            <a:r>
              <a:rPr lang="nl-NL" dirty="0"/>
              <a:t>.</a:t>
            </a:r>
          </a:p>
        </p:txBody>
      </p:sp>
      <p:pic>
        <p:nvPicPr>
          <p:cNvPr id="3" name="Picture 2" descr="http://o.lnwfile.com/36e9p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3044" y="3512720"/>
            <a:ext cx="2591955" cy="25919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879" y="23563"/>
            <a:ext cx="8229600" cy="1143000"/>
          </a:xfrm>
        </p:spPr>
        <p:txBody>
          <a:bodyPr/>
          <a:lstStyle/>
          <a:p>
            <a:r>
              <a:rPr lang="nl-NL" dirty="0" err="1"/>
              <a:t>Servo</a:t>
            </a:r>
            <a:r>
              <a:rPr lang="nl-NL" dirty="0"/>
              <a:t> motor MG90S 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599787" y="1978703"/>
            <a:ext cx="79311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>
                <a:latin typeface="Arial"/>
                <a:cs typeface="Arial"/>
              </a:rPr>
              <a:t>Angle range: [0 – 180 degrees]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>
                <a:latin typeface="Arial"/>
                <a:cs typeface="Arial"/>
              </a:rPr>
              <a:t>Angle controlled by a </a:t>
            </a:r>
            <a:r>
              <a:rPr lang="en-US" sz="2000" dirty="0" err="1">
                <a:latin typeface="Arial"/>
                <a:cs typeface="Arial"/>
              </a:rPr>
              <a:t>pwm</a:t>
            </a:r>
            <a:r>
              <a:rPr lang="en-US" sz="2000" dirty="0">
                <a:latin typeface="Arial"/>
                <a:cs typeface="Arial"/>
              </a:rPr>
              <a:t> signal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dirty="0">
                <a:latin typeface="Arial"/>
                <a:cs typeface="Arial"/>
              </a:rPr>
              <a:t>    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dirty="0">
              <a:latin typeface="Arial"/>
              <a:cs typeface="Arial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47697"/>
            <a:ext cx="3446125" cy="219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2250" y="2208815"/>
            <a:ext cx="29527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490" y="48128"/>
            <a:ext cx="6415573" cy="1143000"/>
          </a:xfrm>
        </p:spPr>
        <p:txBody>
          <a:bodyPr/>
          <a:lstStyle/>
          <a:p>
            <a:r>
              <a:rPr lang="nl-NL" dirty="0" err="1"/>
              <a:t>Servo</a:t>
            </a:r>
            <a:r>
              <a:rPr lang="nl-NL" dirty="0"/>
              <a:t> </a:t>
            </a:r>
            <a:r>
              <a:rPr lang="nl-NL" dirty="0" err="1"/>
              <a:t>control</a:t>
            </a:r>
            <a:r>
              <a:rPr lang="nl-NL" dirty="0"/>
              <a:t> MG90S [2]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599787" y="1509455"/>
            <a:ext cx="79311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>
                <a:latin typeface="Arial"/>
                <a:cs typeface="Arial"/>
              </a:rPr>
              <a:t>Period: 20 ms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>
                <a:latin typeface="Arial"/>
                <a:cs typeface="Arial"/>
              </a:rPr>
              <a:t>Pulse width 1ms [0 degrees] to 2 ms [180 degrees]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dirty="0">
                <a:latin typeface="Arial"/>
                <a:cs typeface="Arial"/>
              </a:rPr>
              <a:t>    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dirty="0">
              <a:latin typeface="Arial"/>
              <a:cs typeface="Arial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pic>
        <p:nvPicPr>
          <p:cNvPr id="53250" name="Picture 2" descr="http://www.servocity.com/assets/images/Untitled-1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3" y="2313343"/>
            <a:ext cx="7158550" cy="3707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XL-Agrirobo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132" y="3271179"/>
            <a:ext cx="6685613" cy="2874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871"/>
            <a:ext cx="8229600" cy="1143000"/>
          </a:xfrm>
        </p:spPr>
        <p:txBody>
          <a:bodyPr/>
          <a:lstStyle/>
          <a:p>
            <a:r>
              <a:rPr lang="nl-NL" dirty="0"/>
              <a:t>Mobile Robots and </a:t>
            </a:r>
            <a:r>
              <a:rPr lang="nl-NL" dirty="0" err="1"/>
              <a:t>applications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815" y="6146048"/>
            <a:ext cx="8229600" cy="711952"/>
          </a:xfrm>
        </p:spPr>
        <p:txBody>
          <a:bodyPr>
            <a:normAutofit/>
          </a:bodyPr>
          <a:lstStyle/>
          <a:p>
            <a:r>
              <a:rPr lang="nl-NL" sz="2400" dirty="0"/>
              <a:t>http://www.robotnik.eu/videos/</a:t>
            </a:r>
          </a:p>
          <a:p>
            <a:endParaRPr lang="nl-NL" sz="2400" dirty="0"/>
          </a:p>
          <a:p>
            <a:pPr>
              <a:buNone/>
            </a:pPr>
            <a:endParaRPr lang="nl-NL" sz="2400" dirty="0"/>
          </a:p>
          <a:p>
            <a:pPr>
              <a:buNone/>
            </a:pP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  <p:pic>
        <p:nvPicPr>
          <p:cNvPr id="5" name="Afbeelding 4" descr="yoki-taro-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442" y="1614904"/>
            <a:ext cx="3301608" cy="2104775"/>
          </a:xfrm>
          <a:prstGeom prst="rect">
            <a:avLst/>
          </a:prstGeom>
        </p:spPr>
      </p:pic>
      <p:pic>
        <p:nvPicPr>
          <p:cNvPr id="6" name="Afbeelding 5" descr="Kuka-mobile-robot-at-Hannover-Mes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14" y="1665871"/>
            <a:ext cx="2201447" cy="1726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561" y="3865273"/>
            <a:ext cx="3453372" cy="23022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196" y="24709"/>
            <a:ext cx="8229600" cy="1143000"/>
          </a:xfrm>
        </p:spPr>
        <p:txBody>
          <a:bodyPr/>
          <a:lstStyle/>
          <a:p>
            <a:r>
              <a:rPr lang="nl-NL" dirty="0" err="1"/>
              <a:t>Sockets</a:t>
            </a:r>
            <a:r>
              <a:rPr lang="nl-NL" dirty="0"/>
              <a:t> </a:t>
            </a:r>
            <a:r>
              <a:rPr lang="nl-NL" dirty="0" err="1"/>
              <a:t>Raspberry</a:t>
            </a:r>
            <a:r>
              <a:rPr lang="nl-NL" dirty="0"/>
              <a:t>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1884218"/>
            <a:ext cx="7767205" cy="460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Arial"/>
                <a:cs typeface="Arial"/>
                <a:hlinkClick r:id="rId2"/>
              </a:rPr>
              <a:t>http://www.binarytides.com/socket-programming-c-linux-tutorial/</a:t>
            </a:r>
            <a:endParaRPr lang="en-US" sz="2000" dirty="0">
              <a:latin typeface="Arial"/>
              <a:cs typeface="Arial"/>
            </a:endParaRPr>
          </a:p>
          <a:p>
            <a:pPr marL="342900" lvl="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342900" lvl="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Arial"/>
                <a:cs typeface="Arial"/>
                <a:hlinkClick r:id="rId3"/>
              </a:rPr>
              <a:t>http://www.linuxhowtos.org/C_C++/socket.htm</a:t>
            </a:r>
            <a:endParaRPr lang="en-US" sz="2000" dirty="0">
              <a:latin typeface="Arial"/>
              <a:cs typeface="Arial"/>
            </a:endParaRPr>
          </a:p>
          <a:p>
            <a:pPr marL="342900" lvl="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342900" lvl="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Arial"/>
                <a:cs typeface="Arial"/>
                <a:hlinkClick r:id="rId4"/>
              </a:rPr>
              <a:t>http://cs.smith.edu/dftwiki/index.php/Tutorial:_Client/Server_on_the_Raspberry_Pi</a:t>
            </a:r>
            <a:endParaRPr lang="en-US" sz="2000" dirty="0">
              <a:latin typeface="Arial"/>
              <a:cs typeface="Arial"/>
            </a:endParaRPr>
          </a:p>
          <a:p>
            <a:pPr marL="342900" lvl="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342900" lvl="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03"/>
            <a:ext cx="8229600" cy="1143000"/>
          </a:xfrm>
        </p:spPr>
        <p:txBody>
          <a:bodyPr/>
          <a:lstStyle/>
          <a:p>
            <a:r>
              <a:rPr lang="nl-NL" dirty="0"/>
              <a:t>Wiring PI -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882869" y="2249214"/>
            <a:ext cx="64892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u="sng" dirty="0"/>
              <a:t>GPIO+Interrupts+I2C+PWM</a:t>
            </a:r>
            <a:br>
              <a:rPr lang="nl-NL" b="1" u="sng" dirty="0"/>
            </a:br>
            <a:r>
              <a:rPr lang="nl-NL" dirty="0">
                <a:hlinkClick r:id="rId2"/>
              </a:rPr>
              <a:t>http://wiringpi.com/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The wiring Pi library is already installed on the micro sd-card</a:t>
            </a:r>
          </a:p>
          <a:p>
            <a:endParaRPr lang="nl-NL" dirty="0"/>
          </a:p>
          <a:p>
            <a:r>
              <a:rPr lang="nl-NL" dirty="0"/>
              <a:t>http://www.raspberry-projects.com/pi/programming-in-c/i2c/using-the-i2c-interface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8091"/>
            <a:ext cx="8229600" cy="1143000"/>
          </a:xfrm>
        </p:spPr>
        <p:txBody>
          <a:bodyPr/>
          <a:lstStyle/>
          <a:p>
            <a:r>
              <a:rPr lang="nl-NL" dirty="0"/>
              <a:t>Raspberry pi – i2c without wiringpi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800490" y="1835647"/>
            <a:ext cx="6489262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>
              <a:hlinkClick r:id="rId2"/>
            </a:endParaRPr>
          </a:p>
          <a:p>
            <a:r>
              <a:rPr lang="nl-NL" dirty="0">
                <a:hlinkClick r:id="rId2"/>
              </a:rPr>
              <a:t>http://www.raspberry-projects.com/pi/programming-in-c/i2c/using-the-i2c-interface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Or programming with the broadcom BCM2837 library</a:t>
            </a:r>
          </a:p>
          <a:p>
            <a:r>
              <a:rPr lang="nl-NL" dirty="0"/>
              <a:t>[The raspberry pi 3 contains the Soc [System on Chip] bcm 2537 chip].</a:t>
            </a:r>
          </a:p>
          <a:p>
            <a:r>
              <a:rPr lang="nl-NL" dirty="0">
                <a:hlinkClick r:id="rId3"/>
              </a:rPr>
              <a:t>https://www.raspberrypi.org/magpi/raspberry-pi-3-specs-benchmarks/</a:t>
            </a:r>
            <a:endParaRPr lang="nl-NL" dirty="0"/>
          </a:p>
          <a:p>
            <a:endParaRPr lang="nl-NL" dirty="0"/>
          </a:p>
          <a:p>
            <a:r>
              <a:rPr lang="nl-NL" dirty="0">
                <a:hlinkClick r:id="rId4"/>
              </a:rPr>
              <a:t>https://groups.google.com/forum/#!topic/bcm2835/rencLf-Rl2o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5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3"/>
            <a:ext cx="8229600" cy="1143000"/>
          </a:xfrm>
        </p:spPr>
        <p:txBody>
          <a:bodyPr/>
          <a:lstStyle/>
          <a:p>
            <a:r>
              <a:rPr lang="nl-NL" dirty="0"/>
              <a:t>Robot  PROGRAM </a:t>
            </a:r>
            <a:r>
              <a:rPr lang="nl-NL" dirty="0" err="1"/>
              <a:t>on</a:t>
            </a:r>
            <a:r>
              <a:rPr lang="nl-NL" dirty="0"/>
              <a:t> SD-CARD:  </a:t>
            </a:r>
            <a:r>
              <a:rPr lang="nl-NL" dirty="0" err="1"/>
              <a:t>pr.c</a:t>
            </a:r>
            <a:r>
              <a:rPr lang="nl-NL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956441" y="1600193"/>
            <a:ext cx="67791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Source</a:t>
            </a:r>
            <a:r>
              <a:rPr lang="nl-NL" dirty="0"/>
              <a:t> code in de directory /home/pi/robot:   </a:t>
            </a:r>
            <a:r>
              <a:rPr lang="nl-NL" dirty="0" err="1"/>
              <a:t>pr.c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Change</a:t>
            </a:r>
            <a:r>
              <a:rPr lang="nl-NL" dirty="0"/>
              <a:t> the </a:t>
            </a:r>
            <a:r>
              <a:rPr lang="nl-NL" dirty="0" err="1"/>
              <a:t>source</a:t>
            </a:r>
            <a:r>
              <a:rPr lang="nl-NL" dirty="0"/>
              <a:t> code:</a:t>
            </a:r>
          </a:p>
          <a:p>
            <a:r>
              <a:rPr lang="nl-NL" dirty="0"/>
              <a:t>	</a:t>
            </a:r>
            <a:r>
              <a:rPr lang="nl-NL" b="1" dirty="0" err="1">
                <a:solidFill>
                  <a:srgbClr val="FF0000"/>
                </a:solidFill>
              </a:rPr>
              <a:t>sudo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nano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pr.c</a:t>
            </a:r>
            <a:endParaRPr lang="nl-NL" b="1" dirty="0">
              <a:solidFill>
                <a:srgbClr val="FF0000"/>
              </a:solidFill>
            </a:endParaRPr>
          </a:p>
          <a:p>
            <a:endParaRPr lang="nl-NL" dirty="0"/>
          </a:p>
          <a:p>
            <a:r>
              <a:rPr lang="nl-NL" dirty="0"/>
              <a:t>Building the </a:t>
            </a:r>
            <a:r>
              <a:rPr lang="nl-NL" dirty="0" err="1"/>
              <a:t>executable</a:t>
            </a:r>
            <a:r>
              <a:rPr lang="nl-NL" dirty="0"/>
              <a:t>:  </a:t>
            </a:r>
          </a:p>
          <a:p>
            <a:r>
              <a:rPr lang="nl-NL" dirty="0"/>
              <a:t>	</a:t>
            </a:r>
            <a:r>
              <a:rPr lang="nl-NL" b="1" dirty="0" err="1">
                <a:solidFill>
                  <a:srgbClr val="FF0000"/>
                </a:solidFill>
              </a:rPr>
              <a:t>sudo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make</a:t>
            </a:r>
            <a:endParaRPr lang="nl-NL" b="1" dirty="0">
              <a:solidFill>
                <a:srgbClr val="FF0000"/>
              </a:solidFill>
            </a:endParaRPr>
          </a:p>
          <a:p>
            <a:r>
              <a:rPr lang="nl-NL" dirty="0"/>
              <a:t>// </a:t>
            </a:r>
            <a:r>
              <a:rPr lang="nl-NL" dirty="0" err="1"/>
              <a:t>uses</a:t>
            </a:r>
            <a:r>
              <a:rPr lang="nl-NL" dirty="0"/>
              <a:t> the </a:t>
            </a:r>
            <a:r>
              <a:rPr lang="nl-NL" dirty="0" err="1"/>
              <a:t>makefile</a:t>
            </a:r>
            <a:r>
              <a:rPr lang="nl-NL" dirty="0"/>
              <a:t>:  </a:t>
            </a:r>
            <a:r>
              <a:rPr lang="nl-NL" dirty="0" err="1"/>
              <a:t>Makefile</a:t>
            </a:r>
            <a:endParaRPr lang="nl-NL" dirty="0"/>
          </a:p>
          <a:p>
            <a:endParaRPr lang="nl-NL" dirty="0"/>
          </a:p>
          <a:p>
            <a:r>
              <a:rPr lang="nl-NL" dirty="0"/>
              <a:t>Running the </a:t>
            </a:r>
            <a:r>
              <a:rPr lang="nl-NL" dirty="0" err="1"/>
              <a:t>executable</a:t>
            </a:r>
            <a:r>
              <a:rPr lang="nl-NL" dirty="0"/>
              <a:t>:</a:t>
            </a:r>
          </a:p>
          <a:p>
            <a:r>
              <a:rPr lang="nl-NL" dirty="0"/>
              <a:t>	</a:t>
            </a:r>
            <a:r>
              <a:rPr lang="nl-NL" b="1" dirty="0" err="1">
                <a:solidFill>
                  <a:srgbClr val="FF0000"/>
                </a:solidFill>
              </a:rPr>
              <a:t>sudo</a:t>
            </a:r>
            <a:r>
              <a:rPr lang="nl-NL" b="1" dirty="0">
                <a:solidFill>
                  <a:srgbClr val="FF0000"/>
                </a:solidFill>
              </a:rPr>
              <a:t> ./pr</a:t>
            </a:r>
          </a:p>
          <a:p>
            <a:endParaRPr lang="nl-NL" dirty="0"/>
          </a:p>
          <a:p>
            <a:r>
              <a:rPr lang="nl-NL" dirty="0"/>
              <a:t>Stopping the proces:</a:t>
            </a:r>
          </a:p>
          <a:p>
            <a:r>
              <a:rPr lang="nl-NL" dirty="0"/>
              <a:t>	</a:t>
            </a:r>
            <a:r>
              <a:rPr lang="nl-NL" b="1" dirty="0" err="1">
                <a:solidFill>
                  <a:srgbClr val="FF0000"/>
                </a:solidFill>
              </a:rPr>
              <a:t>control</a:t>
            </a:r>
            <a:r>
              <a:rPr lang="nl-NL" b="1" dirty="0">
                <a:solidFill>
                  <a:srgbClr val="FF0000"/>
                </a:solidFill>
              </a:rPr>
              <a:t> z</a:t>
            </a:r>
          </a:p>
          <a:p>
            <a:endParaRPr lang="nl-NL" dirty="0"/>
          </a:p>
          <a:p>
            <a:r>
              <a:rPr lang="nl-NL" dirty="0" err="1"/>
              <a:t>Killing</a:t>
            </a:r>
            <a:r>
              <a:rPr lang="nl-NL" dirty="0"/>
              <a:t> background </a:t>
            </a:r>
            <a:r>
              <a:rPr lang="nl-NL" dirty="0" err="1"/>
              <a:t>process</a:t>
            </a:r>
            <a:r>
              <a:rPr lang="nl-NL" dirty="0"/>
              <a:t>:</a:t>
            </a:r>
          </a:p>
          <a:p>
            <a:r>
              <a:rPr lang="nl-NL" dirty="0"/>
              <a:t>	</a:t>
            </a:r>
            <a:r>
              <a:rPr lang="nl-NL" b="1" dirty="0" err="1">
                <a:solidFill>
                  <a:srgbClr val="FF0000"/>
                </a:solidFill>
              </a:rPr>
              <a:t>sudo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killall</a:t>
            </a:r>
            <a:r>
              <a:rPr lang="nl-NL" b="1" dirty="0">
                <a:solidFill>
                  <a:srgbClr val="FF0000"/>
                </a:solidFill>
              </a:rPr>
              <a:t> pr</a:t>
            </a:r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615"/>
            <a:ext cx="8229600" cy="1143000"/>
          </a:xfrm>
        </p:spPr>
        <p:txBody>
          <a:bodyPr/>
          <a:lstStyle/>
          <a:p>
            <a:r>
              <a:rPr lang="nl-NL" dirty="0" err="1"/>
              <a:t>WiRING</a:t>
            </a:r>
            <a:r>
              <a:rPr lang="nl-NL" dirty="0"/>
              <a:t> pi </a:t>
            </a:r>
            <a:r>
              <a:rPr lang="nl-NL" dirty="0" err="1"/>
              <a:t>Library</a:t>
            </a:r>
            <a:r>
              <a:rPr lang="nl-NL" dirty="0"/>
              <a:t> – pin </a:t>
            </a:r>
            <a:r>
              <a:rPr lang="nl-NL" dirty="0" err="1"/>
              <a:t>numbering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17618" y="2748883"/>
            <a:ext cx="148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pwm</a:t>
            </a:r>
            <a:r>
              <a:rPr lang="nl-NL" dirty="0"/>
              <a:t> output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186203" y="3181613"/>
            <a:ext cx="178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Interrupts</a:t>
            </a:r>
            <a:r>
              <a:rPr lang="nl-NL" dirty="0"/>
              <a:t> </a:t>
            </a:r>
            <a:r>
              <a:rPr lang="nl-NL" dirty="0" err="1"/>
              <a:t>wheel</a:t>
            </a:r>
            <a:r>
              <a:rPr lang="nl-NL" dirty="0"/>
              <a:t> </a:t>
            </a:r>
            <a:r>
              <a:rPr lang="nl-NL" dirty="0" err="1"/>
              <a:t>encoder</a:t>
            </a:r>
            <a:endParaRPr lang="nl-NL" dirty="0"/>
          </a:p>
        </p:txBody>
      </p:sp>
      <p:pic>
        <p:nvPicPr>
          <p:cNvPr id="36866" name="Picture 2" descr="Afbeeldingsresultaat voor raspberry pi 3 wiringpi p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45" y="1756672"/>
            <a:ext cx="3945689" cy="418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echte verbindingslijn met pijl 13"/>
          <p:cNvCxnSpPr/>
          <p:nvPr/>
        </p:nvCxnSpPr>
        <p:spPr>
          <a:xfrm>
            <a:off x="1668161" y="3181794"/>
            <a:ext cx="8513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 flipH="1">
            <a:off x="4708932" y="2950781"/>
            <a:ext cx="1290206" cy="230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032" y="0"/>
            <a:ext cx="4716379" cy="1143000"/>
          </a:xfrm>
        </p:spPr>
        <p:txBody>
          <a:bodyPr/>
          <a:lstStyle/>
          <a:p>
            <a:r>
              <a:rPr lang="nl-NL" dirty="0"/>
              <a:t>Auto RUN script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746234" y="1467853"/>
            <a:ext cx="79405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Autorunscript</a:t>
            </a:r>
            <a:r>
              <a:rPr lang="nl-NL" dirty="0"/>
              <a:t>:</a:t>
            </a:r>
          </a:p>
          <a:p>
            <a:endParaRPr lang="nl-NL" dirty="0"/>
          </a:p>
          <a:p>
            <a:r>
              <a:rPr lang="nl-NL" dirty="0" err="1"/>
              <a:t>Why</a:t>
            </a:r>
            <a:r>
              <a:rPr lang="nl-NL" dirty="0"/>
              <a:t>?</a:t>
            </a:r>
          </a:p>
          <a:p>
            <a:r>
              <a:rPr lang="nl-NL"/>
              <a:t>-</a:t>
            </a:r>
            <a:r>
              <a:rPr lang="nl-NL" dirty="0"/>
              <a:t>To set the i2c </a:t>
            </a:r>
            <a:r>
              <a:rPr lang="nl-NL" dirty="0" err="1"/>
              <a:t>clock</a:t>
            </a:r>
            <a:r>
              <a:rPr lang="nl-NL" dirty="0"/>
              <a:t> speed </a:t>
            </a:r>
            <a:r>
              <a:rPr lang="nl-NL" dirty="0" err="1"/>
              <a:t>on</a:t>
            </a:r>
            <a:r>
              <a:rPr lang="nl-NL" dirty="0"/>
              <a:t> the right </a:t>
            </a:r>
            <a:r>
              <a:rPr lang="nl-NL" dirty="0" err="1"/>
              <a:t>value</a:t>
            </a:r>
            <a:r>
              <a:rPr lang="nl-NL" dirty="0"/>
              <a:t> (to </a:t>
            </a:r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stretching</a:t>
            </a:r>
            <a:r>
              <a:rPr lang="nl-NL" dirty="0"/>
              <a:t>)</a:t>
            </a:r>
          </a:p>
          <a:p>
            <a:r>
              <a:rPr lang="nl-NL" dirty="0"/>
              <a:t>-To start the program as a background proces</a:t>
            </a:r>
          </a:p>
          <a:p>
            <a:endParaRPr lang="nl-NL" dirty="0"/>
          </a:p>
          <a:p>
            <a:r>
              <a:rPr lang="nl-NL" dirty="0"/>
              <a:t>#!/bin/bash</a:t>
            </a:r>
          </a:p>
          <a:p>
            <a:r>
              <a:rPr lang="en-US" dirty="0"/>
              <a:t># Script to start our application</a:t>
            </a:r>
          </a:p>
          <a:p>
            <a:r>
              <a:rPr lang="nl-NL" dirty="0"/>
              <a:t>echo "Doing autorun script ..."</a:t>
            </a:r>
          </a:p>
          <a:p>
            <a:endParaRPr lang="nl-NL" dirty="0"/>
          </a:p>
          <a:p>
            <a:r>
              <a:rPr lang="en-US" dirty="0"/>
              <a:t>echo "</a:t>
            </a:r>
            <a:r>
              <a:rPr lang="en-US" dirty="0" err="1"/>
              <a:t>Autorun</a:t>
            </a:r>
            <a:r>
              <a:rPr lang="en-US" dirty="0"/>
              <a:t> script sets </a:t>
            </a:r>
            <a:r>
              <a:rPr lang="en-US" dirty="0" err="1"/>
              <a:t>clockfreq</a:t>
            </a:r>
            <a:r>
              <a:rPr lang="en-US" dirty="0"/>
              <a:t> i2c on a low value to avoid clock stretching"</a:t>
            </a:r>
          </a:p>
          <a:p>
            <a:r>
              <a:rPr lang="nl-NL" dirty="0"/>
              <a:t>sudo modprobe -r i2c_bcm2708</a:t>
            </a:r>
          </a:p>
          <a:p>
            <a:r>
              <a:rPr lang="nl-NL" dirty="0"/>
              <a:t>sudo modprobe  i2c_bcm2708 baudrate=4000</a:t>
            </a:r>
          </a:p>
          <a:p>
            <a:endParaRPr lang="nl-NL" dirty="0"/>
          </a:p>
          <a:p>
            <a:r>
              <a:rPr lang="en-US" dirty="0"/>
              <a:t>echo "executing  /home/pi/row/</a:t>
            </a:r>
            <a:r>
              <a:rPr lang="en-US" dirty="0" err="1"/>
              <a:t>pr</a:t>
            </a:r>
            <a:r>
              <a:rPr lang="en-US" dirty="0"/>
              <a:t>  is now turned off"</a:t>
            </a:r>
          </a:p>
          <a:p>
            <a:r>
              <a:rPr lang="en-US" dirty="0"/>
              <a:t>#turn auto executing on by removing the # sign in the next rule</a:t>
            </a:r>
          </a:p>
          <a:p>
            <a:r>
              <a:rPr lang="nl-NL" dirty="0"/>
              <a:t>#sudo /home/pi/row/pr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131"/>
            <a:ext cx="8229600" cy="1143000"/>
          </a:xfrm>
        </p:spPr>
        <p:txBody>
          <a:bodyPr/>
          <a:lstStyle/>
          <a:p>
            <a:r>
              <a:rPr lang="nl-NL" dirty="0"/>
              <a:t>ASSIGNMENTS/ </a:t>
            </a:r>
            <a:r>
              <a:rPr lang="nl-NL" dirty="0" err="1"/>
              <a:t>Questions</a:t>
            </a:r>
            <a:r>
              <a:rPr lang="nl-NL" dirty="0"/>
              <a:t> [1]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553722" y="1511747"/>
            <a:ext cx="79405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1.</a:t>
            </a:r>
          </a:p>
          <a:p>
            <a:r>
              <a:rPr lang="nl-NL" sz="1600" dirty="0" err="1"/>
              <a:t>Which</a:t>
            </a:r>
            <a:r>
              <a:rPr lang="nl-NL" sz="1600" dirty="0"/>
              <a:t> </a:t>
            </a:r>
            <a:r>
              <a:rPr lang="nl-NL" sz="1600" dirty="0" err="1"/>
              <a:t>pins</a:t>
            </a:r>
            <a:r>
              <a:rPr lang="nl-NL" sz="1600" dirty="0"/>
              <a:t> of the </a:t>
            </a:r>
            <a:r>
              <a:rPr lang="nl-NL" sz="1600" dirty="0" err="1"/>
              <a:t>raspberry</a:t>
            </a:r>
            <a:r>
              <a:rPr lang="nl-NL" sz="1600" dirty="0"/>
              <a:t> pi are </a:t>
            </a:r>
            <a:r>
              <a:rPr lang="nl-NL" sz="1600" dirty="0" err="1"/>
              <a:t>used</a:t>
            </a:r>
            <a:r>
              <a:rPr lang="nl-NL" sz="1600" dirty="0"/>
              <a:t> ? </a:t>
            </a:r>
            <a:r>
              <a:rPr lang="nl-NL" sz="1600" dirty="0" err="1"/>
              <a:t>Describe</a:t>
            </a:r>
            <a:r>
              <a:rPr lang="nl-NL" sz="1600" dirty="0"/>
              <a:t> the </a:t>
            </a:r>
            <a:r>
              <a:rPr lang="nl-NL" sz="1600" dirty="0" err="1"/>
              <a:t>function</a:t>
            </a:r>
            <a:r>
              <a:rPr lang="nl-NL" sz="1600" dirty="0"/>
              <a:t> of </a:t>
            </a:r>
            <a:r>
              <a:rPr lang="nl-NL" sz="1600" dirty="0" err="1"/>
              <a:t>each</a:t>
            </a:r>
            <a:r>
              <a:rPr lang="nl-NL" sz="1600" dirty="0"/>
              <a:t> </a:t>
            </a:r>
            <a:r>
              <a:rPr lang="nl-NL" sz="1600" dirty="0" err="1"/>
              <a:t>used</a:t>
            </a:r>
            <a:r>
              <a:rPr lang="nl-NL" sz="1600" dirty="0"/>
              <a:t> i/o pin.</a:t>
            </a:r>
          </a:p>
          <a:p>
            <a:endParaRPr lang="nl-NL" sz="1600" dirty="0"/>
          </a:p>
          <a:p>
            <a:r>
              <a:rPr lang="nl-NL" sz="1600" dirty="0"/>
              <a:t>2.</a:t>
            </a:r>
          </a:p>
          <a:p>
            <a:r>
              <a:rPr lang="nl-NL" sz="1600" dirty="0" err="1"/>
              <a:t>Study</a:t>
            </a:r>
            <a:r>
              <a:rPr lang="nl-NL" sz="1600" dirty="0"/>
              <a:t> the </a:t>
            </a:r>
            <a:r>
              <a:rPr lang="nl-NL" sz="1600" dirty="0" err="1"/>
              <a:t>makefile</a:t>
            </a:r>
            <a:r>
              <a:rPr lang="nl-NL" sz="1600" dirty="0"/>
              <a:t> in /home/pi/robot</a:t>
            </a:r>
          </a:p>
          <a:p>
            <a:r>
              <a:rPr lang="nl-NL" sz="1600" dirty="0"/>
              <a:t>a) </a:t>
            </a:r>
            <a:r>
              <a:rPr lang="nl-NL" sz="1600" dirty="0" err="1"/>
              <a:t>Which</a:t>
            </a:r>
            <a:r>
              <a:rPr lang="nl-NL" sz="1600" dirty="0"/>
              <a:t> static </a:t>
            </a:r>
            <a:r>
              <a:rPr lang="nl-NL" sz="1600" dirty="0" err="1"/>
              <a:t>library</a:t>
            </a:r>
            <a:r>
              <a:rPr lang="nl-NL" sz="1600" dirty="0"/>
              <a:t> is </a:t>
            </a:r>
            <a:r>
              <a:rPr lang="nl-NL" sz="1600" dirty="0" err="1"/>
              <a:t>linked</a:t>
            </a:r>
            <a:r>
              <a:rPr lang="nl-NL" sz="1600" dirty="0"/>
              <a:t> </a:t>
            </a:r>
            <a:r>
              <a:rPr lang="nl-NL" sz="1600" dirty="0" err="1"/>
              <a:t>into</a:t>
            </a:r>
            <a:r>
              <a:rPr lang="nl-NL" sz="1600" dirty="0"/>
              <a:t> the </a:t>
            </a:r>
            <a:r>
              <a:rPr lang="nl-NL" sz="1600" dirty="0" err="1"/>
              <a:t>executable</a:t>
            </a:r>
            <a:r>
              <a:rPr lang="nl-NL" sz="1600" dirty="0"/>
              <a:t>? </a:t>
            </a:r>
            <a:r>
              <a:rPr lang="nl-NL" sz="1600" dirty="0" err="1"/>
              <a:t>What</a:t>
            </a:r>
            <a:r>
              <a:rPr lang="nl-NL" sz="1600" dirty="0"/>
              <a:t> is the </a:t>
            </a:r>
            <a:r>
              <a:rPr lang="nl-NL" sz="1600" dirty="0" err="1"/>
              <a:t>file-location</a:t>
            </a:r>
            <a:r>
              <a:rPr lang="nl-NL" sz="1600" dirty="0"/>
              <a:t> of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library</a:t>
            </a:r>
            <a:r>
              <a:rPr lang="nl-NL" sz="1600" dirty="0"/>
              <a:t>?</a:t>
            </a:r>
          </a:p>
          <a:p>
            <a:r>
              <a:rPr lang="nl-NL" sz="1600" dirty="0"/>
              <a:t>b) </a:t>
            </a:r>
            <a:r>
              <a:rPr lang="nl-NL" sz="1600" dirty="0" err="1"/>
              <a:t>How</a:t>
            </a:r>
            <a:r>
              <a:rPr lang="nl-NL" sz="1600" dirty="0"/>
              <a:t>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you</a:t>
            </a:r>
            <a:r>
              <a:rPr lang="nl-NL" sz="1600" dirty="0"/>
              <a:t> place a </a:t>
            </a:r>
            <a:r>
              <a:rPr lang="nl-NL" sz="1600" dirty="0" err="1"/>
              <a:t>commend</a:t>
            </a:r>
            <a:r>
              <a:rPr lang="nl-NL" sz="1600" dirty="0"/>
              <a:t> in a </a:t>
            </a:r>
            <a:r>
              <a:rPr lang="nl-NL" sz="1600" dirty="0" err="1"/>
              <a:t>makefile</a:t>
            </a:r>
            <a:r>
              <a:rPr lang="nl-NL" sz="1600" dirty="0"/>
              <a:t>?</a:t>
            </a:r>
          </a:p>
          <a:p>
            <a:r>
              <a:rPr lang="nl-NL" sz="1600" dirty="0"/>
              <a:t>c) The </a:t>
            </a:r>
            <a:r>
              <a:rPr lang="nl-NL" sz="1600" dirty="0" err="1"/>
              <a:t>makefile</a:t>
            </a:r>
            <a:r>
              <a:rPr lang="nl-NL" sz="1600" dirty="0"/>
              <a:t> </a:t>
            </a:r>
            <a:r>
              <a:rPr lang="nl-NL" sz="1600" dirty="0" err="1"/>
              <a:t>contains</a:t>
            </a:r>
            <a:r>
              <a:rPr lang="nl-NL" sz="1600" dirty="0"/>
              <a:t> the target “all”. </a:t>
            </a:r>
            <a:r>
              <a:rPr lang="nl-NL" sz="1600" dirty="0" err="1"/>
              <a:t>What</a:t>
            </a:r>
            <a:r>
              <a:rPr lang="nl-NL" sz="1600" dirty="0"/>
              <a:t> are targets in a </a:t>
            </a:r>
            <a:r>
              <a:rPr lang="nl-NL" sz="1600" dirty="0" err="1"/>
              <a:t>makefile</a:t>
            </a:r>
            <a:r>
              <a:rPr lang="nl-NL" sz="1600" dirty="0"/>
              <a:t> and </a:t>
            </a:r>
            <a:r>
              <a:rPr lang="nl-NL" sz="1600" dirty="0" err="1"/>
              <a:t>what</a:t>
            </a:r>
            <a:r>
              <a:rPr lang="nl-NL" sz="1600" dirty="0"/>
              <a:t> is </a:t>
            </a:r>
            <a:r>
              <a:rPr lang="nl-NL" sz="1600" dirty="0" err="1"/>
              <a:t>an</a:t>
            </a:r>
            <a:r>
              <a:rPr lang="nl-NL" sz="1600" dirty="0"/>
              <a:t> </a:t>
            </a:r>
            <a:r>
              <a:rPr lang="nl-NL" sz="1600" dirty="0" err="1"/>
              <a:t>all-target</a:t>
            </a:r>
            <a:r>
              <a:rPr lang="nl-NL" sz="1600" dirty="0"/>
              <a:t>? </a:t>
            </a:r>
          </a:p>
          <a:p>
            <a:r>
              <a:rPr lang="nl-NL" sz="1600" dirty="0"/>
              <a:t>d)  </a:t>
            </a:r>
            <a:r>
              <a:rPr lang="nl-NL" sz="1600" dirty="0" err="1"/>
              <a:t>What</a:t>
            </a:r>
            <a:r>
              <a:rPr lang="nl-NL" sz="1600" dirty="0"/>
              <a:t> is the </a:t>
            </a:r>
            <a:r>
              <a:rPr lang="nl-NL" sz="1600" dirty="0" err="1"/>
              <a:t>meaning</a:t>
            </a:r>
            <a:r>
              <a:rPr lang="nl-NL" sz="1600" dirty="0"/>
              <a:t> of the  “–lm” </a:t>
            </a:r>
            <a:r>
              <a:rPr lang="nl-NL" sz="1600" dirty="0" err="1"/>
              <a:t>flag</a:t>
            </a:r>
            <a:r>
              <a:rPr lang="nl-NL" sz="1600" dirty="0"/>
              <a:t>? </a:t>
            </a:r>
          </a:p>
          <a:p>
            <a:endParaRPr lang="nl-NL" sz="1600" dirty="0"/>
          </a:p>
          <a:p>
            <a:r>
              <a:rPr lang="nl-NL" sz="1600" dirty="0"/>
              <a:t>3.</a:t>
            </a:r>
          </a:p>
          <a:p>
            <a:r>
              <a:rPr lang="nl-NL" sz="1600" dirty="0" err="1"/>
              <a:t>Which</a:t>
            </a:r>
            <a:r>
              <a:rPr lang="nl-NL" sz="1600" dirty="0"/>
              <a:t> </a:t>
            </a:r>
            <a:r>
              <a:rPr lang="nl-NL" sz="1600" dirty="0" err="1"/>
              <a:t>linux-file</a:t>
            </a:r>
            <a:r>
              <a:rPr lang="nl-NL" sz="1600" dirty="0"/>
              <a:t> </a:t>
            </a:r>
            <a:r>
              <a:rPr lang="nl-NL" sz="1600" dirty="0" err="1"/>
              <a:t>calls</a:t>
            </a:r>
            <a:r>
              <a:rPr lang="nl-NL" sz="1600" dirty="0"/>
              <a:t> the </a:t>
            </a:r>
            <a:r>
              <a:rPr lang="nl-NL" sz="1600" dirty="0" err="1"/>
              <a:t>autorunscript</a:t>
            </a:r>
            <a:r>
              <a:rPr lang="nl-NL" sz="1600" dirty="0"/>
              <a:t>?</a:t>
            </a:r>
          </a:p>
          <a:p>
            <a:r>
              <a:rPr lang="nl-NL" sz="1600" dirty="0" err="1"/>
              <a:t>How</a:t>
            </a:r>
            <a:r>
              <a:rPr lang="nl-NL" sz="1600" dirty="0"/>
              <a:t> do </a:t>
            </a:r>
            <a:r>
              <a:rPr lang="nl-NL" sz="1600" dirty="0" err="1"/>
              <a:t>you</a:t>
            </a:r>
            <a:r>
              <a:rPr lang="nl-NL" sz="1600" dirty="0"/>
              <a:t> run a program in the background?</a:t>
            </a:r>
          </a:p>
          <a:p>
            <a:endParaRPr lang="nl-NL" sz="1600" dirty="0"/>
          </a:p>
          <a:p>
            <a:r>
              <a:rPr lang="nl-NL" sz="1600" dirty="0"/>
              <a:t>4.</a:t>
            </a:r>
          </a:p>
          <a:p>
            <a:r>
              <a:rPr lang="nl-NL" sz="1600" dirty="0"/>
              <a:t>In the </a:t>
            </a:r>
            <a:r>
              <a:rPr lang="nl-NL" sz="1600" dirty="0" err="1"/>
              <a:t>given</a:t>
            </a:r>
            <a:r>
              <a:rPr lang="nl-NL" sz="1600" dirty="0"/>
              <a:t> </a:t>
            </a:r>
            <a:r>
              <a:rPr lang="nl-NL" sz="1600" dirty="0" err="1"/>
              <a:t>wheezy</a:t>
            </a:r>
            <a:r>
              <a:rPr lang="nl-NL" sz="1600" dirty="0"/>
              <a:t> </a:t>
            </a:r>
            <a:r>
              <a:rPr lang="nl-NL" sz="1600" dirty="0" err="1"/>
              <a:t>linux</a:t>
            </a:r>
            <a:r>
              <a:rPr lang="nl-NL" sz="1600" dirty="0"/>
              <a:t> image – auto </a:t>
            </a:r>
            <a:r>
              <a:rPr lang="nl-NL" sz="1600" dirty="0" err="1"/>
              <a:t>logon</a:t>
            </a:r>
            <a:r>
              <a:rPr lang="nl-NL" sz="1600" dirty="0"/>
              <a:t> – is </a:t>
            </a:r>
            <a:r>
              <a:rPr lang="nl-NL" sz="1600" dirty="0" err="1"/>
              <a:t>enabled</a:t>
            </a:r>
            <a:r>
              <a:rPr lang="nl-NL" sz="1600" dirty="0"/>
              <a:t>. </a:t>
            </a:r>
            <a:r>
              <a:rPr lang="nl-NL" sz="1600" dirty="0" err="1"/>
              <a:t>How</a:t>
            </a:r>
            <a:r>
              <a:rPr lang="nl-NL" sz="1600" dirty="0"/>
              <a:t> is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accomplished</a:t>
            </a:r>
            <a:r>
              <a:rPr lang="nl-NL" sz="1600" dirty="0"/>
              <a:t>?</a:t>
            </a:r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131"/>
            <a:ext cx="8229600" cy="1143000"/>
          </a:xfrm>
        </p:spPr>
        <p:txBody>
          <a:bodyPr/>
          <a:lstStyle/>
          <a:p>
            <a:r>
              <a:rPr lang="nl-NL" dirty="0"/>
              <a:t>ASSIGNMENTS/ </a:t>
            </a:r>
            <a:r>
              <a:rPr lang="nl-NL" dirty="0" err="1"/>
              <a:t>Questions</a:t>
            </a:r>
            <a:r>
              <a:rPr lang="nl-NL" dirty="0"/>
              <a:t> [2]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469232" y="1583939"/>
            <a:ext cx="794056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5.</a:t>
            </a:r>
          </a:p>
          <a:p>
            <a:r>
              <a:rPr lang="nl-NL" sz="1600" dirty="0" err="1"/>
              <a:t>Study</a:t>
            </a:r>
            <a:r>
              <a:rPr lang="nl-NL" sz="1600" dirty="0"/>
              <a:t> the datasheet of the BV4604 i2c-pwm controller</a:t>
            </a:r>
          </a:p>
          <a:p>
            <a:r>
              <a:rPr lang="nl-NL" sz="1600" dirty="0"/>
              <a:t>a) </a:t>
            </a:r>
            <a:r>
              <a:rPr lang="nl-NL" sz="1600" dirty="0" err="1"/>
              <a:t>Describe</a:t>
            </a:r>
            <a:r>
              <a:rPr lang="nl-NL" sz="1600" dirty="0"/>
              <a:t> the </a:t>
            </a:r>
            <a:r>
              <a:rPr lang="nl-NL" sz="1600" dirty="0" err="1"/>
              <a:t>function</a:t>
            </a:r>
            <a:r>
              <a:rPr lang="nl-NL" sz="1600" dirty="0"/>
              <a:t> of the +L pin of the interface. </a:t>
            </a:r>
          </a:p>
          <a:p>
            <a:r>
              <a:rPr lang="nl-NL" sz="1600" dirty="0"/>
              <a:t>b) </a:t>
            </a:r>
            <a:r>
              <a:rPr lang="nl-NL" sz="1600" dirty="0" err="1"/>
              <a:t>Which</a:t>
            </a:r>
            <a:r>
              <a:rPr lang="nl-NL" sz="1600" dirty="0"/>
              <a:t> bytes must </a:t>
            </a:r>
            <a:r>
              <a:rPr lang="nl-NL" sz="1600" dirty="0" err="1"/>
              <a:t>be</a:t>
            </a:r>
            <a:r>
              <a:rPr lang="nl-NL" sz="1600" dirty="0"/>
              <a:t> sent to the </a:t>
            </a:r>
            <a:r>
              <a:rPr lang="nl-NL" sz="1600" dirty="0" err="1"/>
              <a:t>the</a:t>
            </a:r>
            <a:r>
              <a:rPr lang="nl-NL" sz="1600" dirty="0"/>
              <a:t> controller to </a:t>
            </a:r>
            <a:r>
              <a:rPr lang="nl-NL" sz="1600" dirty="0" err="1"/>
              <a:t>change</a:t>
            </a:r>
            <a:r>
              <a:rPr lang="nl-NL" sz="1600" dirty="0"/>
              <a:t> the i2c-address in 0x34?</a:t>
            </a:r>
          </a:p>
          <a:p>
            <a:r>
              <a:rPr lang="nl-NL" sz="1600" dirty="0"/>
              <a:t>c) The controller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operate</a:t>
            </a:r>
            <a:r>
              <a:rPr lang="nl-NL" sz="1600" dirty="0"/>
              <a:t> in </a:t>
            </a:r>
            <a:r>
              <a:rPr lang="nl-NL" sz="1600" dirty="0" err="1"/>
              <a:t>two</a:t>
            </a:r>
            <a:r>
              <a:rPr lang="nl-NL" sz="1600" dirty="0"/>
              <a:t> modes; </a:t>
            </a:r>
            <a:r>
              <a:rPr lang="nl-NL" sz="1600" dirty="0" err="1"/>
              <a:t>which</a:t>
            </a:r>
            <a:r>
              <a:rPr lang="nl-NL" sz="1600" dirty="0"/>
              <a:t> modes?</a:t>
            </a:r>
          </a:p>
          <a:p>
            <a:endParaRPr lang="nl-NL" sz="1600" dirty="0"/>
          </a:p>
          <a:p>
            <a:r>
              <a:rPr lang="nl-NL" sz="1600" dirty="0"/>
              <a:t>6.</a:t>
            </a:r>
          </a:p>
          <a:p>
            <a:r>
              <a:rPr lang="nl-NL" dirty="0" err="1"/>
              <a:t>Calculate</a:t>
            </a:r>
            <a:r>
              <a:rPr lang="nl-NL" dirty="0"/>
              <a:t> the speed in m/s of the 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the rasp. pi </a:t>
            </a:r>
            <a:r>
              <a:rPr lang="nl-NL" dirty="0" err="1"/>
              <a:t>receives</a:t>
            </a:r>
            <a:r>
              <a:rPr lang="nl-NL" dirty="0"/>
              <a:t> 112 </a:t>
            </a:r>
            <a:r>
              <a:rPr lang="nl-NL" dirty="0" err="1"/>
              <a:t>interrupts</a:t>
            </a:r>
            <a:r>
              <a:rPr lang="nl-NL" dirty="0"/>
              <a:t> in a </a:t>
            </a:r>
            <a:r>
              <a:rPr lang="nl-NL" dirty="0" err="1"/>
              <a:t>period</a:t>
            </a:r>
            <a:r>
              <a:rPr lang="nl-NL" dirty="0"/>
              <a:t> of 0,67 </a:t>
            </a:r>
            <a:r>
              <a:rPr lang="nl-NL" dirty="0" err="1"/>
              <a:t>seconds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7.</a:t>
            </a:r>
          </a:p>
          <a:p>
            <a:r>
              <a:rPr lang="nl-NL" dirty="0" err="1"/>
              <a:t>What</a:t>
            </a:r>
            <a:r>
              <a:rPr lang="nl-NL" dirty="0"/>
              <a:t> is the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advantage</a:t>
            </a:r>
            <a:r>
              <a:rPr lang="nl-NL" dirty="0"/>
              <a:t> of a step down </a:t>
            </a:r>
            <a:r>
              <a:rPr lang="nl-NL" dirty="0" err="1"/>
              <a:t>convertor</a:t>
            </a:r>
            <a:r>
              <a:rPr lang="nl-NL" dirty="0"/>
              <a:t> </a:t>
            </a:r>
            <a:r>
              <a:rPr lang="nl-NL" dirty="0" err="1"/>
              <a:t>compared</a:t>
            </a:r>
            <a:r>
              <a:rPr lang="nl-NL" dirty="0"/>
              <a:t> to a voltage regulator?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871"/>
            <a:ext cx="8229600" cy="1143000"/>
          </a:xfrm>
        </p:spPr>
        <p:txBody>
          <a:bodyPr/>
          <a:lstStyle/>
          <a:p>
            <a:r>
              <a:rPr lang="nl-NL" dirty="0"/>
              <a:t>Mobile Robots and </a:t>
            </a:r>
            <a:r>
              <a:rPr lang="nl-NL" dirty="0" err="1"/>
              <a:t>applications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4264"/>
            <a:ext cx="8229600" cy="27255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400" dirty="0"/>
              <a:t>Petrobot project – inspecting vessels with robots:</a:t>
            </a:r>
            <a:endParaRPr lang="nl-NL" sz="2400" dirty="0">
              <a:hlinkClick r:id="rId2"/>
            </a:endParaRPr>
          </a:p>
          <a:p>
            <a:r>
              <a:rPr lang="nl-NL" sz="2400" dirty="0">
                <a:hlinkClick r:id="rId2"/>
              </a:rPr>
              <a:t>http://petrobotproject.eu/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Bionic inspector:</a:t>
            </a:r>
          </a:p>
          <a:p>
            <a:r>
              <a:rPr lang="nl-NL" sz="2400" dirty="0">
                <a:hlinkClick r:id="rId3"/>
              </a:rPr>
              <a:t>http://www.shell.com/inside-energy/a-bionic-inspector-rolls-in.html</a:t>
            </a:r>
            <a:endParaRPr lang="nl-NL" sz="2400" dirty="0"/>
          </a:p>
          <a:p>
            <a:pPr>
              <a:buNone/>
            </a:pPr>
            <a:endParaRPr lang="nl-NL" sz="2400" dirty="0">
              <a:hlinkClick r:id="rId4"/>
            </a:endParaRPr>
          </a:p>
          <a:p>
            <a:pPr>
              <a:buNone/>
            </a:pPr>
            <a:r>
              <a:rPr lang="nl-NL" sz="2400" dirty="0">
                <a:hlinkClick r:id="rId4"/>
              </a:rPr>
              <a:t>bottom inspection</a:t>
            </a:r>
            <a:endParaRPr lang="nl-NL" sz="2400" dirty="0"/>
          </a:p>
          <a:p>
            <a:pPr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8953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393" y="48128"/>
            <a:ext cx="6509084" cy="1143000"/>
          </a:xfrm>
        </p:spPr>
        <p:txBody>
          <a:bodyPr/>
          <a:lstStyle/>
          <a:p>
            <a:r>
              <a:rPr lang="nl-NL" dirty="0"/>
              <a:t>Mobile Robots -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3970421" y="1263289"/>
            <a:ext cx="2959768" cy="1491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Microcontroller Board (</a:t>
            </a:r>
            <a:r>
              <a:rPr lang="nl-NL" sz="2000" b="1" dirty="0" err="1"/>
              <a:t>wifi</a:t>
            </a:r>
            <a:r>
              <a:rPr lang="nl-NL" sz="2000" b="1" dirty="0"/>
              <a:t>, </a:t>
            </a:r>
            <a:r>
              <a:rPr lang="nl-NL" sz="2000" b="1" dirty="0" err="1"/>
              <a:t>usb</a:t>
            </a:r>
            <a:r>
              <a:rPr lang="nl-NL" sz="2000" b="1" dirty="0"/>
              <a:t>) </a:t>
            </a:r>
          </a:p>
        </p:txBody>
      </p:sp>
      <p:cxnSp>
        <p:nvCxnSpPr>
          <p:cNvPr id="7" name="Rechte verbindingslijn 6"/>
          <p:cNvCxnSpPr>
            <a:stCxn id="5" idx="1"/>
          </p:cNvCxnSpPr>
          <p:nvPr/>
        </p:nvCxnSpPr>
        <p:spPr>
          <a:xfrm rot="10800000">
            <a:off x="2430393" y="2009247"/>
            <a:ext cx="15400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5400000">
            <a:off x="752928" y="3664236"/>
            <a:ext cx="335652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hoek 9"/>
          <p:cNvSpPr/>
          <p:nvPr/>
        </p:nvSpPr>
        <p:spPr>
          <a:xfrm>
            <a:off x="3266573" y="3826810"/>
            <a:ext cx="1618248" cy="8542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/>
              <a:t>Display</a:t>
            </a:r>
          </a:p>
        </p:txBody>
      </p:sp>
      <p:sp>
        <p:nvSpPr>
          <p:cNvPr id="11" name="Rechthoek 10"/>
          <p:cNvSpPr/>
          <p:nvPr/>
        </p:nvSpPr>
        <p:spPr>
          <a:xfrm>
            <a:off x="3266573" y="4833452"/>
            <a:ext cx="1618248" cy="8542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/>
              <a:t>Motor </a:t>
            </a:r>
            <a:r>
              <a:rPr lang="nl-NL" b="1" dirty="0" err="1"/>
              <a:t>control</a:t>
            </a:r>
            <a:r>
              <a:rPr lang="nl-NL" b="1" dirty="0"/>
              <a:t>  board</a:t>
            </a:r>
          </a:p>
        </p:txBody>
      </p:sp>
      <p:sp>
        <p:nvSpPr>
          <p:cNvPr id="12" name="Rechthoek 11"/>
          <p:cNvSpPr/>
          <p:nvPr/>
        </p:nvSpPr>
        <p:spPr>
          <a:xfrm>
            <a:off x="974558" y="3055994"/>
            <a:ext cx="529389" cy="336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16"/>
          <p:cNvCxnSpPr/>
          <p:nvPr/>
        </p:nvCxnSpPr>
        <p:spPr>
          <a:xfrm>
            <a:off x="2430392" y="4291262"/>
            <a:ext cx="83618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>
            <a:off x="2430392" y="5318431"/>
            <a:ext cx="836181" cy="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2" idx="3"/>
          </p:cNvCxnSpPr>
          <p:nvPr/>
        </p:nvCxnSpPr>
        <p:spPr>
          <a:xfrm flipV="1">
            <a:off x="1503947" y="3200373"/>
            <a:ext cx="926445" cy="24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hoek 23"/>
          <p:cNvSpPr/>
          <p:nvPr/>
        </p:nvSpPr>
        <p:spPr>
          <a:xfrm>
            <a:off x="970542" y="3521226"/>
            <a:ext cx="529389" cy="336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Rechte verbindingslijn 24"/>
          <p:cNvCxnSpPr>
            <a:stCxn id="24" idx="3"/>
          </p:cNvCxnSpPr>
          <p:nvPr/>
        </p:nvCxnSpPr>
        <p:spPr>
          <a:xfrm flipV="1">
            <a:off x="1499931" y="3665605"/>
            <a:ext cx="926445" cy="24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hoek 25"/>
          <p:cNvSpPr/>
          <p:nvPr/>
        </p:nvSpPr>
        <p:spPr>
          <a:xfrm>
            <a:off x="982574" y="4002506"/>
            <a:ext cx="529389" cy="336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Rechte verbindingslijn 26"/>
          <p:cNvCxnSpPr>
            <a:stCxn id="26" idx="3"/>
          </p:cNvCxnSpPr>
          <p:nvPr/>
        </p:nvCxnSpPr>
        <p:spPr>
          <a:xfrm flipV="1">
            <a:off x="1511963" y="4146885"/>
            <a:ext cx="926445" cy="24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697840" y="4412162"/>
            <a:ext cx="105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Sensors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1034709" y="1395657"/>
            <a:ext cx="223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 </a:t>
            </a:r>
            <a:r>
              <a:rPr lang="nl-NL" dirty="0" err="1"/>
              <a:t>wire</a:t>
            </a:r>
            <a:r>
              <a:rPr lang="nl-NL" dirty="0"/>
              <a:t> bus system (i2c, </a:t>
            </a:r>
            <a:r>
              <a:rPr lang="nl-NL" dirty="0" err="1"/>
              <a:t>spi</a:t>
            </a:r>
            <a:r>
              <a:rPr lang="nl-NL" dirty="0"/>
              <a:t>, </a:t>
            </a:r>
            <a:r>
              <a:rPr lang="nl-NL" dirty="0" err="1"/>
              <a:t>can</a:t>
            </a:r>
            <a:r>
              <a:rPr lang="nl-NL" dirty="0"/>
              <a:t> bus)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107" y="35595"/>
            <a:ext cx="5932893" cy="1143000"/>
          </a:xfrm>
        </p:spPr>
        <p:txBody>
          <a:bodyPr/>
          <a:lstStyle/>
          <a:p>
            <a:r>
              <a:rPr lang="nl-NL" dirty="0"/>
              <a:t>Robot 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039333"/>
          </a:xfrm>
        </p:spPr>
        <p:txBody>
          <a:bodyPr>
            <a:normAutofit lnSpcReduction="10000"/>
          </a:bodyPr>
          <a:lstStyle/>
          <a:p>
            <a:r>
              <a:rPr lang="nl-NL" sz="2400" dirty="0"/>
              <a:t>I2C PWM Controller BV4604 - </a:t>
            </a:r>
            <a:r>
              <a:rPr lang="nl-NL" sz="2400" dirty="0" err="1"/>
              <a:t>Byvac</a:t>
            </a:r>
            <a:endParaRPr lang="nl-NL" sz="2400" dirty="0"/>
          </a:p>
          <a:p>
            <a:r>
              <a:rPr lang="nl-NL" sz="2400" dirty="0"/>
              <a:t>Wheel </a:t>
            </a:r>
            <a:r>
              <a:rPr lang="nl-NL" sz="2400" dirty="0" err="1"/>
              <a:t>encoder</a:t>
            </a:r>
            <a:r>
              <a:rPr lang="nl-NL" sz="2400" dirty="0"/>
              <a:t> HC-020K</a:t>
            </a:r>
          </a:p>
          <a:p>
            <a:r>
              <a:rPr lang="nl-NL" sz="2400" dirty="0" err="1"/>
              <a:t>Ultrasonic</a:t>
            </a:r>
            <a:r>
              <a:rPr lang="nl-NL" sz="2400" dirty="0"/>
              <a:t> </a:t>
            </a:r>
            <a:r>
              <a:rPr lang="nl-NL" sz="2400" dirty="0" err="1"/>
              <a:t>distance</a:t>
            </a:r>
            <a:r>
              <a:rPr lang="nl-NL" sz="2400" dirty="0"/>
              <a:t> sensor SRF02</a:t>
            </a:r>
          </a:p>
          <a:p>
            <a:r>
              <a:rPr lang="nl-NL" sz="2400" dirty="0" err="1"/>
              <a:t>Raspberry</a:t>
            </a:r>
            <a:r>
              <a:rPr lang="nl-NL" sz="2400" dirty="0"/>
              <a:t> Pi 5Mpixel camera </a:t>
            </a:r>
            <a:r>
              <a:rPr lang="nl-NL" sz="2400" dirty="0" err="1"/>
              <a:t>with</a:t>
            </a:r>
            <a:r>
              <a:rPr lang="nl-NL" sz="2400" dirty="0"/>
              <a:t> 6 mm and 12 mm lens</a:t>
            </a:r>
          </a:p>
          <a:p>
            <a:r>
              <a:rPr lang="nl-NL" sz="2400" dirty="0"/>
              <a:t>HMC5883L GY-273 </a:t>
            </a:r>
            <a:r>
              <a:rPr lang="nl-NL" sz="2400" dirty="0" err="1"/>
              <a:t>Triple</a:t>
            </a:r>
            <a:r>
              <a:rPr lang="nl-NL" sz="2400" dirty="0"/>
              <a:t> </a:t>
            </a:r>
            <a:r>
              <a:rPr lang="nl-NL" sz="2400" dirty="0" err="1"/>
              <a:t>Axis</a:t>
            </a:r>
            <a:r>
              <a:rPr lang="nl-NL" sz="2400" dirty="0"/>
              <a:t> magnetometer [Honeywell]</a:t>
            </a:r>
          </a:p>
          <a:p>
            <a:r>
              <a:rPr lang="nl-NL" sz="2400" dirty="0" err="1"/>
              <a:t>Servo</a:t>
            </a:r>
            <a:r>
              <a:rPr lang="nl-NL" sz="2400" dirty="0"/>
              <a:t> motor MG90S</a:t>
            </a:r>
          </a:p>
          <a:p>
            <a:r>
              <a:rPr lang="nl-NL" sz="2400" dirty="0"/>
              <a:t>Step down </a:t>
            </a:r>
            <a:r>
              <a:rPr lang="nl-NL" sz="2400" dirty="0" err="1"/>
              <a:t>dc</a:t>
            </a:r>
            <a:r>
              <a:rPr lang="nl-NL" sz="2400" dirty="0"/>
              <a:t> </a:t>
            </a:r>
            <a:r>
              <a:rPr lang="nl-NL" sz="2400" dirty="0" err="1"/>
              <a:t>dc</a:t>
            </a:r>
            <a:r>
              <a:rPr lang="nl-NL" sz="2400" dirty="0"/>
              <a:t> </a:t>
            </a:r>
            <a:r>
              <a:rPr lang="nl-NL" sz="2400" dirty="0" err="1"/>
              <a:t>converter</a:t>
            </a:r>
            <a:r>
              <a:rPr lang="nl-NL" sz="2400" dirty="0"/>
              <a:t> 8V-40V → 5V</a:t>
            </a:r>
          </a:p>
          <a:p>
            <a:r>
              <a:rPr lang="nl-NL" sz="2400" dirty="0"/>
              <a:t>Raspberry pi 3.0 [onboard wifi and onboard ble]</a:t>
            </a:r>
          </a:p>
          <a:p>
            <a:endParaRPr lang="nl-NL" sz="2400" dirty="0"/>
          </a:p>
          <a:p>
            <a:pPr>
              <a:buNone/>
            </a:pPr>
            <a:endParaRPr lang="nl-NL" sz="2400" dirty="0"/>
          </a:p>
          <a:p>
            <a:pPr>
              <a:buNone/>
            </a:pP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5203"/>
            <a:ext cx="8229600" cy="1143000"/>
          </a:xfrm>
        </p:spPr>
        <p:txBody>
          <a:bodyPr>
            <a:normAutofit/>
          </a:bodyPr>
          <a:lstStyle/>
          <a:p>
            <a:r>
              <a:rPr lang="nl-NL" sz="2800" dirty="0"/>
              <a:t>Motor controller and </a:t>
            </a:r>
            <a:r>
              <a:rPr lang="nl-NL" sz="2800" dirty="0" err="1"/>
              <a:t>wheel</a:t>
            </a:r>
            <a:r>
              <a:rPr lang="nl-NL" sz="2800" dirty="0"/>
              <a:t> </a:t>
            </a:r>
            <a:r>
              <a:rPr lang="nl-NL" sz="2800" dirty="0" err="1"/>
              <a:t>encoder</a:t>
            </a:r>
            <a:endParaRPr lang="nl-N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5" name="Afbeelding 4" descr="P705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8" y="1638431"/>
            <a:ext cx="6653048" cy="49897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206"/>
            <a:ext cx="8229600" cy="1143000"/>
          </a:xfrm>
        </p:spPr>
        <p:txBody>
          <a:bodyPr/>
          <a:lstStyle/>
          <a:p>
            <a:r>
              <a:rPr lang="nl-NL" dirty="0" err="1"/>
              <a:t>Controlling</a:t>
            </a:r>
            <a:r>
              <a:rPr lang="nl-NL" dirty="0"/>
              <a:t> motorspeed - PWM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sp>
        <p:nvSpPr>
          <p:cNvPr id="19" name="Rectangle 3"/>
          <p:cNvSpPr>
            <a:spLocks noGrp="1"/>
          </p:cNvSpPr>
          <p:nvPr>
            <p:ph idx="1"/>
          </p:nvPr>
        </p:nvSpPr>
        <p:spPr>
          <a:xfrm>
            <a:off x="685800" y="1744718"/>
            <a:ext cx="8229600" cy="24278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To change the motor speed we have to change the supply Voltage </a:t>
            </a:r>
          </a:p>
          <a:p>
            <a:r>
              <a:rPr lang="en-US" dirty="0">
                <a:latin typeface="Arial" charset="0"/>
              </a:rPr>
              <a:t>How to do that in an </a:t>
            </a:r>
            <a:r>
              <a:rPr lang="en-US" u="sng" dirty="0">
                <a:latin typeface="Arial" charset="0"/>
              </a:rPr>
              <a:t>energy-efficient</a:t>
            </a:r>
            <a:r>
              <a:rPr lang="en-US" dirty="0">
                <a:latin typeface="Arial" charset="0"/>
              </a:rPr>
              <a:t> manner?</a:t>
            </a:r>
          </a:p>
          <a:p>
            <a:r>
              <a:rPr lang="en-US" dirty="0">
                <a:latin typeface="Arial" charset="0"/>
              </a:rPr>
              <a:t>Solution: PWM = Pulse Width Modulation</a:t>
            </a:r>
          </a:p>
          <a:p>
            <a:r>
              <a:rPr lang="en-US" dirty="0">
                <a:latin typeface="Arial" charset="0"/>
              </a:rPr>
              <a:t>PWM idea: switching on/off the supply voltage and change the average voltage. The motor speed is proportional to the average voltage.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     </a:t>
            </a:r>
          </a:p>
          <a:p>
            <a:pPr>
              <a:buFont typeface="Wingdings 2" pitchFamily="18" charset="2"/>
              <a:buNone/>
            </a:pP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208690" y="4362978"/>
            <a:ext cx="66153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err="1">
                <a:solidFill>
                  <a:srgbClr val="00B050"/>
                </a:solidFill>
              </a:rPr>
              <a:t>Main</a:t>
            </a:r>
            <a:r>
              <a:rPr lang="nl-NL" sz="2800" b="1" dirty="0">
                <a:solidFill>
                  <a:srgbClr val="00B050"/>
                </a:solidFill>
              </a:rPr>
              <a:t> </a:t>
            </a:r>
            <a:r>
              <a:rPr lang="nl-NL" sz="2800" b="1" dirty="0" err="1">
                <a:solidFill>
                  <a:srgbClr val="00B050"/>
                </a:solidFill>
              </a:rPr>
              <a:t>application</a:t>
            </a:r>
            <a:r>
              <a:rPr lang="nl-NL" sz="2800" b="1" dirty="0">
                <a:solidFill>
                  <a:srgbClr val="00B050"/>
                </a:solidFill>
              </a:rPr>
              <a:t> of PWM:</a:t>
            </a:r>
          </a:p>
          <a:p>
            <a:endParaRPr lang="nl-NL" sz="2800" b="1" dirty="0">
              <a:solidFill>
                <a:srgbClr val="00B050"/>
              </a:solidFill>
            </a:endParaRPr>
          </a:p>
          <a:p>
            <a:r>
              <a:rPr lang="nl-NL" sz="2800" b="1" u="sng" dirty="0">
                <a:solidFill>
                  <a:srgbClr val="00B050"/>
                </a:solidFill>
              </a:rPr>
              <a:t>Energy </a:t>
            </a:r>
            <a:r>
              <a:rPr lang="nl-NL" sz="2800" b="1" u="sng" dirty="0" err="1">
                <a:solidFill>
                  <a:srgbClr val="00B050"/>
                </a:solidFill>
              </a:rPr>
              <a:t>efficient</a:t>
            </a:r>
            <a:r>
              <a:rPr lang="nl-NL" sz="2800" b="1" u="sng" dirty="0">
                <a:solidFill>
                  <a:srgbClr val="00B050"/>
                </a:solidFill>
              </a:rPr>
              <a:t> power </a:t>
            </a:r>
            <a:r>
              <a:rPr lang="nl-NL" sz="2800" b="1" u="sng" dirty="0" err="1">
                <a:solidFill>
                  <a:srgbClr val="00B050"/>
                </a:solidFill>
              </a:rPr>
              <a:t>control</a:t>
            </a:r>
            <a:endParaRPr lang="nl-NL" sz="2800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647"/>
            <a:ext cx="8229600" cy="1143000"/>
          </a:xfrm>
        </p:spPr>
        <p:txBody>
          <a:bodyPr/>
          <a:lstStyle/>
          <a:p>
            <a:r>
              <a:rPr lang="nl-NL" dirty="0" err="1"/>
              <a:t>Controlling</a:t>
            </a:r>
            <a:r>
              <a:rPr lang="nl-NL" dirty="0"/>
              <a:t> motorspeed </a:t>
            </a:r>
            <a:r>
              <a:rPr lang="nl-NL" dirty="0" err="1"/>
              <a:t>by</a:t>
            </a:r>
            <a:r>
              <a:rPr lang="nl-NL" dirty="0"/>
              <a:t> PWM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sp>
        <p:nvSpPr>
          <p:cNvPr id="19" name="Rectangle 3"/>
          <p:cNvSpPr>
            <a:spLocks noGrp="1"/>
          </p:cNvSpPr>
          <p:nvPr>
            <p:ph idx="1"/>
          </p:nvPr>
        </p:nvSpPr>
        <p:spPr>
          <a:xfrm>
            <a:off x="685800" y="1480013"/>
            <a:ext cx="8229600" cy="422515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Duty Cycle: D = on-time / period;    0≤ D ≤1</a:t>
            </a:r>
          </a:p>
          <a:p>
            <a:r>
              <a:rPr lang="en-US" dirty="0">
                <a:latin typeface="Arial" charset="0"/>
              </a:rPr>
              <a:t>Average Voltage is controlled by </a:t>
            </a:r>
            <a:r>
              <a:rPr lang="en-US" dirty="0" err="1">
                <a:latin typeface="Arial" charset="0"/>
              </a:rPr>
              <a:t>varieing</a:t>
            </a:r>
            <a:r>
              <a:rPr lang="en-US" dirty="0">
                <a:latin typeface="Arial" charset="0"/>
              </a:rPr>
              <a:t> the duty cycle D:</a:t>
            </a:r>
            <a:br>
              <a:rPr lang="en-US" dirty="0">
                <a:latin typeface="Arial" charset="0"/>
              </a:rPr>
            </a:b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pPr>
              <a:buFont typeface="Wingdings 2" pitchFamily="18" charset="2"/>
              <a:buNone/>
            </a:pPr>
            <a:endParaRPr lang="en-US" dirty="0">
              <a:latin typeface="Arial" charset="0"/>
            </a:endParaRPr>
          </a:p>
          <a:p>
            <a:pPr>
              <a:buFont typeface="Wingdings 2" pitchFamily="18" charset="2"/>
              <a:buNone/>
            </a:pP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3"/>
          <a:srcRect t="2922" r="7744" b="11595"/>
          <a:stretch>
            <a:fillRect/>
          </a:stretch>
        </p:blipFill>
        <p:spPr bwMode="auto">
          <a:xfrm>
            <a:off x="1375600" y="3455956"/>
            <a:ext cx="58896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748788" y="2326096"/>
          <a:ext cx="29178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4" imgW="939600" imgH="228600" progId="Equation.3">
                  <p:embed/>
                </p:oleObj>
              </mc:Choice>
              <mc:Fallback>
                <p:oleObj name="Equation" r:id="rId4" imgW="939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788" y="2326096"/>
                        <a:ext cx="29178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711"/>
            <a:ext cx="8229600" cy="1143000"/>
          </a:xfrm>
        </p:spPr>
        <p:txBody>
          <a:bodyPr/>
          <a:lstStyle/>
          <a:p>
            <a:r>
              <a:rPr lang="nl-NL" dirty="0"/>
              <a:t>I2c </a:t>
            </a:r>
            <a:r>
              <a:rPr lang="nl-NL" dirty="0" err="1"/>
              <a:t>pwm</a:t>
            </a:r>
            <a:r>
              <a:rPr lang="nl-NL" dirty="0"/>
              <a:t> motor controller BV4604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55000" y="5823775"/>
            <a:ext cx="627063" cy="365125"/>
          </a:xfrm>
        </p:spPr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19458" name="Picture 2" descr="http://www.byvac.com/images/Interface/bv4604/bv4604_anotated_500p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6948" y="1677904"/>
            <a:ext cx="3746559" cy="2720742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3016469" y="4607531"/>
            <a:ext cx="2427890" cy="10300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BV4603</a:t>
            </a:r>
          </a:p>
        </p:txBody>
      </p:sp>
      <p:sp>
        <p:nvSpPr>
          <p:cNvPr id="8" name="PIJL-RECHTS 7"/>
          <p:cNvSpPr/>
          <p:nvPr/>
        </p:nvSpPr>
        <p:spPr>
          <a:xfrm>
            <a:off x="1797269" y="5006924"/>
            <a:ext cx="1219200" cy="346842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RECHTS 8"/>
          <p:cNvSpPr/>
          <p:nvPr/>
        </p:nvSpPr>
        <p:spPr>
          <a:xfrm>
            <a:off x="5444359" y="4660082"/>
            <a:ext cx="1219200" cy="34684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RECHTS 9"/>
          <p:cNvSpPr/>
          <p:nvPr/>
        </p:nvSpPr>
        <p:spPr>
          <a:xfrm>
            <a:off x="5444359" y="5159324"/>
            <a:ext cx="1219200" cy="346842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315311" y="5362110"/>
            <a:ext cx="2291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rasp pi [via i2c interface]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6327227" y="4334262"/>
            <a:ext cx="25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pwm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 motor 1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353507" y="5358992"/>
            <a:ext cx="25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pwm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 motor 2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3016469" y="5728324"/>
            <a:ext cx="255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Microcontroller </a:t>
            </a:r>
            <a:r>
              <a:rPr lang="nl-NL" dirty="0" err="1"/>
              <a:t>generates</a:t>
            </a:r>
            <a:r>
              <a:rPr lang="nl-NL" dirty="0"/>
              <a:t> </a:t>
            </a:r>
            <a:r>
              <a:rPr lang="nl-NL" dirty="0" err="1"/>
              <a:t>pwm</a:t>
            </a:r>
            <a:r>
              <a:rPr lang="nl-NL" dirty="0"/>
              <a:t> </a:t>
            </a:r>
            <a:r>
              <a:rPr lang="nl-NL" dirty="0" err="1"/>
              <a:t>signal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va-dmci (3)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hva-dmci (3)</Template>
  <TotalTime>2215</TotalTime>
  <Words>1042</Words>
  <Application>Microsoft Office PowerPoint</Application>
  <PresentationFormat>On-screen Show (4:3)</PresentationFormat>
  <Paragraphs>256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MS PGothic</vt:lpstr>
      <vt:lpstr>Arial</vt:lpstr>
      <vt:lpstr>Calibri</vt:lpstr>
      <vt:lpstr>Wingdings 2</vt:lpstr>
      <vt:lpstr>hva-dmci (3)</vt:lpstr>
      <vt:lpstr>Equation</vt:lpstr>
      <vt:lpstr>Robot car  introduction  </vt:lpstr>
      <vt:lpstr>Mobile Robots and applications</vt:lpstr>
      <vt:lpstr>Mobile Robots and applications</vt:lpstr>
      <vt:lpstr>Mobile Robots - Diagram</vt:lpstr>
      <vt:lpstr>Robot car components</vt:lpstr>
      <vt:lpstr>Motor controller and wheel encoder</vt:lpstr>
      <vt:lpstr>Controlling motorspeed - PWM</vt:lpstr>
      <vt:lpstr>Controlling motorspeed by PWM</vt:lpstr>
      <vt:lpstr>I2c pwm motor controller BV4604</vt:lpstr>
      <vt:lpstr>Power supply robot car</vt:lpstr>
      <vt:lpstr>LIPO - accu </vt:lpstr>
      <vt:lpstr>Ultrasonic distance sensor srf02</vt:lpstr>
      <vt:lpstr>Rotary encoder</vt:lpstr>
      <vt:lpstr>I2c = iic = Inter-Integrated Circuit</vt:lpstr>
      <vt:lpstr>I2c – Raspberry pi</vt:lpstr>
      <vt:lpstr>i2C addresses of the Robotcar</vt:lpstr>
      <vt:lpstr>Magnetometer - HMC5883L</vt:lpstr>
      <vt:lpstr>Servo motor MG90S [1]</vt:lpstr>
      <vt:lpstr>Servo control MG90S [2]</vt:lpstr>
      <vt:lpstr>Sockets Raspberry pi</vt:lpstr>
      <vt:lpstr>Wiring PI - Library</vt:lpstr>
      <vt:lpstr>Raspberry pi – i2c without wiringpi</vt:lpstr>
      <vt:lpstr>Robot  PROGRAM on SD-CARD:  pr.c  </vt:lpstr>
      <vt:lpstr>WiRING pi Library – pin numbering</vt:lpstr>
      <vt:lpstr>Auto RUN script </vt:lpstr>
      <vt:lpstr>ASSIGNMENTS/ Questions [1] </vt:lpstr>
      <vt:lpstr>ASSIGNMENTS/ Questions [2] </vt:lpstr>
    </vt:vector>
  </TitlesOfParts>
  <Company>Hogeschool van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Opleidingsadviesraad ICT-opleidingen</dc:title>
  <dc:creator>rijcj</dc:creator>
  <cp:lastModifiedBy>gebruiker</cp:lastModifiedBy>
  <cp:revision>241</cp:revision>
  <dcterms:created xsi:type="dcterms:W3CDTF">2013-10-02T20:15:30Z</dcterms:created>
  <dcterms:modified xsi:type="dcterms:W3CDTF">2016-09-10T19:22:54Z</dcterms:modified>
</cp:coreProperties>
</file>