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8" r:id="rId3"/>
    <p:sldId id="315" r:id="rId4"/>
    <p:sldId id="316" r:id="rId5"/>
    <p:sldId id="317" r:id="rId6"/>
    <p:sldId id="312" r:id="rId7"/>
    <p:sldId id="285" r:id="rId8"/>
    <p:sldId id="310" r:id="rId9"/>
    <p:sldId id="319" r:id="rId10"/>
    <p:sldId id="320" r:id="rId11"/>
    <p:sldId id="321" r:id="rId12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01C"/>
    <a:srgbClr val="3C5FA6"/>
    <a:srgbClr val="251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 snapToGrid="0" snapToObjects="1">
      <p:cViewPr varScale="1">
        <p:scale>
          <a:sx n="115" d="100"/>
          <a:sy n="115" d="100"/>
        </p:scale>
        <p:origin x="4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102A54-40C7-844A-BEE2-A7FBA50068DF}" type="datetime1">
              <a:rPr lang="nl-NL"/>
              <a:pPr>
                <a:defRPr/>
              </a:pPr>
              <a:t>10-9-2016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6ED5BB-AD63-6E4C-A950-6BD2455349F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245489D-F544-1341-9CCB-EB87862CAF87}" type="datetime1">
              <a:rPr lang="nl-NL"/>
              <a:pPr>
                <a:defRPr/>
              </a:pPr>
              <a:t>10-9-2016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Klik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A9C434-6C52-D047-BA3B-897C1980D2E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22980" y="1156059"/>
            <a:ext cx="7772400" cy="1470025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33077" y="2626084"/>
            <a:ext cx="6012016" cy="94154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516938" y="6489700"/>
            <a:ext cx="627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E9080-EA9E-2640-A398-86C55E2456B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086830"/>
            <a:ext cx="8229600" cy="4039333"/>
          </a:xfrm>
        </p:spPr>
        <p:txBody>
          <a:bodyPr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000"/>
            </a:lvl1pPr>
            <a:lvl2pPr marL="6286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2pPr>
            <a:lvl3pPr marL="896938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3pPr>
            <a:lvl4pPr marL="1255713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61290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Second level</a:t>
            </a:r>
          </a:p>
          <a:p>
            <a:pPr marL="34290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Third level</a:t>
            </a:r>
          </a:p>
          <a:p>
            <a:pPr marL="34290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Fourth level</a:t>
            </a:r>
          </a:p>
          <a:p>
            <a:pPr marL="342900" marR="0" lvl="4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Fifth level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BA1C4-F064-0D49-A564-DF2836A4096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8093" y="1266582"/>
            <a:ext cx="7772400" cy="1362075"/>
          </a:xfrm>
        </p:spPr>
        <p:txBody>
          <a:bodyPr anchor="b" anchorCtr="0"/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18093" y="2659949"/>
            <a:ext cx="7772400" cy="1500187"/>
          </a:xfr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8516938" y="6489700"/>
            <a:ext cx="627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354A-537A-1440-A120-B225207CA1C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086830"/>
            <a:ext cx="4038600" cy="4039333"/>
          </a:xfrm>
        </p:spPr>
        <p:txBody>
          <a:bodyPr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1800"/>
            </a:lvl1pPr>
            <a:lvl2pPr marL="6286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2pPr>
            <a:lvl3pPr marL="896938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3pPr>
            <a:lvl4pPr marL="1255713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61290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Second level</a:t>
            </a:r>
          </a:p>
          <a:p>
            <a:pPr marL="34290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Third level</a:t>
            </a:r>
          </a:p>
          <a:p>
            <a:pPr marL="34290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Fourth level</a:t>
            </a:r>
          </a:p>
          <a:p>
            <a:pPr marL="342900" marR="0" lvl="4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Fifth level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648200" y="2085608"/>
            <a:ext cx="4038600" cy="4039333"/>
          </a:xfrm>
        </p:spPr>
        <p:txBody>
          <a:bodyPr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000"/>
            </a:lvl1pPr>
            <a:lvl2pPr marL="6286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2pPr>
            <a:lvl3pPr marL="896938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3pPr>
            <a:lvl4pPr marL="1255713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61290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Second level</a:t>
            </a:r>
          </a:p>
          <a:p>
            <a:pPr marL="34290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Third level</a:t>
            </a:r>
          </a:p>
          <a:p>
            <a:pPr marL="34290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Fourth level</a:t>
            </a:r>
          </a:p>
          <a:p>
            <a:pPr marL="342900" marR="0" lvl="4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Fifth level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7400E-A183-214B-806A-C50EC8FA2F5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086830"/>
            <a:ext cx="8229600" cy="4039333"/>
          </a:xfrm>
        </p:spPr>
        <p:txBody>
          <a:bodyPr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000"/>
            </a:lvl1pPr>
            <a:lvl2pPr marL="6286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2pPr>
            <a:lvl3pPr marL="896938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3pPr>
            <a:lvl4pPr marL="1255713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61290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Second level</a:t>
            </a:r>
          </a:p>
          <a:p>
            <a:pPr marL="34290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Third level</a:t>
            </a:r>
          </a:p>
          <a:p>
            <a:pPr marL="34290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Fourth level</a:t>
            </a:r>
          </a:p>
          <a:p>
            <a:pPr marL="342900" marR="0" lvl="4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Fifth level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13269-8C95-7047-AB78-085109AAD38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69836" y="2055235"/>
            <a:ext cx="8229600" cy="1143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9D8D3-B6FE-494B-987D-F65AF37F858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9445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2100263"/>
            <a:ext cx="82296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Klik</a:t>
            </a: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2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om</a:t>
            </a: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de </a:t>
            </a:r>
            <a:r>
              <a:rPr kumimoji="0" lang="en-US" sz="2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tekststijl</a:t>
            </a: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van het model </a:t>
            </a:r>
            <a:r>
              <a:rPr kumimoji="0" lang="en-US" sz="2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te</a:t>
            </a: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2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bewerken</a:t>
            </a:r>
            <a:endParaRPr kumimoji="0" lang="en-US" sz="20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6286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Tweede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niveau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896938" marR="0" lvl="2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Derde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niveau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1255713" marR="0" lvl="3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Vierde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niveau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marL="1612900" marR="0" lvl="4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Vijfde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niveau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57200" y="61245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5000" y="6124575"/>
            <a:ext cx="6270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E1826460-878C-634D-A414-CAE220E276A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81" r:id="rId3"/>
    <p:sldLayoutId id="2147483678" r:id="rId4"/>
    <p:sldLayoutId id="2147483679" r:id="rId5"/>
    <p:sldLayoutId id="214748368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 cap="all">
          <a:solidFill>
            <a:srgbClr val="EE801C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C5FA6"/>
          </a:solidFill>
          <a:latin typeface="Arial" charset="0"/>
          <a:ea typeface="ＭＳ Ｐゴシック" charset="-128"/>
        </a:defRPr>
      </a:lvl9pPr>
    </p:titleStyle>
    <p:bodyStyle>
      <a:lvl1pPr marL="342900" marR="0" indent="-3429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tabLst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628650" marR="0" indent="-28575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896938" marR="0" indent="-28575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255713" marR="0" indent="-28575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1612900" marR="0" indent="-28575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BrickPi-Bookreader-Digitize-Books-With-Mindstorms-/step7/Installing-the-Optical-Character-Recognition-OCR-E/" TargetMode="External"/><Relationship Id="rId2" Type="http://schemas.openxmlformats.org/officeDocument/2006/relationships/hyperlink" Target="http://www.raspberrypi.org/wp-content/uploads/2013/07/RaspiCam-Documentation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22980" y="1272746"/>
            <a:ext cx="7772400" cy="3768437"/>
          </a:xfrm>
        </p:spPr>
        <p:txBody>
          <a:bodyPr>
            <a:normAutofit fontScale="90000"/>
          </a:bodyPr>
          <a:lstStyle/>
          <a:p>
            <a:br>
              <a:rPr lang="nl-NL" u="sng" dirty="0"/>
            </a:br>
            <a:br>
              <a:rPr lang="nl-NL" u="sng" dirty="0"/>
            </a:br>
            <a:br>
              <a:rPr lang="nl-NL" u="sng" dirty="0"/>
            </a:br>
            <a:br>
              <a:rPr lang="nl-NL" u="sng" dirty="0"/>
            </a:br>
            <a:r>
              <a:rPr lang="nl-NL" u="sng" dirty="0"/>
              <a:t>Rescue on Wheels</a:t>
            </a:r>
            <a:br>
              <a:rPr lang="nl-NL" u="sng" dirty="0"/>
            </a:br>
            <a:br>
              <a:rPr lang="nl-NL" u="sng" dirty="0"/>
            </a:br>
            <a:r>
              <a:rPr lang="nl-NL" u="sng" dirty="0"/>
              <a:t>Workshop – week 2</a:t>
            </a:r>
            <a:br>
              <a:rPr lang="nl-NL" u="sng" dirty="0"/>
            </a:br>
            <a:br>
              <a:rPr lang="nl-NL" u="sng" dirty="0"/>
            </a:br>
            <a:br>
              <a:rPr lang="nl-NL" u="sng" dirty="0"/>
            </a:br>
            <a:r>
              <a:rPr lang="nl-NL" u="sng" dirty="0"/>
              <a:t>Ruud Slokker</a:t>
            </a:r>
            <a:br>
              <a:rPr lang="nl-NL" u="sng" dirty="0"/>
            </a:br>
            <a:br>
              <a:rPr lang="nl-NL" u="sng" dirty="0"/>
            </a:br>
            <a:br>
              <a:rPr lang="nl-NL" u="sng" dirty="0"/>
            </a:br>
            <a:endParaRPr lang="nl-NL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2175D5-D98C-4BB6-B79A-C692508DDFBA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315" y="0"/>
            <a:ext cx="6475748" cy="1143000"/>
          </a:xfrm>
        </p:spPr>
        <p:txBody>
          <a:bodyPr/>
          <a:lstStyle/>
          <a:p>
            <a:r>
              <a:rPr lang="nl-NL" dirty="0"/>
              <a:t>PULL UP </a:t>
            </a:r>
            <a:r>
              <a:rPr lang="nl-NL" dirty="0" err="1"/>
              <a:t>resistors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5128042" y="1223316"/>
            <a:ext cx="1223319" cy="23230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053900" y="3694666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microcontroller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4077713" y="1879602"/>
            <a:ext cx="150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input pin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4464896" y="3267702"/>
            <a:ext cx="9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gnd</a:t>
            </a:r>
            <a:endParaRPr lang="nl-NL" dirty="0"/>
          </a:p>
        </p:txBody>
      </p:sp>
      <p:cxnSp>
        <p:nvCxnSpPr>
          <p:cNvPr id="22" name="Rechte verbindingslijn 21"/>
          <p:cNvCxnSpPr/>
          <p:nvPr/>
        </p:nvCxnSpPr>
        <p:spPr>
          <a:xfrm rot="10800000">
            <a:off x="3496960" y="2273632"/>
            <a:ext cx="19770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5381362" y="1659239"/>
            <a:ext cx="135924" cy="4077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Rechte verbindingslijn 24"/>
          <p:cNvCxnSpPr>
            <a:stCxn id="23" idx="0"/>
          </p:cNvCxnSpPr>
          <p:nvPr/>
        </p:nvCxnSpPr>
        <p:spPr>
          <a:xfrm rot="5400000" flipH="1" flipV="1">
            <a:off x="5352867" y="1562782"/>
            <a:ext cx="19291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/>
        </p:nvCxnSpPr>
        <p:spPr>
          <a:xfrm rot="5400000" flipH="1" flipV="1">
            <a:off x="5356983" y="2164153"/>
            <a:ext cx="19291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 rot="10800000">
            <a:off x="3719388" y="3267702"/>
            <a:ext cx="17978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ep 39"/>
          <p:cNvGrpSpPr/>
          <p:nvPr/>
        </p:nvGrpSpPr>
        <p:grpSpPr>
          <a:xfrm>
            <a:off x="5486389" y="1356938"/>
            <a:ext cx="150663" cy="154458"/>
            <a:chOff x="851027" y="2618809"/>
            <a:chExt cx="150663" cy="154458"/>
          </a:xfrm>
        </p:grpSpPr>
        <p:cxnSp>
          <p:nvCxnSpPr>
            <p:cNvPr id="30" name="Rechte verbindingslijn 29"/>
            <p:cNvCxnSpPr/>
            <p:nvPr/>
          </p:nvCxnSpPr>
          <p:spPr>
            <a:xfrm rot="5400000">
              <a:off x="848734" y="2695244"/>
              <a:ext cx="15445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hte verbindingslijn 32"/>
            <p:cNvCxnSpPr/>
            <p:nvPr/>
          </p:nvCxnSpPr>
          <p:spPr>
            <a:xfrm>
              <a:off x="851027" y="2680594"/>
              <a:ext cx="15066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kstvak 40"/>
          <p:cNvSpPr txBox="1"/>
          <p:nvPr/>
        </p:nvSpPr>
        <p:spPr>
          <a:xfrm>
            <a:off x="6672652" y="1400183"/>
            <a:ext cx="154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Internal</a:t>
            </a:r>
            <a:r>
              <a:rPr lang="nl-NL" dirty="0"/>
              <a:t> pull up </a:t>
            </a:r>
            <a:r>
              <a:rPr lang="nl-NL" dirty="0" err="1"/>
              <a:t>resistor</a:t>
            </a:r>
            <a:endParaRPr lang="nl-NL" dirty="0"/>
          </a:p>
        </p:txBody>
      </p:sp>
      <p:cxnSp>
        <p:nvCxnSpPr>
          <p:cNvPr id="43" name="Rechte verbindingslijn 42"/>
          <p:cNvCxnSpPr/>
          <p:nvPr/>
        </p:nvCxnSpPr>
        <p:spPr>
          <a:xfrm rot="10800000">
            <a:off x="5637052" y="1879602"/>
            <a:ext cx="1035600" cy="1588"/>
          </a:xfrm>
          <a:prstGeom prst="line">
            <a:avLst/>
          </a:prstGeom>
          <a:ln>
            <a:prstDash val="dash"/>
            <a:headEnd w="med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hoek 43"/>
          <p:cNvSpPr/>
          <p:nvPr/>
        </p:nvSpPr>
        <p:spPr>
          <a:xfrm>
            <a:off x="1968766" y="3785331"/>
            <a:ext cx="1223319" cy="23230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Tekstvak 44"/>
          <p:cNvSpPr txBox="1"/>
          <p:nvPr/>
        </p:nvSpPr>
        <p:spPr>
          <a:xfrm>
            <a:off x="1894624" y="6256681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microcontroller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918437" y="4441617"/>
            <a:ext cx="150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input pin</a:t>
            </a:r>
          </a:p>
        </p:txBody>
      </p:sp>
      <p:sp>
        <p:nvSpPr>
          <p:cNvPr id="47" name="Tekstvak 46"/>
          <p:cNvSpPr txBox="1"/>
          <p:nvPr/>
        </p:nvSpPr>
        <p:spPr>
          <a:xfrm>
            <a:off x="1305620" y="5829717"/>
            <a:ext cx="9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gnd</a:t>
            </a:r>
            <a:endParaRPr lang="nl-NL" dirty="0"/>
          </a:p>
        </p:txBody>
      </p:sp>
      <p:cxnSp>
        <p:nvCxnSpPr>
          <p:cNvPr id="48" name="Rechte verbindingslijn 47"/>
          <p:cNvCxnSpPr/>
          <p:nvPr/>
        </p:nvCxnSpPr>
        <p:spPr>
          <a:xfrm rot="10800000">
            <a:off x="337684" y="4835647"/>
            <a:ext cx="19770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hthoek 48"/>
          <p:cNvSpPr/>
          <p:nvPr/>
        </p:nvSpPr>
        <p:spPr>
          <a:xfrm>
            <a:off x="768079" y="4213016"/>
            <a:ext cx="135924" cy="4077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0" name="Rechte verbindingslijn 49"/>
          <p:cNvCxnSpPr/>
          <p:nvPr/>
        </p:nvCxnSpPr>
        <p:spPr>
          <a:xfrm rot="5400000" flipH="1" flipV="1">
            <a:off x="739584" y="4108321"/>
            <a:ext cx="19291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 rot="5400000" flipH="1" flipV="1">
            <a:off x="739581" y="4726168"/>
            <a:ext cx="19291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/>
          <p:cNvCxnSpPr/>
          <p:nvPr/>
        </p:nvCxnSpPr>
        <p:spPr>
          <a:xfrm rot="10800000">
            <a:off x="560112" y="5829717"/>
            <a:ext cx="17978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ep 52"/>
          <p:cNvGrpSpPr/>
          <p:nvPr/>
        </p:nvGrpSpPr>
        <p:grpSpPr>
          <a:xfrm>
            <a:off x="932531" y="3912627"/>
            <a:ext cx="150663" cy="154458"/>
            <a:chOff x="851027" y="2618809"/>
            <a:chExt cx="150663" cy="154458"/>
          </a:xfrm>
        </p:grpSpPr>
        <p:cxnSp>
          <p:nvCxnSpPr>
            <p:cNvPr id="54" name="Rechte verbindingslijn 53"/>
            <p:cNvCxnSpPr/>
            <p:nvPr/>
          </p:nvCxnSpPr>
          <p:spPr>
            <a:xfrm rot="5400000">
              <a:off x="848734" y="2695244"/>
              <a:ext cx="15445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Rechte verbindingslijn 54"/>
            <p:cNvCxnSpPr/>
            <p:nvPr/>
          </p:nvCxnSpPr>
          <p:spPr>
            <a:xfrm>
              <a:off x="851027" y="2680594"/>
              <a:ext cx="15066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Rechte verbindingslijn 56"/>
          <p:cNvCxnSpPr/>
          <p:nvPr/>
        </p:nvCxnSpPr>
        <p:spPr>
          <a:xfrm rot="5400000">
            <a:off x="954760" y="3516371"/>
            <a:ext cx="893643" cy="686203"/>
          </a:xfrm>
          <a:prstGeom prst="line">
            <a:avLst/>
          </a:prstGeom>
          <a:ln>
            <a:prstDash val="dash"/>
            <a:headEnd w="med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kstvak 58"/>
          <p:cNvSpPr txBox="1"/>
          <p:nvPr/>
        </p:nvSpPr>
        <p:spPr>
          <a:xfrm>
            <a:off x="745454" y="2709459"/>
            <a:ext cx="154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external</a:t>
            </a:r>
            <a:r>
              <a:rPr lang="nl-NL" dirty="0"/>
              <a:t> pull up </a:t>
            </a:r>
            <a:r>
              <a:rPr lang="nl-NL" dirty="0" err="1"/>
              <a:t>resistor</a:t>
            </a:r>
            <a:endParaRPr lang="nl-NL" dirty="0"/>
          </a:p>
        </p:txBody>
      </p:sp>
      <p:sp>
        <p:nvSpPr>
          <p:cNvPr id="60" name="Tekstvak 59"/>
          <p:cNvSpPr txBox="1"/>
          <p:nvPr/>
        </p:nvSpPr>
        <p:spPr>
          <a:xfrm>
            <a:off x="4464896" y="4168840"/>
            <a:ext cx="3987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Wiring</a:t>
            </a:r>
            <a:r>
              <a:rPr lang="nl-NL" dirty="0"/>
              <a:t> pi </a:t>
            </a:r>
            <a:r>
              <a:rPr lang="nl-NL" dirty="0" err="1"/>
              <a:t>library</a:t>
            </a:r>
            <a:r>
              <a:rPr lang="nl-NL" dirty="0"/>
              <a:t>:</a:t>
            </a:r>
          </a:p>
          <a:p>
            <a:r>
              <a:rPr lang="nl-NL" dirty="0" err="1"/>
              <a:t>pullUpDnControl</a:t>
            </a:r>
            <a:r>
              <a:rPr lang="nl-NL" dirty="0"/>
              <a:t>(0,PUD_UP);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315" y="0"/>
            <a:ext cx="6475748" cy="1143000"/>
          </a:xfrm>
        </p:spPr>
        <p:txBody>
          <a:bodyPr/>
          <a:lstStyle/>
          <a:p>
            <a:r>
              <a:rPr lang="nl-NL" dirty="0"/>
              <a:t>PULL DOWN </a:t>
            </a:r>
            <a:r>
              <a:rPr lang="nl-NL" dirty="0" err="1"/>
              <a:t>resistors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4782046" y="1322172"/>
            <a:ext cx="1223319" cy="23230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4707904" y="3793522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microcontroller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3731717" y="2089671"/>
            <a:ext cx="150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input pin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4118900" y="3366558"/>
            <a:ext cx="9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gnd</a:t>
            </a:r>
            <a:endParaRPr lang="nl-NL" dirty="0"/>
          </a:p>
        </p:txBody>
      </p:sp>
      <p:cxnSp>
        <p:nvCxnSpPr>
          <p:cNvPr id="22" name="Rechte verbindingslijn 21"/>
          <p:cNvCxnSpPr/>
          <p:nvPr/>
        </p:nvCxnSpPr>
        <p:spPr>
          <a:xfrm flipH="1" flipV="1">
            <a:off x="3373392" y="2496058"/>
            <a:ext cx="1734846" cy="2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5035366" y="2726060"/>
            <a:ext cx="135924" cy="4077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Rechte verbindingslijn 24"/>
          <p:cNvCxnSpPr>
            <a:stCxn id="23" idx="0"/>
          </p:cNvCxnSpPr>
          <p:nvPr/>
        </p:nvCxnSpPr>
        <p:spPr>
          <a:xfrm flipV="1">
            <a:off x="5103328" y="2498442"/>
            <a:ext cx="4910" cy="227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>
            <a:endCxn id="23" idx="2"/>
          </p:cNvCxnSpPr>
          <p:nvPr/>
        </p:nvCxnSpPr>
        <p:spPr>
          <a:xfrm flipH="1" flipV="1">
            <a:off x="5103328" y="3133833"/>
            <a:ext cx="4910" cy="2437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 flipH="1" flipV="1">
            <a:off x="2224216" y="3377536"/>
            <a:ext cx="288402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kstvak 40"/>
          <p:cNvSpPr txBox="1"/>
          <p:nvPr/>
        </p:nvSpPr>
        <p:spPr>
          <a:xfrm>
            <a:off x="6326656" y="1499039"/>
            <a:ext cx="154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Internal</a:t>
            </a:r>
            <a:r>
              <a:rPr lang="nl-NL" dirty="0"/>
              <a:t> pull down </a:t>
            </a:r>
            <a:r>
              <a:rPr lang="nl-NL" dirty="0" err="1"/>
              <a:t>resistor</a:t>
            </a:r>
            <a:endParaRPr lang="nl-NL" dirty="0"/>
          </a:p>
        </p:txBody>
      </p:sp>
      <p:cxnSp>
        <p:nvCxnSpPr>
          <p:cNvPr id="43" name="Rechte verbindingslijn 42"/>
          <p:cNvCxnSpPr/>
          <p:nvPr/>
        </p:nvCxnSpPr>
        <p:spPr>
          <a:xfrm rot="10800000" flipV="1">
            <a:off x="5291056" y="1980045"/>
            <a:ext cx="1035600" cy="828269"/>
          </a:xfrm>
          <a:prstGeom prst="line">
            <a:avLst/>
          </a:prstGeom>
          <a:ln>
            <a:prstDash val="dash"/>
            <a:headEnd w="med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4118900" y="4329481"/>
            <a:ext cx="3987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Wiring</a:t>
            </a:r>
            <a:r>
              <a:rPr lang="nl-NL" dirty="0"/>
              <a:t> pi </a:t>
            </a:r>
            <a:r>
              <a:rPr lang="nl-NL" dirty="0" err="1"/>
              <a:t>library</a:t>
            </a:r>
            <a:r>
              <a:rPr lang="nl-NL" dirty="0"/>
              <a:t>:</a:t>
            </a:r>
          </a:p>
          <a:p>
            <a:r>
              <a:rPr lang="nl-NL" dirty="0" err="1"/>
              <a:t>pullUpDnControl</a:t>
            </a:r>
            <a:r>
              <a:rPr lang="nl-NL" dirty="0"/>
              <a:t>(0,PUD_DOWN);</a:t>
            </a:r>
          </a:p>
          <a:p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2909997" y="2180962"/>
            <a:ext cx="135924" cy="4077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Rechte verbindingslijn 36"/>
          <p:cNvCxnSpPr>
            <a:stCxn id="36" idx="0"/>
          </p:cNvCxnSpPr>
          <p:nvPr/>
        </p:nvCxnSpPr>
        <p:spPr>
          <a:xfrm rot="5400000" flipH="1" flipV="1">
            <a:off x="2882196" y="2085199"/>
            <a:ext cx="19152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2795050" y="2842036"/>
            <a:ext cx="392965" cy="34598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9" name="Rechte verbindingslijn 38"/>
          <p:cNvCxnSpPr>
            <a:endCxn id="36" idx="2"/>
          </p:cNvCxnSpPr>
          <p:nvPr/>
        </p:nvCxnSpPr>
        <p:spPr>
          <a:xfrm rot="16200000" flipV="1">
            <a:off x="2583955" y="2982739"/>
            <a:ext cx="788802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rot="5400000" flipH="1" flipV="1">
            <a:off x="3119684" y="2243939"/>
            <a:ext cx="5074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rot="10800000" flipV="1">
            <a:off x="2224217" y="1980044"/>
            <a:ext cx="1149971" cy="101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kstvak 60"/>
          <p:cNvSpPr txBox="1"/>
          <p:nvPr/>
        </p:nvSpPr>
        <p:spPr>
          <a:xfrm>
            <a:off x="1314198" y="2792608"/>
            <a:ext cx="186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noise</a:t>
            </a:r>
            <a:r>
              <a:rPr lang="nl-NL" dirty="0"/>
              <a:t> </a:t>
            </a:r>
            <a:r>
              <a:rPr lang="nl-NL" dirty="0" err="1"/>
              <a:t>source</a:t>
            </a:r>
            <a:endParaRPr lang="nl-NL" dirty="0"/>
          </a:p>
        </p:txBody>
      </p:sp>
      <p:sp>
        <p:nvSpPr>
          <p:cNvPr id="62" name="Tekstvak 61"/>
          <p:cNvSpPr txBox="1"/>
          <p:nvPr/>
        </p:nvSpPr>
        <p:spPr>
          <a:xfrm>
            <a:off x="654908" y="5252811"/>
            <a:ext cx="745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Noise</a:t>
            </a:r>
            <a:r>
              <a:rPr lang="nl-NL" dirty="0"/>
              <a:t> voltage </a:t>
            </a:r>
            <a:r>
              <a:rPr lang="nl-NL" dirty="0" err="1"/>
              <a:t>on</a:t>
            </a:r>
            <a:r>
              <a:rPr lang="nl-NL" dirty="0"/>
              <a:t> the input pin is </a:t>
            </a:r>
            <a:r>
              <a:rPr lang="nl-NL" dirty="0" err="1"/>
              <a:t>strongly</a:t>
            </a:r>
            <a:r>
              <a:rPr lang="nl-NL" dirty="0"/>
              <a:t>  </a:t>
            </a:r>
            <a:r>
              <a:rPr lang="nl-NL" dirty="0" err="1"/>
              <a:t>reduced</a:t>
            </a:r>
            <a:r>
              <a:rPr lang="nl-NL" dirty="0"/>
              <a:t>  </a:t>
            </a:r>
            <a:r>
              <a:rPr lang="nl-NL" dirty="0" err="1"/>
              <a:t>by</a:t>
            </a:r>
            <a:r>
              <a:rPr lang="nl-NL" dirty="0"/>
              <a:t> a pull down</a:t>
            </a:r>
          </a:p>
          <a:p>
            <a:r>
              <a:rPr lang="nl-NL" dirty="0"/>
              <a:t>(</a:t>
            </a:r>
            <a:r>
              <a:rPr lang="nl-NL" dirty="0" err="1"/>
              <a:t>or</a:t>
            </a:r>
            <a:r>
              <a:rPr lang="nl-NL" dirty="0"/>
              <a:t> pull up) </a:t>
            </a:r>
            <a:r>
              <a:rPr lang="nl-NL" dirty="0" err="1"/>
              <a:t>resistor</a:t>
            </a:r>
            <a:r>
              <a:rPr lang="nl-NL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315" y="0"/>
            <a:ext cx="6475748" cy="1143000"/>
          </a:xfrm>
        </p:spPr>
        <p:txBody>
          <a:bodyPr/>
          <a:lstStyle/>
          <a:p>
            <a:r>
              <a:rPr lang="nl-NL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452640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 dirty="0" err="1"/>
              <a:t>Raspberry</a:t>
            </a:r>
            <a:r>
              <a:rPr lang="nl-NL" sz="2400" dirty="0"/>
              <a:t> pi </a:t>
            </a:r>
            <a:r>
              <a:rPr lang="nl-NL" sz="2400" dirty="0" err="1"/>
              <a:t>camara</a:t>
            </a:r>
            <a:endParaRPr lang="nl-NL" sz="2400" dirty="0"/>
          </a:p>
          <a:p>
            <a:pPr>
              <a:buFontTx/>
              <a:buChar char="-"/>
            </a:pPr>
            <a:endParaRPr lang="nl-NL" sz="2400" dirty="0"/>
          </a:p>
          <a:p>
            <a:pPr>
              <a:buFontTx/>
              <a:buChar char="-"/>
            </a:pPr>
            <a:r>
              <a:rPr lang="nl-NL" sz="2400" dirty="0"/>
              <a:t>Pull down and pull up resistors</a:t>
            </a:r>
          </a:p>
          <a:p>
            <a:pPr>
              <a:buFontTx/>
              <a:buChar char="-"/>
            </a:pPr>
            <a:endParaRPr lang="nl-NL" sz="2400" dirty="0"/>
          </a:p>
          <a:p>
            <a:pPr>
              <a:buNone/>
            </a:pPr>
            <a:r>
              <a:rPr lang="nl-NL" sz="24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315" y="0"/>
            <a:ext cx="6475748" cy="1143000"/>
          </a:xfrm>
        </p:spPr>
        <p:txBody>
          <a:bodyPr/>
          <a:lstStyle/>
          <a:p>
            <a:r>
              <a:rPr lang="nl-NL" dirty="0"/>
              <a:t>Pi –Camera - </a:t>
            </a:r>
            <a:r>
              <a:rPr lang="nl-NL" dirty="0" err="1"/>
              <a:t>raspistill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45264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nl-NL" sz="2400" dirty="0" err="1"/>
              <a:t>Pictures</a:t>
            </a:r>
            <a:r>
              <a:rPr lang="nl-NL" sz="2400" dirty="0"/>
              <a:t>:  </a:t>
            </a:r>
            <a:r>
              <a:rPr lang="nl-NL" sz="2400" b="1" u="sng" dirty="0" err="1"/>
              <a:t>raspistill</a:t>
            </a:r>
            <a:endParaRPr lang="nl-NL" sz="2400" b="1" u="sng" dirty="0"/>
          </a:p>
          <a:p>
            <a:pPr>
              <a:buNone/>
            </a:pPr>
            <a:r>
              <a:rPr lang="en-US" sz="2400" dirty="0"/>
              <a:t>Example:</a:t>
            </a:r>
          </a:p>
          <a:p>
            <a:pPr>
              <a:buNone/>
            </a:pPr>
            <a:r>
              <a:rPr lang="en-US" sz="2400" dirty="0" err="1"/>
              <a:t>raspistill</a:t>
            </a:r>
            <a:r>
              <a:rPr lang="en-US" sz="2400" dirty="0"/>
              <a:t> -w 640 -h 480 -q 5  -o /</a:t>
            </a:r>
            <a:r>
              <a:rPr lang="en-US" sz="2400" dirty="0" err="1"/>
              <a:t>tmp</a:t>
            </a:r>
            <a:r>
              <a:rPr lang="en-US" sz="2400" dirty="0"/>
              <a:t>/pic.jpg  &amp;</a:t>
            </a:r>
          </a:p>
          <a:p>
            <a:pPr>
              <a:buNone/>
            </a:pPr>
            <a:r>
              <a:rPr lang="en-US" sz="2400" dirty="0"/>
              <a:t>-q:  quality range [0, 100]</a:t>
            </a:r>
          </a:p>
          <a:p>
            <a:pPr>
              <a:buNone/>
            </a:pPr>
            <a:r>
              <a:rPr lang="en-US" sz="2400" dirty="0"/>
              <a:t>&amp;:  running in the background</a:t>
            </a:r>
          </a:p>
          <a:p>
            <a:pPr>
              <a:buNone/>
            </a:pPr>
            <a:endParaRPr lang="nl-NL" sz="2400" dirty="0"/>
          </a:p>
          <a:p>
            <a:pPr>
              <a:buNone/>
            </a:pPr>
            <a:endParaRPr lang="nl-NL" sz="2400" dirty="0"/>
          </a:p>
          <a:p>
            <a:pPr>
              <a:buNone/>
            </a:pPr>
            <a:r>
              <a:rPr lang="nl-NL" sz="2400" dirty="0"/>
              <a:t>Video:    </a:t>
            </a:r>
            <a:r>
              <a:rPr lang="nl-NL" sz="2400" b="1" u="sng" dirty="0" err="1"/>
              <a:t>raspivid</a:t>
            </a:r>
            <a:endParaRPr lang="nl-NL" sz="2400" b="1" u="sng" dirty="0"/>
          </a:p>
          <a:p>
            <a:pPr>
              <a:buNone/>
            </a:pPr>
            <a:r>
              <a:rPr lang="nl-NL" sz="2400" dirty="0" err="1"/>
              <a:t>example</a:t>
            </a:r>
            <a:r>
              <a:rPr lang="nl-NL" sz="2400" dirty="0"/>
              <a:t>:</a:t>
            </a:r>
          </a:p>
          <a:p>
            <a:pPr>
              <a:buNone/>
            </a:pPr>
            <a:r>
              <a:rPr lang="pt-BR" sz="2400" dirty="0"/>
              <a:t>raspivid  -fps 25  -o myvideo.h264   -t 10000</a:t>
            </a:r>
          </a:p>
          <a:p>
            <a:pPr>
              <a:buNone/>
            </a:pPr>
            <a:r>
              <a:rPr lang="en-US" sz="2400" dirty="0"/>
              <a:t>This will record 10 seconds of video.</a:t>
            </a: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452640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NL" sz="2400" b="1" u="sng" dirty="0" err="1"/>
              <a:t>raspistill</a:t>
            </a:r>
            <a:endParaRPr lang="nl-NL" sz="2400" b="1" u="sng" dirty="0"/>
          </a:p>
          <a:p>
            <a:pPr>
              <a:buNone/>
            </a:pPr>
            <a:r>
              <a:rPr lang="en-US" sz="2400" dirty="0" err="1"/>
              <a:t>raspistill</a:t>
            </a:r>
            <a:r>
              <a:rPr lang="en-US" sz="2400" dirty="0"/>
              <a:t> –t  1000 mypicture.jpg</a:t>
            </a:r>
          </a:p>
          <a:p>
            <a:pPr>
              <a:buNone/>
            </a:pPr>
            <a:r>
              <a:rPr lang="en-US" sz="2400" dirty="0"/>
              <a:t>-t is the delay in milliseconds before the image is taken after you press Enter.</a:t>
            </a:r>
            <a:endParaRPr lang="nl-NL" sz="2400" dirty="0"/>
          </a:p>
          <a:p>
            <a:pPr>
              <a:buNone/>
            </a:pPr>
            <a:endParaRPr lang="nl-NL" sz="2400" dirty="0"/>
          </a:p>
          <a:p>
            <a:pPr>
              <a:buNone/>
            </a:pPr>
            <a:endParaRPr lang="nl-NL" sz="2400" dirty="0"/>
          </a:p>
          <a:p>
            <a:pPr>
              <a:buNone/>
            </a:pPr>
            <a:r>
              <a:rPr lang="en-US" sz="2400" dirty="0"/>
              <a:t>To take a sequence of pictures as a </a:t>
            </a:r>
            <a:r>
              <a:rPr lang="en-US" sz="2400" dirty="0" err="1"/>
              <a:t>timelapse</a:t>
            </a:r>
            <a:r>
              <a:rPr lang="en-US" sz="2400" dirty="0"/>
              <a:t> sequence the command is:</a:t>
            </a:r>
          </a:p>
          <a:p>
            <a:pPr>
              <a:buNone/>
            </a:pPr>
            <a:r>
              <a:rPr lang="en-US" sz="2400" i="1" dirty="0" err="1"/>
              <a:t>raspistill</a:t>
            </a:r>
            <a:r>
              <a:rPr lang="en-US" sz="2400" i="1" dirty="0"/>
              <a:t> -t 900000 -</a:t>
            </a:r>
            <a:r>
              <a:rPr lang="en-US" sz="2400" i="1" dirty="0" err="1"/>
              <a:t>tl</a:t>
            </a:r>
            <a:r>
              <a:rPr lang="en-US" sz="2400" i="1" dirty="0"/>
              <a:t> 30000 -o </a:t>
            </a:r>
            <a:r>
              <a:rPr lang="en-US" sz="2400" i="1" dirty="0" err="1"/>
              <a:t>mypicture%d.jpg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-t total time for sequence, 90000 ms = 15 min</a:t>
            </a:r>
          </a:p>
          <a:p>
            <a:pPr>
              <a:buNone/>
            </a:pPr>
            <a:r>
              <a:rPr lang="en-US" sz="2400" dirty="0"/>
              <a:t>-</a:t>
            </a:r>
            <a:r>
              <a:rPr lang="en-US" sz="2400" dirty="0" err="1"/>
              <a:t>tl</a:t>
            </a:r>
            <a:r>
              <a:rPr lang="en-US" sz="2400" dirty="0"/>
              <a:t> how often to take a picture. 30000 ms = 30 seconds</a:t>
            </a:r>
          </a:p>
          <a:p>
            <a:pPr>
              <a:buNone/>
            </a:pPr>
            <a:r>
              <a:rPr lang="en-US" sz="2400" dirty="0"/>
              <a:t>%d = picture number. output would be mypicture1.jpg mypicture2.jpg mypicture3.jpg</a:t>
            </a:r>
          </a:p>
          <a:p>
            <a:pPr>
              <a:buNone/>
            </a:pP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06315" y="24714"/>
            <a:ext cx="6475748" cy="1143000"/>
          </a:xfrm>
        </p:spPr>
        <p:txBody>
          <a:bodyPr/>
          <a:lstStyle/>
          <a:p>
            <a:r>
              <a:rPr lang="nl-NL" dirty="0"/>
              <a:t>Pi –Camera – </a:t>
            </a:r>
            <a:r>
              <a:rPr lang="nl-NL" dirty="0" err="1"/>
              <a:t>raspistill</a:t>
            </a:r>
            <a:r>
              <a:rPr lang="nl-NL" dirty="0"/>
              <a:t> [2]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452640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NL" sz="2400" b="1" u="sng" dirty="0" err="1"/>
              <a:t>raspistill</a:t>
            </a:r>
            <a:endParaRPr lang="nl-NL" sz="2400" b="1" u="sng" dirty="0"/>
          </a:p>
          <a:p>
            <a:pPr>
              <a:buNone/>
            </a:pPr>
            <a:r>
              <a:rPr lang="en-US" sz="2400" dirty="0" err="1"/>
              <a:t>raspistill</a:t>
            </a:r>
            <a:r>
              <a:rPr lang="en-US" sz="2400" dirty="0"/>
              <a:t>   –</a:t>
            </a:r>
            <a:r>
              <a:rPr lang="en-US" sz="2400" dirty="0" err="1"/>
              <a:t>ss</a:t>
            </a:r>
            <a:r>
              <a:rPr lang="en-US" sz="2400" dirty="0"/>
              <a:t>  300   -n  mypicture.jpg</a:t>
            </a:r>
          </a:p>
          <a:p>
            <a:pPr>
              <a:buNone/>
            </a:pPr>
            <a:r>
              <a:rPr lang="en-US" sz="2400" dirty="0"/>
              <a:t>-</a:t>
            </a:r>
            <a:r>
              <a:rPr lang="en-US" sz="2400" dirty="0" err="1"/>
              <a:t>ss</a:t>
            </a:r>
            <a:r>
              <a:rPr lang="en-US" sz="2400" dirty="0"/>
              <a:t> = shutter speed; max = 6000</a:t>
            </a:r>
            <a:endParaRPr lang="nl-NL" sz="2400" dirty="0"/>
          </a:p>
          <a:p>
            <a:pPr>
              <a:buNone/>
            </a:pPr>
            <a:r>
              <a:rPr lang="nl-NL" sz="2400" dirty="0"/>
              <a:t>-n  = </a:t>
            </a:r>
            <a:r>
              <a:rPr lang="nl-NL" sz="2400" dirty="0" err="1"/>
              <a:t>no</a:t>
            </a:r>
            <a:r>
              <a:rPr lang="nl-NL" sz="2400" dirty="0"/>
              <a:t> preview</a:t>
            </a:r>
          </a:p>
          <a:p>
            <a:pPr>
              <a:buNone/>
            </a:pPr>
            <a:endParaRPr lang="nl-NL" sz="2400" dirty="0"/>
          </a:p>
          <a:p>
            <a:pPr>
              <a:buNone/>
            </a:pPr>
            <a:r>
              <a:rPr lang="en-US" sz="2400" dirty="0" err="1"/>
              <a:t>raspistill</a:t>
            </a:r>
            <a:r>
              <a:rPr lang="en-US" sz="2400" dirty="0"/>
              <a:t>   –ex  sports  mypicture.jpg</a:t>
            </a:r>
          </a:p>
          <a:p>
            <a:pPr>
              <a:buNone/>
            </a:pPr>
            <a:r>
              <a:rPr lang="nl-NL" sz="2400" dirty="0"/>
              <a:t>-ex = </a:t>
            </a:r>
            <a:r>
              <a:rPr lang="nl-NL" sz="2400" dirty="0" err="1"/>
              <a:t>exposure</a:t>
            </a:r>
            <a:r>
              <a:rPr lang="nl-NL" sz="2400" dirty="0"/>
              <a:t> mode   //</a:t>
            </a:r>
            <a:r>
              <a:rPr lang="nl-NL" sz="2400" dirty="0" err="1"/>
              <a:t>sports</a:t>
            </a:r>
            <a:r>
              <a:rPr lang="nl-NL" sz="2400" dirty="0"/>
              <a:t> : </a:t>
            </a:r>
            <a:r>
              <a:rPr lang="nl-NL" sz="2400" dirty="0" err="1"/>
              <a:t>fast</a:t>
            </a:r>
            <a:r>
              <a:rPr lang="nl-NL" sz="2400" dirty="0"/>
              <a:t> </a:t>
            </a:r>
            <a:r>
              <a:rPr lang="nl-NL" sz="2400" dirty="0" err="1"/>
              <a:t>shutter</a:t>
            </a:r>
            <a:endParaRPr lang="nl-NL" sz="2400" dirty="0"/>
          </a:p>
          <a:p>
            <a:pPr>
              <a:buNone/>
            </a:pPr>
            <a:endParaRPr lang="nl-NL" sz="2400" dirty="0"/>
          </a:p>
          <a:p>
            <a:pPr>
              <a:buNone/>
            </a:pPr>
            <a:endParaRPr lang="nl-NL" sz="2400" dirty="0"/>
          </a:p>
          <a:p>
            <a:pPr>
              <a:buNone/>
            </a:pPr>
            <a:r>
              <a:rPr lang="en-US" sz="2400" dirty="0" err="1"/>
              <a:t>raspistill</a:t>
            </a:r>
            <a:r>
              <a:rPr lang="en-US" sz="2400" dirty="0"/>
              <a:t>   –</a:t>
            </a:r>
            <a:r>
              <a:rPr lang="en-US" sz="2400" dirty="0" err="1"/>
              <a:t>md</a:t>
            </a:r>
            <a:r>
              <a:rPr lang="en-US" sz="2400" dirty="0"/>
              <a:t>  2   mypicture.jpg</a:t>
            </a:r>
          </a:p>
          <a:p>
            <a:pPr>
              <a:buNone/>
            </a:pPr>
            <a:r>
              <a:rPr lang="nl-NL" sz="2400" dirty="0"/>
              <a:t>-</a:t>
            </a:r>
            <a:r>
              <a:rPr lang="nl-NL" sz="2400" dirty="0" err="1"/>
              <a:t>md</a:t>
            </a:r>
            <a:r>
              <a:rPr lang="nl-NL" sz="2400" dirty="0"/>
              <a:t> = mode </a:t>
            </a:r>
          </a:p>
          <a:p>
            <a:pPr>
              <a:buNone/>
            </a:pPr>
            <a:r>
              <a:rPr lang="nl-NL" sz="2400" dirty="0"/>
              <a:t>mode 2:  2592x1944;   mode 6: 640x480</a:t>
            </a:r>
          </a:p>
          <a:p>
            <a:pPr>
              <a:buNone/>
            </a:pPr>
            <a:r>
              <a:rPr lang="nl-NL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06315" y="24714"/>
            <a:ext cx="6475748" cy="1143000"/>
          </a:xfrm>
        </p:spPr>
        <p:txBody>
          <a:bodyPr/>
          <a:lstStyle/>
          <a:p>
            <a:r>
              <a:rPr lang="nl-NL" dirty="0"/>
              <a:t>Pi –Camera – </a:t>
            </a:r>
            <a:r>
              <a:rPr lang="nl-NL" dirty="0" err="1"/>
              <a:t>raspistill</a:t>
            </a:r>
            <a:r>
              <a:rPr lang="nl-NL" dirty="0"/>
              <a:t> [3]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606" y="48121"/>
            <a:ext cx="8229600" cy="1143000"/>
          </a:xfrm>
        </p:spPr>
        <p:txBody>
          <a:bodyPr/>
          <a:lstStyle/>
          <a:p>
            <a:r>
              <a:rPr lang="nl-NL" dirty="0"/>
              <a:t>              Field of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6" name="Afbeelding 5" descr="field of view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08" y="1828800"/>
            <a:ext cx="6121256" cy="2447636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062182" y="4839855"/>
            <a:ext cx="652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Describe</a:t>
            </a:r>
            <a:r>
              <a:rPr lang="nl-NL" dirty="0"/>
              <a:t> the </a:t>
            </a:r>
            <a:r>
              <a:rPr lang="nl-NL" dirty="0" err="1"/>
              <a:t>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the field of view and the </a:t>
            </a:r>
            <a:r>
              <a:rPr lang="nl-NL" dirty="0" err="1"/>
              <a:t>focal</a:t>
            </a:r>
            <a:r>
              <a:rPr lang="nl-NL" dirty="0"/>
              <a:t> </a:t>
            </a:r>
            <a:r>
              <a:rPr lang="nl-NL" dirty="0" err="1"/>
              <a:t>length</a:t>
            </a:r>
            <a:r>
              <a:rPr lang="nl-NL" dirty="0"/>
              <a:t> of the camera lens.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105" y="32080"/>
            <a:ext cx="8229600" cy="1143000"/>
          </a:xfrm>
        </p:spPr>
        <p:txBody>
          <a:bodyPr/>
          <a:lstStyle/>
          <a:p>
            <a:r>
              <a:rPr lang="nl-NL" dirty="0"/>
              <a:t>			MOTIONBLUR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809750" y="4770427"/>
            <a:ext cx="4352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How can motion blur be reduced?</a:t>
            </a:r>
          </a:p>
        </p:txBody>
      </p:sp>
      <p:pic>
        <p:nvPicPr>
          <p:cNvPr id="6" name="Afbeelding 5" descr="motionblu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52" y="1352550"/>
            <a:ext cx="4430035" cy="29479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167" y="12032"/>
            <a:ext cx="4150894" cy="1143000"/>
          </a:xfrm>
        </p:spPr>
        <p:txBody>
          <a:bodyPr/>
          <a:lstStyle/>
          <a:p>
            <a:r>
              <a:rPr lang="nl-NL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632"/>
            <a:ext cx="8229600" cy="452640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NL" sz="1800" dirty="0" err="1"/>
              <a:t>Make</a:t>
            </a:r>
            <a:r>
              <a:rPr lang="nl-NL" sz="1800" dirty="0"/>
              <a:t> </a:t>
            </a:r>
            <a:r>
              <a:rPr lang="nl-NL" sz="1800" dirty="0" err="1"/>
              <a:t>use</a:t>
            </a:r>
            <a:r>
              <a:rPr lang="nl-NL" sz="1800" dirty="0"/>
              <a:t> of:</a:t>
            </a:r>
          </a:p>
          <a:p>
            <a:pPr>
              <a:buNone/>
            </a:pPr>
            <a:r>
              <a:rPr lang="nl-NL" sz="1800" dirty="0">
                <a:hlinkClick r:id="rId2"/>
              </a:rPr>
              <a:t>http://www.raspberrypi.org/wp-content/uploads/2013/07/RaspiCam-Documentation.pdf</a:t>
            </a:r>
            <a:endParaRPr lang="nl-NL" sz="1800" dirty="0"/>
          </a:p>
          <a:p>
            <a:pPr>
              <a:buNone/>
            </a:pPr>
            <a:endParaRPr lang="nl-NL" sz="1800" dirty="0"/>
          </a:p>
          <a:p>
            <a:pPr>
              <a:buNone/>
            </a:pPr>
            <a:endParaRPr lang="nl-NL" sz="1800" dirty="0"/>
          </a:p>
          <a:p>
            <a:pPr marL="457200" indent="-457200">
              <a:buNone/>
            </a:pPr>
            <a:r>
              <a:rPr lang="nl-NL" sz="1800" dirty="0"/>
              <a:t>1a	</a:t>
            </a:r>
            <a:r>
              <a:rPr lang="nl-NL" sz="1800" dirty="0" err="1"/>
              <a:t>Make</a:t>
            </a:r>
            <a:r>
              <a:rPr lang="nl-NL" sz="1800" dirty="0"/>
              <a:t> a picture of </a:t>
            </a:r>
            <a:r>
              <a:rPr lang="nl-NL" sz="1800" dirty="0" err="1"/>
              <a:t>an</a:t>
            </a:r>
            <a:r>
              <a:rPr lang="nl-NL" sz="1800" dirty="0"/>
              <a:t> object </a:t>
            </a:r>
            <a:r>
              <a:rPr lang="nl-NL" sz="1800" dirty="0" err="1"/>
              <a:t>with</a:t>
            </a:r>
            <a:r>
              <a:rPr lang="nl-NL" sz="1800" dirty="0"/>
              <a:t> the rasp. pi camera.</a:t>
            </a:r>
          </a:p>
          <a:p>
            <a:pPr marL="457200" indent="-457200">
              <a:buNone/>
            </a:pPr>
            <a:r>
              <a:rPr lang="nl-NL" sz="1800" dirty="0"/>
              <a:t>1b	</a:t>
            </a:r>
            <a:r>
              <a:rPr lang="nl-NL" sz="1800" dirty="0" err="1"/>
              <a:t>Make</a:t>
            </a:r>
            <a:r>
              <a:rPr lang="nl-NL" sz="1800" dirty="0"/>
              <a:t> a video of </a:t>
            </a:r>
            <a:r>
              <a:rPr lang="nl-NL" sz="1800" dirty="0" err="1"/>
              <a:t>an</a:t>
            </a:r>
            <a:r>
              <a:rPr lang="nl-NL" sz="1800" dirty="0"/>
              <a:t> object </a:t>
            </a:r>
            <a:r>
              <a:rPr lang="nl-NL" sz="1800" dirty="0" err="1"/>
              <a:t>with</a:t>
            </a:r>
            <a:r>
              <a:rPr lang="nl-NL" sz="1800" dirty="0"/>
              <a:t> the rasp. pi camera.</a:t>
            </a:r>
          </a:p>
          <a:p>
            <a:pPr>
              <a:buNone/>
            </a:pPr>
            <a:endParaRPr lang="nl-NL" sz="1800" dirty="0"/>
          </a:p>
          <a:p>
            <a:pPr>
              <a:buNone/>
            </a:pPr>
            <a:endParaRPr lang="nl-NL" sz="1800" dirty="0"/>
          </a:p>
          <a:p>
            <a:pPr>
              <a:buAutoNum type="arabicPeriod" startAt="2"/>
            </a:pPr>
            <a:r>
              <a:rPr lang="nl-NL" sz="1800" dirty="0" err="1"/>
              <a:t>Take</a:t>
            </a:r>
            <a:r>
              <a:rPr lang="nl-NL" sz="1800" dirty="0"/>
              <a:t> a picture of a </a:t>
            </a:r>
            <a:r>
              <a:rPr lang="nl-NL" sz="1800" dirty="0" err="1"/>
              <a:t>moving</a:t>
            </a:r>
            <a:r>
              <a:rPr lang="nl-NL" sz="1800" dirty="0"/>
              <a:t> object. </a:t>
            </a:r>
            <a:r>
              <a:rPr lang="nl-NL" sz="1800" dirty="0" err="1"/>
              <a:t>Reduce</a:t>
            </a:r>
            <a:r>
              <a:rPr lang="nl-NL" sz="1800" dirty="0"/>
              <a:t> the motion </a:t>
            </a:r>
            <a:r>
              <a:rPr lang="nl-NL" sz="1800" dirty="0" err="1"/>
              <a:t>blur</a:t>
            </a:r>
            <a:r>
              <a:rPr lang="nl-NL" sz="1800" dirty="0"/>
              <a:t> of the </a:t>
            </a:r>
            <a:r>
              <a:rPr lang="nl-NL" sz="1800" dirty="0" err="1"/>
              <a:t>pi-camera</a:t>
            </a:r>
            <a:r>
              <a:rPr lang="nl-NL" sz="1800" dirty="0"/>
              <a:t> </a:t>
            </a:r>
            <a:r>
              <a:rPr lang="nl-NL" sz="1800" dirty="0" err="1"/>
              <a:t>by</a:t>
            </a:r>
            <a:r>
              <a:rPr lang="nl-NL" sz="1800" dirty="0"/>
              <a:t> </a:t>
            </a:r>
            <a:r>
              <a:rPr lang="nl-NL" sz="1800" dirty="0" err="1"/>
              <a:t>reducing</a:t>
            </a:r>
            <a:r>
              <a:rPr lang="nl-NL" sz="1800" dirty="0"/>
              <a:t> the </a:t>
            </a:r>
          </a:p>
          <a:p>
            <a:pPr>
              <a:buNone/>
            </a:pPr>
            <a:r>
              <a:rPr lang="nl-NL" sz="1800" dirty="0"/>
              <a:t>	</a:t>
            </a:r>
            <a:r>
              <a:rPr lang="nl-NL" sz="1800" dirty="0" err="1"/>
              <a:t>shutter</a:t>
            </a:r>
            <a:r>
              <a:rPr lang="nl-NL" sz="1800" dirty="0"/>
              <a:t> time.</a:t>
            </a:r>
          </a:p>
          <a:p>
            <a:pPr>
              <a:buNone/>
            </a:pPr>
            <a:endParaRPr lang="nl-NL" sz="1800" dirty="0"/>
          </a:p>
          <a:p>
            <a:pPr>
              <a:buAutoNum type="arabicPeriod" startAt="3"/>
            </a:pPr>
            <a:r>
              <a:rPr lang="nl-NL" sz="1800" dirty="0" err="1"/>
              <a:t>Take</a:t>
            </a:r>
            <a:r>
              <a:rPr lang="nl-NL" sz="1800" dirty="0"/>
              <a:t> a picture of </a:t>
            </a:r>
            <a:r>
              <a:rPr lang="nl-NL" sz="1800" dirty="0" err="1"/>
              <a:t>some</a:t>
            </a:r>
            <a:r>
              <a:rPr lang="nl-NL" sz="1800" dirty="0"/>
              <a:t> </a:t>
            </a:r>
            <a:r>
              <a:rPr lang="nl-NL" sz="1800" dirty="0" err="1"/>
              <a:t>text</a:t>
            </a:r>
            <a:r>
              <a:rPr lang="nl-NL" sz="1800" dirty="0"/>
              <a:t> and </a:t>
            </a:r>
            <a:r>
              <a:rPr lang="nl-NL" sz="1800" dirty="0" err="1"/>
              <a:t>apply</a:t>
            </a:r>
            <a:r>
              <a:rPr lang="nl-NL" sz="1800" dirty="0"/>
              <a:t> the </a:t>
            </a:r>
            <a:r>
              <a:rPr lang="nl-NL" sz="1800" dirty="0" err="1"/>
              <a:t>ocr-function</a:t>
            </a:r>
            <a:r>
              <a:rPr lang="nl-NL" sz="1800" dirty="0"/>
              <a:t> </a:t>
            </a:r>
            <a:r>
              <a:rPr lang="nl-NL" sz="1800" dirty="0" err="1"/>
              <a:t>on</a:t>
            </a:r>
            <a:r>
              <a:rPr lang="nl-NL" sz="1800" dirty="0"/>
              <a:t> the </a:t>
            </a:r>
          </a:p>
          <a:p>
            <a:pPr>
              <a:buNone/>
            </a:pPr>
            <a:r>
              <a:rPr lang="nl-NL" sz="1800" dirty="0"/>
              <a:t>	</a:t>
            </a:r>
            <a:r>
              <a:rPr lang="nl-NL" sz="1800" dirty="0" err="1"/>
              <a:t>raspberry</a:t>
            </a:r>
            <a:r>
              <a:rPr lang="nl-NL" sz="1800" dirty="0"/>
              <a:t> pi </a:t>
            </a:r>
            <a:r>
              <a:rPr lang="nl-NL" sz="1800" dirty="0" err="1"/>
              <a:t>on</a:t>
            </a:r>
            <a:r>
              <a:rPr lang="nl-NL" sz="1800" dirty="0"/>
              <a:t> the image:</a:t>
            </a:r>
          </a:p>
          <a:p>
            <a:pPr>
              <a:buNone/>
            </a:pPr>
            <a:r>
              <a:rPr lang="nl-NL" sz="1800" dirty="0">
                <a:hlinkClick r:id="rId3"/>
              </a:rPr>
              <a:t>http://www.instructables.com/id/BrickPi-Bookreader-Digitize-Books-With-Mindstorms-/step7/Installing-the-Optical-Character-Recognition-OCR-E/</a:t>
            </a:r>
            <a:endParaRPr lang="nl-NL" sz="1800" dirty="0"/>
          </a:p>
          <a:p>
            <a:pPr>
              <a:buNone/>
            </a:pPr>
            <a:endParaRPr lang="nl-NL" sz="2400" dirty="0"/>
          </a:p>
          <a:p>
            <a:pPr>
              <a:buNone/>
            </a:pPr>
            <a:endParaRPr lang="nl-NL" sz="2400" dirty="0"/>
          </a:p>
          <a:p>
            <a:pPr>
              <a:buNone/>
            </a:pP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315" y="0"/>
            <a:ext cx="6475748" cy="1143000"/>
          </a:xfrm>
        </p:spPr>
        <p:txBody>
          <a:bodyPr/>
          <a:lstStyle/>
          <a:p>
            <a:r>
              <a:rPr lang="nl-NL" dirty="0"/>
              <a:t>PULL UP/ Down </a:t>
            </a:r>
            <a:r>
              <a:rPr lang="nl-NL" dirty="0" err="1"/>
              <a:t>resistors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925" y="1105928"/>
            <a:ext cx="3931894" cy="84564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 dirty="0" err="1"/>
              <a:t>Problem</a:t>
            </a:r>
            <a:r>
              <a:rPr lang="nl-NL" sz="2400" dirty="0"/>
              <a:t> without pull up / down </a:t>
            </a:r>
            <a:r>
              <a:rPr lang="nl-NL" sz="2400" dirty="0" err="1"/>
              <a:t>resistor</a:t>
            </a: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BA1C4-F064-0D49-A564-DF2836A40963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6128959" y="2199519"/>
            <a:ext cx="1223319" cy="23230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6054817" y="4670869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microcontroller</a:t>
            </a:r>
          </a:p>
        </p:txBody>
      </p:sp>
      <p:cxnSp>
        <p:nvCxnSpPr>
          <p:cNvPr id="8" name="Rechte verbindingslijn 7"/>
          <p:cNvCxnSpPr/>
          <p:nvPr/>
        </p:nvCxnSpPr>
        <p:spPr>
          <a:xfrm rot="10800000">
            <a:off x="2814097" y="2903854"/>
            <a:ext cx="3314863" cy="1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4269267" y="3095380"/>
            <a:ext cx="135924" cy="4077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 rot="10800000">
            <a:off x="2842927" y="4279597"/>
            <a:ext cx="3314863" cy="1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>
            <a:stCxn id="9" idx="0"/>
          </p:cNvCxnSpPr>
          <p:nvPr/>
        </p:nvCxnSpPr>
        <p:spPr>
          <a:xfrm rot="5400000" flipH="1" flipV="1">
            <a:off x="4241466" y="2999617"/>
            <a:ext cx="19152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al 13"/>
          <p:cNvSpPr/>
          <p:nvPr/>
        </p:nvSpPr>
        <p:spPr>
          <a:xfrm>
            <a:off x="4154320" y="3756454"/>
            <a:ext cx="392965" cy="34598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15"/>
          <p:cNvCxnSpPr>
            <a:endCxn id="9" idx="2"/>
          </p:cNvCxnSpPr>
          <p:nvPr/>
        </p:nvCxnSpPr>
        <p:spPr>
          <a:xfrm rot="16200000" flipV="1">
            <a:off x="3943225" y="3897157"/>
            <a:ext cx="788802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5078630" y="2546880"/>
            <a:ext cx="150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input pin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5465813" y="4243905"/>
            <a:ext cx="9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gnd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2604027" y="3733111"/>
            <a:ext cx="186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noise</a:t>
            </a:r>
            <a:r>
              <a:rPr lang="nl-NL" dirty="0"/>
              <a:t> </a:t>
            </a:r>
            <a:r>
              <a:rPr lang="nl-NL" dirty="0" err="1"/>
              <a:t>source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2814097" y="5040201"/>
            <a:ext cx="339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noise</a:t>
            </a:r>
            <a:r>
              <a:rPr lang="nl-NL" dirty="0"/>
              <a:t> voltage </a:t>
            </a:r>
            <a:r>
              <a:rPr lang="nl-NL" dirty="0" err="1"/>
              <a:t>on</a:t>
            </a:r>
            <a:r>
              <a:rPr lang="nl-NL" dirty="0"/>
              <a:t> the input pin</a:t>
            </a:r>
          </a:p>
        </p:txBody>
      </p:sp>
      <p:cxnSp>
        <p:nvCxnSpPr>
          <p:cNvPr id="23" name="Rechte verbindingslijn 22"/>
          <p:cNvCxnSpPr/>
          <p:nvPr/>
        </p:nvCxnSpPr>
        <p:spPr>
          <a:xfrm rot="5400000" flipH="1" flipV="1">
            <a:off x="3937540" y="3132993"/>
            <a:ext cx="2123990" cy="1690428"/>
          </a:xfrm>
          <a:prstGeom prst="line">
            <a:avLst/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hva-dmci (3)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hva-dmci (3)</Template>
  <TotalTime>2850</TotalTime>
  <Words>365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hva-dmci (3)</vt:lpstr>
      <vt:lpstr>    Rescue on Wheels  Workshop – week 2   Ruud Slokker   </vt:lpstr>
      <vt:lpstr>topics</vt:lpstr>
      <vt:lpstr>Pi –Camera - raspistill</vt:lpstr>
      <vt:lpstr>Pi –Camera – raspistill [2]</vt:lpstr>
      <vt:lpstr>Pi –Camera – raspistill [3]</vt:lpstr>
      <vt:lpstr>              Field of view</vt:lpstr>
      <vt:lpstr>   MOTIONBLUR</vt:lpstr>
      <vt:lpstr>ASSIGNMENTS</vt:lpstr>
      <vt:lpstr>PULL UP/ Down resistors</vt:lpstr>
      <vt:lpstr>PULL UP resistors</vt:lpstr>
      <vt:lpstr>PULL DOWN resistors</vt:lpstr>
    </vt:vector>
  </TitlesOfParts>
  <Company>Hogeschool van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Opleidingsadviesraad ICT-opleidingen</dc:title>
  <dc:creator>rijcj</dc:creator>
  <cp:lastModifiedBy>gebruiker</cp:lastModifiedBy>
  <cp:revision>257</cp:revision>
  <dcterms:created xsi:type="dcterms:W3CDTF">2013-10-02T20:15:30Z</dcterms:created>
  <dcterms:modified xsi:type="dcterms:W3CDTF">2016-09-10T19:37:52Z</dcterms:modified>
</cp:coreProperties>
</file>