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6" r:id="rId3"/>
    <p:sldId id="317" r:id="rId4"/>
    <p:sldId id="318" r:id="rId5"/>
    <p:sldId id="319" r:id="rId6"/>
    <p:sldId id="320" r:id="rId7"/>
    <p:sldId id="321" r:id="rId8"/>
    <p:sldId id="323" r:id="rId9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C"/>
    <a:srgbClr val="3C5FA6"/>
    <a:srgbClr val="25167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 snapToGrid="0" snapToObjects="1">
      <p:cViewPr varScale="1">
        <p:scale>
          <a:sx n="77" d="100"/>
          <a:sy n="77" d="100"/>
        </p:scale>
        <p:origin x="-9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02A54-40C7-844A-BEE2-A7FBA50068DF}" type="datetime1">
              <a:rPr lang="nl-NL"/>
              <a:pPr>
                <a:defRPr/>
              </a:pPr>
              <a:t>12-9-2015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6ED5BB-AD63-6E4C-A950-6BD2455349F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245489D-F544-1341-9CCB-EB87862CAF87}" type="datetime1">
              <a:rPr lang="nl-NL"/>
              <a:pPr>
                <a:defRPr/>
              </a:pPr>
              <a:t>12-9-2015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Klik om de tekststijl van het model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A9C434-6C52-D047-BA3B-897C1980D2E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2980" y="1156059"/>
            <a:ext cx="7772400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33077" y="2626084"/>
            <a:ext cx="6012016" cy="94154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516938" y="6489700"/>
            <a:ext cx="627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E9080-EA9E-2640-A398-86C55E2456B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8229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BA1C4-F064-0D49-A564-DF2836A4096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093" y="1266582"/>
            <a:ext cx="7772400" cy="1362075"/>
          </a:xfrm>
        </p:spPr>
        <p:txBody>
          <a:bodyPr anchor="b" anchorCtr="0"/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18093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516938" y="6489700"/>
            <a:ext cx="627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354A-537A-1440-A120-B225207CA1C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4038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648200" y="2085608"/>
            <a:ext cx="4038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7400E-A183-214B-806A-C50EC8FA2F5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8229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13269-8C95-7047-AB78-085109AAD3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9836" y="2055235"/>
            <a:ext cx="82296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9D8D3-B6FE-494B-987D-F65AF37F858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B393A-6878-430B-BBDB-8C061D62704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44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2100263"/>
            <a:ext cx="8229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Klik</a:t>
            </a:r>
            <a: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2000" b="0" i="0" u="none" strike="noStrike" kern="1200" cap="all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om</a:t>
            </a:r>
            <a: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de </a:t>
            </a:r>
            <a:r>
              <a:rPr kumimoji="0" lang="en-US" sz="2000" b="0" i="0" u="none" strike="noStrike" kern="1200" cap="all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tekststijl</a:t>
            </a:r>
            <a: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van het model </a:t>
            </a:r>
            <a:r>
              <a:rPr kumimoji="0" lang="en-US" sz="2000" b="0" i="0" u="none" strike="noStrike" kern="1200" cap="all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te</a:t>
            </a:r>
            <a: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2000" b="0" i="0" u="none" strike="noStrike" kern="1200" cap="all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bewerken</a:t>
            </a:r>
            <a:endParaRPr kumimoji="0" lang="en-US" sz="2000" b="0" i="0" u="none" strike="noStrike" kern="1200" cap="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6286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Tweede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896938" marR="0" lvl="2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Derde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1255713" marR="0" lvl="3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Vierde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1612900" marR="0" lvl="4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Vijfde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57200" y="61245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5000" y="6124575"/>
            <a:ext cx="627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E1826460-878C-634D-A414-CAE220E276A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81" r:id="rId3"/>
    <p:sldLayoutId id="2147483678" r:id="rId4"/>
    <p:sldLayoutId id="2147483679" r:id="rId5"/>
    <p:sldLayoutId id="2147483682" r:id="rId6"/>
    <p:sldLayoutId id="214748368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rgbClr val="EE801C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9pPr>
    </p:titleStyle>
    <p:bodyStyle>
      <a:lvl1pPr marL="342900" marR="0" indent="-3429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628650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896938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255713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612900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2980" y="1136073"/>
            <a:ext cx="7772400" cy="3722254"/>
          </a:xfrm>
        </p:spPr>
        <p:txBody>
          <a:bodyPr>
            <a:normAutofit/>
          </a:bodyPr>
          <a:lstStyle/>
          <a:p>
            <a:r>
              <a:rPr lang="nl-NL" u="sng" dirty="0" smtClean="0"/>
              <a:t>Robot </a:t>
            </a:r>
            <a:r>
              <a:rPr lang="nl-NL" u="sng" dirty="0" err="1" smtClean="0"/>
              <a:t>on</a:t>
            </a:r>
            <a:r>
              <a:rPr lang="nl-NL" u="sng" dirty="0" smtClean="0"/>
              <a:t> </a:t>
            </a:r>
            <a:r>
              <a:rPr lang="nl-NL" u="sng" dirty="0" err="1" smtClean="0"/>
              <a:t>Wheels</a:t>
            </a:r>
            <a:r>
              <a:rPr lang="nl-NL" u="sng" dirty="0" smtClean="0"/>
              <a:t/>
            </a:r>
            <a:br>
              <a:rPr lang="nl-NL" u="sng" dirty="0" smtClean="0"/>
            </a:br>
            <a:r>
              <a:rPr lang="nl-NL" u="sng" dirty="0" smtClean="0"/>
              <a:t/>
            </a:r>
            <a:br>
              <a:rPr lang="nl-NL" u="sng" dirty="0" smtClean="0"/>
            </a:br>
            <a:r>
              <a:rPr lang="nl-NL" u="sng" dirty="0" err="1" smtClean="0"/>
              <a:t>Pthreads</a:t>
            </a:r>
            <a:r>
              <a:rPr lang="nl-NL" u="sng" dirty="0" smtClean="0"/>
              <a:t/>
            </a:r>
            <a:br>
              <a:rPr lang="nl-NL" u="sng" dirty="0" smtClean="0"/>
            </a:br>
            <a:r>
              <a:rPr lang="nl-NL" u="sng" dirty="0" smtClean="0"/>
              <a:t/>
            </a:r>
            <a:br>
              <a:rPr lang="nl-NL" u="sng" dirty="0" smtClean="0"/>
            </a:br>
            <a:r>
              <a:rPr lang="nl-NL" u="sng" dirty="0" smtClean="0"/>
              <a:t>Ruud Slokker</a:t>
            </a:r>
            <a:br>
              <a:rPr lang="nl-NL" u="sng" dirty="0" smtClean="0"/>
            </a:br>
            <a:r>
              <a:rPr lang="nl-NL" u="sng" dirty="0" smtClean="0"/>
              <a:t/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2175D5-D98C-4BB6-B79A-C692508DDFBA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0085" y="48128"/>
            <a:ext cx="6424863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are </a:t>
            </a:r>
            <a:r>
              <a:rPr lang="en-US" dirty="0" err="1" smtClean="0"/>
              <a:t>pthreads</a:t>
            </a:r>
            <a:r>
              <a:rPr lang="en-US" dirty="0" smtClean="0"/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134"/>
            <a:ext cx="8229600" cy="4039333"/>
          </a:xfrm>
        </p:spPr>
        <p:txBody>
          <a:bodyPr/>
          <a:lstStyle/>
          <a:p>
            <a:pPr eaLnBrk="1" hangingPunct="1"/>
            <a:r>
              <a:rPr lang="en-US" dirty="0" err="1" smtClean="0"/>
              <a:t>Posix</a:t>
            </a:r>
            <a:r>
              <a:rPr lang="en-US" dirty="0" smtClean="0"/>
              <a:t> 1003.1c defines a thread interface</a:t>
            </a:r>
          </a:p>
          <a:p>
            <a:pPr lvl="1" eaLnBrk="1" hangingPunct="1"/>
            <a:r>
              <a:rPr lang="en-US" dirty="0" err="1" smtClean="0"/>
              <a:t>pthreads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defines how threads should be created, managed, and destroyed</a:t>
            </a:r>
          </a:p>
          <a:p>
            <a:pPr eaLnBrk="1" hangingPunct="1"/>
            <a:r>
              <a:rPr lang="en-US" dirty="0" smtClean="0"/>
              <a:t>Unix/ Linux provides a </a:t>
            </a:r>
            <a:r>
              <a:rPr lang="en-US" dirty="0" err="1" smtClean="0"/>
              <a:t>pthreads</a:t>
            </a:r>
            <a:r>
              <a:rPr lang="en-US" dirty="0" smtClean="0"/>
              <a:t> library</a:t>
            </a:r>
          </a:p>
          <a:p>
            <a:pPr lvl="1" eaLnBrk="1" hangingPunct="1"/>
            <a:r>
              <a:rPr lang="en-US" dirty="0" smtClean="0"/>
              <a:t>API to create and manage threads</a:t>
            </a:r>
          </a:p>
          <a:p>
            <a:pPr lvl="1" eaLnBrk="1" hangingPunct="1"/>
            <a:r>
              <a:rPr lang="en-US" dirty="0" smtClean="0"/>
              <a:t>you don’t need to worry about the implementation details</a:t>
            </a:r>
          </a:p>
          <a:p>
            <a:pPr lvl="2" eaLnBrk="1" hangingPunct="1"/>
            <a:r>
              <a:rPr lang="en-US" dirty="0" smtClean="0"/>
              <a:t>this is a good 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6642" y="48128"/>
            <a:ext cx="409073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Preliminaries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011"/>
            <a:ext cx="8229600" cy="4039333"/>
          </a:xfrm>
        </p:spPr>
        <p:txBody>
          <a:bodyPr/>
          <a:lstStyle/>
          <a:p>
            <a:r>
              <a:rPr lang="en-US" dirty="0" smtClean="0"/>
              <a:t>Include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pthread.h</a:t>
            </a:r>
            <a:r>
              <a:rPr lang="en-US" dirty="0" smtClean="0"/>
              <a:t>  in </a:t>
            </a:r>
            <a:r>
              <a:rPr lang="en-US" dirty="0" smtClean="0"/>
              <a:t>the main file</a:t>
            </a:r>
          </a:p>
          <a:p>
            <a:r>
              <a:rPr lang="en-US" dirty="0" smtClean="0"/>
              <a:t>Compile program with </a:t>
            </a:r>
            <a:r>
              <a:rPr lang="en-US" dirty="0" smtClean="0">
                <a:latin typeface="Courier New" pitchFamily="49" charset="0"/>
              </a:rPr>
              <a:t>–</a:t>
            </a:r>
            <a:r>
              <a:rPr lang="en-US" dirty="0" err="1" smtClean="0">
                <a:latin typeface="Courier New" pitchFamily="49" charset="0"/>
              </a:rPr>
              <a:t>lpthread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–o test </a:t>
            </a:r>
            <a:r>
              <a:rPr lang="en-US" dirty="0" err="1" smtClean="0">
                <a:latin typeface="Courier New" pitchFamily="49" charset="0"/>
              </a:rPr>
              <a:t>test.c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lpthread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may not report compilation errors otherwise but calls will fail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971" y="48128"/>
            <a:ext cx="545030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 </a:t>
            </a:r>
            <a:r>
              <a:rPr lang="en-US" dirty="0" err="1" smtClean="0"/>
              <a:t>PThreads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422"/>
            <a:ext cx="8229600" cy="403933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prototype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pthread_create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FFC000"/>
                </a:solidFill>
              </a:rPr>
              <a:t>pthread_t</a:t>
            </a:r>
            <a:r>
              <a:rPr lang="en-US" sz="2000" dirty="0" smtClean="0"/>
              <a:t> </a:t>
            </a:r>
            <a:r>
              <a:rPr lang="en-US" sz="2000" dirty="0" smtClean="0"/>
              <a:t> *</a:t>
            </a:r>
            <a:r>
              <a:rPr lang="en-US" sz="2000" dirty="0" err="1" smtClean="0"/>
              <a:t>tid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C000"/>
                </a:solidFill>
              </a:rPr>
              <a:t>const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pthread_attr_t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*</a:t>
            </a:r>
            <a:r>
              <a:rPr lang="en-US" sz="2000" dirty="0" err="1" smtClean="0"/>
              <a:t>tattr</a:t>
            </a:r>
            <a:r>
              <a:rPr lang="en-US" sz="2000" dirty="0" smtClean="0"/>
              <a:t>, 			  </a:t>
            </a:r>
            <a:r>
              <a:rPr lang="en-US" sz="2000" b="1" dirty="0" smtClean="0">
                <a:solidFill>
                  <a:srgbClr val="FFC000"/>
                </a:solidFill>
              </a:rPr>
              <a:t>void</a:t>
            </a:r>
            <a:r>
              <a:rPr lang="en-US" sz="2000" dirty="0" smtClean="0"/>
              <a:t>*(*</a:t>
            </a:r>
            <a:r>
              <a:rPr lang="en-US" sz="2000" dirty="0" err="1" smtClean="0"/>
              <a:t>start_routine</a:t>
            </a:r>
            <a:r>
              <a:rPr lang="en-US" sz="2000" dirty="0" smtClean="0"/>
              <a:t>)(void *), 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FFC000"/>
                </a:solidFill>
              </a:rPr>
              <a:t>void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*</a:t>
            </a:r>
            <a:r>
              <a:rPr lang="en-US" sz="2000" dirty="0" err="1" smtClean="0"/>
              <a:t>arg</a:t>
            </a:r>
            <a:r>
              <a:rPr lang="en-US" sz="2000" dirty="0" smtClean="0"/>
              <a:t>);</a:t>
            </a:r>
          </a:p>
          <a:p>
            <a:pPr lvl="1" eaLnBrk="1" hangingPunct="1"/>
            <a:endParaRPr lang="en-US" sz="1800" dirty="0" smtClean="0"/>
          </a:p>
          <a:p>
            <a:pPr lvl="2" eaLnBrk="1" hangingPunct="1"/>
            <a:r>
              <a:rPr lang="en-US" sz="1800" i="1" dirty="0" err="1" smtClean="0"/>
              <a:t>tid</a:t>
            </a:r>
            <a:r>
              <a:rPr lang="en-US" sz="1800" dirty="0" smtClean="0"/>
              <a:t>: an unsigned long integer that indicates a threads id</a:t>
            </a:r>
          </a:p>
          <a:p>
            <a:pPr lvl="2" eaLnBrk="1" hangingPunct="1"/>
            <a:r>
              <a:rPr lang="en-US" sz="1800" i="1" dirty="0" err="1" smtClean="0"/>
              <a:t>tattr</a:t>
            </a:r>
            <a:r>
              <a:rPr lang="en-US" sz="1800" dirty="0" smtClean="0"/>
              <a:t>: attributes of the thread – usually NULL</a:t>
            </a:r>
          </a:p>
          <a:p>
            <a:pPr lvl="2" eaLnBrk="1" hangingPunct="1"/>
            <a:r>
              <a:rPr lang="en-US" sz="1800" i="1" dirty="0" err="1" smtClean="0"/>
              <a:t>start_routine</a:t>
            </a:r>
            <a:r>
              <a:rPr lang="en-US" sz="1800" dirty="0" smtClean="0"/>
              <a:t>: the name of the function the thread starts executing</a:t>
            </a:r>
          </a:p>
          <a:p>
            <a:pPr lvl="2" eaLnBrk="1" hangingPunct="1"/>
            <a:r>
              <a:rPr lang="en-US" sz="1800" i="1" dirty="0" err="1" smtClean="0"/>
              <a:t>arg</a:t>
            </a:r>
            <a:r>
              <a:rPr lang="en-US" sz="1800" dirty="0" smtClean="0"/>
              <a:t>: the argument to be passed to the start routine – only one</a:t>
            </a:r>
          </a:p>
          <a:p>
            <a:pPr lvl="1" eaLnBrk="1" hangingPunct="1"/>
            <a:r>
              <a:rPr lang="en-US" sz="2000" dirty="0" smtClean="0"/>
              <a:t>after this function gets executed, a new thread has been created and is executing the function indicated by </a:t>
            </a:r>
            <a:r>
              <a:rPr lang="en-US" sz="2000" i="1" dirty="0" err="1" smtClean="0"/>
              <a:t>start_routine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8217" y="60153"/>
            <a:ext cx="597966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Waiting for a Thread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4263"/>
            <a:ext cx="8229600" cy="403933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prototype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pthread_join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FFC000"/>
                </a:solidFill>
              </a:rPr>
              <a:t>thread_t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tid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C000"/>
                </a:solidFill>
              </a:rPr>
              <a:t>void </a:t>
            </a:r>
            <a:r>
              <a:rPr lang="en-US" sz="2000" dirty="0" smtClean="0"/>
              <a:t>**status);</a:t>
            </a:r>
          </a:p>
          <a:p>
            <a:pPr lvl="2" eaLnBrk="1" hangingPunct="1"/>
            <a:r>
              <a:rPr lang="en-US" sz="1800" i="1" dirty="0" err="1" smtClean="0"/>
              <a:t>tid</a:t>
            </a:r>
            <a:r>
              <a:rPr lang="en-US" sz="1800" dirty="0" smtClean="0"/>
              <a:t>: identification of the thread to wait for</a:t>
            </a:r>
          </a:p>
          <a:p>
            <a:pPr lvl="2" eaLnBrk="1" hangingPunct="1"/>
            <a:r>
              <a:rPr lang="en-US" sz="1800" i="1" dirty="0" smtClean="0"/>
              <a:t>status: </a:t>
            </a:r>
            <a:r>
              <a:rPr lang="en-US" sz="1800" dirty="0" smtClean="0"/>
              <a:t>the exit status of the terminating thread – can be NULL</a:t>
            </a:r>
          </a:p>
          <a:p>
            <a:pPr lvl="1" eaLnBrk="1" hangingPunct="1"/>
            <a:r>
              <a:rPr lang="en-US" sz="2000" dirty="0" smtClean="0"/>
              <a:t>the thread that calls this function blocks its own execution until the thread indicated by </a:t>
            </a:r>
            <a:r>
              <a:rPr lang="en-US" sz="2000" i="1" dirty="0" err="1" smtClean="0"/>
              <a:t>tid</a:t>
            </a:r>
            <a:r>
              <a:rPr lang="en-US" sz="2000" dirty="0" smtClean="0"/>
              <a:t> terminates its </a:t>
            </a:r>
            <a:r>
              <a:rPr lang="en-US" sz="2000" dirty="0" smtClean="0"/>
              <a:t>execution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741" y="274638"/>
            <a:ext cx="4410941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10540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pthread.h</a:t>
            </a:r>
            <a:r>
              <a:rPr lang="en-US" sz="1800" dirty="0" smtClean="0"/>
              <a:t>&gt;</a:t>
            </a:r>
          </a:p>
          <a:p>
            <a:pPr lvl="2" eaLnBrk="1" hangingPunct="1">
              <a:buFontTx/>
              <a:buNone/>
            </a:pPr>
            <a:endParaRPr lang="en-US" sz="800" dirty="0" smtClean="0"/>
          </a:p>
          <a:p>
            <a:pPr lvl="2" eaLnBrk="1" hangingPunct="1">
              <a:buFontTx/>
              <a:buNone/>
            </a:pPr>
            <a:r>
              <a:rPr lang="en-US" sz="1800" dirty="0" smtClean="0"/>
              <a:t>void *</a:t>
            </a:r>
            <a:r>
              <a:rPr lang="en-US" sz="1800" dirty="0" err="1" smtClean="0"/>
              <a:t>printMsg</a:t>
            </a:r>
            <a:r>
              <a:rPr lang="en-US" sz="1800" dirty="0" smtClean="0"/>
              <a:t>(char* </a:t>
            </a:r>
            <a:r>
              <a:rPr lang="en-US" sz="1800" dirty="0" err="1" smtClean="0"/>
              <a:t>msg</a:t>
            </a:r>
            <a:r>
              <a:rPr lang="en-US" sz="1800" dirty="0" smtClean="0"/>
              <a:t>) {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(“%s\n”,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}</a:t>
            </a:r>
          </a:p>
          <a:p>
            <a:pPr lvl="2" eaLnBrk="1" hangingPunct="1">
              <a:buFontTx/>
              <a:buNone/>
            </a:pPr>
            <a:endParaRPr lang="en-US" sz="1000" dirty="0" smtClean="0"/>
          </a:p>
          <a:p>
            <a:pPr lvl="2" eaLnBrk="1" hangingPunct="1">
              <a:buFontTx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argc</a:t>
            </a:r>
            <a:r>
              <a:rPr lang="en-US" sz="1800" dirty="0" smtClean="0"/>
              <a:t>, char** </a:t>
            </a:r>
            <a:r>
              <a:rPr lang="en-US" sz="1800" dirty="0" err="1" smtClean="0"/>
              <a:t>argv</a:t>
            </a:r>
            <a:r>
              <a:rPr lang="en-US" sz="1800" dirty="0" smtClean="0"/>
              <a:t>) {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pthread_t</a:t>
            </a:r>
            <a:r>
              <a:rPr lang="en-US" sz="1800" dirty="0" smtClean="0"/>
              <a:t>   </a:t>
            </a:r>
            <a:r>
              <a:rPr lang="en-US" sz="1800" dirty="0" err="1" smtClean="0"/>
              <a:t>tid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lvl="2" eaLnBrk="1" hangingPunct="1">
              <a:buFontTx/>
              <a:buNone/>
            </a:pPr>
            <a:endParaRPr lang="en-US" sz="1000" dirty="0" smtClean="0"/>
          </a:p>
          <a:p>
            <a:pPr lvl="2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(“creating a new thread\n”);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pthread_create</a:t>
            </a:r>
            <a:r>
              <a:rPr lang="en-US" sz="1800" dirty="0" smtClean="0"/>
              <a:t>( &amp;</a:t>
            </a:r>
            <a:r>
              <a:rPr lang="en-US" sz="1800" dirty="0" err="1" smtClean="0"/>
              <a:t>tid</a:t>
            </a:r>
            <a:r>
              <a:rPr lang="en-US" sz="1800" dirty="0" smtClean="0"/>
              <a:t>,  </a:t>
            </a:r>
            <a:r>
              <a:rPr lang="en-US" sz="1800" dirty="0" smtClean="0"/>
              <a:t>NULL, </a:t>
            </a:r>
            <a:r>
              <a:rPr lang="en-US" sz="1800" dirty="0" err="1" smtClean="0"/>
              <a:t>printMsg</a:t>
            </a:r>
            <a:r>
              <a:rPr lang="en-US" sz="1800" dirty="0" smtClean="0"/>
              <a:t>, </a:t>
            </a:r>
            <a:r>
              <a:rPr lang="en-US" sz="1800" dirty="0" err="1" smtClean="0"/>
              <a:t>argv</a:t>
            </a:r>
            <a:r>
              <a:rPr lang="en-US" sz="1800" dirty="0" smtClean="0"/>
              <a:t>[1]);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(“created thread %d\n”. </a:t>
            </a:r>
            <a:r>
              <a:rPr lang="en-US" sz="1800" dirty="0" err="1" smtClean="0"/>
              <a:t>tid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 lvl="2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pthread_join</a:t>
            </a:r>
            <a:r>
              <a:rPr lang="en-US" sz="1800" dirty="0" smtClean="0"/>
              <a:t>( </a:t>
            </a:r>
            <a:r>
              <a:rPr lang="en-US" sz="1800" dirty="0" err="1" smtClean="0"/>
              <a:t>tid</a:t>
            </a:r>
            <a:r>
              <a:rPr lang="en-US" sz="1800" dirty="0" smtClean="0"/>
              <a:t> , </a:t>
            </a:r>
            <a:r>
              <a:rPr lang="en-US" sz="1800" dirty="0" smtClean="0"/>
              <a:t>NULL);</a:t>
            </a:r>
          </a:p>
          <a:p>
            <a:pPr lvl="2" eaLnBrk="1" hangingPunct="1">
              <a:buFontTx/>
              <a:buNone/>
            </a:pPr>
            <a:endParaRPr lang="en-US" sz="1000" dirty="0" smtClean="0"/>
          </a:p>
          <a:p>
            <a:pPr lvl="2" eaLnBrk="1" hangingPunct="1">
              <a:buFontTx/>
              <a:buNone/>
            </a:pPr>
            <a:r>
              <a:rPr lang="en-US" sz="1800" dirty="0" smtClean="0"/>
              <a:t>	return 0;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2290763" y="0"/>
            <a:ext cx="282098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8195" name="Oval 5"/>
          <p:cNvSpPr>
            <a:spLocks noChangeArrowheads="1"/>
          </p:cNvSpPr>
          <p:nvPr/>
        </p:nvSpPr>
        <p:spPr bwMode="auto">
          <a:xfrm>
            <a:off x="2290763" y="1295400"/>
            <a:ext cx="4570412" cy="4113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8196" name="Freeform 6"/>
          <p:cNvSpPr>
            <a:spLocks/>
          </p:cNvSpPr>
          <p:nvPr/>
        </p:nvSpPr>
        <p:spPr bwMode="auto">
          <a:xfrm>
            <a:off x="3575050" y="2062163"/>
            <a:ext cx="508000" cy="3048000"/>
          </a:xfrm>
          <a:custGeom>
            <a:avLst/>
            <a:gdLst>
              <a:gd name="T0" fmla="*/ 2147483647 w 320"/>
              <a:gd name="T1" fmla="*/ 0 h 2112"/>
              <a:gd name="T2" fmla="*/ 2147483647 w 320"/>
              <a:gd name="T3" fmla="*/ 2147483647 h 2112"/>
              <a:gd name="T4" fmla="*/ 2147483647 w 320"/>
              <a:gd name="T5" fmla="*/ 2147483647 h 2112"/>
              <a:gd name="T6" fmla="*/ 2147483647 w 320"/>
              <a:gd name="T7" fmla="*/ 2147483647 h 2112"/>
              <a:gd name="T8" fmla="*/ 2147483647 w 320"/>
              <a:gd name="T9" fmla="*/ 2147483647 h 2112"/>
              <a:gd name="T10" fmla="*/ 2147483647 w 320"/>
              <a:gd name="T11" fmla="*/ 2147483647 h 2112"/>
              <a:gd name="T12" fmla="*/ 2147483647 w 320"/>
              <a:gd name="T13" fmla="*/ 2147483647 h 2112"/>
              <a:gd name="T14" fmla="*/ 2147483647 w 320"/>
              <a:gd name="T15" fmla="*/ 2147483647 h 2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112"/>
              <a:gd name="T26" fmla="*/ 320 w 320"/>
              <a:gd name="T27" fmla="*/ 2112 h 21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112">
                <a:moveTo>
                  <a:pt x="104" y="0"/>
                </a:moveTo>
                <a:cubicBezTo>
                  <a:pt x="52" y="60"/>
                  <a:pt x="0" y="120"/>
                  <a:pt x="8" y="192"/>
                </a:cubicBezTo>
                <a:cubicBezTo>
                  <a:pt x="16" y="264"/>
                  <a:pt x="144" y="344"/>
                  <a:pt x="152" y="432"/>
                </a:cubicBezTo>
                <a:cubicBezTo>
                  <a:pt x="160" y="520"/>
                  <a:pt x="48" y="616"/>
                  <a:pt x="56" y="720"/>
                </a:cubicBezTo>
                <a:cubicBezTo>
                  <a:pt x="64" y="824"/>
                  <a:pt x="200" y="928"/>
                  <a:pt x="200" y="1056"/>
                </a:cubicBezTo>
                <a:cubicBezTo>
                  <a:pt x="200" y="1184"/>
                  <a:pt x="40" y="1352"/>
                  <a:pt x="56" y="1488"/>
                </a:cubicBezTo>
                <a:cubicBezTo>
                  <a:pt x="72" y="1624"/>
                  <a:pt x="272" y="1768"/>
                  <a:pt x="296" y="1872"/>
                </a:cubicBezTo>
                <a:cubicBezTo>
                  <a:pt x="320" y="1976"/>
                  <a:pt x="260" y="2044"/>
                  <a:pt x="200" y="2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8197" name="Freeform 7"/>
          <p:cNvSpPr>
            <a:spLocks/>
          </p:cNvSpPr>
          <p:nvPr/>
        </p:nvSpPr>
        <p:spPr bwMode="auto">
          <a:xfrm>
            <a:off x="4730750" y="2824163"/>
            <a:ext cx="508000" cy="1752600"/>
          </a:xfrm>
          <a:custGeom>
            <a:avLst/>
            <a:gdLst>
              <a:gd name="T0" fmla="*/ 2147483647 w 320"/>
              <a:gd name="T1" fmla="*/ 0 h 2112"/>
              <a:gd name="T2" fmla="*/ 2147483647 w 320"/>
              <a:gd name="T3" fmla="*/ 2147483647 h 2112"/>
              <a:gd name="T4" fmla="*/ 2147483647 w 320"/>
              <a:gd name="T5" fmla="*/ 2147483647 h 2112"/>
              <a:gd name="T6" fmla="*/ 2147483647 w 320"/>
              <a:gd name="T7" fmla="*/ 2147483647 h 2112"/>
              <a:gd name="T8" fmla="*/ 2147483647 w 320"/>
              <a:gd name="T9" fmla="*/ 2147483647 h 2112"/>
              <a:gd name="T10" fmla="*/ 2147483647 w 320"/>
              <a:gd name="T11" fmla="*/ 2147483647 h 2112"/>
              <a:gd name="T12" fmla="*/ 2147483647 w 320"/>
              <a:gd name="T13" fmla="*/ 2147483647 h 2112"/>
              <a:gd name="T14" fmla="*/ 2147483647 w 320"/>
              <a:gd name="T15" fmla="*/ 2147483647 h 2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112"/>
              <a:gd name="T26" fmla="*/ 320 w 320"/>
              <a:gd name="T27" fmla="*/ 2112 h 21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112">
                <a:moveTo>
                  <a:pt x="104" y="0"/>
                </a:moveTo>
                <a:cubicBezTo>
                  <a:pt x="52" y="60"/>
                  <a:pt x="0" y="120"/>
                  <a:pt x="8" y="192"/>
                </a:cubicBezTo>
                <a:cubicBezTo>
                  <a:pt x="16" y="264"/>
                  <a:pt x="144" y="344"/>
                  <a:pt x="152" y="432"/>
                </a:cubicBezTo>
                <a:cubicBezTo>
                  <a:pt x="160" y="520"/>
                  <a:pt x="48" y="616"/>
                  <a:pt x="56" y="720"/>
                </a:cubicBezTo>
                <a:cubicBezTo>
                  <a:pt x="64" y="824"/>
                  <a:pt x="200" y="928"/>
                  <a:pt x="200" y="1056"/>
                </a:cubicBezTo>
                <a:cubicBezTo>
                  <a:pt x="200" y="1184"/>
                  <a:pt x="40" y="1352"/>
                  <a:pt x="56" y="1488"/>
                </a:cubicBezTo>
                <a:cubicBezTo>
                  <a:pt x="72" y="1624"/>
                  <a:pt x="272" y="1768"/>
                  <a:pt x="296" y="1872"/>
                </a:cubicBezTo>
                <a:cubicBezTo>
                  <a:pt x="320" y="1976"/>
                  <a:pt x="260" y="2044"/>
                  <a:pt x="200" y="2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3282950" y="16811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thrd 0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4502150" y="23669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thrd 1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1987550" y="28241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234950" y="25955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create_thread()</a:t>
            </a:r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 flipH="1">
            <a:off x="4883150" y="28241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7169150" y="2595563"/>
            <a:ext cx="197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 of printMsg()</a:t>
            </a:r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 flipH="1">
            <a:off x="5111750" y="45767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7016750" y="4348163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 of printMsg()</a:t>
            </a:r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>
            <a:off x="2139950" y="51101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387350" y="4881563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 of program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746125" y="5980113"/>
            <a:ext cx="815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Note:</a:t>
            </a:r>
            <a:r>
              <a:rPr lang="en-US"/>
              <a:t>  thrd 0 is the function that contains </a:t>
            </a:r>
            <a:r>
              <a:rPr lang="en-US" i="1"/>
              <a:t>main()</a:t>
            </a:r>
            <a:r>
              <a:rPr lang="en-US"/>
              <a:t> – only one </a:t>
            </a:r>
            <a:r>
              <a:rPr lang="en-US" i="1"/>
              <a:t>main()</a:t>
            </a:r>
            <a:r>
              <a:rPr lang="en-US"/>
              <a:t> per program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227" y="24064"/>
            <a:ext cx="3814011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7853"/>
            <a:ext cx="8229600" cy="403933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1.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Which option has to be included when one wants to compile a c-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program with </a:t>
            </a:r>
            <a:r>
              <a:rPr lang="en-US" dirty="0" err="1" smtClean="0"/>
              <a:t>pthreads</a:t>
            </a:r>
            <a:r>
              <a:rPr lang="en-US" dirty="0" smtClean="0"/>
              <a:t> with the </a:t>
            </a:r>
            <a:r>
              <a:rPr lang="en-US" dirty="0" err="1" smtClean="0"/>
              <a:t>gcc</a:t>
            </a:r>
            <a:r>
              <a:rPr lang="en-US" dirty="0" smtClean="0"/>
              <a:t> compiler?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2.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How can you pass an integer value as parameter with the 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pthread_create</a:t>
            </a:r>
            <a:r>
              <a:rPr lang="en-US" dirty="0" smtClean="0"/>
              <a:t> function?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3.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When do you use a </a:t>
            </a:r>
            <a:r>
              <a:rPr lang="en-US" dirty="0" err="1" smtClean="0"/>
              <a:t>pthread_join</a:t>
            </a:r>
            <a:r>
              <a:rPr lang="en-US" dirty="0" smtClean="0"/>
              <a:t> function 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4.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Describe four attributes that can be added with thread-creation.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va-dmci (3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hva-dmci (3)</Template>
  <TotalTime>2762</TotalTime>
  <Words>245</Words>
  <Application>Microsoft Office PowerPoint</Application>
  <PresentationFormat>Diavoorstelling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hva-dmci (3)</vt:lpstr>
      <vt:lpstr>Robot on Wheels  Pthreads  Ruud Slokker  </vt:lpstr>
      <vt:lpstr>What are pthreads?</vt:lpstr>
      <vt:lpstr>Preliminaries</vt:lpstr>
      <vt:lpstr>Creating  PThreads</vt:lpstr>
      <vt:lpstr>Waiting for a Thread</vt:lpstr>
      <vt:lpstr>Example</vt:lpstr>
      <vt:lpstr>Example</vt:lpstr>
      <vt:lpstr>Questions</vt:lpstr>
    </vt:vector>
  </TitlesOfParts>
  <Company>Hogeschool van Amsterdam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Opleidingsadviesraad ICT-opleidingen</dc:title>
  <dc:creator>rijcj</dc:creator>
  <cp:lastModifiedBy>Ruud</cp:lastModifiedBy>
  <cp:revision>234</cp:revision>
  <dcterms:created xsi:type="dcterms:W3CDTF">2013-10-02T20:15:30Z</dcterms:created>
  <dcterms:modified xsi:type="dcterms:W3CDTF">2015-09-12T18:25:04Z</dcterms:modified>
</cp:coreProperties>
</file>