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1" r:id="rId3"/>
    <p:sldId id="304" r:id="rId4"/>
    <p:sldId id="324" r:id="rId5"/>
    <p:sldId id="326" r:id="rId6"/>
    <p:sldId id="325" r:id="rId7"/>
    <p:sldId id="331" r:id="rId8"/>
    <p:sldId id="330" r:id="rId9"/>
    <p:sldId id="329" r:id="rId10"/>
    <p:sldId id="293" r:id="rId11"/>
    <p:sldId id="297" r:id="rId12"/>
    <p:sldId id="303" r:id="rId13"/>
    <p:sldId id="313" r:id="rId14"/>
    <p:sldId id="321" r:id="rId15"/>
    <p:sldId id="300" r:id="rId16"/>
    <p:sldId id="316" r:id="rId17"/>
    <p:sldId id="315" r:id="rId18"/>
    <p:sldId id="332" r:id="rId19"/>
    <p:sldId id="299" r:id="rId20"/>
    <p:sldId id="317" r:id="rId21"/>
    <p:sldId id="319" r:id="rId22"/>
    <p:sldId id="333" r:id="rId23"/>
    <p:sldId id="306" r:id="rId24"/>
    <p:sldId id="308" r:id="rId25"/>
    <p:sldId id="323" r:id="rId26"/>
    <p:sldId id="28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FF"/>
    <a:srgbClr val="2577E3"/>
    <a:srgbClr val="0099FF"/>
    <a:srgbClr val="33CCFF"/>
    <a:srgbClr val="FF9900"/>
    <a:srgbClr val="FFCC00"/>
    <a:srgbClr val="FFFFFF"/>
    <a:srgbClr val="F5131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7247" autoAdjust="0"/>
  </p:normalViewPr>
  <p:slideViewPr>
    <p:cSldViewPr>
      <p:cViewPr>
        <p:scale>
          <a:sx n="100" d="100"/>
          <a:sy n="100" d="100"/>
        </p:scale>
        <p:origin x="-270" y="372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5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1A95A-AADD-4170-A861-0EFB7DA099C0}" type="doc">
      <dgm:prSet loTypeId="urn:microsoft.com/office/officeart/2005/8/layout/equation2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64E79DD-2EBC-4B33-96B4-6980C2788A61}">
      <dgm:prSet phldrT="[文本]"/>
      <dgm:spPr/>
      <dgm:t>
        <a:bodyPr/>
        <a:lstStyle/>
        <a:p>
          <a:r>
            <a:rPr lang="zh-CN" altLang="en-US" dirty="0" smtClean="0"/>
            <a:t>天猫</a:t>
          </a:r>
          <a:endParaRPr lang="en-US" altLang="zh-CN" dirty="0" smtClean="0"/>
        </a:p>
        <a:p>
          <a:r>
            <a:rPr lang="en-US" altLang="zh-CN" dirty="0" smtClean="0"/>
            <a:t>349</a:t>
          </a:r>
          <a:r>
            <a:rPr lang="zh-CN" altLang="en-US" dirty="0" smtClean="0"/>
            <a:t>家</a:t>
          </a:r>
          <a:endParaRPr lang="zh-CN" altLang="en-US" dirty="0"/>
        </a:p>
      </dgm:t>
    </dgm:pt>
    <dgm:pt modelId="{515689A4-9C36-468F-848C-3FEA50C87572}" type="parTrans" cxnId="{6DA60B01-9D36-478B-B711-79046AE39153}">
      <dgm:prSet/>
      <dgm:spPr/>
      <dgm:t>
        <a:bodyPr/>
        <a:lstStyle/>
        <a:p>
          <a:endParaRPr lang="zh-CN" altLang="en-US"/>
        </a:p>
      </dgm:t>
    </dgm:pt>
    <dgm:pt modelId="{00E158EF-3778-445C-9822-461801A64B6E}" type="sibTrans" cxnId="{6DA60B01-9D36-478B-B711-79046AE39153}">
      <dgm:prSet/>
      <dgm:spPr/>
      <dgm:t>
        <a:bodyPr/>
        <a:lstStyle/>
        <a:p>
          <a:endParaRPr lang="zh-CN" altLang="en-US"/>
        </a:p>
      </dgm:t>
    </dgm:pt>
    <dgm:pt modelId="{0AC5253D-14F7-4AAD-A915-9057C3734080}">
      <dgm:prSet phldrT="[文本]"/>
      <dgm:spPr/>
      <dgm:t>
        <a:bodyPr/>
        <a:lstStyle/>
        <a:p>
          <a:r>
            <a:rPr lang="zh-CN" altLang="en-US" dirty="0" smtClean="0"/>
            <a:t>淘宝集市</a:t>
          </a:r>
          <a:endParaRPr lang="en-US" altLang="zh-CN" dirty="0" smtClean="0"/>
        </a:p>
        <a:p>
          <a:r>
            <a:rPr lang="en-US" altLang="zh-CN" dirty="0" smtClean="0"/>
            <a:t>4726</a:t>
          </a:r>
          <a:r>
            <a:rPr lang="zh-CN" altLang="en-US" dirty="0" smtClean="0"/>
            <a:t>家</a:t>
          </a:r>
          <a:endParaRPr lang="zh-CN" altLang="en-US" dirty="0"/>
        </a:p>
      </dgm:t>
    </dgm:pt>
    <dgm:pt modelId="{7DE06D4A-D734-4300-8893-F6E59E202431}" type="parTrans" cxnId="{95BB3C55-40AD-45B4-9036-1F62F6F82F6B}">
      <dgm:prSet/>
      <dgm:spPr/>
      <dgm:t>
        <a:bodyPr/>
        <a:lstStyle/>
        <a:p>
          <a:endParaRPr lang="zh-CN" altLang="en-US"/>
        </a:p>
      </dgm:t>
    </dgm:pt>
    <dgm:pt modelId="{3B343CF3-F7E5-40C4-9392-39AF4CFFA85D}" type="sibTrans" cxnId="{95BB3C55-40AD-45B4-9036-1F62F6F82F6B}">
      <dgm:prSet/>
      <dgm:spPr/>
      <dgm:t>
        <a:bodyPr/>
        <a:lstStyle/>
        <a:p>
          <a:endParaRPr lang="zh-CN" altLang="en-US"/>
        </a:p>
      </dgm:t>
    </dgm:pt>
    <dgm:pt modelId="{6325A129-36B5-48B3-BD80-31F9B2459892}">
      <dgm:prSet phldrT="[文本]"/>
      <dgm:spPr/>
      <dgm:t>
        <a:bodyPr/>
        <a:lstStyle/>
        <a:p>
          <a:r>
            <a:rPr lang="zh-CN" altLang="en-US" dirty="0" smtClean="0"/>
            <a:t>共计</a:t>
          </a:r>
          <a:r>
            <a:rPr lang="en-US" altLang="zh-CN" dirty="0" smtClean="0"/>
            <a:t>5075</a:t>
          </a:r>
          <a:r>
            <a:rPr lang="zh-CN" altLang="en-US" dirty="0" smtClean="0"/>
            <a:t>家</a:t>
          </a:r>
          <a:endParaRPr lang="zh-CN" altLang="en-US" dirty="0"/>
        </a:p>
      </dgm:t>
    </dgm:pt>
    <dgm:pt modelId="{8BD40843-5270-4E78-8539-4693E75FD9CF}" type="parTrans" cxnId="{F4AC1E57-E148-4540-AC22-49D3ACEE1C1B}">
      <dgm:prSet/>
      <dgm:spPr/>
      <dgm:t>
        <a:bodyPr/>
        <a:lstStyle/>
        <a:p>
          <a:endParaRPr lang="zh-CN" altLang="en-US"/>
        </a:p>
      </dgm:t>
    </dgm:pt>
    <dgm:pt modelId="{74CDBB7C-0914-4E2A-BEB8-658E5A7A0C1E}" type="sibTrans" cxnId="{F4AC1E57-E148-4540-AC22-49D3ACEE1C1B}">
      <dgm:prSet/>
      <dgm:spPr/>
      <dgm:t>
        <a:bodyPr/>
        <a:lstStyle/>
        <a:p>
          <a:endParaRPr lang="zh-CN" altLang="en-US"/>
        </a:p>
      </dgm:t>
    </dgm:pt>
    <dgm:pt modelId="{DA8C8BCF-4F40-4924-836A-F461B69929FC}" type="pres">
      <dgm:prSet presAssocID="{3181A95A-AADD-4170-A861-0EFB7DA099C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C3B4CA-9559-4449-9F86-061F4B24A008}" type="pres">
      <dgm:prSet presAssocID="{3181A95A-AADD-4170-A861-0EFB7DA099C0}" presName="vNodes" presStyleCnt="0"/>
      <dgm:spPr/>
    </dgm:pt>
    <dgm:pt modelId="{21DCDD6A-BA54-4563-8381-6B744A79412A}" type="pres">
      <dgm:prSet presAssocID="{E64E79DD-2EBC-4B33-96B4-6980C2788A6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9EB5D5-BA6F-488E-98A0-CB754581CC46}" type="pres">
      <dgm:prSet presAssocID="{00E158EF-3778-445C-9822-461801A64B6E}" presName="spacerT" presStyleCnt="0"/>
      <dgm:spPr/>
    </dgm:pt>
    <dgm:pt modelId="{1B7278E3-FE2D-4C3C-AC9A-7099DC42B573}" type="pres">
      <dgm:prSet presAssocID="{00E158EF-3778-445C-9822-461801A64B6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B6E2DAD9-759D-4265-B0B3-7638E8B51306}" type="pres">
      <dgm:prSet presAssocID="{00E158EF-3778-445C-9822-461801A64B6E}" presName="spacerB" presStyleCnt="0"/>
      <dgm:spPr/>
    </dgm:pt>
    <dgm:pt modelId="{A51C1A93-B50D-4AAE-B7B4-C22FD70995CF}" type="pres">
      <dgm:prSet presAssocID="{0AC5253D-14F7-4AAD-A915-9057C37340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92373-7C8F-48D6-84A5-E6D26C792F8E}" type="pres">
      <dgm:prSet presAssocID="{3181A95A-AADD-4170-A861-0EFB7DA099C0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22C04C13-5C6F-48FC-A86B-566D5D29B626}" type="pres">
      <dgm:prSet presAssocID="{3181A95A-AADD-4170-A861-0EFB7DA099C0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7CC1FE83-85A8-48D0-829B-CD0D1EA031FA}" type="pres">
      <dgm:prSet presAssocID="{3181A95A-AADD-4170-A861-0EFB7DA099C0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CB214F-F0A4-480A-8651-5D1FDE687B2D}" type="presOf" srcId="{3B343CF3-F7E5-40C4-9392-39AF4CFFA85D}" destId="{48092373-7C8F-48D6-84A5-E6D26C792F8E}" srcOrd="0" destOrd="0" presId="urn:microsoft.com/office/officeart/2005/8/layout/equation2"/>
    <dgm:cxn modelId="{443812BA-8C27-4B87-B036-CD9B5417BB6E}" type="presOf" srcId="{0AC5253D-14F7-4AAD-A915-9057C3734080}" destId="{A51C1A93-B50D-4AAE-B7B4-C22FD70995CF}" srcOrd="0" destOrd="0" presId="urn:microsoft.com/office/officeart/2005/8/layout/equation2"/>
    <dgm:cxn modelId="{9B0340CB-BA11-4D6E-B5DD-E038C530B6FE}" type="presOf" srcId="{3B343CF3-F7E5-40C4-9392-39AF4CFFA85D}" destId="{22C04C13-5C6F-48FC-A86B-566D5D29B626}" srcOrd="1" destOrd="0" presId="urn:microsoft.com/office/officeart/2005/8/layout/equation2"/>
    <dgm:cxn modelId="{047DA1CA-D816-4569-B4F5-D446785814CD}" type="presOf" srcId="{6325A129-36B5-48B3-BD80-31F9B2459892}" destId="{7CC1FE83-85A8-48D0-829B-CD0D1EA031FA}" srcOrd="0" destOrd="0" presId="urn:microsoft.com/office/officeart/2005/8/layout/equation2"/>
    <dgm:cxn modelId="{00D5FF40-567C-4B9B-84C1-E7B609CCAB29}" type="presOf" srcId="{3181A95A-AADD-4170-A861-0EFB7DA099C0}" destId="{DA8C8BCF-4F40-4924-836A-F461B69929FC}" srcOrd="0" destOrd="0" presId="urn:microsoft.com/office/officeart/2005/8/layout/equation2"/>
    <dgm:cxn modelId="{6DA60B01-9D36-478B-B711-79046AE39153}" srcId="{3181A95A-AADD-4170-A861-0EFB7DA099C0}" destId="{E64E79DD-2EBC-4B33-96B4-6980C2788A61}" srcOrd="0" destOrd="0" parTransId="{515689A4-9C36-468F-848C-3FEA50C87572}" sibTransId="{00E158EF-3778-445C-9822-461801A64B6E}"/>
    <dgm:cxn modelId="{F4AC1E57-E148-4540-AC22-49D3ACEE1C1B}" srcId="{3181A95A-AADD-4170-A861-0EFB7DA099C0}" destId="{6325A129-36B5-48B3-BD80-31F9B2459892}" srcOrd="2" destOrd="0" parTransId="{8BD40843-5270-4E78-8539-4693E75FD9CF}" sibTransId="{74CDBB7C-0914-4E2A-BEB8-658E5A7A0C1E}"/>
    <dgm:cxn modelId="{D4365A42-0E65-4FE5-B6FB-03BDE34CE413}" type="presOf" srcId="{E64E79DD-2EBC-4B33-96B4-6980C2788A61}" destId="{21DCDD6A-BA54-4563-8381-6B744A79412A}" srcOrd="0" destOrd="0" presId="urn:microsoft.com/office/officeart/2005/8/layout/equation2"/>
    <dgm:cxn modelId="{95BB3C55-40AD-45B4-9036-1F62F6F82F6B}" srcId="{3181A95A-AADD-4170-A861-0EFB7DA099C0}" destId="{0AC5253D-14F7-4AAD-A915-9057C3734080}" srcOrd="1" destOrd="0" parTransId="{7DE06D4A-D734-4300-8893-F6E59E202431}" sibTransId="{3B343CF3-F7E5-40C4-9392-39AF4CFFA85D}"/>
    <dgm:cxn modelId="{47E74AD9-9F3C-485E-89BE-7B6A9DD91049}" type="presOf" srcId="{00E158EF-3778-445C-9822-461801A64B6E}" destId="{1B7278E3-FE2D-4C3C-AC9A-7099DC42B573}" srcOrd="0" destOrd="0" presId="urn:microsoft.com/office/officeart/2005/8/layout/equation2"/>
    <dgm:cxn modelId="{17D1EB8A-2027-4FCC-9F62-AD74801684D5}" type="presParOf" srcId="{DA8C8BCF-4F40-4924-836A-F461B69929FC}" destId="{B5C3B4CA-9559-4449-9F86-061F4B24A008}" srcOrd="0" destOrd="0" presId="urn:microsoft.com/office/officeart/2005/8/layout/equation2"/>
    <dgm:cxn modelId="{B183CCF0-CDAC-43EF-9623-9FCA233AF42A}" type="presParOf" srcId="{B5C3B4CA-9559-4449-9F86-061F4B24A008}" destId="{21DCDD6A-BA54-4563-8381-6B744A79412A}" srcOrd="0" destOrd="0" presId="urn:microsoft.com/office/officeart/2005/8/layout/equation2"/>
    <dgm:cxn modelId="{04A95712-5CBA-4B9B-B33D-F297AAA86D4B}" type="presParOf" srcId="{B5C3B4CA-9559-4449-9F86-061F4B24A008}" destId="{6F9EB5D5-BA6F-488E-98A0-CB754581CC46}" srcOrd="1" destOrd="0" presId="urn:microsoft.com/office/officeart/2005/8/layout/equation2"/>
    <dgm:cxn modelId="{DA567421-A5C2-46DC-81BC-93F5B97EDB1C}" type="presParOf" srcId="{B5C3B4CA-9559-4449-9F86-061F4B24A008}" destId="{1B7278E3-FE2D-4C3C-AC9A-7099DC42B573}" srcOrd="2" destOrd="0" presId="urn:microsoft.com/office/officeart/2005/8/layout/equation2"/>
    <dgm:cxn modelId="{99D8DE9F-DFF9-43F2-81FD-549D755AAFFE}" type="presParOf" srcId="{B5C3B4CA-9559-4449-9F86-061F4B24A008}" destId="{B6E2DAD9-759D-4265-B0B3-7638E8B51306}" srcOrd="3" destOrd="0" presId="urn:microsoft.com/office/officeart/2005/8/layout/equation2"/>
    <dgm:cxn modelId="{9EEE476D-D1F4-4E54-BC62-96CF58FB83FA}" type="presParOf" srcId="{B5C3B4CA-9559-4449-9F86-061F4B24A008}" destId="{A51C1A93-B50D-4AAE-B7B4-C22FD70995CF}" srcOrd="4" destOrd="0" presId="urn:microsoft.com/office/officeart/2005/8/layout/equation2"/>
    <dgm:cxn modelId="{DD3193B5-9982-466D-9440-07DAB68D6979}" type="presParOf" srcId="{DA8C8BCF-4F40-4924-836A-F461B69929FC}" destId="{48092373-7C8F-48D6-84A5-E6D26C792F8E}" srcOrd="1" destOrd="0" presId="urn:microsoft.com/office/officeart/2005/8/layout/equation2"/>
    <dgm:cxn modelId="{785D5FD7-B761-4BCD-A5A7-4597D3ACFB7F}" type="presParOf" srcId="{48092373-7C8F-48D6-84A5-E6D26C792F8E}" destId="{22C04C13-5C6F-48FC-A86B-566D5D29B626}" srcOrd="0" destOrd="0" presId="urn:microsoft.com/office/officeart/2005/8/layout/equation2"/>
    <dgm:cxn modelId="{455BE344-65D0-44D2-8207-A2AB02DB3F44}" type="presParOf" srcId="{DA8C8BCF-4F40-4924-836A-F461B69929FC}" destId="{7CC1FE83-85A8-48D0-829B-CD0D1EA031F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7119C-6338-4F9B-8E74-5EAC81B2DB67}" type="doc">
      <dgm:prSet loTypeId="urn:microsoft.com/office/officeart/2005/8/layout/radial5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182F461C-0729-44F3-BD51-E76216497183}">
      <dgm:prSet phldrT="[文本]"/>
      <dgm:spPr/>
      <dgm:t>
        <a:bodyPr/>
        <a:lstStyle/>
        <a:p>
          <a:r>
            <a:rPr lang="zh-CN" altLang="en-US" dirty="0" smtClean="0"/>
            <a:t>淘宝旅行</a:t>
          </a:r>
          <a:endParaRPr lang="zh-CN" altLang="en-US" dirty="0"/>
        </a:p>
      </dgm:t>
    </dgm:pt>
    <dgm:pt modelId="{8F4BA3B4-D493-4EC8-A917-61D4C24460DA}" type="parTrans" cxnId="{2786C7F6-06BD-4FF7-91D1-0CEB3C1CC74A}">
      <dgm:prSet/>
      <dgm:spPr/>
      <dgm:t>
        <a:bodyPr/>
        <a:lstStyle/>
        <a:p>
          <a:endParaRPr lang="zh-CN" altLang="en-US"/>
        </a:p>
      </dgm:t>
    </dgm:pt>
    <dgm:pt modelId="{2064BCF8-4EC7-45D3-A118-B3685695EE9F}" type="sibTrans" cxnId="{2786C7F6-06BD-4FF7-91D1-0CEB3C1CC74A}">
      <dgm:prSet/>
      <dgm:spPr/>
      <dgm:t>
        <a:bodyPr/>
        <a:lstStyle/>
        <a:p>
          <a:endParaRPr lang="zh-CN" altLang="en-US"/>
        </a:p>
      </dgm:t>
    </dgm:pt>
    <dgm:pt modelId="{63D970BC-A351-410F-A69E-FD890BECE586}">
      <dgm:prSet phldrT="[文本]"/>
      <dgm:spPr/>
      <dgm:t>
        <a:bodyPr/>
        <a:lstStyle/>
        <a:p>
          <a:r>
            <a:rPr lang="zh-CN" altLang="en-US" dirty="0" smtClean="0"/>
            <a:t>内容</a:t>
          </a:r>
          <a:endParaRPr lang="en-US" altLang="zh-CN" dirty="0" smtClean="0"/>
        </a:p>
        <a:p>
          <a:r>
            <a:rPr lang="zh-CN" altLang="en-US" dirty="0" smtClean="0"/>
            <a:t>生活化</a:t>
          </a:r>
          <a:endParaRPr lang="zh-CN" altLang="en-US" dirty="0"/>
        </a:p>
      </dgm:t>
    </dgm:pt>
    <dgm:pt modelId="{48B26295-181F-495C-9D4A-BCFA05A6E749}" type="parTrans" cxnId="{44F9350B-8F37-4698-AA50-1A60A4975F3E}">
      <dgm:prSet/>
      <dgm:spPr/>
      <dgm:t>
        <a:bodyPr/>
        <a:lstStyle/>
        <a:p>
          <a:endParaRPr lang="zh-CN" altLang="en-US"/>
        </a:p>
      </dgm:t>
    </dgm:pt>
    <dgm:pt modelId="{33D98A9A-6393-49D1-A753-2226F7853635}" type="sibTrans" cxnId="{44F9350B-8F37-4698-AA50-1A60A4975F3E}">
      <dgm:prSet/>
      <dgm:spPr/>
      <dgm:t>
        <a:bodyPr/>
        <a:lstStyle/>
        <a:p>
          <a:endParaRPr lang="zh-CN" altLang="en-US"/>
        </a:p>
      </dgm:t>
    </dgm:pt>
    <dgm:pt modelId="{9669F73E-D62E-45E0-90D0-144F76C0531A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en-US" altLang="zh-CN" dirty="0" smtClean="0"/>
        </a:p>
        <a:p>
          <a:r>
            <a:rPr lang="zh-CN" altLang="en-US" dirty="0" smtClean="0"/>
            <a:t>本地化</a:t>
          </a:r>
          <a:endParaRPr lang="zh-CN" altLang="en-US" dirty="0"/>
        </a:p>
      </dgm:t>
    </dgm:pt>
    <dgm:pt modelId="{2D0EBF78-69AD-40AD-A341-BC3B0EA53294}" type="parTrans" cxnId="{F28F7C75-EFE7-4D9C-944F-C7AA599A6A24}">
      <dgm:prSet/>
      <dgm:spPr/>
      <dgm:t>
        <a:bodyPr/>
        <a:lstStyle/>
        <a:p>
          <a:endParaRPr lang="zh-CN" altLang="en-US"/>
        </a:p>
      </dgm:t>
    </dgm:pt>
    <dgm:pt modelId="{E89F0827-48E1-436C-A24E-E0D2BDB60A20}" type="sibTrans" cxnId="{F28F7C75-EFE7-4D9C-944F-C7AA599A6A24}">
      <dgm:prSet/>
      <dgm:spPr/>
      <dgm:t>
        <a:bodyPr/>
        <a:lstStyle/>
        <a:p>
          <a:endParaRPr lang="zh-CN" altLang="en-US"/>
        </a:p>
      </dgm:t>
    </dgm:pt>
    <dgm:pt modelId="{E5D6CF00-A500-411E-BEC4-F742EE366FD8}">
      <dgm:prSet phldrT="[文本]"/>
      <dgm:spPr/>
      <dgm:t>
        <a:bodyPr/>
        <a:lstStyle/>
        <a:p>
          <a:r>
            <a:rPr lang="zh-CN" altLang="en-US" dirty="0" smtClean="0"/>
            <a:t>关系</a:t>
          </a:r>
          <a:endParaRPr lang="en-US" altLang="zh-CN" dirty="0" smtClean="0"/>
        </a:p>
        <a:p>
          <a:r>
            <a:rPr lang="zh-CN" altLang="en-US" dirty="0" smtClean="0"/>
            <a:t>社交化</a:t>
          </a:r>
          <a:endParaRPr lang="zh-CN" altLang="en-US" dirty="0"/>
        </a:p>
      </dgm:t>
    </dgm:pt>
    <dgm:pt modelId="{78BBE801-E358-4530-821B-965119A81DAD}" type="parTrans" cxnId="{027898A6-ABC0-4EB4-8620-23A5DDF2A789}">
      <dgm:prSet/>
      <dgm:spPr/>
      <dgm:t>
        <a:bodyPr/>
        <a:lstStyle/>
        <a:p>
          <a:endParaRPr lang="zh-CN" altLang="en-US"/>
        </a:p>
      </dgm:t>
    </dgm:pt>
    <dgm:pt modelId="{D64CCE20-C3CB-4F09-991C-7CBCE1102644}" type="sibTrans" cxnId="{027898A6-ABC0-4EB4-8620-23A5DDF2A789}">
      <dgm:prSet/>
      <dgm:spPr/>
      <dgm:t>
        <a:bodyPr/>
        <a:lstStyle/>
        <a:p>
          <a:endParaRPr lang="zh-CN" altLang="en-US"/>
        </a:p>
      </dgm:t>
    </dgm:pt>
    <dgm:pt modelId="{3B736C42-4F4C-4F8D-B065-283A807CE688}">
      <dgm:prSet phldrT="[文本]"/>
      <dgm:spPr/>
      <dgm:t>
        <a:bodyPr/>
        <a:lstStyle/>
        <a:p>
          <a:r>
            <a:rPr lang="zh-CN" altLang="en-US" dirty="0" smtClean="0"/>
            <a:t>旅行</a:t>
          </a:r>
          <a:endParaRPr lang="en-US" altLang="zh-CN" dirty="0" smtClean="0"/>
        </a:p>
        <a:p>
          <a:r>
            <a:rPr lang="zh-CN" altLang="en-US" dirty="0" smtClean="0"/>
            <a:t>专业化</a:t>
          </a:r>
          <a:endParaRPr lang="zh-CN" altLang="en-US" dirty="0"/>
        </a:p>
      </dgm:t>
    </dgm:pt>
    <dgm:pt modelId="{0354D605-BB68-4872-B251-A74201AA79E2}" type="parTrans" cxnId="{63968E7A-EBD9-4A69-857B-A7E7A7D68A88}">
      <dgm:prSet/>
      <dgm:spPr/>
      <dgm:t>
        <a:bodyPr/>
        <a:lstStyle/>
        <a:p>
          <a:endParaRPr lang="zh-CN" altLang="en-US"/>
        </a:p>
      </dgm:t>
    </dgm:pt>
    <dgm:pt modelId="{FC12E787-DC81-44DD-9FF1-24C94A18A6F0}" type="sibTrans" cxnId="{63968E7A-EBD9-4A69-857B-A7E7A7D68A88}">
      <dgm:prSet/>
      <dgm:spPr/>
      <dgm:t>
        <a:bodyPr/>
        <a:lstStyle/>
        <a:p>
          <a:endParaRPr lang="zh-CN" altLang="en-US"/>
        </a:p>
      </dgm:t>
    </dgm:pt>
    <dgm:pt modelId="{3051148C-E5EF-4D6D-992C-827BDE5EF701}" type="pres">
      <dgm:prSet presAssocID="{9427119C-6338-4F9B-8E74-5EAC81B2DB6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3899DB-BA03-407D-ADE8-E294583AD891}" type="pres">
      <dgm:prSet presAssocID="{182F461C-0729-44F3-BD51-E7621649718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B41A051-A123-4176-A322-7FAF955F4724}" type="pres">
      <dgm:prSet presAssocID="{48B26295-181F-495C-9D4A-BCFA05A6E749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9685791-0AA9-4ADD-8146-4A552AC25584}" type="pres">
      <dgm:prSet presAssocID="{48B26295-181F-495C-9D4A-BCFA05A6E749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9F24AE3D-91A9-4344-B5B2-6E68116C6DAD}" type="pres">
      <dgm:prSet presAssocID="{63D970BC-A351-410F-A69E-FD890BECE58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69A3A-C973-47CB-AF3E-297E157BC369}" type="pres">
      <dgm:prSet presAssocID="{2D0EBF78-69AD-40AD-A341-BC3B0EA53294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5CA4AE2-E3E9-4F8E-8DE8-BEA79EC069DA}" type="pres">
      <dgm:prSet presAssocID="{2D0EBF78-69AD-40AD-A341-BC3B0EA53294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C8438EA-2349-4D8D-911C-1F65CF64E429}" type="pres">
      <dgm:prSet presAssocID="{9669F73E-D62E-45E0-90D0-144F76C0531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10BB6-2CBF-4D7D-89D9-21EFB3425513}" type="pres">
      <dgm:prSet presAssocID="{78BBE801-E358-4530-821B-965119A81DAD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0326931-86F6-45B3-ABE2-A80246284C17}" type="pres">
      <dgm:prSet presAssocID="{78BBE801-E358-4530-821B-965119A81DAD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DBC57003-3758-42DD-A00B-95580F6E745E}" type="pres">
      <dgm:prSet presAssocID="{E5D6CF00-A500-411E-BEC4-F742EE366FD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0B7AE8-D757-44D7-8EB6-2F674D9920E8}" type="pres">
      <dgm:prSet presAssocID="{0354D605-BB68-4872-B251-A74201AA79E2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DAEBAA74-678E-4641-9FE7-4B9EA7C41A89}" type="pres">
      <dgm:prSet presAssocID="{0354D605-BB68-4872-B251-A74201AA79E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624BCA67-9D4F-4773-B1A5-DB11E13AE6A7}" type="pres">
      <dgm:prSet presAssocID="{3B736C42-4F4C-4F8D-B065-283A807CE6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C5C8FD-76C6-42C7-B3C6-18C98B8F592E}" type="presOf" srcId="{63D970BC-A351-410F-A69E-FD890BECE586}" destId="{9F24AE3D-91A9-4344-B5B2-6E68116C6DAD}" srcOrd="0" destOrd="0" presId="urn:microsoft.com/office/officeart/2005/8/layout/radial5"/>
    <dgm:cxn modelId="{44F9350B-8F37-4698-AA50-1A60A4975F3E}" srcId="{182F461C-0729-44F3-BD51-E76216497183}" destId="{63D970BC-A351-410F-A69E-FD890BECE586}" srcOrd="0" destOrd="0" parTransId="{48B26295-181F-495C-9D4A-BCFA05A6E749}" sibTransId="{33D98A9A-6393-49D1-A753-2226F7853635}"/>
    <dgm:cxn modelId="{63968E7A-EBD9-4A69-857B-A7E7A7D68A88}" srcId="{182F461C-0729-44F3-BD51-E76216497183}" destId="{3B736C42-4F4C-4F8D-B065-283A807CE688}" srcOrd="3" destOrd="0" parTransId="{0354D605-BB68-4872-B251-A74201AA79E2}" sibTransId="{FC12E787-DC81-44DD-9FF1-24C94A18A6F0}"/>
    <dgm:cxn modelId="{3844B891-DE03-4455-B43D-1BA258E23694}" type="presOf" srcId="{E5D6CF00-A500-411E-BEC4-F742EE366FD8}" destId="{DBC57003-3758-42DD-A00B-95580F6E745E}" srcOrd="0" destOrd="0" presId="urn:microsoft.com/office/officeart/2005/8/layout/radial5"/>
    <dgm:cxn modelId="{0F72DBEF-AB63-4B2F-9141-A6091790485C}" type="presOf" srcId="{78BBE801-E358-4530-821B-965119A81DAD}" destId="{40326931-86F6-45B3-ABE2-A80246284C17}" srcOrd="1" destOrd="0" presId="urn:microsoft.com/office/officeart/2005/8/layout/radial5"/>
    <dgm:cxn modelId="{33D1D5E3-909B-40F3-A3AE-AE362C47B6A8}" type="presOf" srcId="{48B26295-181F-495C-9D4A-BCFA05A6E749}" destId="{7B41A051-A123-4176-A322-7FAF955F4724}" srcOrd="0" destOrd="0" presId="urn:microsoft.com/office/officeart/2005/8/layout/radial5"/>
    <dgm:cxn modelId="{76908422-D2BD-4562-AE84-CD44B444E16D}" type="presOf" srcId="{9427119C-6338-4F9B-8E74-5EAC81B2DB67}" destId="{3051148C-E5EF-4D6D-992C-827BDE5EF701}" srcOrd="0" destOrd="0" presId="urn:microsoft.com/office/officeart/2005/8/layout/radial5"/>
    <dgm:cxn modelId="{23C5E0E3-44D4-42C7-8190-4B4BC4381922}" type="presOf" srcId="{3B736C42-4F4C-4F8D-B065-283A807CE688}" destId="{624BCA67-9D4F-4773-B1A5-DB11E13AE6A7}" srcOrd="0" destOrd="0" presId="urn:microsoft.com/office/officeart/2005/8/layout/radial5"/>
    <dgm:cxn modelId="{F28F7C75-EFE7-4D9C-944F-C7AA599A6A24}" srcId="{182F461C-0729-44F3-BD51-E76216497183}" destId="{9669F73E-D62E-45E0-90D0-144F76C0531A}" srcOrd="1" destOrd="0" parTransId="{2D0EBF78-69AD-40AD-A341-BC3B0EA53294}" sibTransId="{E89F0827-48E1-436C-A24E-E0D2BDB60A20}"/>
    <dgm:cxn modelId="{BFF9D7AC-DE48-46D1-AD1C-95A630B4FD3D}" type="presOf" srcId="{0354D605-BB68-4872-B251-A74201AA79E2}" destId="{920B7AE8-D757-44D7-8EB6-2F674D9920E8}" srcOrd="0" destOrd="0" presId="urn:microsoft.com/office/officeart/2005/8/layout/radial5"/>
    <dgm:cxn modelId="{AA354C0F-FBD5-4D03-9045-FC011F9185AF}" type="presOf" srcId="{9669F73E-D62E-45E0-90D0-144F76C0531A}" destId="{2C8438EA-2349-4D8D-911C-1F65CF64E429}" srcOrd="0" destOrd="0" presId="urn:microsoft.com/office/officeart/2005/8/layout/radial5"/>
    <dgm:cxn modelId="{02855FD6-6876-4184-8C9A-02C6DA33A8BD}" type="presOf" srcId="{78BBE801-E358-4530-821B-965119A81DAD}" destId="{4A810BB6-2CBF-4D7D-89D9-21EFB3425513}" srcOrd="0" destOrd="0" presId="urn:microsoft.com/office/officeart/2005/8/layout/radial5"/>
    <dgm:cxn modelId="{027898A6-ABC0-4EB4-8620-23A5DDF2A789}" srcId="{182F461C-0729-44F3-BD51-E76216497183}" destId="{E5D6CF00-A500-411E-BEC4-F742EE366FD8}" srcOrd="2" destOrd="0" parTransId="{78BBE801-E358-4530-821B-965119A81DAD}" sibTransId="{D64CCE20-C3CB-4F09-991C-7CBCE1102644}"/>
    <dgm:cxn modelId="{2786C7F6-06BD-4FF7-91D1-0CEB3C1CC74A}" srcId="{9427119C-6338-4F9B-8E74-5EAC81B2DB67}" destId="{182F461C-0729-44F3-BD51-E76216497183}" srcOrd="0" destOrd="0" parTransId="{8F4BA3B4-D493-4EC8-A917-61D4C24460DA}" sibTransId="{2064BCF8-4EC7-45D3-A118-B3685695EE9F}"/>
    <dgm:cxn modelId="{03E7E08B-C643-4213-A8DF-001A5D824778}" type="presOf" srcId="{2D0EBF78-69AD-40AD-A341-BC3B0EA53294}" destId="{35CA4AE2-E3E9-4F8E-8DE8-BEA79EC069DA}" srcOrd="1" destOrd="0" presId="urn:microsoft.com/office/officeart/2005/8/layout/radial5"/>
    <dgm:cxn modelId="{303CE0A3-4DD3-415F-970E-A911892AC78F}" type="presOf" srcId="{48B26295-181F-495C-9D4A-BCFA05A6E749}" destId="{A9685791-0AA9-4ADD-8146-4A552AC25584}" srcOrd="1" destOrd="0" presId="urn:microsoft.com/office/officeart/2005/8/layout/radial5"/>
    <dgm:cxn modelId="{0EEC1D97-7B2F-4EB0-918D-4A1FB3DD8D36}" type="presOf" srcId="{182F461C-0729-44F3-BD51-E76216497183}" destId="{8E3899DB-BA03-407D-ADE8-E294583AD891}" srcOrd="0" destOrd="0" presId="urn:microsoft.com/office/officeart/2005/8/layout/radial5"/>
    <dgm:cxn modelId="{0963515B-2012-4760-94B6-F048688C04F1}" type="presOf" srcId="{2D0EBF78-69AD-40AD-A341-BC3B0EA53294}" destId="{2D469A3A-C973-47CB-AF3E-297E157BC369}" srcOrd="0" destOrd="0" presId="urn:microsoft.com/office/officeart/2005/8/layout/radial5"/>
    <dgm:cxn modelId="{C4BD757A-C5AC-4355-A747-9B6984F84F64}" type="presOf" srcId="{0354D605-BB68-4872-B251-A74201AA79E2}" destId="{DAEBAA74-678E-4641-9FE7-4B9EA7C41A89}" srcOrd="1" destOrd="0" presId="urn:microsoft.com/office/officeart/2005/8/layout/radial5"/>
    <dgm:cxn modelId="{FD0B11D1-11FF-4216-929A-42D1957D0980}" type="presParOf" srcId="{3051148C-E5EF-4D6D-992C-827BDE5EF701}" destId="{8E3899DB-BA03-407D-ADE8-E294583AD891}" srcOrd="0" destOrd="0" presId="urn:microsoft.com/office/officeart/2005/8/layout/radial5"/>
    <dgm:cxn modelId="{4C10CEFC-F97E-4403-B249-43563D0AC2AD}" type="presParOf" srcId="{3051148C-E5EF-4D6D-992C-827BDE5EF701}" destId="{7B41A051-A123-4176-A322-7FAF955F4724}" srcOrd="1" destOrd="0" presId="urn:microsoft.com/office/officeart/2005/8/layout/radial5"/>
    <dgm:cxn modelId="{F9A50098-2975-4D76-B49D-B603E2BC3A82}" type="presParOf" srcId="{7B41A051-A123-4176-A322-7FAF955F4724}" destId="{A9685791-0AA9-4ADD-8146-4A552AC25584}" srcOrd="0" destOrd="0" presId="urn:microsoft.com/office/officeart/2005/8/layout/radial5"/>
    <dgm:cxn modelId="{8B5612E7-747A-43CC-9DFA-D42D60932CFA}" type="presParOf" srcId="{3051148C-E5EF-4D6D-992C-827BDE5EF701}" destId="{9F24AE3D-91A9-4344-B5B2-6E68116C6DAD}" srcOrd="2" destOrd="0" presId="urn:microsoft.com/office/officeart/2005/8/layout/radial5"/>
    <dgm:cxn modelId="{1B14DEAA-807C-4B65-837C-17631A15C2AF}" type="presParOf" srcId="{3051148C-E5EF-4D6D-992C-827BDE5EF701}" destId="{2D469A3A-C973-47CB-AF3E-297E157BC369}" srcOrd="3" destOrd="0" presId="urn:microsoft.com/office/officeart/2005/8/layout/radial5"/>
    <dgm:cxn modelId="{23EF9741-CE74-4B29-BDE9-555E0A86A05D}" type="presParOf" srcId="{2D469A3A-C973-47CB-AF3E-297E157BC369}" destId="{35CA4AE2-E3E9-4F8E-8DE8-BEA79EC069DA}" srcOrd="0" destOrd="0" presId="urn:microsoft.com/office/officeart/2005/8/layout/radial5"/>
    <dgm:cxn modelId="{C9201053-5E9B-435C-A7B8-BAD824B30ADF}" type="presParOf" srcId="{3051148C-E5EF-4D6D-992C-827BDE5EF701}" destId="{2C8438EA-2349-4D8D-911C-1F65CF64E429}" srcOrd="4" destOrd="0" presId="urn:microsoft.com/office/officeart/2005/8/layout/radial5"/>
    <dgm:cxn modelId="{816B94F3-9C48-4741-9F50-8613C1ADE42D}" type="presParOf" srcId="{3051148C-E5EF-4D6D-992C-827BDE5EF701}" destId="{4A810BB6-2CBF-4D7D-89D9-21EFB3425513}" srcOrd="5" destOrd="0" presId="urn:microsoft.com/office/officeart/2005/8/layout/radial5"/>
    <dgm:cxn modelId="{1868AE29-7FDE-4621-8497-AB9362269D4B}" type="presParOf" srcId="{4A810BB6-2CBF-4D7D-89D9-21EFB3425513}" destId="{40326931-86F6-45B3-ABE2-A80246284C17}" srcOrd="0" destOrd="0" presId="urn:microsoft.com/office/officeart/2005/8/layout/radial5"/>
    <dgm:cxn modelId="{C7DEF333-BC69-4D4B-8A60-0ED42652D76F}" type="presParOf" srcId="{3051148C-E5EF-4D6D-992C-827BDE5EF701}" destId="{DBC57003-3758-42DD-A00B-95580F6E745E}" srcOrd="6" destOrd="0" presId="urn:microsoft.com/office/officeart/2005/8/layout/radial5"/>
    <dgm:cxn modelId="{E42C8EF4-CDCC-4C32-B4FC-4432772727D2}" type="presParOf" srcId="{3051148C-E5EF-4D6D-992C-827BDE5EF701}" destId="{920B7AE8-D757-44D7-8EB6-2F674D9920E8}" srcOrd="7" destOrd="0" presId="urn:microsoft.com/office/officeart/2005/8/layout/radial5"/>
    <dgm:cxn modelId="{69B9D147-4DC5-43BF-8E01-90B7702F3214}" type="presParOf" srcId="{920B7AE8-D757-44D7-8EB6-2F674D9920E8}" destId="{DAEBAA74-678E-4641-9FE7-4B9EA7C41A89}" srcOrd="0" destOrd="0" presId="urn:microsoft.com/office/officeart/2005/8/layout/radial5"/>
    <dgm:cxn modelId="{9D5391DA-114A-4C96-9B06-CE5EB46E5B0B}" type="presParOf" srcId="{3051148C-E5EF-4D6D-992C-827BDE5EF701}" destId="{624BCA67-9D4F-4773-B1A5-DB11E13AE6A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1F4D5A39-FB78-4A89-A7F9-7230739AEA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E2149F2A-EB70-4712-85C6-4E56936DEA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1A8E52-B491-453A-9133-505F5F1EABF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rgbClr val="0099FF">
              <a:alpha val="50195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9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rgbClr val="2577E3"/>
            </a:solid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" name="Freeform 27" descr="浅色上对角线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ltUpDiag">
            <a:fgClr>
              <a:srgbClr val="0066FF">
                <a:alpha val="76862"/>
              </a:srgbClr>
            </a:fgClr>
            <a:bgClr>
              <a:srgbClr val="0099FF">
                <a:alpha val="76862"/>
              </a:srgbClr>
            </a:bgClr>
          </a:patt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15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6107 w 5446"/>
                <a:gd name="T3" fmla="*/ 0 h 590"/>
                <a:gd name="T4" fmla="*/ 6107 w 5446"/>
                <a:gd name="T5" fmla="*/ 207 h 590"/>
                <a:gd name="T6" fmla="*/ 6107 w 5446"/>
                <a:gd name="T7" fmla="*/ 300 h 590"/>
                <a:gd name="T8" fmla="*/ 1696 w 5446"/>
                <a:gd name="T9" fmla="*/ 295 h 590"/>
                <a:gd name="T10" fmla="*/ 1444 w 5446"/>
                <a:gd name="T11" fmla="*/ 388 h 590"/>
                <a:gd name="T12" fmla="*/ 0 w 5446"/>
                <a:gd name="T13" fmla="*/ 393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77E3"/>
            </a:solid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614 w 1440"/>
                <a:gd name="T1" fmla="*/ 1 h 112"/>
                <a:gd name="T2" fmla="*/ 1414 w 1440"/>
                <a:gd name="T3" fmla="*/ 75 h 112"/>
                <a:gd name="T4" fmla="*/ 0 w 1440"/>
                <a:gd name="T5" fmla="*/ 74 h 112"/>
                <a:gd name="T6" fmla="*/ 0 w 1440"/>
                <a:gd name="T7" fmla="*/ 33 h 112"/>
                <a:gd name="T8" fmla="*/ 1199 w 1440"/>
                <a:gd name="T9" fmla="*/ 34 h 112"/>
                <a:gd name="T10" fmla="*/ 1280 w 1440"/>
                <a:gd name="T11" fmla="*/ 0 h 112"/>
                <a:gd name="T12" fmla="*/ 1614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rgbClr val="66CCFF">
              <a:alpha val="50195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rgbClr val="0284F0">
              <a:alpha val="50195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3" name="Picture 77" descr="0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11675"/>
            <a:ext cx="741363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8" descr="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282950" y="53165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79" descr="0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700213" y="3706813"/>
            <a:ext cx="741362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0" descr="03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704975" y="5314950"/>
            <a:ext cx="741363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1" descr="0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486025" y="451008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2" descr="05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073525" y="4508500"/>
            <a:ext cx="741363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5" descr="D:\hdx\模板\2013年VI模板\PPT模板\反白版-01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95263" y="944563"/>
            <a:ext cx="1700212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51936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1D0FE-A288-40B3-9D9B-C258A7835C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8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1AD3E-F512-469C-A76A-5CB6BA51F1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1B907-F435-48DB-8681-4C461E847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9D16D-12EC-48CB-8FD3-DD9421F5F4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C4073-8398-4ACF-A1D2-CE22CB417F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213EA-C88A-4885-856E-A49865C08E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27EE1-4604-45A6-A054-4FBED4B14A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0E72C-0310-4E15-A923-B817263E98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A4927-C0A3-4014-957D-A88D026FE9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59456-9194-43DF-B1BA-A5CE61B2D7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41F3-635A-461B-A85B-DBDE94D131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6A22A-87E4-483F-8985-1B2DFDE26A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71134-3B48-4296-BC7D-4DFA3D20CF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rgbClr val="2577E3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Freeform 27" descr="浅色上对角线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0284F0"/>
            </a:fgClr>
            <a:bgClr>
              <a:srgbClr val="66CCFF"/>
            </a:bgClr>
          </a:patt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2577E3"/>
          </a:soli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124200" y="6248400"/>
            <a:ext cx="1616075" cy="290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0FBD738-8158-4AB4-878A-3859FB4C88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63" name="Picture 39" descr="0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15238" y="409575"/>
            <a:ext cx="547687" cy="5476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1064" name="Picture 40" descr="05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234363" y="409575"/>
            <a:ext cx="547687" cy="5476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1040" name="Picture 43" descr="13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111125" y="6511925"/>
            <a:ext cx="17526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9" name="Picture 45" descr="03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6991350" y="409575"/>
            <a:ext cx="552450" cy="5524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1042" name="Picture 47" descr="D:\hdx\模板\2013年VI模板\PPT模板\RGB版-01.jp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531100" y="5943600"/>
            <a:ext cx="1460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5" descr="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6248400"/>
            <a:ext cx="2209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Text Box 11"/>
          <p:cNvSpPr txBox="1">
            <a:spLocks noChangeArrowheads="1"/>
          </p:cNvSpPr>
          <p:nvPr/>
        </p:nvSpPr>
        <p:spPr bwMode="auto">
          <a:xfrm>
            <a:off x="6248400" y="4267200"/>
            <a:ext cx="259080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黑体" pitchFamily="2" charset="-122"/>
            </a:endParaRPr>
          </a:p>
          <a:p>
            <a:pPr algn="r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</a:rPr>
              <a:t>潘新明</a:t>
            </a:r>
          </a:p>
          <a:p>
            <a:pPr algn="r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2013</a:t>
            </a:r>
            <a:r>
              <a:rPr lang="zh-CN" altLang="en-US">
                <a:solidFill>
                  <a:schemeClr val="bg1"/>
                </a:solidFill>
              </a:rPr>
              <a:t>年</a:t>
            </a:r>
            <a:r>
              <a:rPr lang="en-US" altLang="zh-CN">
                <a:solidFill>
                  <a:schemeClr val="bg1"/>
                </a:solidFill>
              </a:rPr>
              <a:t>12</a:t>
            </a:r>
            <a:r>
              <a:rPr lang="zh-CN" altLang="en-US">
                <a:solidFill>
                  <a:schemeClr val="bg1"/>
                </a:solidFill>
              </a:rPr>
              <a:t>月</a:t>
            </a:r>
            <a:endParaRPr lang="zh-CN" altLang="en-US">
              <a:solidFill>
                <a:schemeClr val="bg1"/>
              </a:solidFill>
              <a:latin typeface="黑体" pitchFamily="2" charset="-122"/>
            </a:endParaRPr>
          </a:p>
          <a:p>
            <a:pPr algn="r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黑体" pitchFamily="2" charset="-122"/>
              </a:rPr>
              <a:t>酒店创新业务部</a:t>
            </a:r>
          </a:p>
          <a:p>
            <a:pPr algn="r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黑体" pitchFamily="2" charset="-122"/>
            </a:endParaRPr>
          </a:p>
          <a:p>
            <a:pPr algn="r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ctrTitle"/>
          </p:nvPr>
        </p:nvSpPr>
        <p:spPr>
          <a:xfrm>
            <a:off x="2952750" y="1981200"/>
            <a:ext cx="6019800" cy="1470025"/>
          </a:xfrm>
        </p:spPr>
        <p:txBody>
          <a:bodyPr/>
          <a:lstStyle/>
          <a:p>
            <a:r>
              <a:rPr lang="zh-CN" altLang="en-US" sz="5400" smtClean="0"/>
              <a:t>数据分析淘宝旅行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5400" y="3946525"/>
            <a:ext cx="1676400" cy="3683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                            </a:t>
            </a:r>
            <a:endParaRPr lang="zh-CN" altLang="en-US" dirty="0"/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77000" cy="868363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4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酒店客栈类店铺</a:t>
            </a:r>
            <a:r>
              <a:rPr lang="zh-CN" altLang="en-US" sz="4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产量情况</a:t>
            </a:r>
            <a:endParaRPr lang="en-US" altLang="zh-CN" sz="4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63" y="1219200"/>
            <a:ext cx="7072312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7543800" y="1676400"/>
            <a:ext cx="12954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2577E3"/>
                </a:solidFill>
              </a:rPr>
              <a:t>天猫店铺月产量达到</a:t>
            </a:r>
            <a:r>
              <a:rPr lang="en-US" altLang="zh-CN">
                <a:solidFill>
                  <a:srgbClr val="2577E3"/>
                </a:solidFill>
              </a:rPr>
              <a:t>300</a:t>
            </a:r>
            <a:r>
              <a:rPr lang="zh-CN" altLang="en-US">
                <a:solidFill>
                  <a:srgbClr val="2577E3"/>
                </a:solidFill>
              </a:rPr>
              <a:t>订单以上的有</a:t>
            </a:r>
            <a:r>
              <a:rPr lang="en-US" altLang="zh-CN">
                <a:solidFill>
                  <a:srgbClr val="F51313"/>
                </a:solidFill>
              </a:rPr>
              <a:t>45</a:t>
            </a:r>
            <a:r>
              <a:rPr lang="zh-CN" altLang="en-US">
                <a:solidFill>
                  <a:srgbClr val="F51313"/>
                </a:solidFill>
              </a:rPr>
              <a:t>家</a:t>
            </a:r>
            <a:r>
              <a:rPr lang="zh-CN" altLang="en-US">
                <a:solidFill>
                  <a:srgbClr val="2577E3"/>
                </a:solidFill>
              </a:rPr>
              <a:t>，占比</a:t>
            </a:r>
            <a:r>
              <a:rPr lang="en-US" altLang="zh-CN">
                <a:solidFill>
                  <a:srgbClr val="F51313"/>
                </a:solidFill>
              </a:rPr>
              <a:t>12.8%</a:t>
            </a:r>
          </a:p>
          <a:p>
            <a:endParaRPr lang="en-US" altLang="zh-CN">
              <a:solidFill>
                <a:srgbClr val="2577E3"/>
              </a:solidFill>
            </a:endParaRPr>
          </a:p>
          <a:p>
            <a:endParaRPr lang="en-US" altLang="zh-CN">
              <a:solidFill>
                <a:srgbClr val="2577E3"/>
              </a:solidFill>
            </a:endParaRPr>
          </a:p>
          <a:p>
            <a:endParaRPr lang="en-US" altLang="zh-CN">
              <a:solidFill>
                <a:srgbClr val="2577E3"/>
              </a:solidFill>
            </a:endParaRPr>
          </a:p>
          <a:p>
            <a:r>
              <a:rPr lang="zh-CN" altLang="en-US">
                <a:solidFill>
                  <a:srgbClr val="2577E3"/>
                </a:solidFill>
              </a:rPr>
              <a:t>淘宝集市店铺月产量达</a:t>
            </a:r>
            <a:r>
              <a:rPr lang="en-US" altLang="zh-CN">
                <a:solidFill>
                  <a:srgbClr val="2577E3"/>
                </a:solidFill>
              </a:rPr>
              <a:t>300</a:t>
            </a:r>
            <a:r>
              <a:rPr lang="zh-CN" altLang="en-US">
                <a:solidFill>
                  <a:srgbClr val="2577E3"/>
                </a:solidFill>
              </a:rPr>
              <a:t>订单以上的有</a:t>
            </a:r>
            <a:r>
              <a:rPr lang="en-US" altLang="zh-CN">
                <a:solidFill>
                  <a:srgbClr val="F51313"/>
                </a:solidFill>
              </a:rPr>
              <a:t>64</a:t>
            </a:r>
            <a:r>
              <a:rPr lang="zh-CN" altLang="en-US">
                <a:solidFill>
                  <a:srgbClr val="F51313"/>
                </a:solidFill>
              </a:rPr>
              <a:t>家</a:t>
            </a:r>
            <a:r>
              <a:rPr lang="zh-CN" altLang="en-US">
                <a:solidFill>
                  <a:srgbClr val="2577E3"/>
                </a:solidFill>
              </a:rPr>
              <a:t>，占比</a:t>
            </a:r>
            <a:r>
              <a:rPr lang="en-US" altLang="zh-CN">
                <a:solidFill>
                  <a:srgbClr val="F51313"/>
                </a:solidFill>
              </a:rPr>
              <a:t>1.3%</a:t>
            </a:r>
            <a:endParaRPr lang="zh-CN" altLang="en-US">
              <a:solidFill>
                <a:srgbClr val="F513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4103688"/>
            <a:ext cx="889635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77000" cy="868363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酒店客栈类店铺产量情况</a:t>
            </a:r>
          </a:p>
        </p:txBody>
      </p:sp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228600" y="11430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99FF"/>
                </a:solidFill>
              </a:rPr>
              <a:t>一</a:t>
            </a:r>
            <a:r>
              <a:rPr lang="en-US" altLang="zh-CN">
                <a:solidFill>
                  <a:srgbClr val="0099FF"/>
                </a:solidFill>
              </a:rPr>
              <a:t>. </a:t>
            </a:r>
            <a:r>
              <a:rPr lang="zh-CN" altLang="en-US">
                <a:solidFill>
                  <a:srgbClr val="0099FF"/>
                </a:solidFill>
              </a:rPr>
              <a:t>天猫旗舰店产量最高</a:t>
            </a:r>
            <a:r>
              <a:rPr lang="en-US" altLang="zh-CN">
                <a:solidFill>
                  <a:srgbClr val="0099FF"/>
                </a:solidFill>
              </a:rPr>
              <a:t>10</a:t>
            </a:r>
            <a:r>
              <a:rPr lang="zh-CN" altLang="en-US">
                <a:solidFill>
                  <a:srgbClr val="0099FF"/>
                </a:solidFill>
              </a:rPr>
              <a:t>家店铺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0"/>
            <a:ext cx="8810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Box 2"/>
          <p:cNvSpPr txBox="1">
            <a:spLocks noChangeArrowheads="1"/>
          </p:cNvSpPr>
          <p:nvPr/>
        </p:nvSpPr>
        <p:spPr bwMode="auto">
          <a:xfrm>
            <a:off x="190500" y="37338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99FF"/>
                </a:solidFill>
              </a:rPr>
              <a:t>二</a:t>
            </a:r>
            <a:r>
              <a:rPr lang="en-US" altLang="zh-CN">
                <a:solidFill>
                  <a:srgbClr val="0099FF"/>
                </a:solidFill>
              </a:rPr>
              <a:t>.</a:t>
            </a:r>
            <a:r>
              <a:rPr lang="zh-CN" altLang="en-US">
                <a:solidFill>
                  <a:srgbClr val="0099FF"/>
                </a:solidFill>
              </a:rPr>
              <a:t>淘宝集市店铺产量最高</a:t>
            </a:r>
            <a:r>
              <a:rPr lang="en-US" altLang="zh-CN">
                <a:solidFill>
                  <a:srgbClr val="0099FF"/>
                </a:solidFill>
              </a:rPr>
              <a:t>10</a:t>
            </a:r>
            <a:r>
              <a:rPr lang="zh-CN" altLang="en-US">
                <a:solidFill>
                  <a:srgbClr val="0099FF"/>
                </a:solidFill>
              </a:rPr>
              <a:t>家店铺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477000" cy="86836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酒店客栈类店铺产量情况</a:t>
            </a:r>
            <a:endParaRPr lang="zh-CN" altLang="en-US" dirty="0" smtClean="0"/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76200" y="11430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99FF"/>
                </a:solidFill>
              </a:rPr>
              <a:t>三</a:t>
            </a:r>
            <a:r>
              <a:rPr lang="en-US" altLang="zh-CN">
                <a:solidFill>
                  <a:srgbClr val="0099FF"/>
                </a:solidFill>
              </a:rPr>
              <a:t>. </a:t>
            </a:r>
            <a:r>
              <a:rPr lang="zh-CN" altLang="en-US">
                <a:solidFill>
                  <a:srgbClr val="0099FF"/>
                </a:solidFill>
              </a:rPr>
              <a:t>部分</a:t>
            </a:r>
            <a:r>
              <a:rPr lang="en-US" altLang="zh-CN">
                <a:solidFill>
                  <a:srgbClr val="0099FF"/>
                </a:solidFill>
              </a:rPr>
              <a:t>OTA</a:t>
            </a:r>
            <a:r>
              <a:rPr lang="zh-CN" altLang="en-US">
                <a:solidFill>
                  <a:srgbClr val="0099FF"/>
                </a:solidFill>
              </a:rPr>
              <a:t>产量情况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04950"/>
            <a:ext cx="87630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76200" y="3363913"/>
            <a:ext cx="3581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99FF"/>
                </a:solidFill>
              </a:rPr>
              <a:t>四</a:t>
            </a:r>
            <a:r>
              <a:rPr lang="en-US" altLang="zh-CN">
                <a:solidFill>
                  <a:srgbClr val="0099FF"/>
                </a:solidFill>
              </a:rPr>
              <a:t>. </a:t>
            </a:r>
            <a:r>
              <a:rPr lang="zh-CN" altLang="en-US">
                <a:solidFill>
                  <a:srgbClr val="0099FF"/>
                </a:solidFill>
              </a:rPr>
              <a:t>酒店管理集团产量情况</a:t>
            </a: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" y="3733800"/>
            <a:ext cx="88868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77000" cy="86836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酒店客栈类店铺产量情况</a:t>
            </a:r>
            <a:endParaRPr lang="zh-CN" altLang="en-US" dirty="0"/>
          </a:p>
        </p:txBody>
      </p:sp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104775" y="12192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FF"/>
                </a:solidFill>
              </a:rPr>
              <a:t>五</a:t>
            </a:r>
            <a:r>
              <a:rPr lang="en-US" altLang="zh-CN">
                <a:solidFill>
                  <a:srgbClr val="0066FF"/>
                </a:solidFill>
              </a:rPr>
              <a:t>.</a:t>
            </a:r>
            <a:r>
              <a:rPr lang="zh-CN" altLang="en-US">
                <a:solidFill>
                  <a:srgbClr val="0066FF"/>
                </a:solidFill>
              </a:rPr>
              <a:t>部分单体酒店天猫旗舰店产量情况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1600200"/>
            <a:ext cx="8991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343400"/>
            <a:ext cx="7391400" cy="173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FF"/>
                </a:solidFill>
              </a:rPr>
              <a:t>由此可见：</a:t>
            </a:r>
            <a:endParaRPr lang="en-US" altLang="zh-CN">
              <a:solidFill>
                <a:srgbClr val="0066FF"/>
              </a:solidFill>
            </a:endParaRPr>
          </a:p>
          <a:p>
            <a:pPr>
              <a:buFontTx/>
              <a:buAutoNum type="arabicPeriod"/>
            </a:pPr>
            <a:r>
              <a:rPr lang="zh-CN" altLang="en-US">
                <a:solidFill>
                  <a:srgbClr val="0066FF"/>
                </a:solidFill>
              </a:rPr>
              <a:t>高产量的店铺主要集中在华南（广州，深圳，香港，三亚）</a:t>
            </a:r>
            <a:endParaRPr lang="en-US" altLang="zh-CN">
              <a:solidFill>
                <a:srgbClr val="0066FF"/>
              </a:solidFill>
            </a:endParaRPr>
          </a:p>
          <a:p>
            <a:pPr>
              <a:buFontTx/>
              <a:buAutoNum type="arabicPeriod"/>
            </a:pPr>
            <a:r>
              <a:rPr lang="zh-CN" altLang="en-US">
                <a:solidFill>
                  <a:srgbClr val="0066FF"/>
                </a:solidFill>
              </a:rPr>
              <a:t>高产量的区域主要集中在港澳，三亚及东南亚海岛目的地次之</a:t>
            </a:r>
            <a:endParaRPr lang="en-US" altLang="zh-CN">
              <a:solidFill>
                <a:srgbClr val="0066FF"/>
              </a:solidFill>
            </a:endParaRPr>
          </a:p>
          <a:p>
            <a:pPr>
              <a:buFontTx/>
              <a:buAutoNum type="arabicPeriod"/>
            </a:pPr>
            <a:r>
              <a:rPr lang="zh-CN" altLang="en-US">
                <a:solidFill>
                  <a:srgbClr val="0066FF"/>
                </a:solidFill>
              </a:rPr>
              <a:t>三亚的高星级酒店，尤其是亚龙湾地区的五星级酒店开设天猫旗舰店最为集中和积极</a:t>
            </a:r>
            <a:endParaRPr lang="en-US" altLang="zh-CN">
              <a:solidFill>
                <a:srgbClr val="0066FF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38125"/>
            <a:ext cx="6781800" cy="868363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淘</a:t>
            </a:r>
            <a:r>
              <a:rPr lang="zh-CN" altLang="en-US" sz="3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宝旅行及携程</a:t>
            </a:r>
            <a:r>
              <a:rPr lang="zh-CN" altLang="en-US" sz="32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酒店产品数比较</a:t>
            </a:r>
            <a:endParaRPr lang="zh-CN" altLang="en-US" sz="32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65250"/>
            <a:ext cx="868680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1295400" y="5410200"/>
            <a:ext cx="624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FF"/>
                </a:solidFill>
              </a:rPr>
              <a:t>因为城市包含关系的差异，以上统计略有误差，根据以上图表，目前携程产品覆盖率占到淘宝旅行的</a:t>
            </a:r>
            <a:r>
              <a:rPr lang="en-US" altLang="zh-CN">
                <a:solidFill>
                  <a:srgbClr val="0066FF"/>
                </a:solidFill>
              </a:rPr>
              <a:t>75%</a:t>
            </a:r>
            <a:r>
              <a:rPr lang="zh-CN" altLang="en-US">
                <a:solidFill>
                  <a:srgbClr val="0066FF"/>
                </a:solidFill>
              </a:rPr>
              <a:t>左右。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77000" cy="868363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店铺都卖什么产品？</a:t>
            </a:r>
            <a:endParaRPr lang="en-US" altLang="zh-CN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257175" y="1600200"/>
            <a:ext cx="7134225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ea1ChsPeriod"/>
            </a:pPr>
            <a:r>
              <a:rPr lang="zh-CN" altLang="en-US" b="1">
                <a:solidFill>
                  <a:srgbClr val="0066FF"/>
                </a:solidFill>
              </a:rPr>
              <a:t>综合性旅行社</a:t>
            </a:r>
            <a:r>
              <a:rPr lang="en-US" altLang="zh-CN" b="1">
                <a:solidFill>
                  <a:srgbClr val="0066FF"/>
                </a:solidFill>
              </a:rPr>
              <a:t>/</a:t>
            </a:r>
            <a:r>
              <a:rPr lang="zh-CN" altLang="en-US" b="1">
                <a:solidFill>
                  <a:srgbClr val="0066FF"/>
                </a:solidFill>
              </a:rPr>
              <a:t>代理</a:t>
            </a:r>
            <a:endParaRPr lang="en-US" altLang="zh-CN" b="1">
              <a:solidFill>
                <a:srgbClr val="0066FF"/>
              </a:solidFill>
            </a:endParaRPr>
          </a:p>
          <a:p>
            <a:pPr marL="342900" indent="-342900"/>
            <a:r>
              <a:rPr lang="zh-CN" altLang="en-US">
                <a:solidFill>
                  <a:srgbClr val="0066FF"/>
                </a:solidFill>
              </a:rPr>
              <a:t>     </a:t>
            </a:r>
            <a:r>
              <a:rPr lang="zh-CN" altLang="en-US" sz="1600">
                <a:solidFill>
                  <a:srgbClr val="0066FF"/>
                </a:solidFill>
              </a:rPr>
              <a:t>提供丰富的旅游产品，包括酒店，门票，交通，餐饮套餐，签证，度假路线等等。丰富的产品确保了他们成为淘宝旅行中产量最高的群体。</a:t>
            </a:r>
            <a:endParaRPr lang="en-US" altLang="zh-CN" sz="1600">
              <a:solidFill>
                <a:srgbClr val="0066FF"/>
              </a:solidFill>
            </a:endParaRPr>
          </a:p>
          <a:p>
            <a:pPr marL="342900" indent="-342900"/>
            <a:endParaRPr lang="en-US" altLang="zh-CN">
              <a:solidFill>
                <a:srgbClr val="0066FF"/>
              </a:solidFill>
            </a:endParaRPr>
          </a:p>
          <a:p>
            <a:pPr marL="342900" indent="-342900"/>
            <a:r>
              <a:rPr lang="zh-CN" altLang="en-US" b="1">
                <a:solidFill>
                  <a:srgbClr val="0066FF"/>
                </a:solidFill>
              </a:rPr>
              <a:t>二</a:t>
            </a:r>
            <a:r>
              <a:rPr lang="en-US" altLang="zh-CN" b="1">
                <a:solidFill>
                  <a:srgbClr val="0066FF"/>
                </a:solidFill>
              </a:rPr>
              <a:t>. </a:t>
            </a:r>
            <a:r>
              <a:rPr lang="zh-CN" altLang="en-US" b="1">
                <a:solidFill>
                  <a:srgbClr val="0066FF"/>
                </a:solidFill>
              </a:rPr>
              <a:t>单体酒店集市店及天猫旗舰店</a:t>
            </a:r>
            <a:endParaRPr lang="en-US" altLang="zh-CN" b="1">
              <a:solidFill>
                <a:srgbClr val="0066FF"/>
              </a:solidFill>
            </a:endParaRPr>
          </a:p>
          <a:p>
            <a:pPr marL="342900" indent="-342900"/>
            <a:r>
              <a:rPr lang="en-US" altLang="zh-CN">
                <a:solidFill>
                  <a:srgbClr val="0066FF"/>
                </a:solidFill>
              </a:rPr>
              <a:t>     </a:t>
            </a:r>
            <a:r>
              <a:rPr lang="zh-CN" altLang="en-US" sz="1600">
                <a:solidFill>
                  <a:srgbClr val="0066FF"/>
                </a:solidFill>
              </a:rPr>
              <a:t>几乎仅提供本酒店产品销售，产品数量有限。</a:t>
            </a:r>
          </a:p>
          <a:p>
            <a:pPr marL="342900" indent="-342900">
              <a:buFontTx/>
              <a:buChar char="•"/>
            </a:pPr>
            <a:r>
              <a:rPr lang="zh-CN" altLang="en-US" sz="1600">
                <a:solidFill>
                  <a:srgbClr val="0066FF"/>
                </a:solidFill>
              </a:rPr>
              <a:t>此类型店铺价格和官网及</a:t>
            </a:r>
            <a:r>
              <a:rPr lang="en-US" altLang="zh-CN" sz="1600">
                <a:solidFill>
                  <a:srgbClr val="0066FF"/>
                </a:solidFill>
              </a:rPr>
              <a:t>OTA</a:t>
            </a:r>
            <a:r>
              <a:rPr lang="zh-CN" altLang="en-US" sz="1600">
                <a:solidFill>
                  <a:srgbClr val="0066FF"/>
                </a:solidFill>
              </a:rPr>
              <a:t>保持一致性</a:t>
            </a:r>
          </a:p>
          <a:p>
            <a:pPr marL="342900" indent="-342900">
              <a:buFontTx/>
              <a:buChar char="•"/>
            </a:pPr>
            <a:r>
              <a:rPr lang="zh-CN" altLang="en-US" sz="1600">
                <a:solidFill>
                  <a:srgbClr val="0066FF"/>
                </a:solidFill>
              </a:rPr>
              <a:t>为了差异化竞争，酒店会推出部分独家包价套餐以吸引客人（连住，包含三餐，包含景区门票，包含免费接送等待遇）</a:t>
            </a:r>
          </a:p>
          <a:p>
            <a:pPr marL="342900" indent="-342900">
              <a:buFontTx/>
              <a:buChar char="•"/>
            </a:pPr>
            <a:r>
              <a:rPr lang="zh-CN" altLang="en-US" sz="1600">
                <a:solidFill>
                  <a:srgbClr val="0066FF"/>
                </a:solidFill>
              </a:rPr>
              <a:t>通过淘宝预订可以享受到酒店会员积分和待遇。</a:t>
            </a:r>
            <a:endParaRPr lang="en-US" altLang="zh-CN" sz="1600">
              <a:solidFill>
                <a:srgbClr val="0066FF"/>
              </a:solidFill>
            </a:endParaRPr>
          </a:p>
          <a:p>
            <a:pPr marL="342900" indent="-342900"/>
            <a:endParaRPr lang="en-US" altLang="zh-CN">
              <a:solidFill>
                <a:srgbClr val="0066FF"/>
              </a:solidFill>
            </a:endParaRPr>
          </a:p>
          <a:p>
            <a:pPr marL="342900" indent="-342900"/>
            <a:r>
              <a:rPr lang="zh-CN" altLang="en-US" b="1">
                <a:solidFill>
                  <a:srgbClr val="0066FF"/>
                </a:solidFill>
              </a:rPr>
              <a:t>三</a:t>
            </a:r>
            <a:r>
              <a:rPr lang="en-US" altLang="zh-CN" b="1">
                <a:solidFill>
                  <a:srgbClr val="0066FF"/>
                </a:solidFill>
              </a:rPr>
              <a:t>. </a:t>
            </a:r>
            <a:r>
              <a:rPr lang="zh-CN" altLang="en-US" b="1">
                <a:solidFill>
                  <a:srgbClr val="0066FF"/>
                </a:solidFill>
              </a:rPr>
              <a:t>部分境内外</a:t>
            </a:r>
            <a:r>
              <a:rPr lang="en-US" altLang="zh-CN" b="1">
                <a:solidFill>
                  <a:srgbClr val="0066FF"/>
                </a:solidFill>
              </a:rPr>
              <a:t>OTA</a:t>
            </a:r>
          </a:p>
          <a:p>
            <a:pPr marL="342900" indent="-342900"/>
            <a:r>
              <a:rPr lang="en-US" altLang="zh-CN">
                <a:solidFill>
                  <a:srgbClr val="0066FF"/>
                </a:solidFill>
              </a:rPr>
              <a:t>      </a:t>
            </a:r>
            <a:r>
              <a:rPr lang="zh-CN" altLang="en-US" sz="1600">
                <a:solidFill>
                  <a:srgbClr val="0066FF"/>
                </a:solidFill>
              </a:rPr>
              <a:t>除了途牛和驴妈妈以旅游路线为主，其他</a:t>
            </a:r>
            <a:r>
              <a:rPr lang="en-US" altLang="zh-CN" sz="1600">
                <a:solidFill>
                  <a:srgbClr val="0066FF"/>
                </a:solidFill>
              </a:rPr>
              <a:t>OTA</a:t>
            </a:r>
            <a:r>
              <a:rPr lang="zh-CN" altLang="en-US" sz="1600">
                <a:solidFill>
                  <a:srgbClr val="0066FF"/>
                </a:solidFill>
              </a:rPr>
              <a:t>都以团购酒店和现付酒店预订为主，但是因为现付酒店价格没有优势，产量极低</a:t>
            </a:r>
            <a:r>
              <a:rPr lang="en-US" altLang="zh-CN" sz="1600">
                <a:solidFill>
                  <a:srgbClr val="0066FF"/>
                </a:solidFill>
              </a:rPr>
              <a:t>.</a:t>
            </a:r>
            <a:endParaRPr lang="zh-CN" altLang="en-US" sz="160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哪些产品销量最好</a:t>
            </a:r>
            <a:r>
              <a:rPr lang="zh-CN" alt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？</a:t>
            </a:r>
            <a:endParaRPr lang="zh-CN" alt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794" name="TextBox 4"/>
          <p:cNvSpPr txBox="1">
            <a:spLocks noChangeArrowheads="1"/>
          </p:cNvSpPr>
          <p:nvPr/>
        </p:nvSpPr>
        <p:spPr bwMode="auto">
          <a:xfrm>
            <a:off x="200025" y="1219200"/>
            <a:ext cx="3990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99FF"/>
                </a:solidFill>
              </a:rPr>
              <a:t>经过对一些产量大的店铺的销量最高产品分析，得知产量最高的产品如下：</a:t>
            </a: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304800" y="4514850"/>
            <a:ext cx="7924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99FF"/>
                </a:solidFill>
              </a:rPr>
              <a:t>景区门票，签证代办及旅游度假路线占了交易量的绝大部分</a:t>
            </a:r>
            <a:r>
              <a:rPr lang="en-US" altLang="zh-CN">
                <a:solidFill>
                  <a:srgbClr val="0099FF"/>
                </a:solidFill>
              </a:rPr>
              <a:t>,</a:t>
            </a:r>
            <a:r>
              <a:rPr lang="zh-CN" altLang="en-US">
                <a:solidFill>
                  <a:srgbClr val="0099FF"/>
                </a:solidFill>
              </a:rPr>
              <a:t>此类需求是同质需求，即旅游过程中必须要体验的环节，只要便宜就有产量，需求巨大</a:t>
            </a:r>
            <a:endParaRPr lang="en-US" altLang="zh-CN">
              <a:solidFill>
                <a:srgbClr val="0099FF"/>
              </a:solidFill>
            </a:endParaRPr>
          </a:p>
          <a:p>
            <a:endParaRPr lang="en-US" altLang="zh-CN">
              <a:solidFill>
                <a:srgbClr val="0099FF"/>
              </a:solidFill>
            </a:endParaRPr>
          </a:p>
          <a:p>
            <a:r>
              <a:rPr lang="zh-CN" altLang="en-US">
                <a:solidFill>
                  <a:srgbClr val="0099FF"/>
                </a:solidFill>
              </a:rPr>
              <a:t>单纯的酒店预订产量相对较少，因为酒店预订受到时间，位置，服务，品质和价格等多重方面的考量，不同的客户有不同需求，产量难以大量集中。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001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781800" cy="868363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32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店铺</a:t>
            </a:r>
            <a:r>
              <a:rPr lang="zh-CN" altLang="en-US" sz="32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之间的产量差异为什么那么大？</a:t>
            </a:r>
            <a:r>
              <a:rPr lang="zh-CN" altLang="en-US" sz="4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/>
            </a:r>
            <a:br>
              <a:rPr lang="zh-CN" altLang="en-US" sz="4800" dirty="0">
                <a:solidFill>
                  <a:schemeClr val="tx1">
                    <a:lumMod val="20000"/>
                    <a:lumOff val="80000"/>
                  </a:schemeClr>
                </a:solidFill>
              </a:rPr>
            </a:br>
            <a:endParaRPr lang="zh-CN" altLang="en-US" sz="4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4818" name="组合 3"/>
          <p:cNvGrpSpPr>
            <a:grpSpLocks/>
          </p:cNvGrpSpPr>
          <p:nvPr/>
        </p:nvGrpSpPr>
        <p:grpSpPr bwMode="auto">
          <a:xfrm>
            <a:off x="3505200" y="1752600"/>
            <a:ext cx="2362200" cy="2438400"/>
            <a:chOff x="4071" y="1584"/>
            <a:chExt cx="1092" cy="1097"/>
          </a:xfrm>
        </p:grpSpPr>
        <p:sp>
          <p:nvSpPr>
            <p:cNvPr id="34872" name="椭圆 4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D8755A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3" name="椭圆 5"/>
            <p:cNvSpPr>
              <a:spLocks noChangeArrowheads="1"/>
            </p:cNvSpPr>
            <p:nvPr/>
          </p:nvSpPr>
          <p:spPr bwMode="gray">
            <a:xfrm>
              <a:off x="4073" y="1593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4" name="椭圆 6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753F31"/>
                </a:gs>
                <a:gs pos="50000">
                  <a:srgbClr val="D8755A"/>
                </a:gs>
                <a:gs pos="100000">
                  <a:srgbClr val="753F3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5" name="椭圆 7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894A39"/>
                </a:gs>
                <a:gs pos="100000">
                  <a:srgbClr val="D8755A">
                    <a:alpha val="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6" name="椭圆 8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4877" name="组合 9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34878" name="椭圆 1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879" name="椭圆 1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880" name="椭圆 1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881" name="椭圆 1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19" name="组合 14"/>
          <p:cNvGrpSpPr>
            <a:grpSpLocks/>
          </p:cNvGrpSpPr>
          <p:nvPr/>
        </p:nvGrpSpPr>
        <p:grpSpPr bwMode="auto">
          <a:xfrm>
            <a:off x="2895600" y="2743200"/>
            <a:ext cx="3581400" cy="1828800"/>
            <a:chOff x="1680" y="1824"/>
            <a:chExt cx="2256" cy="1152"/>
          </a:xfrm>
        </p:grpSpPr>
        <p:sp>
          <p:nvSpPr>
            <p:cNvPr id="34868" name="自选图形 15"/>
            <p:cNvSpPr>
              <a:spLocks noChangeArrowheads="1"/>
            </p:cNvSpPr>
            <p:nvPr/>
          </p:nvSpPr>
          <p:spPr bwMode="gray">
            <a:xfrm rot="10800000">
              <a:off x="3552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9" name="自选图形 16"/>
            <p:cNvSpPr>
              <a:spLocks noChangeArrowheads="1"/>
            </p:cNvSpPr>
            <p:nvPr/>
          </p:nvSpPr>
          <p:spPr bwMode="gray">
            <a:xfrm rot="-3685140">
              <a:off x="2112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自选图形 17"/>
            <p:cNvSpPr>
              <a:spLocks noChangeArrowheads="1"/>
            </p:cNvSpPr>
            <p:nvPr/>
          </p:nvSpPr>
          <p:spPr bwMode="gray">
            <a:xfrm>
              <a:off x="1680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自选图形 18"/>
            <p:cNvSpPr>
              <a:spLocks noChangeArrowheads="1"/>
            </p:cNvSpPr>
            <p:nvPr/>
          </p:nvSpPr>
          <p:spPr bwMode="gray">
            <a:xfrm rot="-7784550">
              <a:off x="3120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0" name="文本框 19"/>
          <p:cNvSpPr txBox="1">
            <a:spLocks noChangeArrowheads="1"/>
          </p:cNvSpPr>
          <p:nvPr/>
        </p:nvSpPr>
        <p:spPr bwMode="gray">
          <a:xfrm>
            <a:off x="3892550" y="2514600"/>
            <a:ext cx="1574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400" b="1">
                <a:solidFill>
                  <a:srgbClr val="000000"/>
                </a:solidFill>
                <a:ea typeface="宋体" charset="-122"/>
                <a:cs typeface="Arial" charset="0"/>
              </a:rPr>
              <a:t>产量</a:t>
            </a:r>
            <a:endParaRPr lang="en-US" altLang="zh-CN" sz="5400" b="1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grpSp>
        <p:nvGrpSpPr>
          <p:cNvPr id="34821" name="组合 20"/>
          <p:cNvGrpSpPr>
            <a:grpSpLocks/>
          </p:cNvGrpSpPr>
          <p:nvPr/>
        </p:nvGrpSpPr>
        <p:grpSpPr bwMode="auto">
          <a:xfrm>
            <a:off x="6637338" y="2286000"/>
            <a:ext cx="1439862" cy="1439863"/>
            <a:chOff x="2789" y="1625"/>
            <a:chExt cx="907" cy="907"/>
          </a:xfrm>
        </p:grpSpPr>
        <p:sp>
          <p:nvSpPr>
            <p:cNvPr id="34858" name="椭圆 21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9" name="椭圆 22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0" name="椭圆 23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1" name="椭圆 24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2" name="椭圆 25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4863" name="组合 26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34864" name="椭圆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865" name="椭圆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866" name="椭圆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867" name="椭圆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822" name="文本框 31"/>
          <p:cNvSpPr txBox="1">
            <a:spLocks noChangeArrowheads="1"/>
          </p:cNvSpPr>
          <p:nvPr/>
        </p:nvSpPr>
        <p:spPr bwMode="gray">
          <a:xfrm>
            <a:off x="6865938" y="2819400"/>
            <a:ext cx="960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charset="-122"/>
                <a:cs typeface="Arial" charset="0"/>
              </a:rPr>
              <a:t>回头客</a:t>
            </a:r>
            <a:endParaRPr lang="en-US" altLang="zh-CN" sz="2000" b="1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grpSp>
        <p:nvGrpSpPr>
          <p:cNvPr id="34823" name="组合 32"/>
          <p:cNvGrpSpPr>
            <a:grpSpLocks/>
          </p:cNvGrpSpPr>
          <p:nvPr/>
        </p:nvGrpSpPr>
        <p:grpSpPr bwMode="auto">
          <a:xfrm>
            <a:off x="5257800" y="4495800"/>
            <a:ext cx="1444625" cy="1524000"/>
            <a:chOff x="864" y="1680"/>
            <a:chExt cx="910" cy="960"/>
          </a:xfrm>
        </p:grpSpPr>
        <p:sp>
          <p:nvSpPr>
            <p:cNvPr id="34848" name="椭圆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9" name="椭圆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0" name="椭圆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1" name="椭圆 36"/>
            <p:cNvSpPr>
              <a:spLocks noChangeArrowheads="1"/>
            </p:cNvSpPr>
            <p:nvPr/>
          </p:nvSpPr>
          <p:spPr bwMode="gray">
            <a:xfrm>
              <a:off x="912" y="1728"/>
              <a:ext cx="791" cy="836"/>
            </a:xfrm>
            <a:prstGeom prst="ellipse">
              <a:avLst/>
            </a:prstGeom>
            <a:gradFill rotWithShape="1">
              <a:gsLst>
                <a:gs pos="0">
                  <a:srgbClr val="A24161"/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2" name="椭圆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3" name="椭圆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854" name="椭圆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855" name="椭圆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856" name="椭圆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857" name="文本框 42"/>
            <p:cNvSpPr txBox="1">
              <a:spLocks noChangeArrowheads="1"/>
            </p:cNvSpPr>
            <p:nvPr/>
          </p:nvSpPr>
          <p:spPr bwMode="gray">
            <a:xfrm>
              <a:off x="942" y="2054"/>
              <a:ext cx="7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rgbClr val="000000"/>
                  </a:solidFill>
                  <a:ea typeface="宋体" charset="-122"/>
                  <a:cs typeface="Arial" charset="0"/>
                </a:rPr>
                <a:t>信誉保证</a:t>
              </a:r>
              <a:endParaRPr lang="en-US" altLang="zh-CN" sz="2000" b="1">
                <a:solidFill>
                  <a:srgbClr val="000000"/>
                </a:solidFill>
                <a:ea typeface="宋体" charset="-122"/>
                <a:cs typeface="Arial" charset="0"/>
              </a:endParaRPr>
            </a:p>
          </p:txBody>
        </p:sp>
      </p:grpSp>
      <p:grpSp>
        <p:nvGrpSpPr>
          <p:cNvPr id="34824" name="组合 43"/>
          <p:cNvGrpSpPr>
            <a:grpSpLocks/>
          </p:cNvGrpSpPr>
          <p:nvPr/>
        </p:nvGrpSpPr>
        <p:grpSpPr bwMode="auto">
          <a:xfrm>
            <a:off x="1295400" y="2286000"/>
            <a:ext cx="1446213" cy="1524000"/>
            <a:chOff x="884" y="2523"/>
            <a:chExt cx="862" cy="862"/>
          </a:xfrm>
        </p:grpSpPr>
        <p:sp>
          <p:nvSpPr>
            <p:cNvPr id="34839" name="椭圆 44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0" name="椭圆 45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1" name="椭圆 46"/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2" name="椭圆 47"/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3" name="椭圆 48"/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4" name="椭圆 49"/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845" name="椭圆 50"/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846" name="椭圆 51"/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847" name="椭圆 52"/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34825" name="文本框 53"/>
          <p:cNvSpPr txBox="1">
            <a:spLocks noChangeArrowheads="1"/>
          </p:cNvSpPr>
          <p:nvPr/>
        </p:nvSpPr>
        <p:spPr bwMode="gray">
          <a:xfrm>
            <a:off x="1549400" y="2695575"/>
            <a:ext cx="960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charset="-122"/>
                <a:cs typeface="Arial" charset="0"/>
              </a:rPr>
              <a:t>产品</a:t>
            </a:r>
            <a:endParaRPr lang="en-US" altLang="zh-CN" sz="2000" b="1">
              <a:solidFill>
                <a:srgbClr val="000000"/>
              </a:solidFill>
              <a:ea typeface="宋体" charset="-122"/>
              <a:cs typeface="Arial" charset="0"/>
            </a:endParaRPr>
          </a:p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charset="-122"/>
                <a:cs typeface="Arial" charset="0"/>
              </a:rPr>
              <a:t>丰富度</a:t>
            </a:r>
            <a:endParaRPr lang="en-US" altLang="zh-CN" sz="2000" b="1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grpSp>
        <p:nvGrpSpPr>
          <p:cNvPr id="34826" name="组合 54"/>
          <p:cNvGrpSpPr>
            <a:grpSpLocks/>
          </p:cNvGrpSpPr>
          <p:nvPr/>
        </p:nvGrpSpPr>
        <p:grpSpPr bwMode="auto">
          <a:xfrm>
            <a:off x="2598738" y="4495800"/>
            <a:ext cx="1439862" cy="1439863"/>
            <a:chOff x="1685" y="3125"/>
            <a:chExt cx="907" cy="907"/>
          </a:xfrm>
        </p:grpSpPr>
        <p:grpSp>
          <p:nvGrpSpPr>
            <p:cNvPr id="34827" name="组合 55"/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34829" name="椭圆 56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965E1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0" name="椭圆 57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1" name="椭圆 58"/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1F377A"/>
                  </a:gs>
                  <a:gs pos="50000">
                    <a:srgbClr val="3965E1"/>
                  </a:gs>
                  <a:gs pos="100000">
                    <a:srgbClr val="1F377A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2" name="椭圆 59"/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264396"/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3" name="椭圆 60"/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03060D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4834" name="组合 61"/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34835" name="椭圆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36" name="椭圆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37" name="椭圆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38" name="椭圆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28" name="文本框 66"/>
            <p:cNvSpPr txBox="1">
              <a:spLocks noChangeArrowheads="1"/>
            </p:cNvSpPr>
            <p:nvPr/>
          </p:nvSpPr>
          <p:spPr bwMode="gray">
            <a:xfrm>
              <a:off x="1745" y="3456"/>
              <a:ext cx="7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rgbClr val="000000"/>
                  </a:solidFill>
                  <a:ea typeface="宋体" charset="-122"/>
                  <a:cs typeface="Arial" charset="0"/>
                </a:rPr>
                <a:t>价格优势</a:t>
              </a:r>
              <a:endParaRPr lang="en-US" altLang="zh-CN" sz="2000" b="1">
                <a:solidFill>
                  <a:srgbClr val="000000"/>
                </a:solidFill>
                <a:ea typeface="宋体" charset="-122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152400" y="238125"/>
            <a:ext cx="6781800" cy="868363"/>
          </a:xfrm>
        </p:spPr>
        <p:txBody>
          <a:bodyPr/>
          <a:lstStyle/>
          <a:p>
            <a:r>
              <a:rPr lang="zh-CN" altLang="en-US" sz="3200" smtClean="0"/>
              <a:t>淘宝旅行为什么吸引旅游商户入驻？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gray">
          <a:xfrm>
            <a:off x="2057400" y="1524000"/>
            <a:ext cx="6019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zh-CN" altLang="en-US" sz="2800">
                <a:solidFill>
                  <a:srgbClr val="2C67AF"/>
                </a:solidFill>
                <a:latin typeface="黑体" pitchFamily="2" charset="-122"/>
              </a:rPr>
              <a:t>海量潜在用户是最大吸引力</a:t>
            </a:r>
          </a:p>
          <a:p>
            <a:pPr eaLnBrk="0" hangingPunct="0">
              <a:spcBef>
                <a:spcPct val="20000"/>
              </a:spcBef>
            </a:pPr>
            <a:endParaRPr lang="en-US" altLang="zh-CN" sz="3200">
              <a:solidFill>
                <a:srgbClr val="2C67AF"/>
              </a:solidFill>
              <a:latin typeface="黑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3200">
              <a:solidFill>
                <a:srgbClr val="2C67AF"/>
              </a:solidFill>
              <a:latin typeface="黑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3200">
              <a:solidFill>
                <a:srgbClr val="000000"/>
              </a:solidFill>
              <a:latin typeface="黑体" pitchFamily="2" charset="-122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1275" y="2481263"/>
            <a:ext cx="34194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" y="3352800"/>
            <a:ext cx="2819400" cy="94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2C67AF"/>
                </a:solidFill>
              </a:rPr>
              <a:t>可自主控制产</a:t>
            </a:r>
          </a:p>
          <a:p>
            <a:r>
              <a:rPr lang="zh-CN" altLang="en-US" sz="2800">
                <a:solidFill>
                  <a:srgbClr val="2C67AF"/>
                </a:solidFill>
              </a:rPr>
              <a:t>品价格和销量</a:t>
            </a:r>
            <a:endParaRPr lang="en-US" altLang="zh-CN" sz="2800">
              <a:solidFill>
                <a:srgbClr val="2C67A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0750" y="3294063"/>
            <a:ext cx="3143250" cy="1373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2C67AF"/>
                </a:solidFill>
              </a:rPr>
              <a:t>帮助众多小型企业低成本实现电商梦</a:t>
            </a:r>
            <a:endParaRPr lang="en-US" altLang="zh-CN" sz="4000">
              <a:solidFill>
                <a:srgbClr val="2C67AF"/>
              </a:solidFill>
            </a:endParaRPr>
          </a:p>
          <a:p>
            <a:endParaRPr lang="zh-CN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2286000" y="5181600"/>
            <a:ext cx="4495800" cy="51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2C67AF"/>
                </a:solidFill>
              </a:rPr>
              <a:t>订单成本支出较其他渠道低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数据分析淘宝旅行</a:t>
            </a:r>
          </a:p>
        </p:txBody>
      </p:sp>
      <p:sp>
        <p:nvSpPr>
          <p:cNvPr id="5" name="自选图形 14"/>
          <p:cNvSpPr>
            <a:spLocks noChangeArrowheads="1"/>
          </p:cNvSpPr>
          <p:nvPr/>
        </p:nvSpPr>
        <p:spPr bwMode="gray">
          <a:xfrm>
            <a:off x="2362200" y="2481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自选图形 15"/>
          <p:cNvSpPr>
            <a:spLocks noChangeArrowheads="1"/>
          </p:cNvSpPr>
          <p:nvPr/>
        </p:nvSpPr>
        <p:spPr bwMode="gray">
          <a:xfrm>
            <a:off x="1981200" y="2362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868" name="文本框 16"/>
          <p:cNvSpPr txBox="1">
            <a:spLocks noChangeArrowheads="1"/>
          </p:cNvSpPr>
          <p:nvPr/>
        </p:nvSpPr>
        <p:spPr bwMode="gray">
          <a:xfrm>
            <a:off x="2590800" y="2536825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2C67AF"/>
                </a:solidFill>
                <a:ea typeface="宋体" charset="-122"/>
                <a:cs typeface="Arial" charset="0"/>
              </a:rPr>
              <a:t>酒店对淘宝旅行的态度</a:t>
            </a:r>
            <a:endParaRPr lang="en-US" altLang="zh-CN" b="1">
              <a:solidFill>
                <a:srgbClr val="2C67AF"/>
              </a:solidFill>
              <a:ea typeface="宋体" charset="-122"/>
              <a:cs typeface="Arial" charset="0"/>
            </a:endParaRPr>
          </a:p>
        </p:txBody>
      </p:sp>
      <p:sp>
        <p:nvSpPr>
          <p:cNvPr id="36869" name="文本框 17"/>
          <p:cNvSpPr txBox="1">
            <a:spLocks noChangeArrowheads="1"/>
          </p:cNvSpPr>
          <p:nvPr/>
        </p:nvSpPr>
        <p:spPr bwMode="gray">
          <a:xfrm>
            <a:off x="2135188" y="24606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chemeClr val="bg1"/>
                </a:solidFill>
                <a:ea typeface="宋体" charset="-122"/>
                <a:cs typeface="Arial" charset="0"/>
              </a:rPr>
              <a:t>3</a:t>
            </a:r>
          </a:p>
        </p:txBody>
      </p:sp>
      <p:sp>
        <p:nvSpPr>
          <p:cNvPr id="36870" name="TextBox 2"/>
          <p:cNvSpPr txBox="1">
            <a:spLocks noChangeArrowheads="1"/>
          </p:cNvSpPr>
          <p:nvPr/>
        </p:nvSpPr>
        <p:spPr bwMode="auto">
          <a:xfrm>
            <a:off x="2489200" y="3124200"/>
            <a:ext cx="406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2577E3"/>
                </a:solidFill>
              </a:rPr>
              <a:t>支持方：成本较低，自主性强</a:t>
            </a:r>
            <a:endParaRPr lang="en-US" altLang="zh-CN">
              <a:solidFill>
                <a:srgbClr val="2577E3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2577E3"/>
                </a:solidFill>
              </a:rPr>
              <a:t>反对方：价格混乱，影响渠道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2577E3"/>
                </a:solidFill>
              </a:rPr>
              <a:t>洲际酒店双</a:t>
            </a:r>
            <a:r>
              <a:rPr lang="en-US" altLang="zh-CN">
                <a:solidFill>
                  <a:srgbClr val="2577E3"/>
                </a:solidFill>
              </a:rPr>
              <a:t>11</a:t>
            </a:r>
            <a:r>
              <a:rPr lang="zh-CN" altLang="en-US">
                <a:solidFill>
                  <a:srgbClr val="2577E3"/>
                </a:solidFill>
              </a:rPr>
              <a:t>套餐热卖的思考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淘宝旅行分析</a:t>
            </a:r>
          </a:p>
        </p:txBody>
      </p:sp>
      <p:grpSp>
        <p:nvGrpSpPr>
          <p:cNvPr id="18434" name="组合 3"/>
          <p:cNvGrpSpPr>
            <a:grpSpLocks/>
          </p:cNvGrpSpPr>
          <p:nvPr/>
        </p:nvGrpSpPr>
        <p:grpSpPr bwMode="auto">
          <a:xfrm>
            <a:off x="2362200" y="1905000"/>
            <a:ext cx="4724400" cy="685800"/>
            <a:chOff x="1296" y="1824"/>
            <a:chExt cx="2976" cy="432"/>
          </a:xfrm>
        </p:grpSpPr>
        <p:sp>
          <p:nvSpPr>
            <p:cNvPr id="46" name="自选图形 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2"/>
              </a:solidFill>
              <a:round/>
              <a:headEnd/>
              <a:tailEnd/>
            </a:ln>
            <a:effectLst>
              <a:outerShdw dist="99190" dir="2388334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自选图形 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文本框 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ea typeface="宋体" pitchFamily="2" charset="-122"/>
                  <a:cs typeface="Arial" charset="0"/>
                </a:rPr>
                <a:t>淘宝旅行概况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ea typeface="宋体" pitchFamily="2" charset="-122"/>
                <a:cs typeface="Arial" charset="0"/>
              </a:endParaRPr>
            </a:p>
          </p:txBody>
        </p:sp>
        <p:sp>
          <p:nvSpPr>
            <p:cNvPr id="49" name="文本框 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 dirty="0">
                  <a:solidFill>
                    <a:schemeClr val="tx1">
                      <a:lumMod val="20000"/>
                      <a:lumOff val="80000"/>
                    </a:schemeClr>
                  </a:solidFill>
                  <a:ea typeface="宋体" pitchFamily="2" charset="-122"/>
                  <a:cs typeface="Arial" charset="0"/>
                </a:rPr>
                <a:t>1</a:t>
              </a:r>
            </a:p>
          </p:txBody>
        </p:sp>
      </p:grpSp>
      <p:grpSp>
        <p:nvGrpSpPr>
          <p:cNvPr id="18435" name="组合 8"/>
          <p:cNvGrpSpPr>
            <a:grpSpLocks/>
          </p:cNvGrpSpPr>
          <p:nvPr/>
        </p:nvGrpSpPr>
        <p:grpSpPr bwMode="auto">
          <a:xfrm>
            <a:off x="2362200" y="2743200"/>
            <a:ext cx="4724400" cy="685800"/>
            <a:chOff x="1296" y="1824"/>
            <a:chExt cx="2976" cy="432"/>
          </a:xfrm>
        </p:grpSpPr>
        <p:sp>
          <p:nvSpPr>
            <p:cNvPr id="51" name="自选图形 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>
              <a:outerShdw dist="99190" dir="2388334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自选图形 1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8" name="文本框 11"/>
            <p:cNvSpPr txBox="1">
              <a:spLocks noChangeArrowheads="1"/>
            </p:cNvSpPr>
            <p:nvPr/>
          </p:nvSpPr>
          <p:spPr bwMode="gray">
            <a:xfrm>
              <a:off x="1824" y="1924"/>
              <a:ext cx="21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2C67AF"/>
                  </a:solidFill>
                  <a:ea typeface="宋体" charset="-122"/>
                  <a:cs typeface="Arial" charset="0"/>
                </a:rPr>
                <a:t>酒店客栈类店铺产量及产品分析</a:t>
              </a:r>
              <a:endParaRPr lang="en-US" altLang="zh-CN" b="1">
                <a:solidFill>
                  <a:srgbClr val="2C67A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18449" name="文本框 1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charset="-122"/>
                  <a:cs typeface="Arial" charset="0"/>
                </a:rPr>
                <a:t>2</a:t>
              </a:r>
            </a:p>
          </p:txBody>
        </p:sp>
      </p:grpSp>
      <p:grpSp>
        <p:nvGrpSpPr>
          <p:cNvPr id="18436" name="组合 13"/>
          <p:cNvGrpSpPr>
            <a:grpSpLocks/>
          </p:cNvGrpSpPr>
          <p:nvPr/>
        </p:nvGrpSpPr>
        <p:grpSpPr bwMode="auto">
          <a:xfrm>
            <a:off x="2362200" y="3581400"/>
            <a:ext cx="4724400" cy="685800"/>
            <a:chOff x="1296" y="1824"/>
            <a:chExt cx="2976" cy="432"/>
          </a:xfrm>
        </p:grpSpPr>
        <p:sp>
          <p:nvSpPr>
            <p:cNvPr id="56" name="自选图形 1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  <a:effectLst>
              <a:outerShdw dist="99190" dir="2388334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自选图形 1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4" name="文本框 1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2C67AF"/>
                  </a:solidFill>
                  <a:ea typeface="宋体" charset="-122"/>
                  <a:cs typeface="Arial" charset="0"/>
                </a:rPr>
                <a:t>酒店对淘宝旅行的态度</a:t>
              </a:r>
              <a:endParaRPr lang="en-US" altLang="zh-CN" b="1">
                <a:solidFill>
                  <a:srgbClr val="2C67A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18445" name="文本框 1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charset="-122"/>
                  <a:cs typeface="Arial" charset="0"/>
                </a:rPr>
                <a:t>3</a:t>
              </a:r>
            </a:p>
          </p:txBody>
        </p:sp>
      </p:grpSp>
      <p:grpSp>
        <p:nvGrpSpPr>
          <p:cNvPr id="18437" name="组合 18"/>
          <p:cNvGrpSpPr>
            <a:grpSpLocks/>
          </p:cNvGrpSpPr>
          <p:nvPr/>
        </p:nvGrpSpPr>
        <p:grpSpPr bwMode="auto">
          <a:xfrm>
            <a:off x="2362200" y="4495800"/>
            <a:ext cx="4724400" cy="685800"/>
            <a:chOff x="1296" y="1824"/>
            <a:chExt cx="2976" cy="432"/>
          </a:xfrm>
        </p:grpSpPr>
        <p:sp>
          <p:nvSpPr>
            <p:cNvPr id="61" name="自选图形 1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folHlink"/>
              </a:solidFill>
              <a:round/>
              <a:headEnd/>
              <a:tailEnd/>
            </a:ln>
            <a:effectLst>
              <a:outerShdw dist="99190" dir="2388334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  <p:sp>
          <p:nvSpPr>
            <p:cNvPr id="62" name="自选图形 2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0" name="文本框 21"/>
            <p:cNvSpPr txBox="1">
              <a:spLocks noChangeArrowheads="1"/>
            </p:cNvSpPr>
            <p:nvPr/>
          </p:nvSpPr>
          <p:spPr bwMode="gray">
            <a:xfrm>
              <a:off x="1728" y="1927"/>
              <a:ext cx="21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b="1">
                  <a:solidFill>
                    <a:srgbClr val="2C67AF"/>
                  </a:solidFill>
                  <a:ea typeface="宋体" charset="-122"/>
                  <a:cs typeface="Arial" charset="0"/>
                </a:rPr>
                <a:t>淘宝旅行平台的发展猜想</a:t>
              </a:r>
              <a:endParaRPr lang="en-US" altLang="zh-CN" b="1">
                <a:solidFill>
                  <a:srgbClr val="2C67A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18441" name="文本框 2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charset="-122"/>
                  <a:cs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6705600" cy="868363"/>
          </a:xfrm>
        </p:spPr>
        <p:txBody>
          <a:bodyPr/>
          <a:lstStyle/>
          <a:p>
            <a:r>
              <a:rPr lang="zh-CN" altLang="en-US" sz="3600" smtClean="0">
                <a:solidFill>
                  <a:srgbClr val="F8FAEB"/>
                </a:solidFill>
              </a:rPr>
              <a:t>支持方：成本较低，自主性强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7339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b="1" smtClean="0">
                <a:solidFill>
                  <a:srgbClr val="0066FF"/>
                </a:solidFill>
              </a:rPr>
              <a:t>支持方队伍：</a:t>
            </a:r>
            <a:endParaRPr lang="en-US" altLang="zh-CN" sz="2000" b="1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 smtClean="0">
                <a:solidFill>
                  <a:srgbClr val="0066FF"/>
                </a:solidFill>
              </a:rPr>
              <a:t>中小型酒店，客栈及酒店式公寓，该类型酒店整体规模偏小，但是数量庞大，大部分是淘宝集市店，是淘宝客栈的主体。</a:t>
            </a: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 b="1" smtClean="0">
                <a:solidFill>
                  <a:srgbClr val="0066FF"/>
                </a:solidFill>
              </a:rPr>
              <a:t>支持理由：</a:t>
            </a:r>
            <a:endParaRPr lang="en-US" altLang="zh-CN" sz="2000" b="1" smtClean="0">
              <a:solidFill>
                <a:srgbClr val="0066FF"/>
              </a:solidFill>
            </a:endParaRPr>
          </a:p>
          <a:p>
            <a:pPr marL="0" indent="0"/>
            <a:r>
              <a:rPr lang="zh-CN" altLang="en-US" sz="2000" smtClean="0">
                <a:solidFill>
                  <a:srgbClr val="0066FF"/>
                </a:solidFill>
              </a:rPr>
              <a:t>加入成本低，淘宝集市店仅需</a:t>
            </a:r>
            <a:r>
              <a:rPr lang="en-US" altLang="zh-CN" sz="2000" smtClean="0">
                <a:solidFill>
                  <a:srgbClr val="0066FF"/>
                </a:solidFill>
              </a:rPr>
              <a:t>1000</a:t>
            </a:r>
            <a:r>
              <a:rPr lang="zh-CN" altLang="en-US" sz="2000" smtClean="0">
                <a:solidFill>
                  <a:srgbClr val="0066FF"/>
                </a:solidFill>
              </a:rPr>
              <a:t>元保证金，为什么不试试？</a:t>
            </a: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/>
            <a:r>
              <a:rPr lang="zh-CN" altLang="en-US" sz="2000" smtClean="0">
                <a:solidFill>
                  <a:srgbClr val="0066FF"/>
                </a:solidFill>
              </a:rPr>
              <a:t>自主性强，可以在后台自行操作产品上线，套餐制作，也可以自主定制促销计划，非常方便。</a:t>
            </a: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 b="1" smtClean="0">
                <a:solidFill>
                  <a:srgbClr val="0066FF"/>
                </a:solidFill>
              </a:rPr>
              <a:t>产量情况：</a:t>
            </a:r>
            <a:endParaRPr lang="en-US" altLang="zh-CN" sz="2000" b="1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 smtClean="0">
                <a:solidFill>
                  <a:srgbClr val="0066FF"/>
                </a:solidFill>
              </a:rPr>
              <a:t>产量整体偏低，因为选择面广，质量参差不齐，预算有限，店铺引流能力也不强，吸引力有限。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77000" cy="868363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反对方：价格混乱</a:t>
            </a:r>
            <a:r>
              <a:rPr lang="zh-CN" altLang="en-US" sz="36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，影响渠道</a:t>
            </a:r>
            <a:endParaRPr lang="zh-CN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000" b="1" smtClean="0">
                <a:solidFill>
                  <a:srgbClr val="0066FF"/>
                </a:solidFill>
              </a:rPr>
              <a:t>反对方队伍：</a:t>
            </a:r>
            <a:endParaRPr lang="en-US" altLang="zh-CN" sz="2000" b="1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 smtClean="0">
                <a:solidFill>
                  <a:srgbClr val="0066FF"/>
                </a:solidFill>
              </a:rPr>
              <a:t>以高星级酒店为主，此类酒店有稳定的渠道和较为完善的价格体系，大部分管理集团也有严格的监管。</a:t>
            </a: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 b="1" smtClean="0">
                <a:solidFill>
                  <a:srgbClr val="0066FF"/>
                </a:solidFill>
              </a:rPr>
              <a:t>反对理由：</a:t>
            </a:r>
            <a:endParaRPr lang="en-US" altLang="zh-CN" sz="2000" b="1" smtClean="0">
              <a:solidFill>
                <a:srgbClr val="0066FF"/>
              </a:solidFill>
            </a:endParaRPr>
          </a:p>
          <a:p>
            <a:pPr marL="0" indent="0"/>
            <a:r>
              <a:rPr lang="zh-CN" altLang="en-US" sz="2000" smtClean="0">
                <a:solidFill>
                  <a:srgbClr val="0066FF"/>
                </a:solidFill>
              </a:rPr>
              <a:t>淘宝价格混乱，酒店官网上线，也未必有效果</a:t>
            </a: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/>
            <a:r>
              <a:rPr lang="zh-CN" altLang="en-US" sz="2000" smtClean="0">
                <a:solidFill>
                  <a:srgbClr val="0066FF"/>
                </a:solidFill>
              </a:rPr>
              <a:t>出于成本考虑，不愿意增加专人维护</a:t>
            </a: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/>
            <a:r>
              <a:rPr lang="zh-CN" altLang="en-US" sz="2000" smtClean="0">
                <a:solidFill>
                  <a:srgbClr val="0066FF"/>
                </a:solidFill>
              </a:rPr>
              <a:t>酒店自身渠道较为稳定，不希望打破这个体系</a:t>
            </a:r>
            <a:endParaRPr lang="en-US" altLang="zh-CN" sz="2000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endParaRPr lang="en-US" altLang="zh-CN" sz="2000" b="1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 b="1" smtClean="0">
                <a:solidFill>
                  <a:srgbClr val="0066FF"/>
                </a:solidFill>
              </a:rPr>
              <a:t>产量情况：</a:t>
            </a:r>
            <a:endParaRPr lang="en-US" altLang="zh-CN" sz="2000" b="1" smtClean="0">
              <a:solidFill>
                <a:srgbClr val="0066FF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800" smtClean="0">
                <a:solidFill>
                  <a:srgbClr val="0066FF"/>
                </a:solidFill>
              </a:rPr>
              <a:t>目前四星级以上酒店在淘宝开店的酒店屈指可数，不超过</a:t>
            </a:r>
            <a:r>
              <a:rPr lang="en-US" altLang="zh-CN" sz="1800" smtClean="0">
                <a:solidFill>
                  <a:srgbClr val="0066FF"/>
                </a:solidFill>
              </a:rPr>
              <a:t>100</a:t>
            </a:r>
            <a:r>
              <a:rPr lang="zh-CN" altLang="en-US" sz="1800" smtClean="0">
                <a:solidFill>
                  <a:srgbClr val="0066FF"/>
                </a:solidFill>
              </a:rPr>
              <a:t>家，整体产量也并不是十分明显，因此酒店对和淘宝合作还是持观望态度为主。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6705600" cy="868363"/>
          </a:xfrm>
        </p:spPr>
        <p:txBody>
          <a:bodyPr/>
          <a:lstStyle/>
          <a:p>
            <a:r>
              <a:rPr lang="zh-CN" altLang="en-US" sz="3600" b="0" smtClean="0"/>
              <a:t>洲际酒店双</a:t>
            </a:r>
            <a:r>
              <a:rPr lang="en-US" altLang="zh-CN" sz="3600" b="0" smtClean="0"/>
              <a:t>11</a:t>
            </a:r>
            <a:r>
              <a:rPr lang="zh-CN" altLang="en-US" sz="3600" b="0" smtClean="0"/>
              <a:t>套餐热卖的思考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7339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000" smtClean="0">
                <a:solidFill>
                  <a:srgbClr val="0066FF"/>
                </a:solidFill>
              </a:rPr>
              <a:t>  今年双</a:t>
            </a:r>
            <a:r>
              <a:rPr lang="en-US" altLang="zh-CN" sz="2000" smtClean="0">
                <a:solidFill>
                  <a:srgbClr val="0066FF"/>
                </a:solidFill>
              </a:rPr>
              <a:t>11</a:t>
            </a:r>
            <a:r>
              <a:rPr lang="zh-CN" altLang="en-US" sz="2000" smtClean="0">
                <a:solidFill>
                  <a:srgbClr val="0066FF"/>
                </a:solidFill>
              </a:rPr>
              <a:t>洲际集团与淘宝进行了套票合作，在淘宝网卖出的</a:t>
            </a:r>
            <a:r>
              <a:rPr lang="en-US" altLang="zh-CN" sz="2000" smtClean="0">
                <a:solidFill>
                  <a:srgbClr val="0066FF"/>
                </a:solidFill>
              </a:rPr>
              <a:t>9</a:t>
            </a:r>
            <a:r>
              <a:rPr lang="zh-CN" altLang="en-US" sz="2000" smtClean="0">
                <a:solidFill>
                  <a:srgbClr val="0066FF"/>
                </a:solidFill>
              </a:rPr>
              <a:t>万间夜套票中，洲际集团占了</a:t>
            </a:r>
            <a:r>
              <a:rPr lang="en-US" altLang="zh-CN" sz="2000" smtClean="0">
                <a:solidFill>
                  <a:srgbClr val="0066FF"/>
                </a:solidFill>
              </a:rPr>
              <a:t>2.6</a:t>
            </a:r>
            <a:r>
              <a:rPr lang="zh-CN" altLang="en-US" sz="2000" smtClean="0">
                <a:solidFill>
                  <a:srgbClr val="0066FF"/>
                </a:solidFill>
              </a:rPr>
              <a:t>万个间夜。</a:t>
            </a:r>
          </a:p>
          <a:p>
            <a:pPr>
              <a:buFontTx/>
              <a:buNone/>
            </a:pPr>
            <a:endParaRPr lang="zh-CN" altLang="en-US" sz="2000" smtClean="0"/>
          </a:p>
          <a:p>
            <a:pPr>
              <a:buFontTx/>
              <a:buNone/>
            </a:pPr>
            <a:endParaRPr lang="zh-CN" altLang="en-US" sz="2000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514600"/>
            <a:ext cx="32861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85800" y="2209800"/>
            <a:ext cx="4419600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</a:rPr>
              <a:t>所谓套票，即：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2577E3"/>
                </a:solidFill>
              </a:rPr>
              <a:t>一次性购买酒店集团的多间夜使用权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2577E3"/>
                </a:solidFill>
              </a:rPr>
              <a:t>可分拆使用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0066FF"/>
                </a:solidFill>
              </a:rPr>
              <a:t>在范围内自行选择酒店预订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0066FF"/>
                </a:solidFill>
              </a:rPr>
              <a:t>有效期长达</a:t>
            </a:r>
            <a:r>
              <a:rPr lang="en-US" altLang="zh-CN">
                <a:solidFill>
                  <a:srgbClr val="0066FF"/>
                </a:solidFill>
              </a:rPr>
              <a:t>9</a:t>
            </a:r>
            <a:r>
              <a:rPr lang="zh-CN" altLang="en-US">
                <a:solidFill>
                  <a:srgbClr val="0066FF"/>
                </a:solidFill>
              </a:rPr>
              <a:t>个月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0066FF"/>
                </a:solidFill>
              </a:rPr>
              <a:t>发票可在前台开具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>
                <a:solidFill>
                  <a:srgbClr val="0066FF"/>
                </a:solidFill>
              </a:rPr>
              <a:t>全额预付，不能更改取消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3400" y="5029200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</a:rPr>
              <a:t>这种创新的捆绑销售模式，极大地帮助了哪些住房率不高的酒店提升入住率，巧妙地规避了价格一致性的原则，对于商务出差，旅游度假，但是预算有限制的消费者来说，用最低的价格享受到最好的品质服务，一举两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数据分析淘宝旅行</a:t>
            </a:r>
          </a:p>
        </p:txBody>
      </p:sp>
      <p:sp>
        <p:nvSpPr>
          <p:cNvPr id="5" name="自选图形 19"/>
          <p:cNvSpPr>
            <a:spLocks noChangeArrowheads="1"/>
          </p:cNvSpPr>
          <p:nvPr/>
        </p:nvSpPr>
        <p:spPr bwMode="gray">
          <a:xfrm>
            <a:off x="1981200" y="2252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Arial" charset="0"/>
            </a:endParaRPr>
          </a:p>
        </p:txBody>
      </p:sp>
      <p:sp>
        <p:nvSpPr>
          <p:cNvPr id="6" name="自选图形 20"/>
          <p:cNvSpPr>
            <a:spLocks noChangeArrowheads="1"/>
          </p:cNvSpPr>
          <p:nvPr/>
        </p:nvSpPr>
        <p:spPr bwMode="gray">
          <a:xfrm>
            <a:off x="1600200" y="2133600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40" name="文本框 21"/>
          <p:cNvSpPr txBox="1">
            <a:spLocks noChangeArrowheads="1"/>
          </p:cNvSpPr>
          <p:nvPr/>
        </p:nvSpPr>
        <p:spPr bwMode="gray">
          <a:xfrm>
            <a:off x="2276475" y="2297113"/>
            <a:ext cx="342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2C67AF"/>
                </a:solidFill>
                <a:ea typeface="宋体" charset="-122"/>
                <a:cs typeface="Arial" charset="0"/>
              </a:rPr>
              <a:t>淘宝旅行平台的发展猜想</a:t>
            </a:r>
            <a:endParaRPr lang="en-US" altLang="zh-CN" b="1">
              <a:solidFill>
                <a:srgbClr val="2C67AF"/>
              </a:solidFill>
              <a:ea typeface="宋体" charset="-122"/>
              <a:cs typeface="Arial" charset="0"/>
            </a:endParaRPr>
          </a:p>
        </p:txBody>
      </p:sp>
      <p:sp>
        <p:nvSpPr>
          <p:cNvPr id="39941" name="文本框 22"/>
          <p:cNvSpPr txBox="1">
            <a:spLocks noChangeArrowheads="1"/>
          </p:cNvSpPr>
          <p:nvPr/>
        </p:nvSpPr>
        <p:spPr bwMode="gray">
          <a:xfrm>
            <a:off x="1754188" y="22320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chemeClr val="bg1"/>
                </a:solidFill>
                <a:ea typeface="宋体" charset="-122"/>
                <a:cs typeface="Arial" charset="0"/>
              </a:rPr>
              <a:t>4</a:t>
            </a:r>
          </a:p>
        </p:txBody>
      </p: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2590800" y="2971800"/>
            <a:ext cx="4038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00B0F0"/>
                </a:solidFill>
              </a:rPr>
              <a:t>淘宝旅行的规划猜想</a:t>
            </a:r>
            <a:endParaRPr lang="en-US" altLang="zh-CN">
              <a:solidFill>
                <a:srgbClr val="00B0F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00B0F0"/>
                </a:solidFill>
              </a:rPr>
              <a:t>携程天猫旗舰店作用</a:t>
            </a:r>
            <a:endParaRPr lang="en-US" altLang="zh-CN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477000" cy="868363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4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淘宝旅行的</a:t>
            </a:r>
            <a:r>
              <a:rPr lang="zh-CN" altLang="en-US" sz="4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规划猜想</a:t>
            </a:r>
            <a:endParaRPr lang="en-US" altLang="zh-CN" sz="4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7339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             打造一站式生活服务平台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28600" y="1965325"/>
          <a:ext cx="8610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114800" y="2362200"/>
            <a:ext cx="838200" cy="336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FFFFFF"/>
                </a:solidFill>
              </a:rPr>
              <a:t>互动化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携程天猫旗舰店</a:t>
            </a:r>
            <a:r>
              <a:rPr lang="zh-CN" alt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作用</a:t>
            </a:r>
            <a:endParaRPr lang="zh-CN" alt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7339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b="1" smtClean="0">
                <a:solidFill>
                  <a:srgbClr val="2577E3"/>
                </a:solidFill>
              </a:rPr>
              <a:t>强化携程品牌宣传，起到引流和引导作用</a:t>
            </a:r>
            <a:endParaRPr lang="en-US" altLang="zh-CN" sz="2400" b="1" smtClean="0">
              <a:solidFill>
                <a:srgbClr val="2577E3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2577E3"/>
                </a:solidFill>
              </a:rPr>
              <a:t>1.</a:t>
            </a:r>
            <a:r>
              <a:rPr lang="zh-CN" altLang="en-US" sz="2400" smtClean="0">
                <a:solidFill>
                  <a:srgbClr val="2577E3"/>
                </a:solidFill>
              </a:rPr>
              <a:t>首页广告尽可能展示携程正在进行的各种促销活动，引导客户到携程官网和</a:t>
            </a:r>
            <a:r>
              <a:rPr lang="en-US" altLang="zh-CN" sz="2400" smtClean="0">
                <a:solidFill>
                  <a:srgbClr val="2577E3"/>
                </a:solidFill>
              </a:rPr>
              <a:t>APP</a:t>
            </a:r>
            <a:r>
              <a:rPr lang="zh-CN" altLang="en-US" sz="2400" smtClean="0">
                <a:solidFill>
                  <a:srgbClr val="2577E3"/>
                </a:solidFill>
              </a:rPr>
              <a:t>关注或预定。</a:t>
            </a:r>
            <a:endParaRPr lang="en-US" altLang="zh-CN" sz="2400" smtClean="0">
              <a:solidFill>
                <a:srgbClr val="2577E3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2577E3"/>
                </a:solidFill>
              </a:rPr>
              <a:t>2.</a:t>
            </a:r>
            <a:r>
              <a:rPr lang="zh-CN" altLang="en-US" sz="2400" smtClean="0">
                <a:solidFill>
                  <a:srgbClr val="2577E3"/>
                </a:solidFill>
              </a:rPr>
              <a:t>在店铺首页明显突出携程的客服电话，微信等官方联系方式。</a:t>
            </a:r>
            <a:endParaRPr lang="en-US" altLang="zh-CN" sz="2400" smtClean="0">
              <a:solidFill>
                <a:srgbClr val="2577E3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2577E3"/>
                </a:solidFill>
              </a:rPr>
              <a:t>3.</a:t>
            </a:r>
            <a:r>
              <a:rPr lang="zh-CN" altLang="en-US" sz="2400" smtClean="0">
                <a:solidFill>
                  <a:srgbClr val="2577E3"/>
                </a:solidFill>
              </a:rPr>
              <a:t>产品名字可以统一标识</a:t>
            </a:r>
            <a:r>
              <a:rPr lang="en-US" altLang="zh-CN" sz="2400" smtClean="0">
                <a:solidFill>
                  <a:srgbClr val="2577E3"/>
                </a:solidFill>
              </a:rPr>
              <a:t>[</a:t>
            </a:r>
            <a:r>
              <a:rPr lang="zh-CN" altLang="en-US" sz="2400" smtClean="0">
                <a:solidFill>
                  <a:srgbClr val="2577E3"/>
                </a:solidFill>
              </a:rPr>
              <a:t>携程专享</a:t>
            </a:r>
            <a:r>
              <a:rPr lang="en-US" altLang="zh-CN" sz="2400" smtClean="0">
                <a:solidFill>
                  <a:srgbClr val="2577E3"/>
                </a:solidFill>
              </a:rPr>
              <a:t>] [</a:t>
            </a:r>
            <a:r>
              <a:rPr lang="zh-CN" altLang="en-US" sz="2400" smtClean="0">
                <a:solidFill>
                  <a:srgbClr val="2577E3"/>
                </a:solidFill>
              </a:rPr>
              <a:t>携程特供</a:t>
            </a:r>
            <a:r>
              <a:rPr lang="en-US" altLang="zh-CN" sz="2400" smtClean="0">
                <a:solidFill>
                  <a:srgbClr val="2577E3"/>
                </a:solidFill>
              </a:rPr>
              <a:t>]</a:t>
            </a:r>
            <a:r>
              <a:rPr lang="zh-CN" altLang="en-US" sz="2400" smtClean="0">
                <a:solidFill>
                  <a:srgbClr val="2577E3"/>
                </a:solidFill>
              </a:rPr>
              <a:t>等字样，强化品牌形象</a:t>
            </a:r>
            <a:endParaRPr lang="en-US" altLang="zh-CN" sz="2400" smtClean="0">
              <a:solidFill>
                <a:srgbClr val="2577E3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2577E3"/>
                </a:solidFill>
              </a:rPr>
              <a:t>4.</a:t>
            </a:r>
            <a:r>
              <a:rPr lang="zh-CN" altLang="en-US" sz="2400" smtClean="0">
                <a:solidFill>
                  <a:srgbClr val="2577E3"/>
                </a:solidFill>
              </a:rPr>
              <a:t>经常推出各种优惠券和优惠代码，这些优惠代码仅限携程官网预订</a:t>
            </a:r>
            <a:endParaRPr lang="en-US" altLang="zh-CN" sz="2400" smtClean="0">
              <a:solidFill>
                <a:srgbClr val="2577E3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2577E3"/>
                </a:solidFill>
              </a:rPr>
              <a:t>5.</a:t>
            </a:r>
            <a:r>
              <a:rPr lang="zh-CN" altLang="en-US" sz="2400" smtClean="0">
                <a:solidFill>
                  <a:srgbClr val="2577E3"/>
                </a:solidFill>
              </a:rPr>
              <a:t>售后跟踪，争取把客户转化成为携程的常客。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990600"/>
          </a:xfrm>
        </p:spPr>
        <p:txBody>
          <a:bodyPr/>
          <a:lstStyle/>
          <a:p>
            <a:pPr eaLnBrk="1" hangingPunct="1"/>
            <a:r>
              <a:rPr lang="zh-CN" altLang="en-US" sz="5400" smtClean="0"/>
              <a:t>谢 谢</a:t>
            </a:r>
          </a:p>
        </p:txBody>
      </p:sp>
      <p:pic>
        <p:nvPicPr>
          <p:cNvPr id="43010" name="Picture 6" descr="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6248400"/>
            <a:ext cx="22098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淘宝旅行分析</a:t>
            </a:r>
          </a:p>
        </p:txBody>
      </p:sp>
      <p:sp>
        <p:nvSpPr>
          <p:cNvPr id="7" name="自选图形 4"/>
          <p:cNvSpPr>
            <a:spLocks noChangeArrowheads="1"/>
          </p:cNvSpPr>
          <p:nvPr/>
        </p:nvSpPr>
        <p:spPr bwMode="gray">
          <a:xfrm>
            <a:off x="2286000" y="2252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gray">
          <a:xfrm>
            <a:off x="1905000" y="21336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gray">
          <a:xfrm>
            <a:off x="2514600" y="2308225"/>
            <a:ext cx="34290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itchFamily="2" charset="-122"/>
                <a:cs typeface="Arial" charset="0"/>
              </a:rPr>
              <a:t>淘宝旅行概况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gray">
          <a:xfrm>
            <a:off x="2058988" y="2232025"/>
            <a:ext cx="3540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sz="2400" dirty="0">
                <a:solidFill>
                  <a:schemeClr val="tx1">
                    <a:lumMod val="20000"/>
                    <a:lumOff val="80000"/>
                  </a:schemeClr>
                </a:solidFill>
                <a:ea typeface="宋体" pitchFamily="2" charset="-122"/>
                <a:cs typeface="Arial" charset="0"/>
              </a:rPr>
              <a:t>1</a:t>
            </a:r>
          </a:p>
        </p:txBody>
      </p:sp>
      <p:sp>
        <p:nvSpPr>
          <p:cNvPr id="20486" name="TextBox 10"/>
          <p:cNvSpPr txBox="1">
            <a:spLocks noChangeArrowheads="1"/>
          </p:cNvSpPr>
          <p:nvPr/>
        </p:nvSpPr>
        <p:spPr bwMode="auto">
          <a:xfrm>
            <a:off x="2384425" y="2971800"/>
            <a:ext cx="48752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2577E3"/>
                </a:solidFill>
              </a:rPr>
              <a:t>淘宝旅行的发展轨迹</a:t>
            </a:r>
            <a:endParaRPr lang="en-US" altLang="zh-CN">
              <a:solidFill>
                <a:srgbClr val="2577E3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2577E3"/>
                </a:solidFill>
              </a:rPr>
              <a:t>淘宝旅行业务划分及现状</a:t>
            </a:r>
            <a:endParaRPr lang="en-US" altLang="zh-CN">
              <a:solidFill>
                <a:srgbClr val="2577E3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2577E3"/>
                </a:solidFill>
              </a:rPr>
              <a:t>淘宝旅行产品组成</a:t>
            </a:r>
            <a:endParaRPr lang="en-US" altLang="zh-CN">
              <a:solidFill>
                <a:srgbClr val="2577E3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2577E3"/>
                </a:solidFill>
              </a:rPr>
              <a:t>淘宝旅行加盟成本分析</a:t>
            </a:r>
            <a:endParaRPr lang="en-US" altLang="zh-CN">
              <a:solidFill>
                <a:srgbClr val="2577E3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>
                <a:solidFill>
                  <a:srgbClr val="2577E3"/>
                </a:solidFill>
              </a:rPr>
              <a:t>淘宝旅行酒店客栈类店铺数量</a:t>
            </a:r>
            <a:endParaRPr lang="en-US" altLang="zh-CN">
              <a:solidFill>
                <a:srgbClr val="2577E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77000" cy="86836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淘宝旅行的发展</a:t>
            </a:r>
            <a:r>
              <a:rPr lang="zh-CN" alt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轨迹</a:t>
            </a:r>
            <a:endParaRPr lang="zh-CN" alt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任意多边形 2"/>
          <p:cNvSpPr>
            <a:spLocks/>
          </p:cNvSpPr>
          <p:nvPr/>
        </p:nvSpPr>
        <p:spPr bwMode="gray">
          <a:xfrm>
            <a:off x="1023938" y="2287588"/>
            <a:ext cx="7016750" cy="3106737"/>
          </a:xfrm>
          <a:custGeom>
            <a:avLst/>
            <a:gdLst>
              <a:gd name="T0" fmla="*/ 496 w 5190"/>
              <a:gd name="T1" fmla="*/ 157 h 2298"/>
              <a:gd name="T2" fmla="*/ 0 w 5190"/>
              <a:gd name="T3" fmla="*/ 0 h 2298"/>
              <a:gd name="T4" fmla="*/ 231 w 5190"/>
              <a:gd name="T5" fmla="*/ 124 h 2298"/>
              <a:gd name="T6" fmla="*/ 4282 w 5190"/>
              <a:gd name="T7" fmla="*/ 2025 h 2298"/>
              <a:gd name="T8" fmla="*/ 3974 w 5190"/>
              <a:gd name="T9" fmla="*/ 2298 h 2298"/>
              <a:gd name="T10" fmla="*/ 5190 w 5190"/>
              <a:gd name="T11" fmla="*/ 2065 h 2298"/>
              <a:gd name="T12" fmla="*/ 5039 w 5190"/>
              <a:gd name="T13" fmla="*/ 1268 h 2298"/>
              <a:gd name="T14" fmla="*/ 4748 w 5190"/>
              <a:gd name="T15" fmla="*/ 1507 h 2298"/>
              <a:gd name="T16" fmla="*/ 496 w 5190"/>
              <a:gd name="T17" fmla="*/ 157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000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000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08" name="自选图形 3"/>
          <p:cNvSpPr>
            <a:spLocks noChangeArrowheads="1"/>
          </p:cNvSpPr>
          <p:nvPr/>
        </p:nvSpPr>
        <p:spPr bwMode="gray">
          <a:xfrm>
            <a:off x="2044700" y="2619375"/>
            <a:ext cx="214313" cy="131763"/>
          </a:xfrm>
          <a:prstGeom prst="can">
            <a:avLst>
              <a:gd name="adj" fmla="val 39796"/>
            </a:avLst>
          </a:prstGeom>
          <a:gradFill rotWithShape="1">
            <a:gsLst>
              <a:gs pos="0">
                <a:srgbClr val="008000"/>
              </a:gs>
              <a:gs pos="50000">
                <a:srgbClr val="A4D2A4"/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自选图形 4"/>
          <p:cNvSpPr>
            <a:spLocks noChangeArrowheads="1"/>
          </p:cNvSpPr>
          <p:nvPr/>
        </p:nvSpPr>
        <p:spPr bwMode="gray">
          <a:xfrm>
            <a:off x="2903538" y="2932113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A4D2A4"/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自选图形 5"/>
          <p:cNvSpPr>
            <a:spLocks noChangeArrowheads="1"/>
          </p:cNvSpPr>
          <p:nvPr/>
        </p:nvSpPr>
        <p:spPr bwMode="gray">
          <a:xfrm>
            <a:off x="3838575" y="3233738"/>
            <a:ext cx="341313" cy="2905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8000"/>
              </a:gs>
              <a:gs pos="50000">
                <a:srgbClr val="A4D2A4"/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自选图形 6"/>
          <p:cNvSpPr>
            <a:spLocks noChangeArrowheads="1"/>
          </p:cNvSpPr>
          <p:nvPr/>
        </p:nvSpPr>
        <p:spPr bwMode="gray">
          <a:xfrm>
            <a:off x="6088063" y="3856038"/>
            <a:ext cx="536575" cy="647700"/>
          </a:xfrm>
          <a:prstGeom prst="can">
            <a:avLst>
              <a:gd name="adj" fmla="val 21420"/>
            </a:avLst>
          </a:prstGeom>
          <a:gradFill rotWithShape="1">
            <a:gsLst>
              <a:gs pos="0">
                <a:srgbClr val="008000"/>
              </a:gs>
              <a:gs pos="50000">
                <a:srgbClr val="A4D2A4"/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自选图形 7"/>
          <p:cNvSpPr>
            <a:spLocks noChangeArrowheads="1"/>
          </p:cNvSpPr>
          <p:nvPr/>
        </p:nvSpPr>
        <p:spPr bwMode="gray">
          <a:xfrm>
            <a:off x="4937125" y="3595688"/>
            <a:ext cx="422275" cy="404812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008000"/>
              </a:gs>
              <a:gs pos="50000">
                <a:srgbClr val="A4D2A4"/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文本框 8"/>
          <p:cNvSpPr txBox="1">
            <a:spLocks noChangeArrowheads="1"/>
          </p:cNvSpPr>
          <p:nvPr/>
        </p:nvSpPr>
        <p:spPr bwMode="black">
          <a:xfrm>
            <a:off x="1698625" y="1981200"/>
            <a:ext cx="866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solidFill>
                  <a:srgbClr val="0099FF"/>
                </a:solidFill>
                <a:ea typeface="宋体" charset="-122"/>
                <a:cs typeface="Arial" charset="0"/>
              </a:rPr>
              <a:t>2010.05</a:t>
            </a:r>
          </a:p>
        </p:txBody>
      </p:sp>
      <p:sp>
        <p:nvSpPr>
          <p:cNvPr id="21514" name="文本框 9"/>
          <p:cNvSpPr txBox="1">
            <a:spLocks noChangeArrowheads="1"/>
          </p:cNvSpPr>
          <p:nvPr/>
        </p:nvSpPr>
        <p:spPr bwMode="black">
          <a:xfrm>
            <a:off x="2590800" y="1995488"/>
            <a:ext cx="866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0099FF"/>
                </a:solidFill>
                <a:ea typeface="宋体" charset="-122"/>
                <a:cs typeface="Arial" charset="0"/>
              </a:rPr>
              <a:t>2011</a:t>
            </a:r>
          </a:p>
        </p:txBody>
      </p:sp>
      <p:sp>
        <p:nvSpPr>
          <p:cNvPr id="21515" name="文本框 10"/>
          <p:cNvSpPr txBox="1">
            <a:spLocks noChangeArrowheads="1"/>
          </p:cNvSpPr>
          <p:nvPr/>
        </p:nvSpPr>
        <p:spPr bwMode="black">
          <a:xfrm>
            <a:off x="3573463" y="1998663"/>
            <a:ext cx="866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0099FF"/>
                </a:solidFill>
                <a:ea typeface="宋体" charset="-122"/>
                <a:cs typeface="Arial" charset="0"/>
              </a:rPr>
              <a:t>2012</a:t>
            </a:r>
          </a:p>
        </p:txBody>
      </p:sp>
      <p:sp>
        <p:nvSpPr>
          <p:cNvPr id="21516" name="文本框 11"/>
          <p:cNvSpPr txBox="1">
            <a:spLocks noChangeArrowheads="1"/>
          </p:cNvSpPr>
          <p:nvPr/>
        </p:nvSpPr>
        <p:spPr bwMode="black">
          <a:xfrm>
            <a:off x="4705350" y="1992313"/>
            <a:ext cx="868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0099FF"/>
                </a:solidFill>
                <a:ea typeface="宋体" charset="-122"/>
                <a:cs typeface="Arial" charset="0"/>
              </a:rPr>
              <a:t>2013</a:t>
            </a:r>
          </a:p>
        </p:txBody>
      </p:sp>
      <p:sp>
        <p:nvSpPr>
          <p:cNvPr id="21517" name="文本框 12"/>
          <p:cNvSpPr txBox="1">
            <a:spLocks noChangeArrowheads="1"/>
          </p:cNvSpPr>
          <p:nvPr/>
        </p:nvSpPr>
        <p:spPr bwMode="black">
          <a:xfrm>
            <a:off x="5895975" y="1989138"/>
            <a:ext cx="868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99FF"/>
                </a:solidFill>
                <a:ea typeface="宋体" charset="-122"/>
                <a:cs typeface="Arial" charset="0"/>
              </a:rPr>
              <a:t>2014</a:t>
            </a:r>
          </a:p>
        </p:txBody>
      </p:sp>
      <p:sp>
        <p:nvSpPr>
          <p:cNvPr id="21518" name="文本框 13"/>
          <p:cNvSpPr txBox="1">
            <a:spLocks noChangeArrowheads="1"/>
          </p:cNvSpPr>
          <p:nvPr/>
        </p:nvSpPr>
        <p:spPr bwMode="gray">
          <a:xfrm>
            <a:off x="609600" y="3021013"/>
            <a:ext cx="2265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ea typeface="宋体" charset="-122"/>
                <a:cs typeface="Arial" charset="0"/>
              </a:rPr>
              <a:t> </a:t>
            </a:r>
            <a:r>
              <a:rPr lang="zh-CN" altLang="en-US" sz="1400" b="1">
                <a:solidFill>
                  <a:srgbClr val="0099FF"/>
                </a:solidFill>
                <a:ea typeface="宋体" charset="-122"/>
                <a:cs typeface="Arial" charset="0"/>
              </a:rPr>
              <a:t>淘宝旅行平台建立</a:t>
            </a:r>
            <a:endParaRPr lang="en-US" altLang="zh-CN" sz="1400" b="1">
              <a:solidFill>
                <a:srgbClr val="0099FF"/>
              </a:solidFill>
              <a:ea typeface="宋体" charset="-122"/>
              <a:cs typeface="Arial" charset="0"/>
            </a:endParaRPr>
          </a:p>
        </p:txBody>
      </p:sp>
      <p:sp>
        <p:nvSpPr>
          <p:cNvPr id="21519" name="文本框 14"/>
          <p:cNvSpPr txBox="1">
            <a:spLocks noChangeArrowheads="1"/>
          </p:cNvSpPr>
          <p:nvPr/>
        </p:nvSpPr>
        <p:spPr bwMode="gray">
          <a:xfrm>
            <a:off x="1125538" y="3409950"/>
            <a:ext cx="240506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ea typeface="宋体" charset="-122"/>
                <a:cs typeface="Arial" charset="0"/>
              </a:rPr>
              <a:t> </a:t>
            </a:r>
            <a:r>
              <a:rPr lang="zh-CN" altLang="en-US" sz="1400" b="1">
                <a:solidFill>
                  <a:srgbClr val="0099FF"/>
                </a:solidFill>
                <a:ea typeface="宋体" charset="-122"/>
                <a:cs typeface="Arial" charset="0"/>
              </a:rPr>
              <a:t>全年交易额达到</a:t>
            </a:r>
            <a:r>
              <a:rPr lang="en-US" altLang="zh-CN" sz="1400" b="1">
                <a:solidFill>
                  <a:srgbClr val="0099FF"/>
                </a:solidFill>
                <a:ea typeface="宋体" charset="-122"/>
                <a:cs typeface="Arial" charset="0"/>
              </a:rPr>
              <a:t>109</a:t>
            </a:r>
            <a:r>
              <a:rPr lang="zh-CN" altLang="en-US" sz="1400" b="1">
                <a:solidFill>
                  <a:srgbClr val="0099FF"/>
                </a:solidFill>
                <a:ea typeface="宋体" charset="-122"/>
                <a:cs typeface="Arial" charset="0"/>
              </a:rPr>
              <a:t>亿元</a:t>
            </a:r>
            <a:endParaRPr lang="en-US" altLang="zh-CN" sz="1400" b="1">
              <a:solidFill>
                <a:srgbClr val="0099FF"/>
              </a:solidFill>
              <a:ea typeface="宋体" charset="-122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900" b="1">
                <a:solidFill>
                  <a:srgbClr val="00B0F0"/>
                </a:solidFill>
                <a:ea typeface="宋体" charset="-122"/>
                <a:cs typeface="Arial" charset="0"/>
              </a:rPr>
              <a:t>（</a:t>
            </a:r>
            <a:r>
              <a:rPr lang="zh-CN" altLang="zh-CN" sz="900">
                <a:solidFill>
                  <a:srgbClr val="00B0F0"/>
                </a:solidFill>
                <a:ea typeface="宋体" charset="-122"/>
                <a:cs typeface="Arial" charset="0"/>
              </a:rPr>
              <a:t>机票</a:t>
            </a:r>
            <a:r>
              <a:rPr lang="en-US" altLang="zh-CN" sz="900">
                <a:solidFill>
                  <a:srgbClr val="00B0F0"/>
                </a:solidFill>
                <a:ea typeface="宋体" charset="-122"/>
                <a:cs typeface="Arial" charset="0"/>
              </a:rPr>
              <a:t>73</a:t>
            </a:r>
            <a:r>
              <a:rPr lang="zh-CN" altLang="zh-CN" sz="900">
                <a:solidFill>
                  <a:srgbClr val="00B0F0"/>
                </a:solidFill>
                <a:ea typeface="宋体" charset="-122"/>
                <a:cs typeface="Arial" charset="0"/>
              </a:rPr>
              <a:t>亿，旅游度假</a:t>
            </a:r>
            <a:r>
              <a:rPr lang="en-US" altLang="zh-CN" sz="900">
                <a:solidFill>
                  <a:srgbClr val="00B0F0"/>
                </a:solidFill>
                <a:ea typeface="宋体" charset="-122"/>
                <a:cs typeface="Arial" charset="0"/>
              </a:rPr>
              <a:t>21</a:t>
            </a:r>
            <a:r>
              <a:rPr lang="zh-CN" altLang="zh-CN" sz="900">
                <a:solidFill>
                  <a:srgbClr val="00B0F0"/>
                </a:solidFill>
                <a:ea typeface="宋体" charset="-122"/>
                <a:cs typeface="Arial" charset="0"/>
              </a:rPr>
              <a:t>亿，酒店</a:t>
            </a:r>
            <a:r>
              <a:rPr lang="en-US" altLang="zh-CN" sz="900">
                <a:solidFill>
                  <a:srgbClr val="00B0F0"/>
                </a:solidFill>
                <a:ea typeface="宋体" charset="-122"/>
                <a:cs typeface="Arial" charset="0"/>
              </a:rPr>
              <a:t>15</a:t>
            </a:r>
            <a:r>
              <a:rPr lang="zh-CN" altLang="zh-CN" sz="900">
                <a:solidFill>
                  <a:srgbClr val="00B0F0"/>
                </a:solidFill>
                <a:ea typeface="宋体" charset="-122"/>
                <a:cs typeface="Arial" charset="0"/>
              </a:rPr>
              <a:t>亿</a:t>
            </a:r>
            <a:r>
              <a:rPr lang="zh-CN" altLang="en-US" sz="900" b="1">
                <a:solidFill>
                  <a:srgbClr val="00B0F0"/>
                </a:solidFill>
                <a:ea typeface="宋体" charset="-122"/>
                <a:cs typeface="Arial" charset="0"/>
              </a:rPr>
              <a:t>）</a:t>
            </a:r>
            <a:endParaRPr lang="en-US" altLang="zh-CN" sz="900" b="1">
              <a:solidFill>
                <a:srgbClr val="00B0F0"/>
              </a:solidFill>
              <a:ea typeface="宋体" charset="-122"/>
              <a:cs typeface="Arial" charset="0"/>
            </a:endParaRPr>
          </a:p>
        </p:txBody>
      </p:sp>
      <p:sp>
        <p:nvSpPr>
          <p:cNvPr id="21520" name="文本框 15"/>
          <p:cNvSpPr txBox="1">
            <a:spLocks noChangeArrowheads="1"/>
          </p:cNvSpPr>
          <p:nvPr/>
        </p:nvSpPr>
        <p:spPr bwMode="gray">
          <a:xfrm>
            <a:off x="1447800" y="3948113"/>
            <a:ext cx="18288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charset="0"/>
              <a:buChar char="•"/>
            </a:pPr>
            <a:r>
              <a:rPr lang="zh-CN" altLang="en-US" sz="1200" b="1">
                <a:solidFill>
                  <a:srgbClr val="0099FF"/>
                </a:solidFill>
                <a:ea typeface="宋体" charset="-122"/>
              </a:rPr>
              <a:t>洲际酒店集团旗舰店落户淘宝旅行</a:t>
            </a:r>
            <a:endParaRPr lang="en-US" altLang="zh-CN" sz="1200" b="1">
              <a:solidFill>
                <a:srgbClr val="0099FF"/>
              </a:solidFill>
              <a:ea typeface="宋体" charset="-122"/>
            </a:endParaRPr>
          </a:p>
          <a:p>
            <a:pPr marL="285750" indent="-285750">
              <a:spcBef>
                <a:spcPct val="50000"/>
              </a:spcBef>
              <a:buFont typeface="Arial" charset="0"/>
              <a:buChar char="•"/>
            </a:pPr>
            <a:r>
              <a:rPr lang="zh-CN" altLang="en-US" sz="1200" b="1">
                <a:solidFill>
                  <a:srgbClr val="0099FF"/>
                </a:solidFill>
                <a:ea typeface="宋体" charset="-122"/>
              </a:rPr>
              <a:t>携程、艺龙、同程国内在线旅游三大巨头集中</a:t>
            </a:r>
            <a:r>
              <a:rPr lang="zh-CN" altLang="en-US" sz="1200" b="1" i="1">
                <a:solidFill>
                  <a:srgbClr val="0099FF"/>
                </a:solidFill>
                <a:ea typeface="宋体" charset="-122"/>
              </a:rPr>
              <a:t>入</a:t>
            </a:r>
            <a:r>
              <a:rPr lang="zh-CN" altLang="en-US" sz="1200" b="1">
                <a:solidFill>
                  <a:srgbClr val="0099FF"/>
                </a:solidFill>
                <a:ea typeface="宋体" charset="-122"/>
              </a:rPr>
              <a:t>驻淘宝旅行</a:t>
            </a:r>
            <a:endParaRPr lang="en-US" altLang="zh-CN" sz="1200" b="1">
              <a:solidFill>
                <a:srgbClr val="0099FF"/>
              </a:solidFill>
              <a:ea typeface="宋体" charset="-122"/>
            </a:endParaRPr>
          </a:p>
        </p:txBody>
      </p:sp>
      <p:sp>
        <p:nvSpPr>
          <p:cNvPr id="21521" name="文本框 16"/>
          <p:cNvSpPr txBox="1">
            <a:spLocks noChangeArrowheads="1"/>
          </p:cNvSpPr>
          <p:nvPr/>
        </p:nvSpPr>
        <p:spPr bwMode="gray">
          <a:xfrm>
            <a:off x="3154363" y="4484688"/>
            <a:ext cx="2103437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charset="0"/>
              <a:buChar char="•"/>
            </a:pPr>
            <a:r>
              <a:rPr lang="zh-CN" altLang="zh-CN" sz="1200" b="1">
                <a:solidFill>
                  <a:srgbClr val="0099FF"/>
                </a:solidFill>
                <a:latin typeface="宋体" charset="-122"/>
                <a:ea typeface="宋体" charset="-122"/>
              </a:rPr>
              <a:t>酒店客栈入驻超</a:t>
            </a:r>
            <a:r>
              <a:rPr lang="en-US" altLang="zh-CN" sz="1200" b="1">
                <a:solidFill>
                  <a:srgbClr val="0099FF"/>
                </a:solidFill>
                <a:latin typeface="宋体" charset="-122"/>
                <a:ea typeface="宋体" charset="-122"/>
              </a:rPr>
              <a:t>10</a:t>
            </a:r>
            <a:r>
              <a:rPr lang="zh-CN" altLang="zh-CN" sz="1200" b="1">
                <a:solidFill>
                  <a:srgbClr val="0099FF"/>
                </a:solidFill>
                <a:latin typeface="宋体" charset="-122"/>
                <a:ea typeface="宋体" charset="-122"/>
              </a:rPr>
              <a:t>万家</a:t>
            </a:r>
            <a:endParaRPr lang="en-US" altLang="zh-CN" sz="1200" b="1">
              <a:solidFill>
                <a:srgbClr val="0099FF"/>
              </a:solidFill>
              <a:latin typeface="宋体" charset="-122"/>
              <a:ea typeface="宋体" charset="-122"/>
            </a:endParaRPr>
          </a:p>
          <a:p>
            <a:pPr marL="285750" indent="-285750">
              <a:spcBef>
                <a:spcPct val="50000"/>
              </a:spcBef>
              <a:buFont typeface="Arial" charset="0"/>
              <a:buChar char="•"/>
            </a:pPr>
            <a:r>
              <a:rPr lang="zh-CN" altLang="zh-CN" sz="1200" b="1">
                <a:solidFill>
                  <a:srgbClr val="0099FF"/>
                </a:solidFill>
                <a:latin typeface="宋体" charset="-122"/>
                <a:ea typeface="宋体" charset="-122"/>
              </a:rPr>
              <a:t>成立了航旅事业部</a:t>
            </a:r>
            <a:endParaRPr lang="en-US" altLang="zh-CN" sz="1200" b="1">
              <a:solidFill>
                <a:srgbClr val="0099FF"/>
              </a:solidFill>
              <a:latin typeface="宋体" charset="-122"/>
              <a:ea typeface="宋体" charset="-122"/>
            </a:endParaRPr>
          </a:p>
          <a:p>
            <a:pPr marL="285750" indent="-285750">
              <a:spcBef>
                <a:spcPct val="50000"/>
              </a:spcBef>
              <a:buFont typeface="Arial" charset="0"/>
              <a:buChar char="•"/>
            </a:pPr>
            <a:r>
              <a:rPr lang="zh-CN" altLang="zh-CN" sz="1200" b="1">
                <a:solidFill>
                  <a:srgbClr val="0099FF"/>
                </a:solidFill>
                <a:latin typeface="宋体" charset="-122"/>
                <a:ea typeface="宋体" charset="-122"/>
              </a:rPr>
              <a:t>战略投资</a:t>
            </a:r>
            <a:r>
              <a:rPr lang="zh-CN" altLang="en-US" sz="1200" b="1">
                <a:solidFill>
                  <a:srgbClr val="0099FF"/>
                </a:solidFill>
                <a:latin typeface="宋体" charset="-122"/>
                <a:ea typeface="宋体" charset="-122"/>
              </a:rPr>
              <a:t>“在路上”“穷游网”</a:t>
            </a:r>
            <a:endParaRPr lang="en-US" altLang="zh-CN" sz="1200" b="1">
              <a:solidFill>
                <a:srgbClr val="0099FF"/>
              </a:solidFill>
              <a:latin typeface="宋体" charset="-122"/>
              <a:ea typeface="宋体" charset="-122"/>
            </a:endParaRPr>
          </a:p>
          <a:p>
            <a:pPr marL="285750" indent="-285750">
              <a:spcBef>
                <a:spcPct val="50000"/>
              </a:spcBef>
              <a:buFont typeface="Arial" charset="0"/>
              <a:buChar char="•"/>
            </a:pPr>
            <a:r>
              <a:rPr lang="zh-CN" altLang="en-US" sz="1200" b="1">
                <a:solidFill>
                  <a:srgbClr val="0099FF"/>
                </a:solidFill>
                <a:latin typeface="宋体" charset="-122"/>
                <a:ea typeface="宋体" charset="-122"/>
              </a:rPr>
              <a:t>将在全国打造</a:t>
            </a:r>
            <a:r>
              <a:rPr lang="en-US" altLang="zh-CN" sz="1200" b="1">
                <a:solidFill>
                  <a:srgbClr val="0099FF"/>
                </a:solidFill>
                <a:latin typeface="宋体" charset="-122"/>
                <a:ea typeface="宋体" charset="-122"/>
              </a:rPr>
              <a:t>34</a:t>
            </a:r>
            <a:r>
              <a:rPr lang="zh-CN" altLang="en-US" sz="1200" b="1">
                <a:solidFill>
                  <a:srgbClr val="0099FF"/>
                </a:solidFill>
                <a:latin typeface="宋体" charset="-122"/>
                <a:ea typeface="宋体" charset="-122"/>
              </a:rPr>
              <a:t>个“旅游馆”</a:t>
            </a:r>
            <a:endParaRPr lang="en-US" altLang="zh-CN" sz="1200" b="1">
              <a:solidFill>
                <a:srgbClr val="0099FF"/>
              </a:solidFill>
              <a:latin typeface="宋体" charset="-122"/>
              <a:ea typeface="宋体" charset="-122"/>
              <a:cs typeface="Arial" charset="0"/>
            </a:endParaRPr>
          </a:p>
        </p:txBody>
      </p:sp>
      <p:sp>
        <p:nvSpPr>
          <p:cNvPr id="21522" name="文本框 17"/>
          <p:cNvSpPr txBox="1">
            <a:spLocks noChangeArrowheads="1"/>
          </p:cNvSpPr>
          <p:nvPr/>
        </p:nvSpPr>
        <p:spPr bwMode="gray">
          <a:xfrm>
            <a:off x="5138738" y="5300663"/>
            <a:ext cx="1330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99FF"/>
                </a:solidFill>
                <a:ea typeface="宋体" charset="-122"/>
                <a:cs typeface="Arial" charset="0"/>
              </a:rPr>
              <a:t>会有什</a:t>
            </a:r>
            <a:r>
              <a:rPr lang="en-US" altLang="zh-CN" sz="2000" b="1">
                <a:solidFill>
                  <a:srgbClr val="0099FF"/>
                </a:solidFill>
                <a:ea typeface="宋体" charset="-122"/>
                <a:cs typeface="Arial" charset="0"/>
              </a:rPr>
              <a:t>  </a:t>
            </a:r>
            <a:r>
              <a:rPr lang="zh-CN" altLang="en-US" sz="2000" b="1">
                <a:solidFill>
                  <a:srgbClr val="0099FF"/>
                </a:solidFill>
                <a:ea typeface="宋体" charset="-122"/>
                <a:cs typeface="Arial" charset="0"/>
              </a:rPr>
              <a:t>么动向？</a:t>
            </a:r>
            <a:endParaRPr lang="en-US" altLang="zh-CN" sz="5400" b="1">
              <a:solidFill>
                <a:srgbClr val="0099FF"/>
              </a:solidFill>
              <a:ea typeface="宋体" charset="-122"/>
              <a:cs typeface="Arial" charset="0"/>
            </a:endParaRPr>
          </a:p>
        </p:txBody>
      </p:sp>
      <p:cxnSp>
        <p:nvCxnSpPr>
          <p:cNvPr id="21523" name="自选图形 18"/>
          <p:cNvCxnSpPr>
            <a:cxnSpLocks noChangeShapeType="1"/>
            <a:stCxn id="21508" idx="3"/>
          </p:cNvCxnSpPr>
          <p:nvPr/>
        </p:nvCxnSpPr>
        <p:spPr bwMode="gray">
          <a:xfrm rot="5400000">
            <a:off x="1851025" y="2643188"/>
            <a:ext cx="193675" cy="409575"/>
          </a:xfrm>
          <a:prstGeom prst="bentConnector3">
            <a:avLst>
              <a:gd name="adj1" fmla="val 49181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cxnSp>
        <p:nvCxnSpPr>
          <p:cNvPr id="21524" name="自选图形 19"/>
          <p:cNvCxnSpPr>
            <a:cxnSpLocks noChangeShapeType="1"/>
            <a:stCxn id="21509" idx="3"/>
            <a:endCxn id="21519" idx="0"/>
          </p:cNvCxnSpPr>
          <p:nvPr/>
        </p:nvCxnSpPr>
        <p:spPr bwMode="gray">
          <a:xfrm rot="5400000">
            <a:off x="2531269" y="2912269"/>
            <a:ext cx="295275" cy="700087"/>
          </a:xfrm>
          <a:prstGeom prst="bentConnector3">
            <a:avLst>
              <a:gd name="adj1" fmla="val 49463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cxnSp>
        <p:nvCxnSpPr>
          <p:cNvPr id="21525" name="自选图形 20"/>
          <p:cNvCxnSpPr>
            <a:cxnSpLocks noChangeShapeType="1"/>
            <a:stCxn id="21510" idx="3"/>
            <a:endCxn id="21520" idx="0"/>
          </p:cNvCxnSpPr>
          <p:nvPr/>
        </p:nvCxnSpPr>
        <p:spPr bwMode="gray">
          <a:xfrm rot="5400000">
            <a:off x="2974181" y="2912269"/>
            <a:ext cx="423863" cy="1647825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cxnSp>
        <p:nvCxnSpPr>
          <p:cNvPr id="21526" name="自选图形 21"/>
          <p:cNvCxnSpPr>
            <a:cxnSpLocks noChangeShapeType="1"/>
            <a:stCxn id="21512" idx="3"/>
            <a:endCxn id="21521" idx="0"/>
          </p:cNvCxnSpPr>
          <p:nvPr/>
        </p:nvCxnSpPr>
        <p:spPr bwMode="gray">
          <a:xfrm rot="5400000">
            <a:off x="4435475" y="3771900"/>
            <a:ext cx="484188" cy="941388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cxnSp>
        <p:nvCxnSpPr>
          <p:cNvPr id="21527" name="自选图形 22"/>
          <p:cNvCxnSpPr>
            <a:cxnSpLocks noChangeShapeType="1"/>
            <a:stCxn id="21511" idx="3"/>
            <a:endCxn id="21522" idx="0"/>
          </p:cNvCxnSpPr>
          <p:nvPr/>
        </p:nvCxnSpPr>
        <p:spPr bwMode="gray">
          <a:xfrm rot="5400000">
            <a:off x="5681662" y="4625976"/>
            <a:ext cx="796925" cy="5524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</p:spPr>
      </p:cxnSp>
      <p:sp>
        <p:nvSpPr>
          <p:cNvPr id="26" name="自选图形 23"/>
          <p:cNvSpPr>
            <a:spLocks noChangeArrowheads="1"/>
          </p:cNvSpPr>
          <p:nvPr/>
        </p:nvSpPr>
        <p:spPr bwMode="gray">
          <a:xfrm>
            <a:off x="6088063" y="2332038"/>
            <a:ext cx="536575" cy="1639887"/>
          </a:xfrm>
          <a:prstGeom prst="can">
            <a:avLst>
              <a:gd name="adj" fmla="val 2794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自选图形 24"/>
          <p:cNvSpPr>
            <a:spLocks noChangeArrowheads="1"/>
          </p:cNvSpPr>
          <p:nvPr/>
        </p:nvSpPr>
        <p:spPr bwMode="gray">
          <a:xfrm>
            <a:off x="4937125" y="2328863"/>
            <a:ext cx="422275" cy="1358900"/>
          </a:xfrm>
          <a:prstGeom prst="can">
            <a:avLst>
              <a:gd name="adj" fmla="val 2739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自选图形 25"/>
          <p:cNvSpPr>
            <a:spLocks noChangeArrowheads="1"/>
          </p:cNvSpPr>
          <p:nvPr/>
        </p:nvSpPr>
        <p:spPr bwMode="gray">
          <a:xfrm>
            <a:off x="3838575" y="2325688"/>
            <a:ext cx="341313" cy="996950"/>
          </a:xfrm>
          <a:prstGeom prst="can">
            <a:avLst>
              <a:gd name="adj" fmla="val 282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自选图形 26"/>
          <p:cNvSpPr>
            <a:spLocks noChangeArrowheads="1"/>
          </p:cNvSpPr>
          <p:nvPr/>
        </p:nvSpPr>
        <p:spPr bwMode="gray">
          <a:xfrm>
            <a:off x="2903538" y="2332038"/>
            <a:ext cx="250825" cy="65405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自选图形 27"/>
          <p:cNvSpPr>
            <a:spLocks noChangeArrowheads="1"/>
          </p:cNvSpPr>
          <p:nvPr/>
        </p:nvSpPr>
        <p:spPr bwMode="gray">
          <a:xfrm>
            <a:off x="2044700" y="2333625"/>
            <a:ext cx="214313" cy="339725"/>
          </a:xfrm>
          <a:prstGeom prst="can">
            <a:avLst>
              <a:gd name="adj" fmla="val 26911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6934200" y="2673350"/>
            <a:ext cx="228600" cy="150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315200" y="2319338"/>
            <a:ext cx="1752600" cy="1581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solidFill>
                  <a:srgbClr val="00B0F0"/>
                </a:solidFill>
              </a:rPr>
              <a:t>页面更新改版</a:t>
            </a:r>
            <a:endParaRPr lang="en-US" altLang="zh-CN" sz="1400">
              <a:solidFill>
                <a:srgbClr val="00B0F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solidFill>
                  <a:srgbClr val="00B0F0"/>
                </a:solidFill>
              </a:rPr>
              <a:t>增加点评、攻略、游记分享等内容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solidFill>
                  <a:srgbClr val="00B0F0"/>
                </a:solidFill>
              </a:rPr>
              <a:t>完善手机</a:t>
            </a:r>
            <a:r>
              <a:rPr lang="en-US" altLang="zh-CN" sz="1400">
                <a:solidFill>
                  <a:srgbClr val="00B0F0"/>
                </a:solidFill>
              </a:rPr>
              <a:t>APP</a:t>
            </a:r>
            <a:r>
              <a:rPr lang="zh-CN" altLang="en-US" sz="1400">
                <a:solidFill>
                  <a:srgbClr val="00B0F0"/>
                </a:solidFill>
              </a:rPr>
              <a:t>的酒店预订功能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>
                <a:solidFill>
                  <a:srgbClr val="00B0F0"/>
                </a:solidFill>
              </a:rPr>
              <a:t>更多并购可能</a:t>
            </a:r>
            <a:endParaRPr lang="en-US" altLang="zh-CN" sz="1400">
              <a:solidFill>
                <a:srgbClr val="00B0F0"/>
              </a:solidFill>
            </a:endParaRPr>
          </a:p>
          <a:p>
            <a:pPr marL="285750" indent="-285750"/>
            <a:r>
              <a:rPr lang="en-US" altLang="zh-CN" sz="1400">
                <a:solidFill>
                  <a:srgbClr val="00B0F0"/>
                </a:solidFill>
              </a:rPr>
              <a:t>      ……</a:t>
            </a:r>
            <a:endParaRPr lang="zh-CN" altLang="en-US" sz="14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477000" cy="868363"/>
          </a:xfrm>
        </p:spPr>
        <p:txBody>
          <a:bodyPr/>
          <a:lstStyle/>
          <a:p>
            <a:r>
              <a:rPr lang="zh-CN" altLang="en-US" smtClean="0"/>
              <a:t>淘宝旅行业务划分及现状</a:t>
            </a:r>
          </a:p>
        </p:txBody>
      </p:sp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1FC143-2393-42B8-A684-AA95F46D61F6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571625"/>
            <a:ext cx="6786563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53000" y="3378200"/>
            <a:ext cx="2209800" cy="584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100000</a:t>
            </a: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家</a:t>
            </a:r>
          </a:p>
        </p:txBody>
      </p:sp>
      <p:sp>
        <p:nvSpPr>
          <p:cNvPr id="22535" name="TextBox 30"/>
          <p:cNvSpPr txBox="1">
            <a:spLocks noChangeArrowheads="1"/>
          </p:cNvSpPr>
          <p:nvPr/>
        </p:nvSpPr>
        <p:spPr bwMode="auto">
          <a:xfrm>
            <a:off x="381000" y="1295400"/>
            <a:ext cx="792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99FF"/>
                </a:solidFill>
              </a:rPr>
              <a:t>淘宝旅行</a:t>
            </a:r>
            <a:r>
              <a:rPr lang="zh-CN" altLang="en-US">
                <a:solidFill>
                  <a:srgbClr val="0099FF"/>
                </a:solidFill>
              </a:rPr>
              <a:t>是淘宝网旗下的综合性旅游出行服务平台，提供搜索、购买、支付、评价、分享、售后服务的一站式解决方案的</a:t>
            </a:r>
            <a:r>
              <a:rPr lang="zh-CN" altLang="zh-CN">
                <a:solidFill>
                  <a:srgbClr val="0099FF"/>
                </a:solidFill>
              </a:rPr>
              <a:t>在线旅游服务平台</a:t>
            </a:r>
            <a:r>
              <a:rPr lang="zh-CN" altLang="en-US">
                <a:solidFill>
                  <a:srgbClr val="0099FF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淘宝旅行产品组成</a:t>
            </a:r>
          </a:p>
        </p:txBody>
      </p:sp>
      <p:sp>
        <p:nvSpPr>
          <p:cNvPr id="6" name="自选图形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自选图形 4"/>
          <p:cNvSpPr>
            <a:spLocks noChangeArrowheads="1"/>
          </p:cNvSpPr>
          <p:nvPr/>
        </p:nvSpPr>
        <p:spPr bwMode="blackWhite">
          <a:xfrm>
            <a:off x="7620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solidFill>
                  <a:srgbClr val="F8FAEB"/>
                </a:solidFill>
                <a:ea typeface="宋体" charset="-122"/>
                <a:cs typeface="Arial" charset="0"/>
              </a:rPr>
              <a:t>淘宝集市店铺</a:t>
            </a:r>
            <a:r>
              <a:rPr lang="zh-CN" altLang="en-US" sz="1200" b="1">
                <a:solidFill>
                  <a:srgbClr val="F8FAEB"/>
                </a:solidFill>
                <a:ea typeface="宋体" charset="-122"/>
                <a:cs typeface="Arial" charset="0"/>
              </a:rPr>
              <a:t>（</a:t>
            </a:r>
            <a:r>
              <a:rPr lang="zh-CN" altLang="en-US" sz="1200" b="1">
                <a:solidFill>
                  <a:srgbClr val="FF0000"/>
                </a:solidFill>
                <a:ea typeface="宋体" charset="-122"/>
                <a:cs typeface="Arial" charset="0"/>
              </a:rPr>
              <a:t>需申请，审核后方可加入</a:t>
            </a:r>
            <a:r>
              <a:rPr lang="zh-CN" altLang="en-US" sz="1200" b="1">
                <a:solidFill>
                  <a:srgbClr val="F8FAEB"/>
                </a:solidFill>
                <a:ea typeface="宋体" charset="-122"/>
                <a:cs typeface="Arial" charset="0"/>
              </a:rPr>
              <a:t>）</a:t>
            </a:r>
            <a:endParaRPr lang="en-US" altLang="zh-CN" sz="1200" b="1">
              <a:solidFill>
                <a:srgbClr val="F8FAEB"/>
              </a:solidFill>
              <a:ea typeface="宋体" charset="-122"/>
              <a:cs typeface="Arial" charset="0"/>
            </a:endParaRPr>
          </a:p>
          <a:p>
            <a:pPr algn="ctr" eaLnBrk="0" hangingPunct="0"/>
            <a:r>
              <a:rPr lang="zh-CN" altLang="en-US" sz="1600" b="1">
                <a:solidFill>
                  <a:srgbClr val="F8FAEB"/>
                </a:solidFill>
                <a:ea typeface="宋体" charset="-122"/>
                <a:cs typeface="Arial" charset="0"/>
              </a:rPr>
              <a:t>数量庞大，多是个人或小旅行社代理</a:t>
            </a:r>
            <a:endParaRPr lang="en-US" altLang="zh-CN" sz="1600" b="1">
              <a:solidFill>
                <a:srgbClr val="F8FAEB"/>
              </a:solidFill>
              <a:ea typeface="宋体" charset="-122"/>
              <a:cs typeface="Arial" charset="0"/>
            </a:endParaRPr>
          </a:p>
        </p:txBody>
      </p:sp>
      <p:sp>
        <p:nvSpPr>
          <p:cNvPr id="23556" name="自选图形 5"/>
          <p:cNvSpPr>
            <a:spLocks noChangeArrowheads="1"/>
          </p:cNvSpPr>
          <p:nvPr/>
        </p:nvSpPr>
        <p:spPr bwMode="blackWhite">
          <a:xfrm>
            <a:off x="7620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solidFill>
                  <a:srgbClr val="F8FAEB"/>
                </a:solidFill>
                <a:ea typeface="宋体" charset="-122"/>
                <a:cs typeface="Arial" charset="0"/>
              </a:rPr>
              <a:t>天猫专营店：</a:t>
            </a:r>
            <a:endParaRPr lang="en-US" altLang="zh-CN" b="1">
              <a:solidFill>
                <a:srgbClr val="F8FAEB"/>
              </a:solidFill>
              <a:ea typeface="宋体" charset="-122"/>
              <a:cs typeface="Arial" charset="0"/>
            </a:endParaRPr>
          </a:p>
          <a:p>
            <a:pPr algn="ctr" eaLnBrk="0" hangingPunct="0"/>
            <a:r>
              <a:rPr lang="zh-CN" altLang="en-US" b="1">
                <a:solidFill>
                  <a:srgbClr val="F8FAEB"/>
                </a:solidFill>
                <a:ea typeface="宋体" charset="-122"/>
                <a:cs typeface="Arial" charset="0"/>
              </a:rPr>
              <a:t>综合性代理公司或旅行社，产品丰富</a:t>
            </a:r>
            <a:endParaRPr lang="en-US" altLang="zh-CN" b="1">
              <a:solidFill>
                <a:srgbClr val="F8FAEB"/>
              </a:solidFill>
              <a:ea typeface="宋体" charset="-122"/>
              <a:cs typeface="Arial" charset="0"/>
            </a:endParaRPr>
          </a:p>
        </p:txBody>
      </p:sp>
      <p:sp>
        <p:nvSpPr>
          <p:cNvPr id="9" name="自选图形 6"/>
          <p:cNvSpPr>
            <a:spLocks noChangeArrowheads="1"/>
          </p:cNvSpPr>
          <p:nvPr/>
        </p:nvSpPr>
        <p:spPr bwMode="blackWhite">
          <a:xfrm>
            <a:off x="7620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1600" b="1" dirty="0">
                <a:solidFill>
                  <a:srgbClr val="F8FAEB"/>
                </a:solidFill>
                <a:ea typeface="宋体" charset="-122"/>
                <a:cs typeface="Arial" charset="0"/>
              </a:rPr>
              <a:t>天猫旗舰店：</a:t>
            </a:r>
            <a:endParaRPr lang="en-US" altLang="zh-CN" sz="1600" b="1" dirty="0">
              <a:solidFill>
                <a:srgbClr val="F8FAEB"/>
              </a:solidFill>
              <a:ea typeface="宋体" charset="-122"/>
              <a:cs typeface="Arial" charset="0"/>
            </a:endParaRPr>
          </a:p>
          <a:p>
            <a:pPr algn="ctr" eaLnBrk="0" hangingPunct="0">
              <a:defRPr/>
            </a:pPr>
            <a:r>
              <a:rPr lang="zh-CN" altLang="en-US" sz="1600" b="1" dirty="0">
                <a:solidFill>
                  <a:srgbClr val="F8FAEB"/>
                </a:solidFill>
                <a:ea typeface="宋体" charset="-122"/>
                <a:cs typeface="Arial" charset="0"/>
              </a:rPr>
              <a:t>自主品牌店铺，保障体系较为完善</a:t>
            </a:r>
            <a:endParaRPr lang="en-US" altLang="zh-CN" sz="1600" b="1" dirty="0">
              <a:solidFill>
                <a:srgbClr val="F8FAEB"/>
              </a:solidFill>
              <a:ea typeface="宋体" charset="-122"/>
              <a:cs typeface="Arial" charset="0"/>
            </a:endParaRPr>
          </a:p>
        </p:txBody>
      </p:sp>
      <p:pic>
        <p:nvPicPr>
          <p:cNvPr id="23558" name="Picture 4" descr="d:\Users\panxm\AppData\Local\Temp\%[S}DQER@%GR%(EW9UVIH}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2050" y="3019425"/>
            <a:ext cx="15621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4150" y="3048000"/>
            <a:ext cx="1287463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淘宝旅行加盟成本分析</a:t>
            </a:r>
          </a:p>
        </p:txBody>
      </p:sp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1A5BBB-745A-4A00-B176-0508D5D8CECC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solidFill>
                  <a:srgbClr val="2C67AF"/>
                </a:solidFill>
              </a:rPr>
              <a:t>淘宝集市店</a:t>
            </a:r>
            <a:r>
              <a:rPr lang="en-US" altLang="zh-CN" sz="2400" b="1" smtClean="0">
                <a:solidFill>
                  <a:srgbClr val="2C67AF"/>
                </a:solidFill>
              </a:rPr>
              <a:t>—</a:t>
            </a:r>
            <a:r>
              <a:rPr lang="zh-CN" altLang="en-US" sz="2400" b="1" smtClean="0">
                <a:solidFill>
                  <a:srgbClr val="2C67AF"/>
                </a:solidFill>
              </a:rPr>
              <a:t>小客栈低成本直销首选</a:t>
            </a:r>
            <a:endParaRPr lang="en-US" altLang="zh-CN" sz="2400" b="1" smtClean="0">
              <a:solidFill>
                <a:srgbClr val="2C67AF"/>
              </a:solidFill>
            </a:endParaRPr>
          </a:p>
          <a:p>
            <a:pPr>
              <a:buFontTx/>
              <a:buNone/>
            </a:pPr>
            <a:r>
              <a:rPr lang="en-US" altLang="zh-CN" sz="2800" smtClean="0"/>
              <a:t>  </a:t>
            </a:r>
            <a:r>
              <a:rPr lang="en-US" altLang="zh-CN" sz="2000" smtClean="0">
                <a:solidFill>
                  <a:srgbClr val="33CCFF"/>
                </a:solidFill>
              </a:rPr>
              <a:t>1000</a:t>
            </a:r>
            <a:r>
              <a:rPr lang="zh-CN" altLang="en-US" sz="2000" smtClean="0">
                <a:solidFill>
                  <a:srgbClr val="33CCFF"/>
                </a:solidFill>
              </a:rPr>
              <a:t>元保证金</a:t>
            </a:r>
            <a:r>
              <a:rPr lang="en-US" altLang="zh-CN" sz="2000" smtClean="0">
                <a:solidFill>
                  <a:srgbClr val="33CCFF"/>
                </a:solidFill>
              </a:rPr>
              <a:t>+2000</a:t>
            </a:r>
            <a:r>
              <a:rPr lang="zh-CN" altLang="en-US" sz="2000" smtClean="0">
                <a:solidFill>
                  <a:srgbClr val="33CCFF"/>
                </a:solidFill>
              </a:rPr>
              <a:t>元店铺装修</a:t>
            </a:r>
            <a:r>
              <a:rPr lang="en-US" altLang="zh-CN" sz="2000" smtClean="0">
                <a:solidFill>
                  <a:srgbClr val="33CCFF"/>
                </a:solidFill>
              </a:rPr>
              <a:t>+2%-3%</a:t>
            </a:r>
            <a:r>
              <a:rPr lang="zh-CN" altLang="en-US" sz="2000" smtClean="0">
                <a:solidFill>
                  <a:srgbClr val="33CCFF"/>
                </a:solidFill>
              </a:rPr>
              <a:t>的每笔成交佣金（每间夜</a:t>
            </a:r>
            <a:r>
              <a:rPr lang="en-US" altLang="zh-CN" sz="2000" smtClean="0">
                <a:solidFill>
                  <a:srgbClr val="33CCFF"/>
                </a:solidFill>
              </a:rPr>
              <a:t>20</a:t>
            </a:r>
            <a:r>
              <a:rPr lang="zh-CN" altLang="en-US" sz="2000" smtClean="0">
                <a:solidFill>
                  <a:srgbClr val="33CCFF"/>
                </a:solidFill>
              </a:rPr>
              <a:t>元封顶）</a:t>
            </a:r>
          </a:p>
          <a:p>
            <a:r>
              <a:rPr lang="zh-CN" altLang="en-US" sz="2400" b="1" smtClean="0">
                <a:solidFill>
                  <a:srgbClr val="2C67AF"/>
                </a:solidFill>
              </a:rPr>
              <a:t>天猫专卖店</a:t>
            </a:r>
            <a:r>
              <a:rPr lang="en-US" altLang="zh-CN" sz="2400" b="1" smtClean="0">
                <a:solidFill>
                  <a:srgbClr val="2C67AF"/>
                </a:solidFill>
              </a:rPr>
              <a:t>/</a:t>
            </a:r>
            <a:r>
              <a:rPr lang="zh-CN" altLang="en-US" sz="2400" b="1" smtClean="0">
                <a:solidFill>
                  <a:srgbClr val="2C67AF"/>
                </a:solidFill>
              </a:rPr>
              <a:t>旗舰店</a:t>
            </a:r>
            <a:r>
              <a:rPr lang="en-US" altLang="zh-CN" sz="2400" b="1" smtClean="0">
                <a:solidFill>
                  <a:srgbClr val="2C67AF"/>
                </a:solidFill>
              </a:rPr>
              <a:t>— </a:t>
            </a:r>
            <a:r>
              <a:rPr lang="zh-CN" altLang="en-US" sz="2400" b="1" smtClean="0">
                <a:solidFill>
                  <a:srgbClr val="2C67AF"/>
                </a:solidFill>
              </a:rPr>
              <a:t>各大单体酒店</a:t>
            </a:r>
            <a:r>
              <a:rPr lang="en-US" altLang="zh-CN" sz="2400" b="1" smtClean="0">
                <a:solidFill>
                  <a:srgbClr val="2C67AF"/>
                </a:solidFill>
              </a:rPr>
              <a:t>/</a:t>
            </a:r>
            <a:r>
              <a:rPr lang="zh-CN" altLang="en-US" sz="2400" b="1" smtClean="0">
                <a:solidFill>
                  <a:srgbClr val="2C67AF"/>
                </a:solidFill>
              </a:rPr>
              <a:t>酒店集团及航空公司</a:t>
            </a:r>
            <a:r>
              <a:rPr lang="en-US" altLang="zh-CN" sz="2400" b="1" smtClean="0">
                <a:solidFill>
                  <a:srgbClr val="2C67AF"/>
                </a:solidFill>
              </a:rPr>
              <a:t>/</a:t>
            </a:r>
            <a:r>
              <a:rPr lang="zh-CN" altLang="en-US" sz="2400" b="1" smtClean="0">
                <a:solidFill>
                  <a:srgbClr val="2C67AF"/>
                </a:solidFill>
              </a:rPr>
              <a:t>大型旅行社首选</a:t>
            </a:r>
            <a:endParaRPr lang="en-US" altLang="zh-CN" sz="2400" b="1" smtClean="0">
              <a:solidFill>
                <a:srgbClr val="2C67AF"/>
              </a:solidFill>
            </a:endParaRPr>
          </a:p>
          <a:p>
            <a:pPr>
              <a:buFontTx/>
              <a:buNone/>
            </a:pPr>
            <a:r>
              <a:rPr lang="en-US" altLang="zh-CN" sz="2400" smtClean="0"/>
              <a:t>  </a:t>
            </a:r>
            <a:r>
              <a:rPr lang="en-US" altLang="zh-CN" sz="2000" smtClean="0">
                <a:solidFill>
                  <a:srgbClr val="33CCFF"/>
                </a:solidFill>
              </a:rPr>
              <a:t>1</a:t>
            </a:r>
            <a:r>
              <a:rPr lang="zh-CN" altLang="en-US" sz="2000" smtClean="0">
                <a:solidFill>
                  <a:srgbClr val="33CCFF"/>
                </a:solidFill>
              </a:rPr>
              <a:t>万保证金</a:t>
            </a:r>
            <a:r>
              <a:rPr lang="en-US" altLang="zh-CN" sz="2000" smtClean="0">
                <a:solidFill>
                  <a:srgbClr val="33CCFF"/>
                </a:solidFill>
              </a:rPr>
              <a:t>+1.5</a:t>
            </a:r>
            <a:r>
              <a:rPr lang="zh-CN" altLang="en-US" sz="2000" smtClean="0">
                <a:solidFill>
                  <a:srgbClr val="33CCFF"/>
                </a:solidFill>
              </a:rPr>
              <a:t>万技术服务年费</a:t>
            </a:r>
            <a:r>
              <a:rPr lang="en-US" altLang="zh-CN" sz="2000" smtClean="0">
                <a:solidFill>
                  <a:srgbClr val="33CCFF"/>
                </a:solidFill>
              </a:rPr>
              <a:t>+2%-3%</a:t>
            </a:r>
            <a:r>
              <a:rPr lang="zh-CN" altLang="en-US" sz="2000" smtClean="0">
                <a:solidFill>
                  <a:srgbClr val="33CCFF"/>
                </a:solidFill>
              </a:rPr>
              <a:t>的每笔成交佣金</a:t>
            </a:r>
            <a:r>
              <a:rPr lang="en-US" altLang="zh-CN" sz="2000" smtClean="0">
                <a:solidFill>
                  <a:srgbClr val="33CCFF"/>
                </a:solidFill>
              </a:rPr>
              <a:t>+</a:t>
            </a:r>
            <a:r>
              <a:rPr lang="zh-CN" altLang="en-US" sz="2000" smtClean="0">
                <a:solidFill>
                  <a:srgbClr val="33CCFF"/>
                </a:solidFill>
              </a:rPr>
              <a:t>数万元店铺装修</a:t>
            </a:r>
            <a:r>
              <a:rPr lang="en-US" altLang="zh-CN" sz="2000" smtClean="0">
                <a:solidFill>
                  <a:srgbClr val="33CCFF"/>
                </a:solidFill>
              </a:rPr>
              <a:t>+</a:t>
            </a:r>
            <a:r>
              <a:rPr lang="zh-CN" altLang="en-US" sz="2000" smtClean="0">
                <a:solidFill>
                  <a:srgbClr val="33CCFF"/>
                </a:solidFill>
              </a:rPr>
              <a:t>维护费</a:t>
            </a:r>
            <a:r>
              <a:rPr lang="en-US" altLang="zh-CN" sz="2000" smtClean="0">
                <a:solidFill>
                  <a:srgbClr val="33CCFF"/>
                </a:solidFill>
              </a:rPr>
              <a:t> (</a:t>
            </a:r>
            <a:r>
              <a:rPr lang="zh-CN" altLang="en-US" sz="2000" smtClean="0">
                <a:solidFill>
                  <a:srgbClr val="33CCFF"/>
                </a:solidFill>
              </a:rPr>
              <a:t>自营人员客服，美工，设备，物流等或委托代理管理费用）</a:t>
            </a:r>
            <a:endParaRPr lang="en-US" altLang="zh-CN" sz="2000" smtClean="0">
              <a:solidFill>
                <a:srgbClr val="33CCFF"/>
              </a:solidFill>
            </a:endParaRPr>
          </a:p>
          <a:p>
            <a:r>
              <a:rPr lang="zh-CN" altLang="en-US" sz="2400" b="1" smtClean="0">
                <a:solidFill>
                  <a:srgbClr val="2C67AF"/>
                </a:solidFill>
              </a:rPr>
              <a:t>天猫专营店</a:t>
            </a:r>
            <a:r>
              <a:rPr lang="en-US" altLang="zh-CN" sz="2400" b="1" smtClean="0">
                <a:solidFill>
                  <a:srgbClr val="2C67AF"/>
                </a:solidFill>
              </a:rPr>
              <a:t>— </a:t>
            </a:r>
            <a:r>
              <a:rPr lang="zh-CN" altLang="en-US" sz="2400" b="1" smtClean="0">
                <a:solidFill>
                  <a:srgbClr val="2C67AF"/>
                </a:solidFill>
              </a:rPr>
              <a:t>各类综合型大型代理</a:t>
            </a:r>
            <a:r>
              <a:rPr lang="en-US" altLang="zh-CN" sz="2400" b="1" smtClean="0">
                <a:solidFill>
                  <a:srgbClr val="2C67AF"/>
                </a:solidFill>
              </a:rPr>
              <a:t>/</a:t>
            </a:r>
            <a:r>
              <a:rPr lang="zh-CN" altLang="en-US" sz="2400" b="1" smtClean="0">
                <a:solidFill>
                  <a:srgbClr val="2C67AF"/>
                </a:solidFill>
              </a:rPr>
              <a:t>旅行社首选</a:t>
            </a:r>
            <a:endParaRPr lang="en-US" altLang="zh-CN" sz="2400" b="1" smtClean="0">
              <a:solidFill>
                <a:srgbClr val="2C67AF"/>
              </a:solidFill>
            </a:endParaRPr>
          </a:p>
          <a:p>
            <a:pPr>
              <a:buFontTx/>
              <a:buNone/>
            </a:pPr>
            <a:r>
              <a:rPr lang="en-US" altLang="zh-CN" sz="2400" smtClean="0"/>
              <a:t>  </a:t>
            </a:r>
            <a:r>
              <a:rPr lang="en-US" altLang="zh-CN" sz="2000" smtClean="0">
                <a:solidFill>
                  <a:srgbClr val="33CCFF"/>
                </a:solidFill>
              </a:rPr>
              <a:t>1</a:t>
            </a:r>
            <a:r>
              <a:rPr lang="zh-CN" altLang="en-US" sz="2000" smtClean="0">
                <a:solidFill>
                  <a:srgbClr val="33CCFF"/>
                </a:solidFill>
              </a:rPr>
              <a:t>万保证金</a:t>
            </a:r>
            <a:r>
              <a:rPr lang="en-US" altLang="zh-CN" sz="2000" smtClean="0">
                <a:solidFill>
                  <a:srgbClr val="33CCFF"/>
                </a:solidFill>
              </a:rPr>
              <a:t>+1.5</a:t>
            </a:r>
            <a:r>
              <a:rPr lang="zh-CN" altLang="en-US" sz="2000" smtClean="0">
                <a:solidFill>
                  <a:srgbClr val="33CCFF"/>
                </a:solidFill>
              </a:rPr>
              <a:t>万技术服务年费</a:t>
            </a:r>
            <a:r>
              <a:rPr lang="en-US" altLang="zh-CN" sz="2000" smtClean="0">
                <a:solidFill>
                  <a:srgbClr val="33CCFF"/>
                </a:solidFill>
              </a:rPr>
              <a:t>+2%-3%</a:t>
            </a:r>
            <a:r>
              <a:rPr lang="zh-CN" altLang="en-US" sz="2000" smtClean="0">
                <a:solidFill>
                  <a:srgbClr val="33CCFF"/>
                </a:solidFill>
              </a:rPr>
              <a:t>的每笔成交佣金</a:t>
            </a:r>
            <a:r>
              <a:rPr lang="en-US" altLang="zh-CN" sz="2000" smtClean="0">
                <a:solidFill>
                  <a:srgbClr val="33CCFF"/>
                </a:solidFill>
              </a:rPr>
              <a:t>+</a:t>
            </a:r>
            <a:r>
              <a:rPr lang="zh-CN" altLang="en-US" sz="2000" smtClean="0">
                <a:solidFill>
                  <a:srgbClr val="33CCFF"/>
                </a:solidFill>
              </a:rPr>
              <a:t>数万装修</a:t>
            </a:r>
            <a:r>
              <a:rPr lang="en-US" altLang="zh-CN" sz="2000" smtClean="0">
                <a:solidFill>
                  <a:srgbClr val="33CCFF"/>
                </a:solidFill>
              </a:rPr>
              <a:t>+</a:t>
            </a:r>
            <a:r>
              <a:rPr lang="zh-CN" altLang="en-US" sz="2000" smtClean="0">
                <a:solidFill>
                  <a:srgbClr val="33CCFF"/>
                </a:solidFill>
              </a:rPr>
              <a:t>维护费</a:t>
            </a:r>
            <a:r>
              <a:rPr lang="en-US" altLang="zh-CN" sz="2000" smtClean="0">
                <a:solidFill>
                  <a:srgbClr val="33CCFF"/>
                </a:solidFill>
              </a:rPr>
              <a:t> (</a:t>
            </a:r>
            <a:r>
              <a:rPr lang="zh-CN" altLang="en-US" sz="2000" smtClean="0">
                <a:solidFill>
                  <a:srgbClr val="33CCFF"/>
                </a:solidFill>
              </a:rPr>
              <a:t>自营人员客服，美工，设备，物流等或委托代理管理费用）</a:t>
            </a:r>
            <a:endParaRPr lang="en-US" altLang="zh-CN" sz="2000" smtClean="0">
              <a:solidFill>
                <a:srgbClr val="33CCFF"/>
              </a:solidFill>
            </a:endParaRPr>
          </a:p>
          <a:p>
            <a:pPr>
              <a:buFontTx/>
              <a:buNone/>
            </a:pPr>
            <a:r>
              <a:rPr lang="en-US" altLang="zh-CN" sz="1400" smtClean="0"/>
              <a:t>            </a:t>
            </a:r>
          </a:p>
          <a:p>
            <a:pPr>
              <a:buFontTx/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      *</a:t>
            </a:r>
            <a:r>
              <a:rPr lang="zh-CN" altLang="en-US" sz="1400" smtClean="0">
                <a:solidFill>
                  <a:srgbClr val="FF0000"/>
                </a:solidFill>
              </a:rPr>
              <a:t>对于天猫商户，年营业额满</a:t>
            </a:r>
            <a:r>
              <a:rPr lang="en-US" altLang="zh-CN" sz="1400" smtClean="0">
                <a:solidFill>
                  <a:srgbClr val="FF0000"/>
                </a:solidFill>
              </a:rPr>
              <a:t>18</a:t>
            </a:r>
            <a:r>
              <a:rPr lang="zh-CN" altLang="en-US" sz="1400" smtClean="0">
                <a:solidFill>
                  <a:srgbClr val="FF0000"/>
                </a:solidFill>
              </a:rPr>
              <a:t>万，返还</a:t>
            </a:r>
            <a:r>
              <a:rPr lang="en-US" altLang="zh-CN" sz="1400" smtClean="0">
                <a:solidFill>
                  <a:srgbClr val="FF0000"/>
                </a:solidFill>
              </a:rPr>
              <a:t>50%</a:t>
            </a:r>
            <a:r>
              <a:rPr lang="zh-CN" altLang="en-US" sz="1400" smtClean="0">
                <a:solidFill>
                  <a:srgbClr val="FF0000"/>
                </a:solidFill>
              </a:rPr>
              <a:t>年费；年营业额满</a:t>
            </a:r>
            <a:r>
              <a:rPr lang="en-US" altLang="zh-CN" sz="1400" smtClean="0">
                <a:solidFill>
                  <a:srgbClr val="FF0000"/>
                </a:solidFill>
              </a:rPr>
              <a:t>60</a:t>
            </a:r>
            <a:r>
              <a:rPr lang="zh-CN" altLang="en-US" sz="1400" smtClean="0">
                <a:solidFill>
                  <a:srgbClr val="FF0000"/>
                </a:solidFill>
              </a:rPr>
              <a:t>万，返还</a:t>
            </a:r>
            <a:r>
              <a:rPr lang="en-US" altLang="zh-CN" sz="1400" smtClean="0">
                <a:solidFill>
                  <a:srgbClr val="FF0000"/>
                </a:solidFill>
              </a:rPr>
              <a:t>100%</a:t>
            </a:r>
            <a:r>
              <a:rPr lang="zh-CN" altLang="en-US" sz="1400" smtClean="0">
                <a:solidFill>
                  <a:srgbClr val="FF0000"/>
                </a:solidFill>
              </a:rPr>
              <a:t>年费</a:t>
            </a:r>
            <a:r>
              <a:rPr lang="en-US" altLang="zh-CN" sz="1400" smtClean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None/>
            </a:pPr>
            <a:endParaRPr lang="en-US" altLang="zh-CN" sz="2000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77000" cy="868363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4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酒店客栈类店铺分布</a:t>
            </a:r>
            <a:endParaRPr lang="en-US" altLang="zh-CN" sz="4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2400" y="1676400"/>
          <a:ext cx="8763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3" name="TextBox 6"/>
          <p:cNvSpPr txBox="1">
            <a:spLocks noChangeArrowheads="1"/>
          </p:cNvSpPr>
          <p:nvPr/>
        </p:nvSpPr>
        <p:spPr bwMode="auto">
          <a:xfrm>
            <a:off x="152400" y="12192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FF"/>
                </a:solidFill>
              </a:rPr>
              <a:t>根据淘宝“酒店客栈”类目搜索可以得到以下数据：</a:t>
            </a:r>
          </a:p>
        </p:txBody>
      </p:sp>
      <p:sp>
        <p:nvSpPr>
          <p:cNvPr id="25604" name="TextBox 7"/>
          <p:cNvSpPr txBox="1">
            <a:spLocks noChangeArrowheads="1"/>
          </p:cNvSpPr>
          <p:nvPr/>
        </p:nvSpPr>
        <p:spPr bwMode="auto">
          <a:xfrm>
            <a:off x="2362200" y="6315075"/>
            <a:ext cx="472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66FF"/>
                </a:solidFill>
              </a:rPr>
              <a:t>注：以上数据截止到</a:t>
            </a:r>
            <a:r>
              <a:rPr lang="en-US" altLang="zh-CN" sz="1400">
                <a:solidFill>
                  <a:srgbClr val="0066FF"/>
                </a:solidFill>
              </a:rPr>
              <a:t>12</a:t>
            </a:r>
            <a:r>
              <a:rPr lang="zh-CN" altLang="en-US" sz="1400">
                <a:solidFill>
                  <a:srgbClr val="0066FF"/>
                </a:solidFill>
              </a:rPr>
              <a:t>月</a:t>
            </a:r>
            <a:r>
              <a:rPr lang="en-US" altLang="zh-CN" sz="1400">
                <a:solidFill>
                  <a:srgbClr val="0066FF"/>
                </a:solidFill>
              </a:rPr>
              <a:t>12</a:t>
            </a:r>
            <a:r>
              <a:rPr lang="zh-CN" altLang="en-US" sz="1400">
                <a:solidFill>
                  <a:srgbClr val="0066FF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数据分析淘宝旅行</a:t>
            </a:r>
          </a:p>
        </p:txBody>
      </p:sp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5B1AE1-D630-4A4F-A03C-7433C30DE1A9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自选图形 9"/>
          <p:cNvSpPr>
            <a:spLocks noChangeArrowheads="1"/>
          </p:cNvSpPr>
          <p:nvPr/>
        </p:nvSpPr>
        <p:spPr bwMode="gray">
          <a:xfrm>
            <a:off x="2286000" y="24050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自选图形 10"/>
          <p:cNvSpPr>
            <a:spLocks noChangeArrowheads="1"/>
          </p:cNvSpPr>
          <p:nvPr/>
        </p:nvSpPr>
        <p:spPr bwMode="gray">
          <a:xfrm>
            <a:off x="1905000" y="22860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29" name="文本框 11"/>
          <p:cNvSpPr txBox="1">
            <a:spLocks noChangeArrowheads="1"/>
          </p:cNvSpPr>
          <p:nvPr/>
        </p:nvSpPr>
        <p:spPr bwMode="gray">
          <a:xfrm>
            <a:off x="2743200" y="25146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2C67AF"/>
                </a:solidFill>
                <a:ea typeface="宋体" charset="-122"/>
                <a:cs typeface="Arial" charset="0"/>
              </a:rPr>
              <a:t>酒店客栈类店铺产量及产品分析</a:t>
            </a:r>
            <a:endParaRPr lang="en-US" altLang="zh-CN" b="1">
              <a:solidFill>
                <a:srgbClr val="2C67AF"/>
              </a:solidFill>
              <a:ea typeface="宋体" charset="-122"/>
              <a:cs typeface="Arial" charset="0"/>
            </a:endParaRPr>
          </a:p>
        </p:txBody>
      </p:sp>
      <p:sp>
        <p:nvSpPr>
          <p:cNvPr id="26630" name="文本框 12"/>
          <p:cNvSpPr txBox="1">
            <a:spLocks noChangeArrowheads="1"/>
          </p:cNvSpPr>
          <p:nvPr/>
        </p:nvSpPr>
        <p:spPr bwMode="gray">
          <a:xfrm>
            <a:off x="2058988" y="23844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chemeClr val="bg1"/>
                </a:solidFill>
                <a:ea typeface="宋体" charset="-122"/>
                <a:cs typeface="Arial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3124200"/>
            <a:ext cx="4343400" cy="235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66FF"/>
                </a:solidFill>
              </a:rPr>
              <a:t>酒店客栈类店铺产量情况</a:t>
            </a:r>
            <a:r>
              <a:rPr lang="en-US" altLang="zh-CN" sz="1100" dirty="0">
                <a:solidFill>
                  <a:srgbClr val="FF0000"/>
                </a:solidFill>
              </a:rPr>
              <a:t>(</a:t>
            </a:r>
            <a:r>
              <a:rPr lang="zh-CN" altLang="en-US" sz="1100" dirty="0">
                <a:solidFill>
                  <a:srgbClr val="FF0000"/>
                </a:solidFill>
              </a:rPr>
              <a:t>产量数据为店铺总产量，并非单指酒店产量</a:t>
            </a:r>
            <a:r>
              <a:rPr lang="en-US" altLang="zh-CN" sz="11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66FF"/>
                </a:solidFill>
              </a:rPr>
              <a:t>店铺都卖什么产品？</a:t>
            </a:r>
            <a:endParaRPr lang="en-US" altLang="zh-CN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66FF"/>
                </a:solidFill>
              </a:rPr>
              <a:t>哪些产品销量最好？</a:t>
            </a:r>
            <a:endParaRPr lang="en-US" altLang="zh-CN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66FF"/>
                </a:solidFill>
              </a:rPr>
              <a:t>店铺之间的产量差异为什么那么大？</a:t>
            </a:r>
            <a:endParaRPr lang="en-US" altLang="zh-CN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rgbClr val="0066FF"/>
                </a:solidFill>
              </a:rPr>
              <a:t>淘宝旅行为什么吸引旅游商户入驻？</a:t>
            </a:r>
          </a:p>
          <a:p>
            <a:pPr>
              <a:defRPr/>
            </a:pPr>
            <a:r>
              <a:rPr lang="zh-CN" altLang="en-US" sz="2800" dirty="0">
                <a:solidFill>
                  <a:srgbClr val="0066FF"/>
                </a:solidFill>
              </a:rPr>
              <a:t/>
            </a:r>
            <a:br>
              <a:rPr lang="zh-CN" altLang="en-US" sz="2800" dirty="0">
                <a:solidFill>
                  <a:srgbClr val="0066FF"/>
                </a:solidFill>
              </a:rPr>
            </a:br>
            <a:endParaRPr lang="zh-CN" alt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外精美动态PPT模板之绿芽(白色背景)">
  <a:themeElements>
    <a:clrScheme name="国外精美动态PPT模板之绿芽(白色背景)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国外精美动态PPT模板之绿芽(白色背景)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国外精美动态PPT模板之绿芽(白色背景)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国外精美动态PPT模板之绿芽(白色背景)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国外精美动态PPT模板之绿芽(白色背景)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国外精美动态PPT模板之绿芽(白色背景)</Template>
  <TotalTime>3056</TotalTime>
  <Words>2458</Words>
  <Application>Microsoft Office PowerPoint</Application>
  <PresentationFormat>全屏显示(4:3)</PresentationFormat>
  <Paragraphs>184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黑体</vt:lpstr>
      <vt:lpstr>宋体</vt:lpstr>
      <vt:lpstr>Wingdings</vt:lpstr>
      <vt:lpstr>国外精美动态PPT模板之绿芽(白色背景)</vt:lpstr>
      <vt:lpstr>国外精美动态PPT模板之绿芽(白色背景)</vt:lpstr>
      <vt:lpstr>数据分析淘宝旅行</vt:lpstr>
      <vt:lpstr>淘宝旅行分析</vt:lpstr>
      <vt:lpstr>淘宝旅行分析</vt:lpstr>
      <vt:lpstr>淘宝旅行的发展轨迹</vt:lpstr>
      <vt:lpstr>淘宝旅行业务划分及现状</vt:lpstr>
      <vt:lpstr>淘宝旅行产品组成</vt:lpstr>
      <vt:lpstr>淘宝旅行加盟成本分析</vt:lpstr>
      <vt:lpstr>酒店客栈类店铺分布</vt:lpstr>
      <vt:lpstr>数据分析淘宝旅行</vt:lpstr>
      <vt:lpstr>酒店客栈类店铺产量情况</vt:lpstr>
      <vt:lpstr>酒店客栈类店铺产量情况</vt:lpstr>
      <vt:lpstr>酒店客栈类店铺产量情况</vt:lpstr>
      <vt:lpstr>酒店客栈类店铺产量情况</vt:lpstr>
      <vt:lpstr>淘宝旅行及携程酒店产品数比较</vt:lpstr>
      <vt:lpstr>店铺都卖什么产品？</vt:lpstr>
      <vt:lpstr>哪些产品销量最好？</vt:lpstr>
      <vt:lpstr>  店铺之间的产量差异为什么那么大？ </vt:lpstr>
      <vt:lpstr>淘宝旅行为什么吸引旅游商户入驻？</vt:lpstr>
      <vt:lpstr>数据分析淘宝旅行</vt:lpstr>
      <vt:lpstr>支持方：成本较低，自主性强</vt:lpstr>
      <vt:lpstr>反对方：价格混乱，影响渠道</vt:lpstr>
      <vt:lpstr>洲际酒店双11套餐热卖的思考</vt:lpstr>
      <vt:lpstr>数据分析淘宝旅行</vt:lpstr>
      <vt:lpstr>淘宝旅行的规划猜想</vt:lpstr>
      <vt:lpstr>携程天猫旗舰店作用</vt:lpstr>
      <vt:lpstr>谢 谢</vt:lpstr>
    </vt:vector>
  </TitlesOfParts>
  <Company>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IT</dc:creator>
  <cp:lastModifiedBy>User</cp:lastModifiedBy>
  <cp:revision>329</cp:revision>
  <dcterms:created xsi:type="dcterms:W3CDTF">2010-09-14T05:38:52Z</dcterms:created>
  <dcterms:modified xsi:type="dcterms:W3CDTF">2013-12-22T15:02:18Z</dcterms:modified>
</cp:coreProperties>
</file>