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50" r:id="rId2"/>
  </p:sldMasterIdLst>
  <p:notesMasterIdLst>
    <p:notesMasterId r:id="rId31"/>
  </p:notesMasterIdLst>
  <p:handoutMasterIdLst>
    <p:handoutMasterId r:id="rId32"/>
  </p:handoutMasterIdLst>
  <p:sldIdLst>
    <p:sldId id="256" r:id="rId3"/>
    <p:sldId id="654" r:id="rId4"/>
    <p:sldId id="672" r:id="rId5"/>
    <p:sldId id="679" r:id="rId6"/>
    <p:sldId id="655" r:id="rId7"/>
    <p:sldId id="677" r:id="rId8"/>
    <p:sldId id="678" r:id="rId9"/>
    <p:sldId id="518" r:id="rId10"/>
    <p:sldId id="656" r:id="rId11"/>
    <p:sldId id="674" r:id="rId12"/>
    <p:sldId id="675" r:id="rId13"/>
    <p:sldId id="676" r:id="rId14"/>
    <p:sldId id="590" r:id="rId15"/>
    <p:sldId id="657" r:id="rId16"/>
    <p:sldId id="669" r:id="rId17"/>
    <p:sldId id="662" r:id="rId18"/>
    <p:sldId id="670" r:id="rId19"/>
    <p:sldId id="658" r:id="rId20"/>
    <p:sldId id="663" r:id="rId21"/>
    <p:sldId id="664" r:id="rId22"/>
    <p:sldId id="659" r:id="rId23"/>
    <p:sldId id="660" r:id="rId24"/>
    <p:sldId id="666" r:id="rId25"/>
    <p:sldId id="667" r:id="rId26"/>
    <p:sldId id="668" r:id="rId27"/>
    <p:sldId id="661" r:id="rId28"/>
    <p:sldId id="680" r:id="rId29"/>
    <p:sldId id="558" r:id="rId30"/>
  </p:sldIdLst>
  <p:sldSz cx="9144000" cy="6858000" type="screen4x3"/>
  <p:notesSz cx="8991600" cy="71024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050"/>
    <a:srgbClr val="7376E7"/>
    <a:srgbClr val="FF6600"/>
    <a:srgbClr val="008000"/>
    <a:srgbClr val="FFFF66"/>
    <a:srgbClr val="D2A000"/>
    <a:srgbClr val="FF0066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0" autoAdjust="0"/>
    <p:restoredTop sz="98739" autoAdjust="0"/>
  </p:normalViewPr>
  <p:slideViewPr>
    <p:cSldViewPr>
      <p:cViewPr>
        <p:scale>
          <a:sx n="100" d="100"/>
          <a:sy n="100" d="100"/>
        </p:scale>
        <p:origin x="-1266" y="-282"/>
      </p:cViewPr>
      <p:guideLst>
        <p:guide orient="horz" pos="912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8973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092700" y="0"/>
            <a:ext cx="38973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6875"/>
            <a:ext cx="38973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92700" y="6746875"/>
            <a:ext cx="38973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048AA97F-3F42-4A66-AD09-2B8AC9D0E5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663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8973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08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092700" y="0"/>
            <a:ext cx="38973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20975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3373438"/>
            <a:ext cx="7194550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08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6875"/>
            <a:ext cx="38973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08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92700" y="6746875"/>
            <a:ext cx="38973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76B98B6F-258B-421B-A8B1-B0395A190A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312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/>
        </p:nvSpPr>
        <p:spPr bwMode="gray">
          <a:xfrm>
            <a:off x="1714500" y="628650"/>
            <a:ext cx="7429500" cy="25336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gray">
          <a:xfrm>
            <a:off x="1143000" y="2286000"/>
            <a:ext cx="912813" cy="876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gray">
          <a:xfrm>
            <a:off x="0" y="3162300"/>
            <a:ext cx="9144000" cy="13811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pic>
        <p:nvPicPr>
          <p:cNvPr id="15" name="Picture 32" descr="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38600"/>
            <a:ext cx="32766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3600" i="1">
                <a:latin typeface="Verdana" pitchFamily="34" charset="0"/>
              </a:defRPr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119194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3987C-8DB4-4DE9-B280-0FC6FEC189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05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8F30B-47E9-4C1E-8B50-2741006DEB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546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B2128-968B-4CEA-9CFA-0CD18DD0B5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099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gray">
          <a:xfrm>
            <a:off x="1714500" y="628650"/>
            <a:ext cx="7429500" cy="25336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143000" y="2286000"/>
            <a:ext cx="912813" cy="876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4" name="Rectangle 14"/>
          <p:cNvSpPr>
            <a:spLocks noChangeArrowheads="1"/>
          </p:cNvSpPr>
          <p:nvPr userDrawn="1"/>
        </p:nvSpPr>
        <p:spPr bwMode="gray">
          <a:xfrm>
            <a:off x="0" y="3162300"/>
            <a:ext cx="9144000" cy="13811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>
              <a:ea typeface="宋体" pitchFamily="2" charset="-122"/>
            </a:endParaRPr>
          </a:p>
        </p:txBody>
      </p:sp>
      <p:pic>
        <p:nvPicPr>
          <p:cNvPr id="15" name="Picture 15" descr="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38600"/>
            <a:ext cx="32766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741" name="Rectangle 13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3600" i="1">
                <a:latin typeface="Verdana" pitchFamily="34" charset="0"/>
              </a:defRPr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716504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93745-0A3F-4EB1-A918-624B050E56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013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24747-6100-4D99-A554-2466E1C69E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281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ABE81-FBE1-412D-AE99-AA1B2813CB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688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056E6-F8FA-4B24-A426-4F5376D3BB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58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389EB-3C14-4154-84C3-6CF24F11FF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06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591CE-31B1-4DEF-8943-4891EB3BB5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51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BEC47-614F-4603-A8A4-D47F95BD60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08665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B8E2D-2D8D-4497-B228-8B7076E5BD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868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42D61-59F7-4618-AD3E-0EEA914BEE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6116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1A4F1-EFDB-4DA1-A9D2-2EAED0B385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12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DE11-8D0B-4243-A870-1B3EFEAA19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26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AA9AB-877B-4022-895F-47BFB91C33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80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673A8-E9F7-43F7-9C00-A9BAD85040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6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61EC0-769E-478F-AFE3-56307FEA58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46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81BAD-C595-4EEB-BB7F-EA7EFA6A7D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61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9F3FF-7B7C-4C5E-8620-CE6E9FE4B8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68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433B9-74EF-4A75-834E-0DB85DFDA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36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5AF9F-C530-4B0F-A51B-662DACE8C4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750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76200" y="6477000"/>
            <a:ext cx="533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hlink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8E1E153-A354-44B8-90F6-73E7013680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032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033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034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035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036" name="Rectangle 31"/>
          <p:cNvSpPr>
            <a:spLocks noChangeArrowheads="1"/>
          </p:cNvSpPr>
          <p:nvPr userDrawn="1"/>
        </p:nvSpPr>
        <p:spPr bwMode="auto">
          <a:xfrm>
            <a:off x="0" y="1066800"/>
            <a:ext cx="9144000" cy="7461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b="0">
                <a:ea typeface="宋体" pitchFamily="2" charset="-122"/>
              </a:rPr>
              <a:t>       </a:t>
            </a:r>
          </a:p>
        </p:txBody>
      </p:sp>
      <p:pic>
        <p:nvPicPr>
          <p:cNvPr id="1037" name="Picture 34" descr="LOGO反白-0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27038"/>
            <a:ext cx="1524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defRPr sz="2800" b="1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2800" b="1">
          <a:solidFill>
            <a:schemeClr val="fol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2400" b="1">
          <a:solidFill>
            <a:schemeClr val="fol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77000"/>
            <a:ext cx="533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hlink"/>
                </a:solidFill>
                <a:ea typeface="+mn-ea"/>
              </a:defRPr>
            </a:lvl1pPr>
          </a:lstStyle>
          <a:p>
            <a:pPr>
              <a:defRPr/>
            </a:pPr>
            <a:fld id="{F31ABCE0-2327-410E-B543-4840AAB673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2060" name="Rectangle 12"/>
          <p:cNvSpPr>
            <a:spLocks noChangeArrowheads="1"/>
          </p:cNvSpPr>
          <p:nvPr userDrawn="1"/>
        </p:nvSpPr>
        <p:spPr bwMode="auto">
          <a:xfrm>
            <a:off x="0" y="1066800"/>
            <a:ext cx="9144000" cy="7461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b="0">
                <a:ea typeface="宋体" pitchFamily="2" charset="-122"/>
              </a:rPr>
              <a:t>       </a:t>
            </a:r>
          </a:p>
        </p:txBody>
      </p:sp>
      <p:pic>
        <p:nvPicPr>
          <p:cNvPr id="2061" name="Picture 13" descr="LOGO反白-0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27038"/>
            <a:ext cx="1524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defRPr sz="2800" b="1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2800" b="1">
          <a:solidFill>
            <a:schemeClr val="fol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2400" b="1">
          <a:solidFill>
            <a:schemeClr val="fol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 b="1">
          <a:solidFill>
            <a:schemeClr val="fol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nf.ctripcorp.com/pages/viewpage.action?pageId=845418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vendor.fws.qa.nt.ctripcorp.com/Hotel/OTAReceive/LincolnCommonBtoBService.asm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vendor.fws.qa.nt.ctripcorp.com/Hotel/OTAReceive/LincolnCommonBtoBService.asm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0.3.6.170:8096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cid:image003.png@01CFC379.065AB22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cid:image002.png@01CFC377.787C4B90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testrail.dev.sh.ctripcorp.com/index.php?/cases/view/315390" TargetMode="External"/><Relationship Id="rId13" Type="http://schemas.openxmlformats.org/officeDocument/2006/relationships/hyperlink" Target="http://testrail.dev.sh.ctripcorp.com/index.php?/cases/view/315448" TargetMode="External"/><Relationship Id="rId18" Type="http://schemas.openxmlformats.org/officeDocument/2006/relationships/hyperlink" Target="http://testrail.dev.sh.ctripcorp.com/index.php?/cases/view/305953" TargetMode="External"/><Relationship Id="rId3" Type="http://schemas.openxmlformats.org/officeDocument/2006/relationships/hyperlink" Target="http://testrail.dev.sh.ctripcorp.com/index.php?/cases/view/312577" TargetMode="External"/><Relationship Id="rId7" Type="http://schemas.openxmlformats.org/officeDocument/2006/relationships/hyperlink" Target="http://testrail.dev.sh.ctripcorp.com/index.php?/cases/view/315389" TargetMode="External"/><Relationship Id="rId12" Type="http://schemas.openxmlformats.org/officeDocument/2006/relationships/hyperlink" Target="http://testrail.dev.sh.ctripcorp.com/index.php?/cases/view/315447" TargetMode="External"/><Relationship Id="rId17" Type="http://schemas.openxmlformats.org/officeDocument/2006/relationships/hyperlink" Target="http://testrail.dev.sh.ctripcorp.com/index.php?/cases/view/315460" TargetMode="External"/><Relationship Id="rId2" Type="http://schemas.openxmlformats.org/officeDocument/2006/relationships/hyperlink" Target="http://testrail.dev.sh.ctripcorp.com/index.php?/cases/view/312571" TargetMode="External"/><Relationship Id="rId16" Type="http://schemas.openxmlformats.org/officeDocument/2006/relationships/hyperlink" Target="http://testrail.dev.sh.ctripcorp.com/index.php?/cases/view/3154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strail.dev.sh.ctripcorp.com/index.php?/cases/view/315401" TargetMode="External"/><Relationship Id="rId11" Type="http://schemas.openxmlformats.org/officeDocument/2006/relationships/hyperlink" Target="http://testrail.dev.sh.ctripcorp.com/index.php?/cases/view/315394" TargetMode="External"/><Relationship Id="rId5" Type="http://schemas.openxmlformats.org/officeDocument/2006/relationships/hyperlink" Target="http://testrail.dev.sh.ctripcorp.com/index.php?/cases/view/315400" TargetMode="External"/><Relationship Id="rId15" Type="http://schemas.openxmlformats.org/officeDocument/2006/relationships/hyperlink" Target="http://testrail.dev.sh.ctripcorp.com/index.php?/cases/view/315450" TargetMode="External"/><Relationship Id="rId10" Type="http://schemas.openxmlformats.org/officeDocument/2006/relationships/hyperlink" Target="http://testrail.dev.sh.ctripcorp.com/index.php?/cases/view/315393" TargetMode="External"/><Relationship Id="rId4" Type="http://schemas.openxmlformats.org/officeDocument/2006/relationships/hyperlink" Target="http://testrail.dev.sh.ctripcorp.com/index.php?/cases/view/315399" TargetMode="External"/><Relationship Id="rId9" Type="http://schemas.openxmlformats.org/officeDocument/2006/relationships/hyperlink" Target="http://testrail.dev.sh.ctripcorp.com/index.php?/cases/view/315392" TargetMode="External"/><Relationship Id="rId14" Type="http://schemas.openxmlformats.org/officeDocument/2006/relationships/hyperlink" Target="http://testrail.dev.sh.ctripcorp.com/index.php?/cases/view/315449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testrail.dev.sh.ctripcorp.com/index.php?/cases/view/322753" TargetMode="External"/><Relationship Id="rId13" Type="http://schemas.openxmlformats.org/officeDocument/2006/relationships/hyperlink" Target="http://testrail.dev.sh.ctripcorp.com/index.php?/cases/view/322757" TargetMode="External"/><Relationship Id="rId18" Type="http://schemas.openxmlformats.org/officeDocument/2006/relationships/hyperlink" Target="http://testrail.dev.sh.ctripcorp.com/index.php?/cases/view/322787" TargetMode="External"/><Relationship Id="rId3" Type="http://schemas.openxmlformats.org/officeDocument/2006/relationships/hyperlink" Target="http://testrail.dev.sh.ctripcorp.com/index.php?/cases/view/322772" TargetMode="External"/><Relationship Id="rId21" Type="http://schemas.openxmlformats.org/officeDocument/2006/relationships/hyperlink" Target="http://testrail.dev.sh.ctripcorp.com/index.php?/cases/view/322790" TargetMode="External"/><Relationship Id="rId7" Type="http://schemas.openxmlformats.org/officeDocument/2006/relationships/hyperlink" Target="http://testrail.dev.sh.ctripcorp.com/index.php?/cases/view/322746" TargetMode="External"/><Relationship Id="rId12" Type="http://schemas.openxmlformats.org/officeDocument/2006/relationships/hyperlink" Target="http://testrail.dev.sh.ctripcorp.com/index.php?/cases/view/322760" TargetMode="External"/><Relationship Id="rId17" Type="http://schemas.openxmlformats.org/officeDocument/2006/relationships/hyperlink" Target="http://testrail.dev.sh.ctripcorp.com/index.php?/cases/view/322786" TargetMode="External"/><Relationship Id="rId2" Type="http://schemas.openxmlformats.org/officeDocument/2006/relationships/hyperlink" Target="http://testrail.dev.sh.ctripcorp.com/index.php?/cases/view/322771" TargetMode="External"/><Relationship Id="rId16" Type="http://schemas.openxmlformats.org/officeDocument/2006/relationships/hyperlink" Target="http://testrail.dev.sh.ctripcorp.com/index.php?/cases/view/322785" TargetMode="External"/><Relationship Id="rId20" Type="http://schemas.openxmlformats.org/officeDocument/2006/relationships/hyperlink" Target="http://testrail.dev.sh.ctripcorp.com/index.php?/cases/view/3227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strail.dev.sh.ctripcorp.com/index.php?/cases/view/322724" TargetMode="External"/><Relationship Id="rId11" Type="http://schemas.openxmlformats.org/officeDocument/2006/relationships/hyperlink" Target="http://testrail.dev.sh.ctripcorp.com/index.php?/cases/view/322761" TargetMode="External"/><Relationship Id="rId5" Type="http://schemas.openxmlformats.org/officeDocument/2006/relationships/hyperlink" Target="http://testrail.dev.sh.ctripcorp.com/index.php?/cases/view/322775" TargetMode="External"/><Relationship Id="rId15" Type="http://schemas.openxmlformats.org/officeDocument/2006/relationships/hyperlink" Target="http://testrail.dev.sh.ctripcorp.com/index.php?/cases/view/322784" TargetMode="External"/><Relationship Id="rId23" Type="http://schemas.openxmlformats.org/officeDocument/2006/relationships/hyperlink" Target="http://testrail.dev.sh.ctripcorp.com/index.php?/cases/view/322793" TargetMode="External"/><Relationship Id="rId10" Type="http://schemas.openxmlformats.org/officeDocument/2006/relationships/hyperlink" Target="http://testrail.dev.sh.ctripcorp.com/index.php?/cases/view/322756" TargetMode="External"/><Relationship Id="rId19" Type="http://schemas.openxmlformats.org/officeDocument/2006/relationships/hyperlink" Target="http://testrail.dev.sh.ctripcorp.com/index.php?/cases/view/322788" TargetMode="External"/><Relationship Id="rId4" Type="http://schemas.openxmlformats.org/officeDocument/2006/relationships/hyperlink" Target="http://testrail.dev.sh.ctripcorp.com/index.php?/cases/view/322773" TargetMode="External"/><Relationship Id="rId9" Type="http://schemas.openxmlformats.org/officeDocument/2006/relationships/hyperlink" Target="http://testrail.dev.sh.ctripcorp.com/index.php?/cases/view/322754" TargetMode="External"/><Relationship Id="rId14" Type="http://schemas.openxmlformats.org/officeDocument/2006/relationships/hyperlink" Target="http://testrail.dev.sh.ctripcorp.com/index.php?/cases/view/322783" TargetMode="External"/><Relationship Id="rId22" Type="http://schemas.openxmlformats.org/officeDocument/2006/relationships/hyperlink" Target="http://testrail.dev.sh.ctripcorp.com/index.php?/cases/view/322792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testrail.dev.sh.ctripcorp.com/index.php?/cases/view/315408" TargetMode="External"/><Relationship Id="rId3" Type="http://schemas.openxmlformats.org/officeDocument/2006/relationships/hyperlink" Target="http://testrail.dev.sh.ctripcorp.com/index.php?/cases/view/315403" TargetMode="External"/><Relationship Id="rId7" Type="http://schemas.openxmlformats.org/officeDocument/2006/relationships/hyperlink" Target="http://testrail.dev.sh.ctripcorp.com/index.php?/cases/view/315407" TargetMode="External"/><Relationship Id="rId2" Type="http://schemas.openxmlformats.org/officeDocument/2006/relationships/hyperlink" Target="http://testrail.dev.sh.ctripcorp.com/index.php?/cases/view/31540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strail.dev.sh.ctripcorp.com/index.php?/cases/view/315406" TargetMode="External"/><Relationship Id="rId5" Type="http://schemas.openxmlformats.org/officeDocument/2006/relationships/hyperlink" Target="http://testrail.dev.sh.ctripcorp.com/index.php?/cases/view/315405" TargetMode="External"/><Relationship Id="rId4" Type="http://schemas.openxmlformats.org/officeDocument/2006/relationships/hyperlink" Target="http://testrail.dev.sh.ctripcorp.com/index.php?/cases/view/315404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ervice.fat2.qa.nt.ctripcorp.com/CII/cii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job.hotel.fws.qa.nt.ctripcorp.com/BookingStaticInfoDownloadJobWS/UpdateHotelCode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501775"/>
            <a:ext cx="7391400" cy="1012825"/>
          </a:xfrm>
          <a:effectLst>
            <a:outerShdw dist="35921" dir="2700000" algn="ctr" rotWithShape="0">
              <a:schemeClr val="tx2"/>
            </a:outerShdw>
          </a:effectLst>
        </p:spPr>
        <p:txBody>
          <a:bodyPr/>
          <a:lstStyle/>
          <a:p>
            <a:pPr eaLnBrk="1" hangingPunct="1"/>
            <a:r>
              <a:rPr lang="zh-CN" altLang="en-US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海外直连</a:t>
            </a:r>
            <a: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/>
            </a:r>
            <a:br>
              <a:rPr lang="en-US" altLang="zh-CN" sz="48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</a:br>
            <a:endParaRPr lang="en-US" altLang="zh-CN" sz="1800" i="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91382" y="266700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Saiful</a:t>
            </a:r>
            <a:endParaRPr lang="en-US" dirty="0">
              <a:solidFill>
                <a:schemeClr val="bg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>
                <a:hlinkClick r:id="rId2"/>
              </a:rPr>
              <a:t/>
            </a:r>
            <a:br>
              <a:rPr lang="en-US" altLang="zh-CN" b="0" dirty="0" smtClean="0">
                <a:hlinkClick r:id="rId2"/>
              </a:rPr>
            </a:br>
            <a:r>
              <a:rPr lang="zh-CN" altLang="en-US" b="0" dirty="0" smtClean="0"/>
              <a:t>直连静态</a:t>
            </a:r>
            <a:r>
              <a:rPr lang="zh-CN" altLang="en-US" b="0" dirty="0"/>
              <a:t>信息</a:t>
            </a:r>
            <a:r>
              <a:rPr lang="zh-CN" altLang="en-US" b="0" dirty="0" smtClean="0"/>
              <a:t>记录（１）</a:t>
            </a:r>
            <a:r>
              <a:rPr lang="zh-CN" altLang="en-US" b="0" dirty="0"/>
              <a:t/>
            </a:r>
            <a:br>
              <a:rPr lang="zh-CN" altLang="en-US" b="0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000" b="0" dirty="0"/>
              <a:t>--</a:t>
            </a:r>
            <a:r>
              <a:rPr lang="en-US" altLang="zh-CN" sz="1000" b="0" dirty="0" smtClean="0"/>
              <a:t>HotelInterface.db.fat.qa.nt.ctripcorp.com,55777</a:t>
            </a:r>
          </a:p>
          <a:p>
            <a:r>
              <a:rPr lang="en-US" altLang="zh-CN" sz="1000" b="0" dirty="0" smtClean="0"/>
              <a:t>--</a:t>
            </a:r>
            <a:r>
              <a:rPr lang="zh-CN" altLang="en-US" sz="1000" b="0" dirty="0"/>
              <a:t>酒店送来的原始</a:t>
            </a:r>
            <a:r>
              <a:rPr lang="en-US" altLang="zh-CN" sz="1000" b="0" dirty="0"/>
              <a:t>xml</a:t>
            </a:r>
            <a:r>
              <a:rPr lang="zh-CN" altLang="en-US" sz="1000" b="0" dirty="0"/>
              <a:t>数据</a:t>
            </a:r>
          </a:p>
          <a:p>
            <a:r>
              <a:rPr lang="en-US" altLang="zh-CN" sz="1000" b="0" dirty="0" err="1"/>
              <a:t>HotelInterfaceDB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HotelInterfaceSerialXml</a:t>
            </a:r>
            <a:r>
              <a:rPr lang="en-US" altLang="zh-CN" sz="1000" b="0" dirty="0"/>
              <a:t> --Hilton</a:t>
            </a:r>
            <a:r>
              <a:rPr lang="zh-CN" altLang="en-US" sz="1000" b="0" dirty="0"/>
              <a:t>、</a:t>
            </a:r>
            <a:r>
              <a:rPr lang="en-US" altLang="zh-CN" sz="1000" b="0" dirty="0"/>
              <a:t>Marriott</a:t>
            </a:r>
          </a:p>
          <a:p>
            <a:r>
              <a:rPr lang="en-US" altLang="zh-CN" sz="1000" b="0" dirty="0" err="1"/>
              <a:t>HotelInterfaceDB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HotelInterface_RecevieSerialXML</a:t>
            </a:r>
            <a:r>
              <a:rPr lang="en-US" altLang="zh-CN" sz="1000" b="0" dirty="0"/>
              <a:t>----JTB</a:t>
            </a:r>
            <a:r>
              <a:rPr lang="zh-CN" altLang="en-US" sz="1000" b="0" dirty="0"/>
              <a:t>、</a:t>
            </a:r>
            <a:r>
              <a:rPr lang="en-US" altLang="zh-CN" sz="1000" b="0" dirty="0"/>
              <a:t>7Days</a:t>
            </a:r>
            <a:r>
              <a:rPr lang="zh-CN" altLang="en-US" sz="1000" b="0" dirty="0"/>
              <a:t>、</a:t>
            </a:r>
            <a:r>
              <a:rPr lang="en-US" altLang="zh-CN" sz="1000" b="0" dirty="0"/>
              <a:t>IHG</a:t>
            </a:r>
            <a:r>
              <a:rPr lang="zh-CN" altLang="en-US" sz="1000" b="0" dirty="0"/>
              <a:t>、</a:t>
            </a:r>
            <a:r>
              <a:rPr lang="en-US" altLang="zh-CN" sz="1000" b="0" dirty="0"/>
              <a:t>Accor</a:t>
            </a:r>
            <a:r>
              <a:rPr lang="zh-CN" altLang="en-US" sz="1000" b="0" dirty="0"/>
              <a:t>（</a:t>
            </a:r>
            <a:r>
              <a:rPr lang="en-US" altLang="zh-CN" sz="1000" b="0" dirty="0"/>
              <a:t>status:0</a:t>
            </a:r>
            <a:r>
              <a:rPr lang="zh-CN" altLang="en-US" sz="1000" b="0" dirty="0"/>
              <a:t>未处理；</a:t>
            </a:r>
            <a:r>
              <a:rPr lang="en-US" altLang="zh-CN" sz="1000" b="0" dirty="0"/>
              <a:t>1</a:t>
            </a:r>
            <a:r>
              <a:rPr lang="zh-CN" altLang="en-US" sz="1000" b="0" dirty="0"/>
              <a:t>处理</a:t>
            </a:r>
            <a:r>
              <a:rPr lang="zh-CN" altLang="en-US" sz="1000" b="0" dirty="0" smtClean="0"/>
              <a:t>）</a:t>
            </a:r>
            <a:endParaRPr lang="en-US" altLang="zh-CN" sz="1000" b="0" dirty="0" smtClean="0"/>
          </a:p>
          <a:p>
            <a:endParaRPr lang="zh-CN" altLang="en-US" sz="1000" b="0" dirty="0"/>
          </a:p>
          <a:p>
            <a:r>
              <a:rPr lang="en-US" altLang="zh-CN" sz="1000" b="0" dirty="0"/>
              <a:t>--</a:t>
            </a:r>
            <a:r>
              <a:rPr lang="en-US" altLang="zh-CN" sz="1000" b="0" dirty="0" err="1"/>
              <a:t>Ctrip</a:t>
            </a:r>
            <a:r>
              <a:rPr lang="zh-CN" altLang="en-US" sz="1000" b="0" dirty="0"/>
              <a:t>取出数据</a:t>
            </a:r>
          </a:p>
          <a:p>
            <a:r>
              <a:rPr lang="en-US" altLang="zh-CN" sz="1000" b="0" dirty="0" err="1"/>
              <a:t>HotelInterfaceDB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HotelInterface_HotelGroupInfo</a:t>
            </a:r>
            <a:endParaRPr lang="en-US" altLang="zh-CN" sz="1000" b="0" dirty="0"/>
          </a:p>
          <a:p>
            <a:r>
              <a:rPr lang="en-US" altLang="zh-CN" sz="1000" b="0" dirty="0" err="1"/>
              <a:t>HotelInterfaceDB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HotelInterface_HotelGroupRoomType</a:t>
            </a:r>
            <a:endParaRPr lang="en-US" altLang="zh-CN" sz="1000" b="0" dirty="0"/>
          </a:p>
          <a:p>
            <a:r>
              <a:rPr lang="en-US" altLang="zh-CN" sz="1000" b="0" dirty="0" err="1"/>
              <a:t>HotelInterfaceDB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HotelInterface_HotelGroupPicture</a:t>
            </a:r>
            <a:r>
              <a:rPr lang="en-US" altLang="zh-CN" sz="1000" b="0" dirty="0"/>
              <a:t> </a:t>
            </a:r>
            <a:endParaRPr lang="en-US" altLang="zh-CN" sz="1000" b="0" dirty="0" smtClean="0"/>
          </a:p>
          <a:p>
            <a:endParaRPr lang="en-US" altLang="zh-CN" sz="1000" b="0" dirty="0"/>
          </a:p>
          <a:p>
            <a:r>
              <a:rPr lang="en-US" altLang="zh-CN" sz="1000" b="0" dirty="0"/>
              <a:t>--</a:t>
            </a:r>
            <a:r>
              <a:rPr lang="zh-CN" altLang="en-US" sz="1000" b="0" dirty="0"/>
              <a:t>初步处理得到有效数据</a:t>
            </a:r>
          </a:p>
          <a:p>
            <a:r>
              <a:rPr lang="en-US" altLang="zh-CN" sz="1000" b="0" dirty="0" err="1"/>
              <a:t>HotelInterfaceDB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HotelGroup_InterfaceHotel</a:t>
            </a:r>
            <a:endParaRPr lang="en-US" altLang="zh-CN" sz="1000" b="0" dirty="0"/>
          </a:p>
          <a:p>
            <a:r>
              <a:rPr lang="en-US" altLang="zh-CN" sz="1000" b="0" dirty="0" err="1"/>
              <a:t>HotelInterfaceDB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HotelGroup_InterfaceRoomType</a:t>
            </a:r>
            <a:endParaRPr lang="en-US" altLang="zh-CN" sz="1000" b="0" dirty="0"/>
          </a:p>
          <a:p>
            <a:r>
              <a:rPr lang="en-US" altLang="zh-CN" sz="1000" b="0" dirty="0" err="1"/>
              <a:t>HotelInterfaceDB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HotelGroup_RatePlanType</a:t>
            </a:r>
            <a:endParaRPr lang="en-US" altLang="zh-CN" sz="1000" b="0" dirty="0"/>
          </a:p>
          <a:p>
            <a:r>
              <a:rPr lang="en-US" altLang="zh-CN" sz="1000" b="0" dirty="0" err="1"/>
              <a:t>HotelInterfaceDB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HotelFacilities</a:t>
            </a:r>
            <a:endParaRPr lang="en-US" altLang="zh-CN" sz="1000" b="0" dirty="0"/>
          </a:p>
          <a:p>
            <a:r>
              <a:rPr lang="en-US" altLang="zh-CN" sz="1000" b="0" dirty="0" err="1"/>
              <a:t>HotelInterfaceDB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HotelGroup_InterfaceSettings</a:t>
            </a:r>
            <a:r>
              <a:rPr lang="en-US" altLang="zh-CN" sz="1000" b="0" dirty="0"/>
              <a:t>--</a:t>
            </a:r>
            <a:r>
              <a:rPr lang="zh-CN" altLang="en-US" sz="1000" b="0" dirty="0"/>
              <a:t>各酒店集团（易游在台湾；</a:t>
            </a:r>
            <a:r>
              <a:rPr lang="en-US" altLang="zh-CN" sz="1000" b="0" dirty="0"/>
              <a:t>booking</a:t>
            </a:r>
            <a:r>
              <a:rPr lang="zh-CN" altLang="en-US" sz="1000" b="0" dirty="0"/>
              <a:t>、</a:t>
            </a:r>
            <a:r>
              <a:rPr lang="en-US" altLang="zh-CN" sz="1000" b="0" dirty="0"/>
              <a:t>Accor</a:t>
            </a:r>
            <a:r>
              <a:rPr lang="zh-CN" altLang="en-US" sz="1000" b="0" dirty="0"/>
              <a:t>、</a:t>
            </a:r>
            <a:r>
              <a:rPr lang="en-US" altLang="zh-CN" sz="1000" b="0" dirty="0" err="1"/>
              <a:t>Agoda</a:t>
            </a:r>
            <a:r>
              <a:rPr lang="zh-CN" altLang="en-US" sz="1000" b="0" dirty="0"/>
              <a:t>是类似于</a:t>
            </a:r>
            <a:r>
              <a:rPr lang="en-US" altLang="zh-CN" sz="1000" b="0" dirty="0" err="1"/>
              <a:t>Ctrip</a:t>
            </a:r>
            <a:r>
              <a:rPr lang="zh-CN" altLang="en-US" sz="1000" b="0" dirty="0"/>
              <a:t>的出售者）</a:t>
            </a:r>
          </a:p>
          <a:p>
            <a:endParaRPr lang="en-US" altLang="zh-CN" sz="1000" b="0" dirty="0" smtClean="0"/>
          </a:p>
          <a:p>
            <a:r>
              <a:rPr lang="en-US" altLang="zh-CN" sz="1000" b="0" dirty="0" smtClean="0"/>
              <a:t>use </a:t>
            </a:r>
            <a:r>
              <a:rPr lang="en-US" altLang="zh-CN" sz="1000" b="0" dirty="0" err="1"/>
              <a:t>HotelInterfaceDB</a:t>
            </a:r>
            <a:endParaRPr lang="en-US" altLang="zh-CN" sz="1000" b="0" dirty="0"/>
          </a:p>
          <a:p>
            <a:r>
              <a:rPr lang="en-US" altLang="zh-CN" sz="1000" b="0" dirty="0"/>
              <a:t>select * from </a:t>
            </a:r>
            <a:r>
              <a:rPr lang="en-US" altLang="zh-CN" sz="1000" b="0" dirty="0" err="1"/>
              <a:t>HotelGroup_InterfaceSettingsType</a:t>
            </a:r>
            <a:endParaRPr lang="en-US" altLang="zh-CN" sz="1000" b="0" dirty="0"/>
          </a:p>
          <a:p>
            <a:r>
              <a:rPr lang="en-US" altLang="zh-CN" sz="1000" b="0" dirty="0"/>
              <a:t>select * from </a:t>
            </a:r>
            <a:r>
              <a:rPr lang="en-US" altLang="zh-CN" sz="1000" b="0" dirty="0" err="1"/>
              <a:t>HotelGroup_InterfaceSettingsTypeValue</a:t>
            </a:r>
            <a:endParaRPr lang="en-US" altLang="zh-CN" sz="1000" b="0" dirty="0"/>
          </a:p>
          <a:p>
            <a:r>
              <a:rPr lang="en-US" altLang="zh-CN" sz="1000" b="0" dirty="0"/>
              <a:t> </a:t>
            </a:r>
          </a:p>
          <a:p>
            <a:r>
              <a:rPr lang="en-US" altLang="zh-CN" sz="1000" b="0" dirty="0"/>
              <a:t>--</a:t>
            </a:r>
            <a:r>
              <a:rPr lang="zh-CN" altLang="en-US" sz="1000" b="0" dirty="0"/>
              <a:t>跑过</a:t>
            </a:r>
            <a:r>
              <a:rPr lang="en-US" altLang="zh-CN" sz="1000" b="0" dirty="0" err="1"/>
              <a:t>jobws</a:t>
            </a:r>
            <a:r>
              <a:rPr lang="zh-CN" altLang="en-US" sz="1000" b="0" dirty="0"/>
              <a:t>再复制分发后被存到</a:t>
            </a:r>
            <a:r>
              <a:rPr lang="en-US" altLang="zh-CN" sz="1000" b="0" dirty="0" err="1"/>
              <a:t>ProductDB</a:t>
            </a:r>
            <a:endParaRPr lang="en-US" altLang="zh-CN" sz="1000" b="0" dirty="0"/>
          </a:p>
          <a:p>
            <a:r>
              <a:rPr lang="en-US" altLang="zh-CN" sz="1000" b="0" dirty="0"/>
              <a:t>--</a:t>
            </a:r>
            <a:r>
              <a:rPr lang="en-US" altLang="zh-CN" sz="1000" b="0" dirty="0" err="1"/>
              <a:t>jobws</a:t>
            </a:r>
            <a:r>
              <a:rPr lang="zh-CN" altLang="en-US" sz="1000" b="0" dirty="0"/>
              <a:t>跑失败解析</a:t>
            </a:r>
            <a:r>
              <a:rPr lang="en-US" altLang="zh-CN" sz="1000" b="0" dirty="0"/>
              <a:t>xml</a:t>
            </a:r>
            <a:r>
              <a:rPr lang="zh-CN" altLang="en-US" sz="1000" b="0" dirty="0"/>
              <a:t>失败的日志  </a:t>
            </a:r>
            <a:r>
              <a:rPr lang="en-US" altLang="zh-CN" sz="1000" b="0" dirty="0"/>
              <a:t>select * from </a:t>
            </a:r>
            <a:r>
              <a:rPr lang="en-US" altLang="zh-CN" sz="1000" b="0" dirty="0" err="1"/>
              <a:t>HotelInterfaceLogDB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AdapterJobWS_ParseXmlLog</a:t>
            </a:r>
            <a:r>
              <a:rPr lang="en-US" altLang="zh-CN" sz="1000" b="0" dirty="0"/>
              <a:t> order by id </a:t>
            </a:r>
            <a:r>
              <a:rPr lang="en-US" altLang="zh-CN" sz="1000" b="0" dirty="0" err="1"/>
              <a:t>desc</a:t>
            </a:r>
            <a:endParaRPr lang="en-US" altLang="zh-CN" sz="1000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69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直连静态信息</a:t>
            </a:r>
            <a:r>
              <a:rPr lang="zh-CN" altLang="en-US" b="0" dirty="0" smtClean="0"/>
              <a:t>记录（２）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000" b="0" dirty="0" smtClean="0"/>
              <a:t>--</a:t>
            </a:r>
            <a:r>
              <a:rPr lang="zh-CN" altLang="en-US" sz="1000" b="0" dirty="0"/>
              <a:t>酒店基本信息</a:t>
            </a:r>
          </a:p>
          <a:p>
            <a:r>
              <a:rPr lang="en-US" altLang="zh-CN" sz="1000" b="0" dirty="0" err="1"/>
              <a:t>ProductDB</a:t>
            </a:r>
            <a:r>
              <a:rPr lang="en-US" altLang="zh-CN" sz="1000" b="0" dirty="0"/>
              <a:t>..Hotel</a:t>
            </a:r>
          </a:p>
          <a:p>
            <a:r>
              <a:rPr lang="en-US" altLang="zh-CN" sz="1000" b="0" dirty="0"/>
              <a:t>ProductDB..Hotel2</a:t>
            </a:r>
          </a:p>
          <a:p>
            <a:r>
              <a:rPr lang="en-US" altLang="zh-CN" sz="1000" b="0" dirty="0" err="1"/>
              <a:t>ProductDB</a:t>
            </a:r>
            <a:r>
              <a:rPr lang="en-US" altLang="zh-CN" sz="1000" b="0" dirty="0"/>
              <a:t>..Resource</a:t>
            </a:r>
          </a:p>
          <a:p>
            <a:r>
              <a:rPr lang="en-US" altLang="zh-CN" sz="1000" b="0" dirty="0" err="1"/>
              <a:t>ProductDB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Resource_intl</a:t>
            </a:r>
            <a:endParaRPr lang="en-US" altLang="zh-CN" sz="1000" b="0" dirty="0"/>
          </a:p>
          <a:p>
            <a:r>
              <a:rPr lang="en-US" altLang="zh-CN" sz="1000" b="0" dirty="0" err="1"/>
              <a:t>ProductDB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Resource_Map</a:t>
            </a:r>
            <a:endParaRPr lang="en-US" altLang="zh-CN" sz="1000" b="0" dirty="0"/>
          </a:p>
          <a:p>
            <a:r>
              <a:rPr lang="en-US" altLang="zh-CN" sz="1000" b="0" dirty="0" err="1"/>
              <a:t>ProductDB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Resource_MoreInfo</a:t>
            </a:r>
            <a:endParaRPr lang="en-US" altLang="zh-CN" sz="1000" b="0" dirty="0"/>
          </a:p>
          <a:p>
            <a:r>
              <a:rPr lang="en-US" altLang="zh-CN" sz="1000" b="0" dirty="0" err="1"/>
              <a:t>ProductDB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RateCode</a:t>
            </a:r>
            <a:endParaRPr lang="en-US" altLang="zh-CN" sz="1000" b="0" dirty="0"/>
          </a:p>
          <a:p>
            <a:r>
              <a:rPr lang="en-US" altLang="zh-CN" sz="1000" b="0" dirty="0"/>
              <a:t>--</a:t>
            </a:r>
            <a:r>
              <a:rPr lang="zh-CN" altLang="en-US" sz="1000" b="0" dirty="0"/>
              <a:t>房型信息</a:t>
            </a:r>
          </a:p>
          <a:p>
            <a:r>
              <a:rPr lang="en-US" altLang="zh-CN" sz="1000" b="0" dirty="0" err="1"/>
              <a:t>ProductDB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BasicRoomType</a:t>
            </a:r>
            <a:endParaRPr lang="en-US" altLang="zh-CN" sz="1000" b="0" dirty="0"/>
          </a:p>
          <a:p>
            <a:r>
              <a:rPr lang="en-US" altLang="zh-CN" sz="1000" b="0" dirty="0" err="1"/>
              <a:t>ProductDB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RoomType</a:t>
            </a:r>
            <a:endParaRPr lang="en-US" altLang="zh-CN" sz="1000" b="0" dirty="0"/>
          </a:p>
          <a:p>
            <a:r>
              <a:rPr lang="en-US" altLang="zh-CN" sz="1000" b="0" dirty="0" err="1"/>
              <a:t>ProductDB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RoomTypeAll</a:t>
            </a:r>
            <a:endParaRPr lang="en-US" altLang="zh-CN" sz="1000" b="0" dirty="0"/>
          </a:p>
          <a:p>
            <a:r>
              <a:rPr lang="en-US" altLang="zh-CN" sz="1000" b="0" dirty="0" err="1"/>
              <a:t>ProductDB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RoomInfo_intl</a:t>
            </a:r>
            <a:endParaRPr lang="en-US" altLang="zh-CN" sz="1000" b="0" dirty="0"/>
          </a:p>
          <a:p>
            <a:r>
              <a:rPr lang="en-US" altLang="zh-CN" sz="1000" b="0" dirty="0" err="1"/>
              <a:t>ProductDB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roompriceinfo_intl</a:t>
            </a:r>
            <a:endParaRPr lang="en-US" altLang="zh-CN" sz="1000" b="0" dirty="0"/>
          </a:p>
          <a:p>
            <a:r>
              <a:rPr lang="en-US" altLang="zh-CN" sz="1000" b="0" dirty="0" err="1"/>
              <a:t>ProductDB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RoomTypeVendor</a:t>
            </a:r>
            <a:endParaRPr lang="en-US" altLang="zh-CN" sz="1000" b="0" dirty="0"/>
          </a:p>
          <a:p>
            <a:r>
              <a:rPr lang="en-US" altLang="zh-CN" sz="1000" b="0" dirty="0" err="1"/>
              <a:t>ProductDB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RateCodePropertyValue</a:t>
            </a:r>
            <a:endParaRPr lang="en-US" altLang="zh-CN" sz="1000" b="0" dirty="0"/>
          </a:p>
          <a:p>
            <a:r>
              <a:rPr lang="en-US" altLang="zh-CN" sz="1000" b="0" dirty="0" err="1"/>
              <a:t>ProductDB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HotelRateCodePropertyValueDetail</a:t>
            </a:r>
            <a:endParaRPr lang="en-US" altLang="zh-CN" sz="1000" b="0" dirty="0"/>
          </a:p>
          <a:p>
            <a:r>
              <a:rPr lang="en-US" altLang="zh-CN" sz="1000" b="0" dirty="0" err="1"/>
              <a:t>ProductDB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HotelInterface_HotelGroupPicture</a:t>
            </a:r>
            <a:endParaRPr lang="en-US" altLang="zh-CN" sz="1000" b="0" dirty="0"/>
          </a:p>
          <a:p>
            <a:r>
              <a:rPr lang="en-US" altLang="zh-CN" sz="1000" b="0" dirty="0" err="1"/>
              <a:t>ProductDB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HotelRoomPicture</a:t>
            </a:r>
            <a:endParaRPr lang="en-US" altLang="zh-CN" sz="1000" b="0" dirty="0"/>
          </a:p>
          <a:p>
            <a:r>
              <a:rPr lang="en-US" altLang="zh-CN" sz="1000" b="0" dirty="0" err="1"/>
              <a:t>ProductDB</a:t>
            </a:r>
            <a:r>
              <a:rPr lang="en-US" altLang="zh-CN" sz="1000" b="0" dirty="0"/>
              <a:t>..</a:t>
            </a:r>
            <a:r>
              <a:rPr lang="en-US" altLang="zh-CN" sz="1000" b="0" dirty="0" err="1"/>
              <a:t>HotelFacilities</a:t>
            </a:r>
            <a:endParaRPr lang="en-US" altLang="zh-CN" sz="1000" b="0" dirty="0"/>
          </a:p>
          <a:p>
            <a:r>
              <a:rPr lang="en-US" altLang="zh-CN" sz="1000" b="0" dirty="0" err="1"/>
              <a:t>ProductDB</a:t>
            </a:r>
            <a:r>
              <a:rPr lang="en-US" altLang="zh-CN" sz="1000" b="0" dirty="0"/>
              <a:t>..Facility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277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直连静态信息记录</a:t>
            </a:r>
            <a:r>
              <a:rPr lang="zh-CN" altLang="en-US" b="0" dirty="0" smtClean="0"/>
              <a:t>（３）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 b="0" dirty="0"/>
              <a:t>---</a:t>
            </a:r>
            <a:r>
              <a:rPr lang="zh-CN" altLang="en-US" sz="1200" b="0" dirty="0"/>
              <a:t>字段意义解析：</a:t>
            </a:r>
            <a:endParaRPr lang="en-US" altLang="zh-CN" sz="1200" b="0" dirty="0"/>
          </a:p>
          <a:p>
            <a:r>
              <a:rPr lang="en-US" altLang="zh-CN" sz="1200" b="0" dirty="0"/>
              <a:t>use </a:t>
            </a:r>
            <a:r>
              <a:rPr lang="en-US" altLang="zh-CN" sz="1200" b="0" dirty="0" err="1"/>
              <a:t>HotelInterfaceDB</a:t>
            </a:r>
            <a:r>
              <a:rPr lang="en-US" altLang="zh-CN" sz="1200" b="0" dirty="0"/>
              <a:t> </a:t>
            </a:r>
          </a:p>
          <a:p>
            <a:r>
              <a:rPr lang="en-US" altLang="zh-CN" sz="1200" b="0" dirty="0"/>
              <a:t>select isengender,resource,Telephone,CityCode,ProvinceCode,CountryCode,city,Star,* from </a:t>
            </a:r>
            <a:r>
              <a:rPr lang="en-US" altLang="zh-CN" sz="1200" b="0" dirty="0" err="1"/>
              <a:t>HotelInterface_HotelGroupInfo</a:t>
            </a:r>
            <a:r>
              <a:rPr lang="en-US" altLang="zh-CN" sz="1200" b="0" dirty="0"/>
              <a:t> where </a:t>
            </a:r>
            <a:r>
              <a:rPr lang="en-US" altLang="zh-CN" sz="1200" b="0" dirty="0" err="1"/>
              <a:t>GroupID</a:t>
            </a:r>
            <a:r>
              <a:rPr lang="en-US" altLang="zh-CN" sz="1200" b="0" dirty="0"/>
              <a:t>=29</a:t>
            </a:r>
          </a:p>
          <a:p>
            <a:r>
              <a:rPr lang="en-US" altLang="zh-CN" sz="1200" b="0" dirty="0"/>
              <a:t>--</a:t>
            </a:r>
            <a:r>
              <a:rPr lang="en-US" altLang="zh-CN" sz="1200" b="0" dirty="0" err="1"/>
              <a:t>isengender</a:t>
            </a:r>
            <a:r>
              <a:rPr lang="en-US" altLang="zh-CN" sz="1200" b="0" dirty="0"/>
              <a:t>=I</a:t>
            </a:r>
            <a:r>
              <a:rPr lang="zh-CN" altLang="en-US" sz="1200" b="0" dirty="0"/>
              <a:t>初始；</a:t>
            </a:r>
            <a:r>
              <a:rPr lang="en-US" altLang="zh-CN" sz="1200" b="0" dirty="0"/>
              <a:t>T</a:t>
            </a:r>
            <a:r>
              <a:rPr lang="zh-CN" altLang="en-US" sz="1200" b="0" dirty="0"/>
              <a:t>酒店生成；</a:t>
            </a:r>
            <a:r>
              <a:rPr lang="en-US" altLang="zh-CN" sz="1200" b="0" dirty="0"/>
              <a:t>U</a:t>
            </a:r>
            <a:r>
              <a:rPr lang="zh-CN" altLang="en-US" sz="1200" b="0" dirty="0"/>
              <a:t>信息更新。</a:t>
            </a:r>
          </a:p>
          <a:p>
            <a:r>
              <a:rPr lang="en-US" altLang="zh-CN" sz="1200" b="0" dirty="0"/>
              <a:t>--resource</a:t>
            </a:r>
            <a:r>
              <a:rPr lang="zh-CN" altLang="en-US" sz="1200" b="0" dirty="0"/>
              <a:t>为酒店</a:t>
            </a:r>
            <a:r>
              <a:rPr lang="en-US" altLang="zh-CN" sz="1200" b="0" dirty="0"/>
              <a:t>id</a:t>
            </a:r>
            <a:r>
              <a:rPr lang="zh-CN" altLang="en-US" sz="1200" b="0" dirty="0"/>
              <a:t>，初始为</a:t>
            </a:r>
            <a:r>
              <a:rPr lang="en-US" altLang="zh-CN" sz="1200" b="0" dirty="0"/>
              <a:t>0</a:t>
            </a:r>
            <a:r>
              <a:rPr lang="zh-CN" altLang="en-US" sz="1200" b="0" dirty="0"/>
              <a:t>，跑过生成酒店的</a:t>
            </a:r>
            <a:r>
              <a:rPr lang="en-US" altLang="zh-CN" sz="1200" b="0" dirty="0"/>
              <a:t>job</a:t>
            </a:r>
            <a:r>
              <a:rPr lang="zh-CN" altLang="en-US" sz="1200" b="0" dirty="0"/>
              <a:t>后自动赋值</a:t>
            </a:r>
          </a:p>
          <a:p>
            <a:endParaRPr lang="en-US" altLang="zh-CN" sz="1200" b="0" dirty="0" smtClean="0"/>
          </a:p>
          <a:p>
            <a:r>
              <a:rPr lang="zh-CN" altLang="en-US" sz="1200" b="0" dirty="0" smtClean="0"/>
              <a:t>－－</a:t>
            </a:r>
            <a:endParaRPr lang="en-US" altLang="zh-CN" sz="1200" b="0" dirty="0" smtClean="0"/>
          </a:p>
          <a:p>
            <a:r>
              <a:rPr lang="en-US" altLang="zh-CN" sz="1200" b="0" dirty="0" smtClean="0"/>
              <a:t>select</a:t>
            </a:r>
            <a:r>
              <a:rPr lang="en-US" altLang="zh-CN" sz="1200" b="0" dirty="0"/>
              <a:t>  * from </a:t>
            </a:r>
            <a:r>
              <a:rPr lang="en-US" altLang="zh-CN" sz="1200" b="0" dirty="0" err="1"/>
              <a:t>roominfo_intl</a:t>
            </a:r>
            <a:endParaRPr lang="en-US" altLang="zh-CN" sz="1200" b="0" dirty="0"/>
          </a:p>
          <a:p>
            <a:r>
              <a:rPr lang="en-US" altLang="zh-CN" sz="1200" b="0" dirty="0"/>
              <a:t>--</a:t>
            </a:r>
            <a:r>
              <a:rPr lang="en-US" altLang="zh-CN" sz="1200" b="0" dirty="0" err="1"/>
              <a:t>HoldDeadline</a:t>
            </a:r>
            <a:r>
              <a:rPr lang="en-US" altLang="zh-CN" sz="1200" b="0" dirty="0"/>
              <a:t>=9999</a:t>
            </a:r>
            <a:r>
              <a:rPr lang="zh-CN" altLang="en-US" sz="1200" b="0" dirty="0"/>
              <a:t>无时间限制；</a:t>
            </a:r>
            <a:r>
              <a:rPr lang="en-US" altLang="zh-CN" sz="1200" b="0" dirty="0" err="1"/>
              <a:t>userlimited</a:t>
            </a:r>
            <a:r>
              <a:rPr lang="en-US" altLang="zh-CN" sz="1200" b="0" dirty="0"/>
              <a:t>=2</a:t>
            </a:r>
            <a:r>
              <a:rPr lang="zh-CN" altLang="en-US" sz="1200" b="0" dirty="0"/>
              <a:t>扣首日；</a:t>
            </a:r>
            <a:r>
              <a:rPr lang="en-US" altLang="zh-CN" sz="1200" b="0" dirty="0" err="1"/>
              <a:t>guaranteelct</a:t>
            </a:r>
            <a:r>
              <a:rPr lang="zh-CN" altLang="en-US" sz="1200" b="0" dirty="0"/>
              <a:t>最晚取消担保时间；</a:t>
            </a:r>
            <a:r>
              <a:rPr lang="en-US" altLang="zh-CN" sz="1200" b="0" dirty="0" err="1"/>
              <a:t>LateReserveTime</a:t>
            </a:r>
            <a:r>
              <a:rPr lang="zh-CN" altLang="en-US" sz="1200" b="0" dirty="0"/>
              <a:t>最早提前预定时间；</a:t>
            </a:r>
            <a:r>
              <a:rPr lang="en-US" altLang="zh-CN" sz="1200" b="0" dirty="0" err="1"/>
              <a:t>DeductType</a:t>
            </a:r>
            <a:r>
              <a:rPr lang="zh-CN" altLang="en-US" sz="1200" b="0" dirty="0"/>
              <a:t>预付扣款类型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73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直连动态信息</a:t>
            </a:r>
            <a:endParaRPr 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房态信息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--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房价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信息</a:t>
            </a:r>
            <a:endParaRPr lang="en-US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sz="20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sz="20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>
                <a:latin typeface="新宋体" panose="02010609030101010101" pitchFamily="49" charset="-122"/>
                <a:ea typeface="新宋体" panose="02010609030101010101" pitchFamily="49" charset="-122"/>
              </a:rPr>
              <a:pPr>
                <a:defRPr/>
              </a:pPr>
              <a:t>13</a:t>
            </a:fld>
            <a:endParaRPr lang="en-US" altLang="zh-CN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3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直连房态推送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900" dirty="0"/>
              <a:t>房态</a:t>
            </a:r>
            <a:r>
              <a:rPr lang="zh-CN" altLang="en-US" sz="900" dirty="0" smtClean="0"/>
              <a:t>信息：</a:t>
            </a:r>
            <a:endParaRPr lang="en-US" altLang="zh-CN" sz="900" dirty="0" smtClean="0"/>
          </a:p>
          <a:p>
            <a:r>
              <a:rPr lang="en-US" altLang="zh-CN" sz="900" dirty="0" smtClean="0"/>
              <a:t>--</a:t>
            </a:r>
            <a:r>
              <a:rPr lang="en-US" altLang="zh-CN" sz="900" dirty="0" err="1" smtClean="0"/>
              <a:t>Webservice</a:t>
            </a:r>
            <a:r>
              <a:rPr lang="en-US" altLang="zh-CN" sz="900" dirty="0" smtClean="0"/>
              <a:t> </a:t>
            </a:r>
            <a:r>
              <a:rPr lang="zh-CN" altLang="en-US" sz="900" dirty="0" smtClean="0"/>
              <a:t>测试工具</a:t>
            </a:r>
            <a:endParaRPr lang="en-US" altLang="zh-CN" sz="900" dirty="0" smtClean="0"/>
          </a:p>
          <a:p>
            <a:r>
              <a:rPr lang="en-US" altLang="zh-CN" sz="900" dirty="0" smtClean="0"/>
              <a:t>-- </a:t>
            </a:r>
            <a:r>
              <a:rPr lang="en-US" altLang="zh-CN" sz="900" dirty="0" err="1" smtClean="0"/>
              <a:t>Webservice</a:t>
            </a:r>
            <a:r>
              <a:rPr lang="zh-CN" altLang="en-US" sz="900" dirty="0" smtClean="0"/>
              <a:t>地址</a:t>
            </a:r>
            <a:r>
              <a:rPr lang="en-US" altLang="zh-CN" sz="900" dirty="0" smtClean="0"/>
              <a:t>: </a:t>
            </a:r>
            <a:r>
              <a:rPr lang="en-US" altLang="zh-CN" sz="900" u="sng" dirty="0" smtClean="0">
                <a:hlinkClick r:id="rId2"/>
              </a:rPr>
              <a:t>http</a:t>
            </a:r>
            <a:r>
              <a:rPr lang="en-US" altLang="zh-CN" sz="900" u="sng" dirty="0">
                <a:hlinkClick r:id="rId2"/>
              </a:rPr>
              <a:t>://vendor.fws.qa.nt.ctripcorp.com/Hotel/OTAReceive/LincolnCommonBtoBService.asmx</a:t>
            </a:r>
            <a:endParaRPr lang="zh-CN" altLang="zh-CN" sz="900" dirty="0"/>
          </a:p>
          <a:p>
            <a:endParaRPr lang="en-US" altLang="zh-CN" sz="900" u="sng" dirty="0" smtClean="0"/>
          </a:p>
          <a:p>
            <a:r>
              <a:rPr lang="en-US" altLang="zh-CN" sz="800" u="sng" dirty="0" smtClean="0"/>
              <a:t>Request  File</a:t>
            </a:r>
            <a:r>
              <a:rPr lang="zh-CN" altLang="en-US" sz="800" u="sng" dirty="0"/>
              <a:t> </a:t>
            </a:r>
            <a:r>
              <a:rPr lang="zh-CN" altLang="en-US" sz="800" u="sng" dirty="0" smtClean="0"/>
              <a:t> </a:t>
            </a:r>
            <a:r>
              <a:rPr lang="en-US" altLang="zh-CN" sz="800" u="sng" dirty="0" smtClean="0"/>
              <a:t>For </a:t>
            </a:r>
            <a:r>
              <a:rPr lang="en-US" altLang="zh-CN" sz="800" u="sng" dirty="0" err="1" smtClean="0"/>
              <a:t>Tllincoln</a:t>
            </a:r>
            <a:r>
              <a:rPr lang="en-US" altLang="zh-CN" sz="800" u="sng" dirty="0" smtClean="0"/>
              <a:t>:</a:t>
            </a:r>
            <a:endParaRPr lang="en-US" altLang="zh-CN" sz="800" u="sng" dirty="0"/>
          </a:p>
          <a:p>
            <a:r>
              <a:rPr lang="en-US" altLang="zh-CN" sz="800" dirty="0"/>
              <a:t>&lt;?xml version="1.0" encoding="utf-8"?&gt;</a:t>
            </a:r>
            <a:endParaRPr lang="zh-CN" altLang="zh-CN" sz="800" dirty="0"/>
          </a:p>
          <a:p>
            <a:r>
              <a:rPr lang="en-US" altLang="zh-CN" sz="800" dirty="0"/>
              <a:t>&lt;</a:t>
            </a:r>
            <a:r>
              <a:rPr lang="en-US" altLang="zh-CN" sz="800" dirty="0" err="1"/>
              <a:t>soap:Envelope</a:t>
            </a:r>
            <a:r>
              <a:rPr lang="en-US" altLang="zh-CN" sz="800" dirty="0"/>
              <a:t> </a:t>
            </a:r>
            <a:r>
              <a:rPr lang="en-US" altLang="zh-CN" sz="800" dirty="0" err="1"/>
              <a:t>xmlns:xsi</a:t>
            </a:r>
            <a:r>
              <a:rPr lang="en-US" altLang="zh-CN" sz="800" dirty="0"/>
              <a:t>="http://www.w3.org/2001/XMLSchema-instance" </a:t>
            </a:r>
            <a:r>
              <a:rPr lang="en-US" altLang="zh-CN" sz="800" dirty="0" err="1"/>
              <a:t>xmlns:xsd</a:t>
            </a:r>
            <a:r>
              <a:rPr lang="en-US" altLang="zh-CN" sz="800" dirty="0"/>
              <a:t>="http://www.w3.org/2001/XMLSchema" </a:t>
            </a:r>
            <a:r>
              <a:rPr lang="en-US" altLang="zh-CN" sz="800" dirty="0" err="1"/>
              <a:t>xmlns:soap</a:t>
            </a:r>
            <a:r>
              <a:rPr lang="en-US" altLang="zh-CN" sz="800" dirty="0"/>
              <a:t>="http://schemas.xmlsoap.org/soap/envelope/"&gt;</a:t>
            </a:r>
            <a:endParaRPr lang="zh-CN" altLang="zh-CN" sz="800" dirty="0"/>
          </a:p>
          <a:p>
            <a:r>
              <a:rPr lang="en-US" altLang="zh-CN" sz="800" dirty="0"/>
              <a:t>  &lt;</a:t>
            </a:r>
            <a:r>
              <a:rPr lang="en-US" altLang="zh-CN" sz="800" dirty="0" err="1"/>
              <a:t>soap:Body</a:t>
            </a:r>
            <a:r>
              <a:rPr lang="en-US" altLang="zh-CN" sz="800" dirty="0"/>
              <a:t>&gt;</a:t>
            </a:r>
            <a:endParaRPr lang="zh-CN" altLang="zh-CN" sz="800" dirty="0"/>
          </a:p>
          <a:p>
            <a:r>
              <a:rPr lang="en-US" altLang="zh-CN" sz="800" dirty="0"/>
              <a:t>    &lt;</a:t>
            </a:r>
            <a:r>
              <a:rPr lang="en-US" altLang="zh-CN" sz="800" dirty="0" err="1"/>
              <a:t>AgtRoomStatusUpdateArray</a:t>
            </a:r>
            <a:r>
              <a:rPr lang="en-US" altLang="zh-CN" sz="800" dirty="0"/>
              <a:t> </a:t>
            </a:r>
            <a:r>
              <a:rPr lang="en-US" altLang="zh-CN" sz="800" dirty="0" err="1"/>
              <a:t>xmlns</a:t>
            </a:r>
            <a:r>
              <a:rPr lang="en-US" altLang="zh-CN" sz="800" dirty="0"/>
              <a:t>="http://service.commonb2b.lincoln.seanuts.co.jp/"&gt;</a:t>
            </a:r>
            <a:endParaRPr lang="zh-CN" altLang="zh-CN" sz="800" dirty="0"/>
          </a:p>
          <a:p>
            <a:r>
              <a:rPr lang="en-US" altLang="zh-CN" sz="800" dirty="0"/>
              <a:t>      &lt;arg0 </a:t>
            </a:r>
            <a:r>
              <a:rPr lang="en-US" altLang="zh-CN" sz="800" dirty="0" err="1"/>
              <a:t>xmlns</a:t>
            </a:r>
            <a:r>
              <a:rPr lang="en-US" altLang="zh-CN" sz="800" dirty="0"/>
              <a:t>=""&gt;</a:t>
            </a:r>
            <a:endParaRPr lang="zh-CN" altLang="zh-CN" sz="800" dirty="0"/>
          </a:p>
          <a:p>
            <a:r>
              <a:rPr lang="en-US" altLang="zh-CN" sz="800" dirty="0"/>
              <a:t>        &lt;</a:t>
            </a:r>
            <a:r>
              <a:rPr lang="en-US" altLang="zh-CN" sz="800" dirty="0" err="1"/>
              <a:t>LoginId</a:t>
            </a:r>
            <a:r>
              <a:rPr lang="en-US" altLang="zh-CN" sz="800" dirty="0"/>
              <a:t>&gt;50797&lt;/</a:t>
            </a:r>
            <a:r>
              <a:rPr lang="en-US" altLang="zh-CN" sz="800" dirty="0" err="1"/>
              <a:t>LoginId</a:t>
            </a:r>
            <a:r>
              <a:rPr lang="en-US" altLang="zh-CN" sz="800" dirty="0"/>
              <a:t>&gt;</a:t>
            </a:r>
            <a:endParaRPr lang="zh-CN" altLang="zh-CN" sz="800" dirty="0"/>
          </a:p>
          <a:p>
            <a:r>
              <a:rPr lang="en-US" altLang="zh-CN" sz="800" dirty="0"/>
              <a:t>        &lt;</a:t>
            </a:r>
            <a:r>
              <a:rPr lang="en-US" altLang="zh-CN" sz="800" dirty="0" err="1"/>
              <a:t>LoginPwd</a:t>
            </a:r>
            <a:r>
              <a:rPr lang="en-US" altLang="zh-CN" sz="800" dirty="0"/>
              <a:t>&gt;111111&lt;/</a:t>
            </a:r>
            <a:r>
              <a:rPr lang="en-US" altLang="zh-CN" sz="800" dirty="0" err="1"/>
              <a:t>LoginPwd</a:t>
            </a:r>
            <a:r>
              <a:rPr lang="en-US" altLang="zh-CN" sz="800" dirty="0"/>
              <a:t>&gt;</a:t>
            </a:r>
            <a:endParaRPr lang="zh-CN" altLang="zh-CN" sz="800" dirty="0"/>
          </a:p>
          <a:p>
            <a:r>
              <a:rPr lang="en-US" altLang="zh-CN" sz="800" dirty="0"/>
              <a:t>        &lt;</a:t>
            </a:r>
            <a:r>
              <a:rPr lang="en-US" altLang="zh-CN" sz="800" dirty="0" err="1"/>
              <a:t>RoomUpdateRequestInfos</a:t>
            </a:r>
            <a:r>
              <a:rPr lang="en-US" altLang="zh-CN" sz="800" dirty="0"/>
              <a:t>&gt;</a:t>
            </a:r>
            <a:endParaRPr lang="zh-CN" altLang="zh-CN" sz="800" dirty="0"/>
          </a:p>
          <a:p>
            <a:r>
              <a:rPr lang="en-US" altLang="zh-CN" sz="800" dirty="0"/>
              <a:t>          &lt;</a:t>
            </a:r>
            <a:r>
              <a:rPr lang="en-US" altLang="zh-CN" sz="800" dirty="0" err="1"/>
              <a:t>ScAgtRoomCode</a:t>
            </a:r>
            <a:r>
              <a:rPr lang="en-US" altLang="zh-CN" sz="800" dirty="0"/>
              <a:t>&gt;134266&lt;/</a:t>
            </a:r>
            <a:r>
              <a:rPr lang="en-US" altLang="zh-CN" sz="800" dirty="0" err="1"/>
              <a:t>ScAgtRoomCode</a:t>
            </a:r>
            <a:r>
              <a:rPr lang="en-US" altLang="zh-CN" sz="800" dirty="0"/>
              <a:t>&gt;</a:t>
            </a:r>
            <a:endParaRPr lang="zh-CN" altLang="zh-CN" sz="800" dirty="0"/>
          </a:p>
          <a:p>
            <a:r>
              <a:rPr lang="en-US" altLang="zh-CN" sz="800" dirty="0"/>
              <a:t>          &lt;</a:t>
            </a:r>
            <a:r>
              <a:rPr lang="en-US" altLang="zh-CN" sz="800" dirty="0" err="1"/>
              <a:t>AppointedDate</a:t>
            </a:r>
            <a:r>
              <a:rPr lang="en-US" altLang="zh-CN" sz="800" dirty="0"/>
              <a:t>&gt;20140701&lt;/</a:t>
            </a:r>
            <a:r>
              <a:rPr lang="en-US" altLang="zh-CN" sz="800" dirty="0" err="1"/>
              <a:t>AppointedDate</a:t>
            </a:r>
            <a:r>
              <a:rPr lang="en-US" altLang="zh-CN" sz="800" dirty="0"/>
              <a:t>&gt;</a:t>
            </a:r>
            <a:endParaRPr lang="zh-CN" altLang="zh-CN" sz="800" dirty="0"/>
          </a:p>
          <a:p>
            <a:r>
              <a:rPr lang="en-US" altLang="zh-CN" sz="800" dirty="0"/>
              <a:t>          &lt;</a:t>
            </a:r>
            <a:r>
              <a:rPr lang="en-US" altLang="zh-CN" sz="800" dirty="0" err="1"/>
              <a:t>StopStartDivision</a:t>
            </a:r>
            <a:r>
              <a:rPr lang="en-US" altLang="zh-CN" sz="800" dirty="0"/>
              <a:t>&gt;0&lt;/</a:t>
            </a:r>
            <a:r>
              <a:rPr lang="en-US" altLang="zh-CN" sz="800" dirty="0" err="1"/>
              <a:t>StopStartDivision</a:t>
            </a:r>
            <a:r>
              <a:rPr lang="en-US" altLang="zh-CN" sz="800" dirty="0"/>
              <a:t>&gt;</a:t>
            </a:r>
            <a:endParaRPr lang="zh-CN" altLang="zh-CN" sz="800" dirty="0"/>
          </a:p>
          <a:p>
            <a:r>
              <a:rPr lang="en-US" altLang="zh-CN" sz="800" dirty="0"/>
              <a:t>          &lt;</a:t>
            </a:r>
            <a:r>
              <a:rPr lang="en-US" altLang="zh-CN" sz="800" dirty="0" err="1"/>
              <a:t>AgtStockQuantity</a:t>
            </a:r>
            <a:r>
              <a:rPr lang="en-US" altLang="zh-CN" sz="800" dirty="0"/>
              <a:t>&gt;12&lt;/</a:t>
            </a:r>
            <a:r>
              <a:rPr lang="en-US" altLang="zh-CN" sz="800" dirty="0" err="1"/>
              <a:t>AgtStockQuantity</a:t>
            </a:r>
            <a:r>
              <a:rPr lang="en-US" altLang="zh-CN" sz="800" dirty="0"/>
              <a:t>&gt;</a:t>
            </a:r>
            <a:endParaRPr lang="zh-CN" altLang="zh-CN" sz="800" dirty="0"/>
          </a:p>
          <a:p>
            <a:r>
              <a:rPr lang="en-US" altLang="zh-CN" sz="800" dirty="0"/>
              <a:t>        &lt;/</a:t>
            </a:r>
            <a:r>
              <a:rPr lang="en-US" altLang="zh-CN" sz="800" dirty="0" err="1"/>
              <a:t>RoomUpdateRequestInfos</a:t>
            </a:r>
            <a:r>
              <a:rPr lang="en-US" altLang="zh-CN" sz="800" dirty="0"/>
              <a:t>&gt;</a:t>
            </a:r>
            <a:endParaRPr lang="zh-CN" altLang="zh-CN" sz="800" dirty="0"/>
          </a:p>
          <a:p>
            <a:r>
              <a:rPr lang="en-US" altLang="zh-CN" sz="800" dirty="0"/>
              <a:t>      &lt;/arg0&gt;</a:t>
            </a:r>
            <a:endParaRPr lang="zh-CN" altLang="zh-CN" sz="800" dirty="0"/>
          </a:p>
          <a:p>
            <a:r>
              <a:rPr lang="en-US" altLang="zh-CN" sz="800" dirty="0"/>
              <a:t>    &lt;/</a:t>
            </a:r>
            <a:r>
              <a:rPr lang="en-US" altLang="zh-CN" sz="800" dirty="0" err="1"/>
              <a:t>AgtRoomStatusUpdateArray</a:t>
            </a:r>
            <a:r>
              <a:rPr lang="en-US" altLang="zh-CN" sz="800" dirty="0"/>
              <a:t>&gt;</a:t>
            </a:r>
            <a:endParaRPr lang="zh-CN" altLang="zh-CN" sz="800" dirty="0"/>
          </a:p>
          <a:p>
            <a:r>
              <a:rPr lang="en-US" altLang="zh-CN" sz="800" dirty="0"/>
              <a:t>  &lt;/</a:t>
            </a:r>
            <a:r>
              <a:rPr lang="en-US" altLang="zh-CN" sz="800" dirty="0" err="1"/>
              <a:t>soap:Body</a:t>
            </a:r>
            <a:r>
              <a:rPr lang="en-US" altLang="zh-CN" sz="800" dirty="0"/>
              <a:t>&gt;</a:t>
            </a:r>
            <a:endParaRPr lang="zh-CN" altLang="zh-CN" sz="800" dirty="0"/>
          </a:p>
          <a:p>
            <a:r>
              <a:rPr lang="en-US" altLang="zh-CN" sz="800" dirty="0"/>
              <a:t>&lt;/</a:t>
            </a:r>
            <a:r>
              <a:rPr lang="en-US" altLang="zh-CN" sz="800" dirty="0" err="1"/>
              <a:t>soap:Envelope</a:t>
            </a:r>
            <a:r>
              <a:rPr lang="en-US" altLang="zh-CN" sz="800" dirty="0"/>
              <a:t>&gt;</a:t>
            </a:r>
            <a:endParaRPr lang="zh-CN" altLang="zh-CN" sz="800" dirty="0"/>
          </a:p>
          <a:p>
            <a:r>
              <a:rPr lang="en-US" altLang="zh-CN" sz="900" dirty="0" smtClean="0"/>
              <a:t> </a:t>
            </a:r>
            <a:endParaRPr lang="zh-CN" altLang="zh-CN" sz="900" dirty="0"/>
          </a:p>
          <a:p>
            <a:r>
              <a:rPr lang="en-US" altLang="zh-CN" sz="1000" dirty="0" err="1"/>
              <a:t>LoginId</a:t>
            </a:r>
            <a:r>
              <a:rPr lang="zh-CN" altLang="zh-CN" sz="1000" dirty="0"/>
              <a:t>：对应</a:t>
            </a:r>
            <a:r>
              <a:rPr lang="en-US" altLang="zh-CN" sz="1000" dirty="0" err="1"/>
              <a:t>hotelid</a:t>
            </a:r>
            <a:endParaRPr lang="zh-CN" altLang="zh-CN" sz="1000" dirty="0"/>
          </a:p>
          <a:p>
            <a:r>
              <a:rPr lang="en-US" altLang="zh-CN" sz="1000" dirty="0" err="1"/>
              <a:t>LoginPwd</a:t>
            </a:r>
            <a:r>
              <a:rPr lang="zh-CN" altLang="zh-CN" sz="1000" dirty="0"/>
              <a:t>：对应</a:t>
            </a:r>
            <a:r>
              <a:rPr lang="en-US" altLang="zh-CN" sz="1000" dirty="0" err="1"/>
              <a:t>ebooking</a:t>
            </a:r>
            <a:r>
              <a:rPr lang="zh-CN" altLang="zh-CN" sz="1000" dirty="0"/>
              <a:t>账号的密码</a:t>
            </a:r>
          </a:p>
          <a:p>
            <a:r>
              <a:rPr lang="en-US" altLang="zh-CN" sz="1000" dirty="0" err="1"/>
              <a:t>ScAgtRoomCode</a:t>
            </a:r>
            <a:r>
              <a:rPr lang="zh-CN" altLang="zh-CN" sz="1000" dirty="0"/>
              <a:t>：对应房型</a:t>
            </a:r>
            <a:r>
              <a:rPr lang="en-US" altLang="zh-CN" sz="1000" dirty="0"/>
              <a:t>id</a:t>
            </a:r>
            <a:endParaRPr lang="zh-CN" altLang="zh-CN" sz="1000" dirty="0"/>
          </a:p>
          <a:p>
            <a:r>
              <a:rPr lang="en-US" altLang="zh-CN" sz="1000" dirty="0" err="1"/>
              <a:t>AppointedDate</a:t>
            </a:r>
            <a:r>
              <a:rPr lang="zh-CN" altLang="zh-CN" sz="1000" dirty="0"/>
              <a:t>：对应推送日期</a:t>
            </a:r>
          </a:p>
          <a:p>
            <a:r>
              <a:rPr lang="en-US" altLang="zh-CN" sz="1000" dirty="0" err="1"/>
              <a:t>StopStartDivision</a:t>
            </a:r>
            <a:r>
              <a:rPr lang="zh-CN" altLang="zh-CN" sz="1000" dirty="0"/>
              <a:t>：是否开房，</a:t>
            </a:r>
            <a:r>
              <a:rPr lang="en-US" altLang="zh-CN" sz="1000" dirty="0"/>
              <a:t>0</a:t>
            </a:r>
            <a:r>
              <a:rPr lang="zh-CN" altLang="zh-CN" sz="1000" dirty="0"/>
              <a:t>表示</a:t>
            </a:r>
            <a:r>
              <a:rPr lang="en-US" altLang="zh-CN" sz="1000" dirty="0"/>
              <a:t>open</a:t>
            </a:r>
            <a:r>
              <a:rPr lang="zh-CN" altLang="zh-CN" sz="1000" dirty="0"/>
              <a:t>，</a:t>
            </a:r>
            <a:r>
              <a:rPr lang="en-US" altLang="zh-CN" sz="1000" dirty="0"/>
              <a:t>1</a:t>
            </a:r>
            <a:r>
              <a:rPr lang="zh-CN" altLang="zh-CN" sz="1000" dirty="0"/>
              <a:t>表示</a:t>
            </a:r>
            <a:r>
              <a:rPr lang="en-US" altLang="zh-CN" sz="1000" dirty="0"/>
              <a:t>close</a:t>
            </a:r>
            <a:endParaRPr lang="zh-CN" altLang="zh-CN" sz="1000" dirty="0"/>
          </a:p>
          <a:p>
            <a:r>
              <a:rPr lang="en-US" altLang="zh-CN" sz="1000" dirty="0" err="1"/>
              <a:t>AgtStockQuantity</a:t>
            </a:r>
            <a:r>
              <a:rPr lang="zh-CN" altLang="zh-CN" sz="1000" dirty="0"/>
              <a:t>：对应房量</a:t>
            </a:r>
          </a:p>
          <a:p>
            <a:r>
              <a:rPr lang="en-US" altLang="zh-CN" sz="1000" dirty="0" smtClean="0"/>
              <a:t> </a:t>
            </a:r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5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直连房态信息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 dirty="0" smtClean="0"/>
              <a:t>select </a:t>
            </a:r>
            <a:r>
              <a:rPr lang="en-US" altLang="zh-CN" sz="1200" dirty="0"/>
              <a:t>top 100 * </a:t>
            </a:r>
            <a:endParaRPr lang="zh-CN" altLang="zh-CN" sz="1200" dirty="0"/>
          </a:p>
          <a:p>
            <a:r>
              <a:rPr lang="en-US" altLang="zh-CN" sz="1200" dirty="0"/>
              <a:t>--from </a:t>
            </a:r>
            <a:r>
              <a:rPr lang="en-US" altLang="zh-CN" sz="1200" dirty="0" err="1"/>
              <a:t>HtlOvsProductDB</a:t>
            </a:r>
            <a:r>
              <a:rPr lang="en-US" altLang="zh-CN" sz="1200" dirty="0"/>
              <a:t>..</a:t>
            </a:r>
            <a:r>
              <a:rPr lang="en-US" altLang="zh-CN" sz="1200" dirty="0" err="1"/>
              <a:t>RoomInfo_Intl_DBRepl</a:t>
            </a:r>
            <a:r>
              <a:rPr lang="en-US" altLang="zh-CN" sz="1200" dirty="0"/>
              <a:t>(</a:t>
            </a:r>
            <a:r>
              <a:rPr lang="en-US" altLang="zh-CN" sz="1200" dirty="0" err="1"/>
              <a:t>nolock</a:t>
            </a:r>
            <a:r>
              <a:rPr lang="en-US" altLang="zh-CN" sz="1200" dirty="0"/>
              <a:t>) </a:t>
            </a:r>
            <a:endParaRPr lang="zh-CN" altLang="zh-CN" sz="1200" dirty="0"/>
          </a:p>
          <a:p>
            <a:r>
              <a:rPr lang="en-US" altLang="zh-CN" sz="1200" dirty="0"/>
              <a:t>from </a:t>
            </a:r>
            <a:r>
              <a:rPr lang="en-US" altLang="zh-CN" sz="1200" dirty="0" err="1"/>
              <a:t>HtlOvsPubDB</a:t>
            </a:r>
            <a:r>
              <a:rPr lang="en-US" altLang="zh-CN" sz="1200" dirty="0"/>
              <a:t>..</a:t>
            </a:r>
            <a:r>
              <a:rPr lang="en-US" altLang="zh-CN" sz="1200" dirty="0" err="1"/>
              <a:t>RoomInfo_Intl</a:t>
            </a:r>
            <a:r>
              <a:rPr lang="en-US" altLang="zh-CN" sz="1200" dirty="0"/>
              <a:t>(</a:t>
            </a:r>
            <a:r>
              <a:rPr lang="en-US" altLang="zh-CN" sz="1200" dirty="0" err="1"/>
              <a:t>nolock</a:t>
            </a:r>
            <a:r>
              <a:rPr lang="en-US" altLang="zh-CN" sz="1200" dirty="0"/>
              <a:t>) </a:t>
            </a:r>
            <a:endParaRPr lang="zh-CN" altLang="zh-CN" sz="1200" dirty="0"/>
          </a:p>
          <a:p>
            <a:r>
              <a:rPr lang="en-US" altLang="zh-CN" sz="1200" dirty="0"/>
              <a:t>where 1 = 1 </a:t>
            </a:r>
            <a:endParaRPr lang="zh-CN" altLang="zh-CN" sz="1200" dirty="0"/>
          </a:p>
          <a:p>
            <a:r>
              <a:rPr lang="en-US" altLang="zh-CN" sz="1200" dirty="0"/>
              <a:t>--and Room = 2723693 </a:t>
            </a:r>
            <a:endParaRPr lang="zh-CN" altLang="zh-CN" sz="1200" dirty="0"/>
          </a:p>
          <a:p>
            <a:r>
              <a:rPr lang="en-US" altLang="zh-CN" sz="1200" dirty="0"/>
              <a:t>--and Room in (</a:t>
            </a:r>
            <a:r>
              <a:rPr lang="en-US" altLang="zh-CN" sz="1200" dirty="0" smtClean="0"/>
              <a:t>2723686) </a:t>
            </a:r>
            <a:endParaRPr lang="zh-CN" altLang="zh-CN" sz="1200" dirty="0"/>
          </a:p>
          <a:p>
            <a:r>
              <a:rPr lang="en-US" altLang="zh-CN" sz="1200" dirty="0"/>
              <a:t>and Room in (select room from </a:t>
            </a:r>
            <a:r>
              <a:rPr lang="en-US" altLang="zh-CN" sz="1200" dirty="0" err="1"/>
              <a:t>HtlOvsPubDB.dbo.roomtype_DBRepl</a:t>
            </a:r>
            <a:r>
              <a:rPr lang="en-US" altLang="zh-CN" sz="1200" dirty="0"/>
              <a:t> where hotel = 355407) </a:t>
            </a:r>
            <a:endParaRPr lang="zh-CN" altLang="zh-CN" sz="1200" dirty="0"/>
          </a:p>
          <a:p>
            <a:r>
              <a:rPr lang="en-US" altLang="zh-CN" sz="1200" dirty="0"/>
              <a:t>order by </a:t>
            </a:r>
            <a:r>
              <a:rPr lang="en-US" altLang="zh-CN" sz="1200" dirty="0" err="1"/>
              <a:t>effectdate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desc</a:t>
            </a:r>
            <a:endParaRPr lang="zh-CN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6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直连房价推送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000" dirty="0" err="1" smtClean="0"/>
              <a:t>Webservice</a:t>
            </a:r>
            <a:r>
              <a:rPr lang="zh-CN" altLang="en-US" sz="1000" dirty="0" smtClean="0"/>
              <a:t>地址：</a:t>
            </a:r>
            <a:r>
              <a:rPr lang="en-US" altLang="zh-CN" sz="1000" dirty="0"/>
              <a:t> </a:t>
            </a:r>
            <a:r>
              <a:rPr lang="en-US" altLang="zh-CN" sz="1000" u="sng" dirty="0">
                <a:hlinkClick r:id="rId2"/>
              </a:rPr>
              <a:t>http://vendor.fws.qa.nt.ctripcorp.com/Hotel/OTAReceive/LincolnCommonBtoBService.asmx</a:t>
            </a:r>
            <a:endParaRPr lang="zh-CN" altLang="zh-CN" sz="1000" dirty="0"/>
          </a:p>
          <a:p>
            <a:r>
              <a:rPr lang="zh-CN" altLang="zh-CN" sz="1000" dirty="0" smtClean="0"/>
              <a:t>房价</a:t>
            </a:r>
            <a:r>
              <a:rPr lang="zh-CN" altLang="en-US" sz="1000" dirty="0" smtClean="0"/>
              <a:t>的</a:t>
            </a:r>
            <a:r>
              <a:rPr lang="en-US" altLang="zh-CN" sz="1000" dirty="0" err="1" smtClean="0"/>
              <a:t>saop</a:t>
            </a:r>
            <a:r>
              <a:rPr lang="en-US" altLang="zh-CN" sz="1000" dirty="0" smtClean="0"/>
              <a:t> request file: </a:t>
            </a:r>
            <a:r>
              <a:rPr lang="en-US" altLang="zh-CN" sz="1000" dirty="0"/>
              <a:t/>
            </a:r>
            <a:br>
              <a:rPr lang="en-US" altLang="zh-CN" sz="1000" dirty="0"/>
            </a:br>
            <a:r>
              <a:rPr lang="en-US" altLang="zh-CN" sz="1000" dirty="0"/>
              <a:t>&lt;?xml version="1.0" encoding="utf-8"?&gt; </a:t>
            </a:r>
            <a:endParaRPr lang="zh-CN" altLang="zh-CN" sz="1000" dirty="0"/>
          </a:p>
          <a:p>
            <a:r>
              <a:rPr lang="en-US" altLang="zh-CN" sz="1000" dirty="0"/>
              <a:t>&lt;</a:t>
            </a:r>
            <a:r>
              <a:rPr lang="en-US" altLang="zh-CN" sz="1000" dirty="0" err="1"/>
              <a:t>soap:Envelope</a:t>
            </a:r>
            <a:r>
              <a:rPr lang="en-US" altLang="zh-CN" sz="1000" dirty="0"/>
              <a:t> </a:t>
            </a:r>
            <a:r>
              <a:rPr lang="en-US" altLang="zh-CN" sz="1000" dirty="0" err="1"/>
              <a:t>xmlns:xsi</a:t>
            </a:r>
            <a:r>
              <a:rPr lang="en-US" altLang="zh-CN" sz="1000" dirty="0"/>
              <a:t>="http://www.w3.org/2001/XMLSchema-instance" </a:t>
            </a:r>
            <a:r>
              <a:rPr lang="en-US" altLang="zh-CN" sz="1000" dirty="0" err="1"/>
              <a:t>xmlns:xsd</a:t>
            </a:r>
            <a:r>
              <a:rPr lang="en-US" altLang="zh-CN" sz="1000" dirty="0"/>
              <a:t>="http://www.w3.org/2001/XMLSchema" </a:t>
            </a:r>
            <a:r>
              <a:rPr lang="en-US" altLang="zh-CN" sz="1000" dirty="0" err="1"/>
              <a:t>xmlns:soap</a:t>
            </a:r>
            <a:r>
              <a:rPr lang="en-US" altLang="zh-CN" sz="1000" dirty="0"/>
              <a:t>="http://schemas.xmlsoap.org/soap/envelope/"&gt; </a:t>
            </a:r>
            <a:endParaRPr lang="zh-CN" altLang="zh-CN" sz="1000" dirty="0"/>
          </a:p>
          <a:p>
            <a:r>
              <a:rPr lang="en-US" altLang="zh-CN" sz="1000" dirty="0"/>
              <a:t>&lt;</a:t>
            </a:r>
            <a:r>
              <a:rPr lang="en-US" altLang="zh-CN" sz="1000" dirty="0" err="1"/>
              <a:t>soap:Body</a:t>
            </a:r>
            <a:r>
              <a:rPr lang="en-US" altLang="zh-CN" sz="1000" dirty="0"/>
              <a:t>&gt; </a:t>
            </a:r>
            <a:endParaRPr lang="zh-CN" altLang="zh-CN" sz="1000" dirty="0"/>
          </a:p>
          <a:p>
            <a:r>
              <a:rPr lang="en-US" altLang="zh-CN" sz="1000" dirty="0"/>
              <a:t>&lt;</a:t>
            </a:r>
            <a:r>
              <a:rPr lang="en-US" altLang="zh-CN" sz="1000" dirty="0" err="1"/>
              <a:t>PlanStatusUpdateArray</a:t>
            </a:r>
            <a:r>
              <a:rPr lang="en-US" altLang="zh-CN" sz="1000" dirty="0"/>
              <a:t> </a:t>
            </a:r>
            <a:r>
              <a:rPr lang="en-US" altLang="zh-CN" sz="1000" dirty="0" err="1"/>
              <a:t>xmlns</a:t>
            </a:r>
            <a:r>
              <a:rPr lang="en-US" altLang="zh-CN" sz="1000" dirty="0"/>
              <a:t>="http://service.commonb2b.lincoln.seanuts.co.jp/"&gt; </a:t>
            </a:r>
            <a:endParaRPr lang="zh-CN" altLang="zh-CN" sz="1000" dirty="0"/>
          </a:p>
          <a:p>
            <a:r>
              <a:rPr lang="en-US" altLang="zh-CN" sz="1000" dirty="0"/>
              <a:t>&lt;arg0 </a:t>
            </a:r>
            <a:r>
              <a:rPr lang="en-US" altLang="zh-CN" sz="1000" dirty="0" err="1"/>
              <a:t>xmlns</a:t>
            </a:r>
            <a:r>
              <a:rPr lang="en-US" altLang="zh-CN" sz="1000" dirty="0"/>
              <a:t>=""&gt; </a:t>
            </a:r>
            <a:endParaRPr lang="zh-CN" altLang="zh-CN" sz="1000" dirty="0"/>
          </a:p>
          <a:p>
            <a:r>
              <a:rPr lang="en-US" altLang="zh-CN" sz="1000" dirty="0"/>
              <a:t>&lt;</a:t>
            </a:r>
            <a:r>
              <a:rPr lang="en-US" altLang="zh-CN" sz="1000" dirty="0" err="1"/>
              <a:t>LoginId</a:t>
            </a:r>
            <a:r>
              <a:rPr lang="en-US" altLang="zh-CN" sz="1000" dirty="0"/>
              <a:t>&gt;50797&lt;/</a:t>
            </a:r>
            <a:r>
              <a:rPr lang="en-US" altLang="zh-CN" sz="1000" dirty="0" err="1"/>
              <a:t>LoginId</a:t>
            </a:r>
            <a:r>
              <a:rPr lang="en-US" altLang="zh-CN" sz="1000" dirty="0"/>
              <a:t>&gt; </a:t>
            </a:r>
            <a:endParaRPr lang="zh-CN" altLang="zh-CN" sz="1000" dirty="0"/>
          </a:p>
          <a:p>
            <a:r>
              <a:rPr lang="en-US" altLang="zh-CN" sz="1000" dirty="0"/>
              <a:t>&lt;</a:t>
            </a:r>
            <a:r>
              <a:rPr lang="en-US" altLang="zh-CN" sz="1000" dirty="0" err="1"/>
              <a:t>LoginPwd</a:t>
            </a:r>
            <a:r>
              <a:rPr lang="en-US" altLang="zh-CN" sz="1000" dirty="0"/>
              <a:t>&gt;111111&lt;/</a:t>
            </a:r>
            <a:r>
              <a:rPr lang="en-US" altLang="zh-CN" sz="1000" dirty="0" err="1"/>
              <a:t>LoginPwd</a:t>
            </a:r>
            <a:r>
              <a:rPr lang="en-US" altLang="zh-CN" sz="1000" dirty="0"/>
              <a:t>&gt; </a:t>
            </a:r>
            <a:endParaRPr lang="zh-CN" altLang="zh-CN" sz="1000" dirty="0"/>
          </a:p>
          <a:p>
            <a:r>
              <a:rPr lang="en-US" altLang="zh-CN" sz="1000" dirty="0"/>
              <a:t>&lt;</a:t>
            </a:r>
            <a:r>
              <a:rPr lang="en-US" altLang="zh-CN" sz="1000" dirty="0" err="1"/>
              <a:t>PlanUpdateRequestInfos</a:t>
            </a:r>
            <a:r>
              <a:rPr lang="en-US" altLang="zh-CN" sz="1000" dirty="0"/>
              <a:t>&gt; </a:t>
            </a:r>
            <a:endParaRPr lang="zh-CN" altLang="zh-CN" sz="1000" dirty="0"/>
          </a:p>
          <a:p>
            <a:r>
              <a:rPr lang="en-US" altLang="zh-CN" sz="1000" dirty="0"/>
              <a:t>&lt;</a:t>
            </a:r>
            <a:r>
              <a:rPr lang="en-US" altLang="zh-CN" sz="1000" dirty="0" err="1"/>
              <a:t>ScAgtPlanCode</a:t>
            </a:r>
            <a:r>
              <a:rPr lang="en-US" altLang="zh-CN" sz="1000" dirty="0"/>
              <a:t>&gt;2031&lt;/</a:t>
            </a:r>
            <a:r>
              <a:rPr lang="en-US" altLang="zh-CN" sz="1000" dirty="0" err="1"/>
              <a:t>ScAgtPlanCode</a:t>
            </a:r>
            <a:r>
              <a:rPr lang="en-US" altLang="zh-CN" sz="1000" dirty="0"/>
              <a:t>&gt; </a:t>
            </a:r>
            <a:endParaRPr lang="zh-CN" altLang="zh-CN" sz="1000" dirty="0"/>
          </a:p>
          <a:p>
            <a:r>
              <a:rPr lang="en-US" altLang="zh-CN" sz="1000" dirty="0"/>
              <a:t>&lt;</a:t>
            </a:r>
            <a:r>
              <a:rPr lang="en-US" altLang="zh-CN" sz="1000" dirty="0" err="1"/>
              <a:t>ScAgtRoomCode</a:t>
            </a:r>
            <a:r>
              <a:rPr lang="en-US" altLang="zh-CN" sz="1000" dirty="0"/>
              <a:t>&gt;134266&lt;/</a:t>
            </a:r>
            <a:r>
              <a:rPr lang="en-US" altLang="zh-CN" sz="1000" dirty="0" err="1"/>
              <a:t>ScAgtRoomCode</a:t>
            </a:r>
            <a:r>
              <a:rPr lang="en-US" altLang="zh-CN" sz="1000" dirty="0"/>
              <a:t>&gt; </a:t>
            </a:r>
            <a:endParaRPr lang="zh-CN" altLang="zh-CN" sz="1000" dirty="0"/>
          </a:p>
          <a:p>
            <a:r>
              <a:rPr lang="en-US" altLang="zh-CN" sz="1000" dirty="0"/>
              <a:t>&lt;</a:t>
            </a:r>
            <a:r>
              <a:rPr lang="en-US" altLang="zh-CN" sz="1000" dirty="0" err="1"/>
              <a:t>AppointedDate</a:t>
            </a:r>
            <a:r>
              <a:rPr lang="en-US" altLang="zh-CN" sz="1000" dirty="0"/>
              <a:t>&gt;20140801&lt;/</a:t>
            </a:r>
            <a:r>
              <a:rPr lang="en-US" altLang="zh-CN" sz="1000" dirty="0" err="1"/>
              <a:t>AppointedDate</a:t>
            </a:r>
            <a:r>
              <a:rPr lang="en-US" altLang="zh-CN" sz="1000" dirty="0"/>
              <a:t>&gt; </a:t>
            </a:r>
            <a:endParaRPr lang="zh-CN" altLang="zh-CN" sz="1000" dirty="0"/>
          </a:p>
          <a:p>
            <a:r>
              <a:rPr lang="en-US" altLang="zh-CN" sz="1000" dirty="0"/>
              <a:t>&lt;</a:t>
            </a:r>
            <a:r>
              <a:rPr lang="en-US" altLang="zh-CN" sz="1000" dirty="0" err="1"/>
              <a:t>StopStartDivision</a:t>
            </a:r>
            <a:r>
              <a:rPr lang="en-US" altLang="zh-CN" sz="1000" dirty="0"/>
              <a:t>&gt;0&lt;/</a:t>
            </a:r>
            <a:r>
              <a:rPr lang="en-US" altLang="zh-CN" sz="1000" dirty="0" err="1"/>
              <a:t>StopStartDivision</a:t>
            </a:r>
            <a:r>
              <a:rPr lang="en-US" altLang="zh-CN" sz="1000" dirty="0"/>
              <a:t>&gt; </a:t>
            </a:r>
            <a:endParaRPr lang="zh-CN" altLang="zh-CN" sz="1000" dirty="0"/>
          </a:p>
          <a:p>
            <a:r>
              <a:rPr lang="en-US" altLang="zh-CN" sz="1000" dirty="0"/>
              <a:t>&lt;PriceCode1&gt;1&lt;/PriceCode1&gt; </a:t>
            </a:r>
            <a:endParaRPr lang="zh-CN" altLang="zh-CN" sz="1000" dirty="0"/>
          </a:p>
          <a:p>
            <a:r>
              <a:rPr lang="en-US" altLang="zh-CN" sz="1000" dirty="0"/>
              <a:t>&lt;/</a:t>
            </a:r>
            <a:r>
              <a:rPr lang="en-US" altLang="zh-CN" sz="1000" dirty="0" err="1"/>
              <a:t>PlanUpdateRequestInfos</a:t>
            </a:r>
            <a:r>
              <a:rPr lang="en-US" altLang="zh-CN" sz="1000" dirty="0"/>
              <a:t>&gt; </a:t>
            </a:r>
            <a:endParaRPr lang="zh-CN" altLang="zh-CN" sz="1000" dirty="0"/>
          </a:p>
          <a:p>
            <a:r>
              <a:rPr lang="en-US" altLang="zh-CN" sz="1000" dirty="0"/>
              <a:t>&lt;/arg0&gt; </a:t>
            </a:r>
            <a:endParaRPr lang="zh-CN" altLang="zh-CN" sz="1000" dirty="0"/>
          </a:p>
          <a:p>
            <a:r>
              <a:rPr lang="en-US" altLang="zh-CN" sz="1000" dirty="0"/>
              <a:t>&lt;/</a:t>
            </a:r>
            <a:r>
              <a:rPr lang="en-US" altLang="zh-CN" sz="1000" dirty="0" err="1"/>
              <a:t>PlanStatusUpdateArray</a:t>
            </a:r>
            <a:r>
              <a:rPr lang="en-US" altLang="zh-CN" sz="1000" dirty="0"/>
              <a:t>&gt; </a:t>
            </a:r>
            <a:endParaRPr lang="zh-CN" altLang="zh-CN" sz="1000" dirty="0"/>
          </a:p>
          <a:p>
            <a:r>
              <a:rPr lang="en-US" altLang="zh-CN" sz="1000" dirty="0"/>
              <a:t>&lt;/</a:t>
            </a:r>
            <a:r>
              <a:rPr lang="en-US" altLang="zh-CN" sz="1000" dirty="0" err="1"/>
              <a:t>soap:Body</a:t>
            </a:r>
            <a:r>
              <a:rPr lang="en-US" altLang="zh-CN" sz="1000" dirty="0"/>
              <a:t>&gt; </a:t>
            </a:r>
            <a:r>
              <a:rPr lang="en-US" altLang="zh-CN" sz="1000" dirty="0" smtClean="0"/>
              <a:t> </a:t>
            </a:r>
            <a:endParaRPr lang="zh-CN" altLang="zh-CN" sz="1000" dirty="0"/>
          </a:p>
          <a:p>
            <a:r>
              <a:rPr lang="en-US" altLang="zh-CN" sz="1000" dirty="0"/>
              <a:t>&lt;/</a:t>
            </a:r>
            <a:r>
              <a:rPr lang="en-US" altLang="zh-CN" sz="1000" dirty="0" err="1"/>
              <a:t>soap:Envelope</a:t>
            </a:r>
            <a:r>
              <a:rPr lang="en-US" altLang="zh-CN" sz="1000" dirty="0"/>
              <a:t>&gt;</a:t>
            </a:r>
            <a:endParaRPr lang="zh-CN" altLang="zh-CN" sz="1000" dirty="0"/>
          </a:p>
          <a:p>
            <a:r>
              <a:rPr lang="en-US" altLang="zh-CN" sz="1000" dirty="0" smtClean="0"/>
              <a:t> </a:t>
            </a:r>
          </a:p>
          <a:p>
            <a:r>
              <a:rPr lang="en-US" altLang="zh-CN" sz="1000" dirty="0" err="1"/>
              <a:t>ScAgtPlanCode</a:t>
            </a:r>
            <a:r>
              <a:rPr lang="zh-CN" altLang="zh-CN" sz="1000" dirty="0"/>
              <a:t>：对应房型码</a:t>
            </a:r>
          </a:p>
          <a:p>
            <a:r>
              <a:rPr lang="en-US" altLang="zh-CN" sz="1000" dirty="0" err="1"/>
              <a:t>ScAgtRoomCode</a:t>
            </a:r>
            <a:r>
              <a:rPr lang="zh-CN" altLang="zh-CN" sz="1000" dirty="0"/>
              <a:t>：对应房型</a:t>
            </a:r>
            <a:r>
              <a:rPr lang="en-US" altLang="zh-CN" sz="1000" dirty="0"/>
              <a:t>id</a:t>
            </a:r>
            <a:endParaRPr lang="zh-CN" altLang="zh-CN" sz="1000" dirty="0"/>
          </a:p>
          <a:p>
            <a:r>
              <a:rPr lang="en-US" altLang="zh-CN" sz="1000" dirty="0"/>
              <a:t>PriceCode1</a:t>
            </a:r>
            <a:r>
              <a:rPr lang="zh-CN" altLang="zh-CN" sz="1000" dirty="0"/>
              <a:t>：对应房价</a:t>
            </a:r>
          </a:p>
          <a:p>
            <a:r>
              <a:rPr lang="en-US" altLang="zh-CN" sz="1000" dirty="0" smtClean="0"/>
              <a:t> </a:t>
            </a:r>
            <a:endParaRPr lang="en-US" altLang="zh-CN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2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直连房价信息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 dirty="0"/>
              <a:t>--</a:t>
            </a:r>
            <a:r>
              <a:rPr lang="zh-CN" altLang="en-US" sz="1200" dirty="0"/>
              <a:t>查看</a:t>
            </a:r>
            <a:r>
              <a:rPr lang="zh-CN" altLang="zh-CN" sz="1200" dirty="0"/>
              <a:t>海外房价</a:t>
            </a:r>
          </a:p>
          <a:p>
            <a:r>
              <a:rPr lang="en-US" altLang="zh-CN" sz="1200" dirty="0"/>
              <a:t>select top 100 * </a:t>
            </a:r>
            <a:endParaRPr lang="zh-CN" altLang="zh-CN" sz="1200" dirty="0"/>
          </a:p>
          <a:p>
            <a:r>
              <a:rPr lang="en-US" altLang="zh-CN" sz="1200" dirty="0"/>
              <a:t>--from </a:t>
            </a:r>
            <a:r>
              <a:rPr lang="en-US" altLang="zh-CN" sz="1200" dirty="0" err="1"/>
              <a:t>HtlOvsProductDB</a:t>
            </a:r>
            <a:r>
              <a:rPr lang="en-US" altLang="zh-CN" sz="1200" dirty="0"/>
              <a:t>..</a:t>
            </a:r>
            <a:r>
              <a:rPr lang="en-US" altLang="zh-CN" sz="1200" dirty="0" err="1"/>
              <a:t>roomPriceInfo_Intl</a:t>
            </a:r>
            <a:r>
              <a:rPr lang="en-US" altLang="zh-CN" sz="1200" dirty="0"/>
              <a:t>(</a:t>
            </a:r>
            <a:r>
              <a:rPr lang="en-US" altLang="zh-CN" sz="1200" dirty="0" err="1"/>
              <a:t>nolock</a:t>
            </a:r>
            <a:r>
              <a:rPr lang="en-US" altLang="zh-CN" sz="1200" dirty="0"/>
              <a:t>) </a:t>
            </a:r>
            <a:endParaRPr lang="zh-CN" altLang="zh-CN" sz="1200" dirty="0"/>
          </a:p>
          <a:p>
            <a:r>
              <a:rPr lang="en-US" altLang="zh-CN" sz="1200" dirty="0"/>
              <a:t>from </a:t>
            </a:r>
            <a:r>
              <a:rPr lang="en-US" altLang="zh-CN" sz="1200" dirty="0" err="1"/>
              <a:t>HtlOvsPubDB</a:t>
            </a:r>
            <a:r>
              <a:rPr lang="en-US" altLang="zh-CN" sz="1200" dirty="0"/>
              <a:t>..</a:t>
            </a:r>
            <a:r>
              <a:rPr lang="en-US" altLang="zh-CN" sz="1200" dirty="0" err="1"/>
              <a:t>roomPriceInfo_Intl</a:t>
            </a:r>
            <a:r>
              <a:rPr lang="en-US" altLang="zh-CN" sz="1200" dirty="0"/>
              <a:t>(</a:t>
            </a:r>
            <a:r>
              <a:rPr lang="en-US" altLang="zh-CN" sz="1200" dirty="0" err="1"/>
              <a:t>nolock</a:t>
            </a:r>
            <a:r>
              <a:rPr lang="en-US" altLang="zh-CN" sz="1200" dirty="0"/>
              <a:t>) </a:t>
            </a:r>
            <a:endParaRPr lang="zh-CN" altLang="zh-CN" sz="1200" dirty="0"/>
          </a:p>
          <a:p>
            <a:r>
              <a:rPr lang="en-US" altLang="zh-CN" sz="1200" dirty="0"/>
              <a:t>where 1 = 1 </a:t>
            </a:r>
            <a:endParaRPr lang="zh-CN" altLang="zh-CN" sz="1200" dirty="0"/>
          </a:p>
          <a:p>
            <a:r>
              <a:rPr lang="en-US" altLang="zh-CN" sz="1200" dirty="0"/>
              <a:t>and Room in (select room from </a:t>
            </a:r>
            <a:r>
              <a:rPr lang="en-US" altLang="zh-CN" sz="1200" dirty="0" err="1"/>
              <a:t>HtlOvsPubDB.dbo.roomtype_DBRepl</a:t>
            </a:r>
            <a:r>
              <a:rPr lang="en-US" altLang="zh-CN" sz="1200" dirty="0"/>
              <a:t> where hotel = 355407 ) </a:t>
            </a:r>
            <a:endParaRPr lang="zh-CN" altLang="zh-CN" sz="1200" dirty="0"/>
          </a:p>
          <a:p>
            <a:r>
              <a:rPr lang="en-US" altLang="zh-CN" sz="1200" dirty="0"/>
              <a:t>--and Room in (2725108,2725107,2723694,2723693,2723692,2723691,2723690,2723689,2723688,2723687,2723686) </a:t>
            </a:r>
            <a:endParaRPr lang="zh-CN" altLang="zh-CN" sz="1200" dirty="0"/>
          </a:p>
          <a:p>
            <a:r>
              <a:rPr lang="en-US" altLang="zh-CN" sz="1200" dirty="0"/>
              <a:t>order by </a:t>
            </a:r>
            <a:r>
              <a:rPr lang="en-US" altLang="zh-CN" sz="1200" dirty="0" err="1"/>
              <a:t>effectdate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desc</a:t>
            </a:r>
            <a:endParaRPr lang="zh-CN" altLang="zh-CN" sz="1200" dirty="0"/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1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100" dirty="0" smtClean="0"/>
              <a:t>一般</a:t>
            </a:r>
            <a:r>
              <a:rPr lang="en-US" altLang="zh-CN" sz="1100" dirty="0" smtClean="0"/>
              <a:t>data mapping </a:t>
            </a:r>
            <a:r>
              <a:rPr lang="zh-CN" altLang="en-US" sz="1100" dirty="0" smtClean="0"/>
              <a:t>问题存在这</a:t>
            </a:r>
            <a:r>
              <a:rPr lang="zh-CN" altLang="en-US" sz="1100" dirty="0"/>
              <a:t>几</a:t>
            </a:r>
            <a:r>
              <a:rPr lang="zh-CN" altLang="en-US" sz="1100" dirty="0" smtClean="0"/>
              <a:t>个字段里：</a:t>
            </a:r>
            <a:endParaRPr lang="en-US" altLang="zh-CN" sz="1100" dirty="0"/>
          </a:p>
          <a:p>
            <a:r>
              <a:rPr lang="zh-CN" altLang="en-US" sz="1100" dirty="0" smtClean="0"/>
              <a:t>房价，房态，</a:t>
            </a:r>
            <a:r>
              <a:rPr lang="en-US" altLang="zh-CN" sz="1100" dirty="0" smtClean="0"/>
              <a:t>Currency </a:t>
            </a:r>
            <a:r>
              <a:rPr lang="zh-CN" altLang="en-US" sz="1100" dirty="0" smtClean="0"/>
              <a:t>，房型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Rateplancode</a:t>
            </a:r>
            <a:r>
              <a:rPr lang="zh-CN" altLang="en-US" sz="1100" dirty="0" smtClean="0"/>
              <a:t>，等</a:t>
            </a:r>
            <a:endParaRPr lang="en-US" altLang="zh-CN" sz="1100" dirty="0" smtClean="0"/>
          </a:p>
          <a:p>
            <a:r>
              <a:rPr lang="zh-CN" altLang="en-US" sz="1100" dirty="0" smtClean="0"/>
              <a:t>解决的方法：</a:t>
            </a:r>
            <a:endParaRPr lang="en-US" altLang="zh-CN" sz="1100" dirty="0" smtClean="0"/>
          </a:p>
          <a:p>
            <a:r>
              <a:rPr lang="en-US" altLang="zh-CN" sz="1100" dirty="0" smtClean="0"/>
              <a:t>1</a:t>
            </a:r>
            <a:r>
              <a:rPr lang="zh-CN" altLang="en-US" sz="1100" dirty="0" smtClean="0"/>
              <a:t>。首先要用这个接口测试工具来决定问题的原因：</a:t>
            </a:r>
            <a:r>
              <a:rPr lang="en-US" altLang="zh-CN" sz="1100" dirty="0">
                <a:hlinkClick r:id="rId2"/>
              </a:rPr>
              <a:t>http://10.3.6.170:8096</a:t>
            </a:r>
            <a:r>
              <a:rPr lang="en-US" altLang="zh-CN" sz="1100" dirty="0" smtClean="0">
                <a:hlinkClick r:id="rId2"/>
              </a:rPr>
              <a:t>/</a:t>
            </a:r>
            <a:r>
              <a:rPr lang="en-US" altLang="zh-CN" sz="1100" dirty="0" smtClean="0"/>
              <a:t> </a:t>
            </a:r>
          </a:p>
          <a:p>
            <a:r>
              <a:rPr lang="en-US" altLang="zh-CN" sz="1100" dirty="0" smtClean="0"/>
              <a:t>2</a:t>
            </a:r>
            <a:r>
              <a:rPr lang="zh-CN" altLang="en-US" sz="1100" dirty="0" smtClean="0"/>
              <a:t>。查看对方返回的详细的数据</a:t>
            </a:r>
            <a:endParaRPr lang="en-US" altLang="zh-CN" sz="1100" dirty="0" smtClean="0"/>
          </a:p>
          <a:p>
            <a:r>
              <a:rPr lang="en-US" altLang="zh-CN" sz="1100" dirty="0" smtClean="0"/>
              <a:t>3</a:t>
            </a:r>
            <a:r>
              <a:rPr lang="zh-CN" altLang="en-US" sz="1100" dirty="0" smtClean="0"/>
              <a:t>。</a:t>
            </a:r>
            <a:r>
              <a:rPr lang="zh-CN" altLang="en-US" sz="1100" dirty="0"/>
              <a:t>要</a:t>
            </a:r>
            <a:r>
              <a:rPr lang="zh-CN" altLang="en-US" sz="1100" dirty="0" smtClean="0"/>
              <a:t>比较对方返回数据和</a:t>
            </a:r>
            <a:r>
              <a:rPr lang="en-US" altLang="zh-CN" sz="1100" dirty="0" smtClean="0"/>
              <a:t>Product </a:t>
            </a:r>
            <a:r>
              <a:rPr lang="en-US" altLang="zh-CN" sz="1100" dirty="0" err="1" smtClean="0"/>
              <a:t>db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里的相关数据</a:t>
            </a:r>
            <a:endParaRPr lang="en-US" altLang="zh-CN" sz="1100" dirty="0" smtClean="0"/>
          </a:p>
          <a:p>
            <a:r>
              <a:rPr lang="en-US" altLang="zh-CN" sz="1100" dirty="0" smtClean="0"/>
              <a:t>4</a:t>
            </a:r>
            <a:r>
              <a:rPr lang="zh-CN" altLang="en-US" sz="1100" dirty="0" smtClean="0"/>
              <a:t>。可以找到</a:t>
            </a:r>
            <a:r>
              <a:rPr lang="en-US" altLang="zh-CN" sz="1100" dirty="0" smtClean="0"/>
              <a:t>data mapping </a:t>
            </a:r>
            <a:r>
              <a:rPr lang="zh-CN" altLang="en-US" sz="1100" dirty="0" smtClean="0"/>
              <a:t>的问题</a:t>
            </a:r>
            <a:endParaRPr lang="en-US" altLang="zh-CN" sz="1100" dirty="0" smtClean="0"/>
          </a:p>
          <a:p>
            <a:r>
              <a:rPr lang="en-US" altLang="zh-CN" sz="1100" dirty="0" smtClean="0"/>
              <a:t>5</a:t>
            </a:r>
            <a:r>
              <a:rPr lang="zh-CN" altLang="en-US" sz="1100" dirty="0" smtClean="0"/>
              <a:t>。然后在 </a:t>
            </a:r>
            <a:r>
              <a:rPr lang="en-US" altLang="zh-CN" sz="1100" dirty="0" err="1" smtClean="0"/>
              <a:t>Hotelpubdb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里</a:t>
            </a:r>
            <a:r>
              <a:rPr lang="en-US" altLang="zh-CN" sz="1100" dirty="0" smtClean="0"/>
              <a:t>update </a:t>
            </a:r>
            <a:r>
              <a:rPr lang="zh-CN" altLang="en-US" sz="1100" dirty="0" smtClean="0"/>
              <a:t>相关数据。这样就是</a:t>
            </a:r>
            <a:r>
              <a:rPr lang="en-US" altLang="zh-CN" sz="1100" dirty="0" smtClean="0"/>
              <a:t>Data mapping </a:t>
            </a:r>
            <a:r>
              <a:rPr lang="zh-CN" altLang="en-US" sz="1100" dirty="0" smtClean="0"/>
              <a:t>问题会解决的。</a:t>
            </a:r>
            <a:endParaRPr lang="en-US" altLang="zh-CN" sz="1100" dirty="0" smtClean="0"/>
          </a:p>
          <a:p>
            <a:endParaRPr lang="en-US" altLang="zh-CN" sz="1100" dirty="0"/>
          </a:p>
          <a:p>
            <a:r>
              <a:rPr lang="zh-CN" altLang="en-US" sz="1100" dirty="0" smtClean="0"/>
              <a:t>比如：</a:t>
            </a:r>
            <a:r>
              <a:rPr lang="en-US" altLang="zh-CN" sz="1100" dirty="0" err="1" smtClean="0"/>
              <a:t>JTb</a:t>
            </a:r>
            <a:r>
              <a:rPr lang="zh-CN" altLang="zh-CN" sz="1100" dirty="0"/>
              <a:t>的房型</a:t>
            </a:r>
            <a:r>
              <a:rPr lang="zh-CN" altLang="zh-CN" sz="1100" dirty="0" smtClean="0"/>
              <a:t>匹配</a:t>
            </a:r>
            <a:r>
              <a:rPr lang="en-US" altLang="zh-CN" sz="1100" dirty="0" smtClean="0"/>
              <a:t>: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r>
              <a:rPr lang="en-US" altLang="zh-CN" sz="1100" dirty="0" err="1" smtClean="0"/>
              <a:t>HotelInterfaceDB</a:t>
            </a:r>
            <a:r>
              <a:rPr lang="en-US" altLang="zh-CN" sz="1100" dirty="0"/>
              <a:t>..</a:t>
            </a:r>
            <a:r>
              <a:rPr lang="en-US" altLang="zh-CN" sz="1100" dirty="0" err="1"/>
              <a:t>HotelGroup_RoomDescriptionRatePlanCode</a:t>
            </a:r>
            <a:r>
              <a:rPr lang="en-US" altLang="zh-CN" sz="1100" dirty="0"/>
              <a:t>  JTB</a:t>
            </a:r>
            <a:r>
              <a:rPr lang="zh-CN" altLang="zh-CN" sz="1100" dirty="0"/>
              <a:t>的房型适配表 </a:t>
            </a:r>
          </a:p>
          <a:p>
            <a:r>
              <a:rPr lang="en-US" altLang="zh-CN" sz="1100" dirty="0"/>
              <a:t>JTB</a:t>
            </a:r>
            <a:r>
              <a:rPr lang="zh-CN" altLang="zh-CN" sz="1100" dirty="0"/>
              <a:t>匹配最简洁的办法就是对方的可订检查返回中</a:t>
            </a:r>
          </a:p>
          <a:p>
            <a:r>
              <a:rPr lang="zh-CN" altLang="zh-CN" sz="1100" dirty="0"/>
              <a:t>找到</a:t>
            </a:r>
            <a:r>
              <a:rPr lang="en-US" altLang="zh-CN" sz="1100" dirty="0" err="1"/>
              <a:t>rateplancode</a:t>
            </a:r>
            <a:endParaRPr lang="zh-CN" altLang="zh-CN" sz="1100" dirty="0"/>
          </a:p>
          <a:p>
            <a:r>
              <a:rPr lang="en-US" altLang="zh-CN" sz="1100" dirty="0"/>
              <a:t>  &lt;</a:t>
            </a:r>
            <a:r>
              <a:rPr lang="en-US" altLang="zh-CN" sz="1100" dirty="0" err="1"/>
              <a:t>RatePlans</a:t>
            </a:r>
            <a:r>
              <a:rPr lang="en-US" altLang="zh-CN" sz="1100" dirty="0"/>
              <a:t>&gt;</a:t>
            </a:r>
            <a:endParaRPr lang="zh-CN" altLang="zh-CN" sz="1100" dirty="0"/>
          </a:p>
          <a:p>
            <a:r>
              <a:rPr lang="en-US" altLang="zh-CN" sz="1100" dirty="0"/>
              <a:t>        &lt;</a:t>
            </a:r>
            <a:r>
              <a:rPr lang="en-US" altLang="zh-CN" sz="1100" dirty="0" err="1"/>
              <a:t>RatePlan</a:t>
            </a:r>
            <a:r>
              <a:rPr lang="en-US" altLang="zh-CN" sz="1100" dirty="0"/>
              <a:t> </a:t>
            </a:r>
            <a:r>
              <a:rPr lang="en-US" altLang="zh-CN" sz="1100" dirty="0" err="1"/>
              <a:t>RatePlanID</a:t>
            </a:r>
            <a:r>
              <a:rPr lang="en-US" altLang="zh-CN" sz="1100" dirty="0"/>
              <a:t>="TYOHKPT06STD1" /&gt;</a:t>
            </a:r>
            <a:endParaRPr lang="zh-CN" altLang="zh-CN" sz="1100" dirty="0"/>
          </a:p>
          <a:p>
            <a:r>
              <a:rPr lang="en-US" altLang="zh-CN" sz="1100" dirty="0"/>
              <a:t>      &lt;/</a:t>
            </a:r>
            <a:r>
              <a:rPr lang="en-US" altLang="zh-CN" sz="1100" dirty="0" err="1"/>
              <a:t>RatePlans</a:t>
            </a:r>
            <a:r>
              <a:rPr lang="en-US" altLang="zh-CN" sz="1100" dirty="0"/>
              <a:t>&gt;</a:t>
            </a:r>
            <a:endParaRPr lang="zh-CN" altLang="zh-CN" sz="1100" dirty="0"/>
          </a:p>
          <a:p>
            <a:r>
              <a:rPr lang="zh-CN" altLang="zh-CN" sz="1100" dirty="0"/>
              <a:t>和</a:t>
            </a:r>
            <a:r>
              <a:rPr lang="en-US" altLang="zh-CN" sz="1100" dirty="0" err="1"/>
              <a:t>roomtypecode</a:t>
            </a:r>
            <a:endParaRPr lang="zh-CN" altLang="zh-CN" sz="1100" dirty="0"/>
          </a:p>
          <a:p>
            <a:r>
              <a:rPr lang="en-US" altLang="zh-CN" sz="1100" dirty="0"/>
              <a:t>&lt;</a:t>
            </a:r>
            <a:r>
              <a:rPr lang="en-US" altLang="zh-CN" sz="1100" dirty="0" err="1"/>
              <a:t>RoomTypes</a:t>
            </a:r>
            <a:r>
              <a:rPr lang="en-US" altLang="zh-CN" sz="1100" dirty="0"/>
              <a:t>&gt;</a:t>
            </a:r>
            <a:endParaRPr lang="zh-CN" altLang="zh-CN" sz="1100" dirty="0"/>
          </a:p>
          <a:p>
            <a:r>
              <a:rPr lang="en-US" altLang="zh-CN" sz="1100" dirty="0"/>
              <a:t>        &lt;</a:t>
            </a:r>
            <a:r>
              <a:rPr lang="en-US" altLang="zh-CN" sz="1100" dirty="0" err="1"/>
              <a:t>RoomType</a:t>
            </a:r>
            <a:r>
              <a:rPr lang="en-US" altLang="zh-CN" sz="1100" dirty="0"/>
              <a:t> </a:t>
            </a:r>
            <a:r>
              <a:rPr lang="en-US" altLang="zh-CN" sz="1100" dirty="0" err="1"/>
              <a:t>RoomType</a:t>
            </a:r>
            <a:r>
              <a:rPr lang="en-US" altLang="zh-CN" sz="1100" dirty="0"/>
              <a:t>="Twin(Single Use)" </a:t>
            </a:r>
            <a:r>
              <a:rPr lang="en-US" altLang="zh-CN" sz="1100" dirty="0" err="1"/>
              <a:t>RoomTypeCode</a:t>
            </a:r>
            <a:r>
              <a:rPr lang="en-US" altLang="zh-CN" sz="1100" dirty="0"/>
              <a:t>="SGL"&gt;</a:t>
            </a:r>
            <a:endParaRPr lang="zh-CN" altLang="zh-CN" sz="1100" dirty="0"/>
          </a:p>
          <a:p>
            <a:r>
              <a:rPr lang="en-US" altLang="zh-CN" sz="1100" dirty="0"/>
              <a:t>          &lt;Occupancy </a:t>
            </a:r>
            <a:r>
              <a:rPr lang="en-US" altLang="zh-CN" sz="1100" dirty="0" err="1"/>
              <a:t>AgeQualifyingCode</a:t>
            </a:r>
            <a:r>
              <a:rPr lang="en-US" altLang="zh-CN" sz="1100" dirty="0"/>
              <a:t>="ADL" </a:t>
            </a:r>
            <a:r>
              <a:rPr lang="en-US" altLang="zh-CN" sz="1100" dirty="0" err="1"/>
              <a:t>MaxOccupancy</a:t>
            </a:r>
            <a:r>
              <a:rPr lang="en-US" altLang="zh-CN" sz="1100" dirty="0"/>
              <a:t>="1" /&gt;</a:t>
            </a:r>
            <a:endParaRPr lang="zh-CN" altLang="zh-CN" sz="1100" dirty="0"/>
          </a:p>
          <a:p>
            <a:r>
              <a:rPr lang="en-US" altLang="zh-CN" sz="1100" dirty="0"/>
              <a:t>        &lt;/</a:t>
            </a:r>
            <a:r>
              <a:rPr lang="en-US" altLang="zh-CN" sz="1100" dirty="0" err="1"/>
              <a:t>RoomType</a:t>
            </a:r>
            <a:r>
              <a:rPr lang="en-US" altLang="zh-CN" sz="1100" dirty="0"/>
              <a:t>&gt;</a:t>
            </a:r>
            <a:endParaRPr lang="zh-CN" altLang="zh-CN" sz="1100" dirty="0"/>
          </a:p>
          <a:p>
            <a:r>
              <a:rPr lang="en-US" altLang="zh-CN" sz="1100" dirty="0"/>
              <a:t>      &lt;/</a:t>
            </a:r>
            <a:r>
              <a:rPr lang="en-US" altLang="zh-CN" sz="1100" dirty="0" err="1"/>
              <a:t>RoomTypes</a:t>
            </a:r>
            <a:r>
              <a:rPr lang="en-US" altLang="zh-CN" sz="1100" dirty="0"/>
              <a:t>&gt;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r>
              <a:rPr lang="zh-CN" altLang="zh-CN" sz="1100" dirty="0" smtClean="0"/>
              <a:t>那么</a:t>
            </a:r>
            <a:r>
              <a:rPr lang="zh-CN" altLang="zh-CN" sz="1100" dirty="0"/>
              <a:t>他对应的</a:t>
            </a:r>
            <a:r>
              <a:rPr lang="en-US" altLang="zh-CN" sz="1100" dirty="0" err="1"/>
              <a:t>hotelgrouproomtypecode</a:t>
            </a:r>
            <a:r>
              <a:rPr lang="zh-CN" altLang="zh-CN" sz="1100" dirty="0"/>
              <a:t>为</a:t>
            </a:r>
            <a:r>
              <a:rPr lang="en-US" altLang="zh-CN" sz="1100" dirty="0"/>
              <a:t> TYOHKPT06STD1+ SGL = KPT06SGLSTD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r>
              <a:rPr lang="zh-CN" altLang="zh-CN" sz="1100" dirty="0" smtClean="0"/>
              <a:t>还有</a:t>
            </a:r>
            <a:r>
              <a:rPr lang="zh-CN" altLang="zh-CN" sz="1100" dirty="0"/>
              <a:t>到</a:t>
            </a:r>
            <a:r>
              <a:rPr lang="en-US" altLang="zh-CN" sz="1100" dirty="0"/>
              <a:t>select * from </a:t>
            </a:r>
            <a:r>
              <a:rPr lang="en-US" altLang="zh-CN" sz="1100" dirty="0" err="1"/>
              <a:t>HotelInterfaceDB</a:t>
            </a:r>
            <a:r>
              <a:rPr lang="en-US" altLang="zh-CN" sz="1100" dirty="0"/>
              <a:t>..</a:t>
            </a:r>
            <a:r>
              <a:rPr lang="en-US" altLang="zh-CN" sz="1100" dirty="0" err="1"/>
              <a:t>HotelGroup_RoomDescriptionRatePlanCode</a:t>
            </a:r>
            <a:endParaRPr lang="zh-CN" altLang="zh-CN" sz="1100" dirty="0"/>
          </a:p>
          <a:p>
            <a:r>
              <a:rPr lang="zh-CN" altLang="zh-CN" sz="1100" dirty="0"/>
              <a:t>这个表找</a:t>
            </a:r>
            <a:r>
              <a:rPr lang="en-US" altLang="zh-CN" sz="1100" dirty="0"/>
              <a:t> </a:t>
            </a:r>
            <a:r>
              <a:rPr lang="en-US" altLang="zh-CN" sz="1100" dirty="0" err="1"/>
              <a:t>rateplancode</a:t>
            </a:r>
            <a:r>
              <a:rPr lang="en-US" altLang="zh-CN" sz="1100" dirty="0"/>
              <a:t> TYOHKPT06STD1SGL </a:t>
            </a:r>
            <a:r>
              <a:rPr lang="zh-CN" altLang="zh-CN" sz="1100" dirty="0"/>
              <a:t>记录有没有 必须要加一条</a:t>
            </a:r>
          </a:p>
          <a:p>
            <a:r>
              <a:rPr lang="zh-CN" altLang="en-US" sz="1000" dirty="0" smtClean="0"/>
              <a:t> </a:t>
            </a:r>
            <a:endParaRPr lang="en-US" altLang="zh-CN" sz="1000" dirty="0" smtClean="0"/>
          </a:p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4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000" dirty="0" smtClean="0"/>
              <a:t>--</a:t>
            </a:r>
            <a:r>
              <a:rPr lang="zh-CN" altLang="zh-CN" sz="1000" dirty="0"/>
              <a:t>查询订单中的房</a:t>
            </a:r>
            <a:r>
              <a:rPr lang="zh-CN" altLang="zh-CN" sz="1000" dirty="0" smtClean="0"/>
              <a:t>型</a:t>
            </a:r>
            <a:r>
              <a:rPr lang="en-US" altLang="zh-CN" sz="1000" dirty="0" smtClean="0"/>
              <a:t>: </a:t>
            </a:r>
            <a:endParaRPr lang="en-US" altLang="zh-CN" sz="1000" dirty="0"/>
          </a:p>
          <a:p>
            <a:r>
              <a:rPr lang="en-US" altLang="zh-CN" sz="1000" dirty="0" smtClean="0"/>
              <a:t>--</a:t>
            </a:r>
            <a:r>
              <a:rPr lang="zh-CN" altLang="zh-CN" sz="1000" dirty="0"/>
              <a:t>检查房型是否有</a:t>
            </a:r>
            <a:r>
              <a:rPr lang="zh-CN" altLang="zh-CN" sz="1000" dirty="0" smtClean="0"/>
              <a:t>价格</a:t>
            </a:r>
            <a:r>
              <a:rPr lang="en-US" altLang="zh-CN" sz="1000" dirty="0" smtClean="0"/>
              <a:t> </a:t>
            </a:r>
          </a:p>
          <a:p>
            <a:r>
              <a:rPr lang="en-US" altLang="zh-CN" sz="1000" dirty="0" smtClean="0"/>
              <a:t>USE </a:t>
            </a:r>
            <a:r>
              <a:rPr lang="en-US" altLang="zh-CN" sz="1000" dirty="0" err="1"/>
              <a:t>productdb</a:t>
            </a:r>
            <a:endParaRPr lang="zh-CN" altLang="zh-CN" sz="1000" dirty="0"/>
          </a:p>
          <a:p>
            <a:r>
              <a:rPr lang="en-US" altLang="zh-CN" sz="1000" dirty="0"/>
              <a:t>SELECT * FROM </a:t>
            </a:r>
            <a:r>
              <a:rPr lang="en-US" altLang="zh-CN" sz="1000" dirty="0" err="1"/>
              <a:t>roompriceinfo</a:t>
            </a:r>
            <a:r>
              <a:rPr lang="en-US" altLang="zh-CN" sz="1000" dirty="0"/>
              <a:t> </a:t>
            </a:r>
            <a:r>
              <a:rPr lang="en-US" altLang="zh-CN" sz="1000" dirty="0" err="1"/>
              <a:t>rp</a:t>
            </a:r>
            <a:r>
              <a:rPr lang="en-US" altLang="zh-CN" sz="1000" dirty="0"/>
              <a:t>(NOLOCK) </a:t>
            </a:r>
            <a:endParaRPr lang="zh-CN" altLang="zh-CN" sz="1000" dirty="0"/>
          </a:p>
          <a:p>
            <a:r>
              <a:rPr lang="en-US" altLang="zh-CN" sz="1000" dirty="0"/>
              <a:t>WHERE </a:t>
            </a:r>
            <a:r>
              <a:rPr lang="en-US" altLang="zh-CN" sz="1000" dirty="0" err="1"/>
              <a:t>rp.room</a:t>
            </a:r>
            <a:r>
              <a:rPr lang="en-US" altLang="zh-CN" sz="1000" dirty="0"/>
              <a:t>=452206 AND </a:t>
            </a:r>
            <a:r>
              <a:rPr lang="en-US" altLang="zh-CN" sz="1000" dirty="0" err="1" smtClean="0"/>
              <a:t>rp.effectdate</a:t>
            </a:r>
            <a:r>
              <a:rPr lang="en-US" altLang="zh-CN" sz="1000" dirty="0" smtClean="0"/>
              <a:t>=2014-10-02</a:t>
            </a:r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000" dirty="0" smtClean="0"/>
          </a:p>
          <a:p>
            <a:r>
              <a:rPr lang="en-US" altLang="zh-CN" sz="1000" dirty="0" smtClean="0"/>
              <a:t>--</a:t>
            </a:r>
            <a:r>
              <a:rPr lang="zh-CN" altLang="zh-CN" sz="1000" dirty="0"/>
              <a:t>检查房态是否可</a:t>
            </a:r>
            <a:r>
              <a:rPr lang="zh-CN" altLang="zh-CN" sz="1000" dirty="0" smtClean="0"/>
              <a:t>订</a:t>
            </a:r>
            <a:r>
              <a:rPr lang="en-US" altLang="zh-CN" sz="1000" dirty="0" smtClean="0"/>
              <a:t>:</a:t>
            </a:r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000" dirty="0" smtClean="0"/>
          </a:p>
          <a:p>
            <a:endParaRPr lang="en-US" altLang="zh-CN" sz="1000" dirty="0" smtClean="0"/>
          </a:p>
          <a:p>
            <a:endParaRPr lang="en-US" altLang="zh-CN" sz="1000" dirty="0"/>
          </a:p>
          <a:p>
            <a:endParaRPr lang="en-US" altLang="zh-CN" sz="1000" dirty="0" smtClean="0"/>
          </a:p>
          <a:p>
            <a:r>
              <a:rPr lang="en-US" altLang="zh-CN" sz="1000" dirty="0" smtClean="0"/>
              <a:t>SELECT </a:t>
            </a:r>
            <a:r>
              <a:rPr lang="en-US" altLang="zh-CN" sz="1000" dirty="0"/>
              <a:t>* FROM </a:t>
            </a:r>
            <a:r>
              <a:rPr lang="en-US" altLang="zh-CN" sz="1000" dirty="0" err="1"/>
              <a:t>V_roomstatusdetails</a:t>
            </a:r>
            <a:r>
              <a:rPr lang="en-US" altLang="zh-CN" sz="1000" dirty="0"/>
              <a:t> </a:t>
            </a:r>
            <a:r>
              <a:rPr lang="en-US" altLang="zh-CN" sz="1000" dirty="0" err="1"/>
              <a:t>rp</a:t>
            </a:r>
            <a:r>
              <a:rPr lang="en-US" altLang="zh-CN" sz="1000" dirty="0"/>
              <a:t>(NOLOCK) </a:t>
            </a:r>
            <a:endParaRPr lang="zh-CN" altLang="zh-CN" sz="1000" dirty="0"/>
          </a:p>
          <a:p>
            <a:r>
              <a:rPr lang="en-US" altLang="zh-CN" sz="1000" dirty="0" smtClean="0"/>
              <a:t>WHERE </a:t>
            </a:r>
            <a:r>
              <a:rPr lang="en-US" altLang="zh-CN" sz="1000" dirty="0" err="1"/>
              <a:t>rp.room</a:t>
            </a:r>
            <a:r>
              <a:rPr lang="en-US" altLang="zh-CN" sz="1000" dirty="0"/>
              <a:t>=452206 AND </a:t>
            </a:r>
            <a:r>
              <a:rPr lang="en-US" altLang="zh-CN" sz="1000" dirty="0" err="1"/>
              <a:t>rp.effectdate</a:t>
            </a:r>
            <a:r>
              <a:rPr lang="en-US" altLang="zh-CN" sz="1000" dirty="0"/>
              <a:t>='2014-10-02'</a:t>
            </a:r>
            <a:endParaRPr lang="zh-CN" altLang="zh-CN" sz="1000" dirty="0"/>
          </a:p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5" name="图片 4" descr="cid:image003.png@01CFC379.065AB220"/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562600"/>
            <a:ext cx="7334250" cy="99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cid:image002.png@01CFC377.787C4B90"/>
          <p:cNvPicPr/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73628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7458075" cy="83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8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 </a:t>
            </a:r>
            <a:r>
              <a:rPr lang="en-US" altLang="zh-CN" dirty="0" smtClean="0"/>
              <a:t>– Fat online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-- </a:t>
            </a:r>
            <a:r>
              <a:rPr lang="zh-CN" altLang="en-US" dirty="0" smtClean="0"/>
              <a:t>打开测试酒店的链接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查询房型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预订某一个价格的酒店 （预付，现付）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填写客人名字，联系信息，等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填写信用卡信息 和确认预订</a:t>
            </a:r>
            <a:endParaRPr lang="en-US" altLang="zh-CN" dirty="0" smtClean="0"/>
          </a:p>
          <a:p>
            <a:r>
              <a:rPr lang="en-US" altLang="zh-CN" dirty="0" smtClean="0"/>
              <a:t>-- Offline </a:t>
            </a:r>
            <a:r>
              <a:rPr lang="zh-CN" altLang="en-US" dirty="0" smtClean="0"/>
              <a:t>上查看订单号 （</a:t>
            </a:r>
            <a:r>
              <a:rPr lang="en-US" altLang="zh-CN" dirty="0" smtClean="0"/>
              <a:t>5780</a:t>
            </a:r>
            <a:r>
              <a:rPr lang="zh-CN" altLang="en-US" dirty="0" smtClean="0"/>
              <a:t>模块）</a:t>
            </a:r>
            <a:endParaRPr lang="en-US" altLang="zh-CN" dirty="0" smtClean="0"/>
          </a:p>
          <a:p>
            <a:r>
              <a:rPr lang="en-US" altLang="zh-CN" dirty="0" smtClean="0"/>
              <a:t>-- </a:t>
            </a:r>
            <a:r>
              <a:rPr lang="zh-CN" altLang="en-US" dirty="0" smtClean="0"/>
              <a:t>确认发送了预订直连</a:t>
            </a:r>
            <a:endParaRPr lang="en-US" altLang="zh-CN" dirty="0" smtClean="0"/>
          </a:p>
          <a:p>
            <a:r>
              <a:rPr lang="en-US" altLang="zh-CN" dirty="0" smtClean="0"/>
              <a:t>-- </a:t>
            </a:r>
            <a:r>
              <a:rPr lang="zh-CN" altLang="en-US" dirty="0"/>
              <a:t>确定可以</a:t>
            </a:r>
            <a:r>
              <a:rPr lang="zh-CN" altLang="en-US" dirty="0" smtClean="0"/>
              <a:t>发送修改直连</a:t>
            </a:r>
            <a:endParaRPr lang="en-US" altLang="zh-CN" dirty="0" smtClean="0"/>
          </a:p>
          <a:p>
            <a:r>
              <a:rPr lang="en-US" altLang="zh-CN" dirty="0" smtClean="0"/>
              <a:t>-- </a:t>
            </a:r>
            <a:r>
              <a:rPr lang="zh-CN" altLang="en-US" dirty="0" smtClean="0"/>
              <a:t>确定可以发现订单取消直连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2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 Manager </a:t>
            </a:r>
            <a:r>
              <a:rPr lang="zh-CN" altLang="en-US" dirty="0" smtClean="0"/>
              <a:t>订单生成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71105"/>
            <a:ext cx="5562600" cy="44862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8600" y="12192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ChannelManager</a:t>
            </a:r>
            <a:r>
              <a:rPr lang="en-US" altLang="zh-CN" dirty="0"/>
              <a:t> </a:t>
            </a:r>
            <a:r>
              <a:rPr lang="zh-CN" altLang="zh-CN" dirty="0"/>
              <a:t>订单确认</a:t>
            </a:r>
            <a:r>
              <a:rPr lang="en-US" altLang="zh-CN" dirty="0"/>
              <a:t>Job </a:t>
            </a:r>
            <a:r>
              <a:rPr lang="zh-CN" altLang="zh-CN" dirty="0"/>
              <a:t>逻辑不做在 自动确认平台中。重新做一个独立的</a:t>
            </a:r>
            <a:r>
              <a:rPr lang="en-US" altLang="zh-CN" dirty="0"/>
              <a:t>Job</a:t>
            </a:r>
            <a:r>
              <a:rPr lang="zh-CN" altLang="zh-CN" dirty="0"/>
              <a:t>，</a:t>
            </a:r>
          </a:p>
          <a:p>
            <a:r>
              <a:rPr lang="zh-CN" altLang="zh-CN" dirty="0"/>
              <a:t>自动确认平台需要过滤掉该类型的订单。</a:t>
            </a:r>
          </a:p>
        </p:txBody>
      </p:sp>
    </p:spTree>
    <p:extLst>
      <p:ext uri="{BB962C8B-B14F-4D97-AF65-F5344CB8AC3E}">
        <p14:creationId xmlns:p14="http://schemas.microsoft.com/office/powerpoint/2010/main" val="7975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直连接口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000" dirty="0"/>
              <a:t>高使用率</a:t>
            </a:r>
            <a:r>
              <a:rPr lang="zh-CN" altLang="en-US" sz="1000" dirty="0" smtClean="0"/>
              <a:t>接口：</a:t>
            </a:r>
            <a:endParaRPr lang="en-US" altLang="zh-CN" sz="1000" dirty="0" smtClean="0"/>
          </a:p>
          <a:p>
            <a:r>
              <a:rPr lang="en-US" altLang="zh-CN" sz="1000" b="0" dirty="0" err="1">
                <a:hlinkClick r:id="rId2"/>
              </a:rPr>
              <a:t>Hotel.InterfaceSwitch.CheckIfInterfaceHotelRequest</a:t>
            </a:r>
            <a:r>
              <a:rPr lang="en-US" altLang="zh-CN" sz="1000" b="0" dirty="0">
                <a:hlinkClick r:id="rId2"/>
              </a:rPr>
              <a:t> </a:t>
            </a:r>
            <a:r>
              <a:rPr lang="zh-CN" altLang="en-US" sz="1000" b="0" dirty="0">
                <a:hlinkClick r:id="rId2"/>
              </a:rPr>
              <a:t>检查酒店</a:t>
            </a:r>
            <a:r>
              <a:rPr lang="en-US" altLang="zh-CN" sz="1000" b="0" dirty="0">
                <a:hlinkClick r:id="rId2"/>
              </a:rPr>
              <a:t>/</a:t>
            </a:r>
            <a:r>
              <a:rPr lang="zh-CN" altLang="en-US" sz="1000" b="0" dirty="0">
                <a:hlinkClick r:id="rId2"/>
              </a:rPr>
              <a:t>房型是否属于直连</a:t>
            </a:r>
            <a:r>
              <a:rPr lang="zh-CN" altLang="en-US" sz="1000" b="0" dirty="0"/>
              <a:t> </a:t>
            </a:r>
            <a:endParaRPr lang="en-US" altLang="zh-CN" sz="1000" b="0" dirty="0" smtClean="0"/>
          </a:p>
          <a:p>
            <a:r>
              <a:rPr lang="en-US" altLang="zh-CN" sz="1000" b="0" dirty="0" err="1" smtClean="0">
                <a:hlinkClick r:id="rId3"/>
              </a:rPr>
              <a:t>Hotel.InterfaceSwitch.GetHotelAvailRequest</a:t>
            </a:r>
            <a:r>
              <a:rPr lang="en-US" altLang="zh-CN" sz="1000" b="0" dirty="0" smtClean="0">
                <a:hlinkClick r:id="rId3"/>
              </a:rPr>
              <a:t> </a:t>
            </a:r>
            <a:r>
              <a:rPr lang="zh-CN" altLang="en-US" sz="1000" b="0" dirty="0">
                <a:hlinkClick r:id="rId3"/>
              </a:rPr>
              <a:t>检查酒店</a:t>
            </a:r>
            <a:r>
              <a:rPr lang="en-US" altLang="zh-CN" sz="1000" b="0" dirty="0">
                <a:hlinkClick r:id="rId3"/>
              </a:rPr>
              <a:t>/</a:t>
            </a:r>
            <a:r>
              <a:rPr lang="zh-CN" altLang="en-US" sz="1000" b="0" dirty="0">
                <a:hlinkClick r:id="rId3"/>
              </a:rPr>
              <a:t>房型是否可定</a:t>
            </a:r>
            <a:r>
              <a:rPr lang="zh-CN" altLang="en-US" sz="1000" b="0" dirty="0"/>
              <a:t> </a:t>
            </a:r>
            <a:endParaRPr lang="en-US" altLang="zh-CN" sz="1000" b="0" dirty="0" smtClean="0"/>
          </a:p>
          <a:p>
            <a:endParaRPr lang="en-US" altLang="zh-CN" sz="1000" b="0" dirty="0"/>
          </a:p>
          <a:p>
            <a:r>
              <a:rPr lang="zh-CN" altLang="en-US" sz="1000" dirty="0"/>
              <a:t>逻辑类</a:t>
            </a:r>
            <a:r>
              <a:rPr lang="zh-CN" altLang="en-US" sz="1000" dirty="0" smtClean="0"/>
              <a:t>接口：</a:t>
            </a:r>
            <a:endParaRPr lang="en-US" altLang="zh-CN" sz="1000" dirty="0" smtClean="0"/>
          </a:p>
          <a:p>
            <a:r>
              <a:rPr lang="zh-CN" altLang="en-US" sz="1000" b="0" dirty="0" smtClean="0">
                <a:hlinkClick r:id="rId4"/>
              </a:rPr>
              <a:t>发送</a:t>
            </a:r>
            <a:r>
              <a:rPr lang="zh-CN" altLang="en-US" sz="1000" b="0" dirty="0">
                <a:hlinkClick r:id="rId4"/>
              </a:rPr>
              <a:t>新单逻辑</a:t>
            </a:r>
            <a:r>
              <a:rPr lang="en-US" altLang="zh-CN" sz="1000" b="0" dirty="0" err="1">
                <a:hlinkClick r:id="rId4"/>
              </a:rPr>
              <a:t>Hotel.InterFaceSwitchPoly.SendNewOrderRequest</a:t>
            </a:r>
            <a:r>
              <a:rPr lang="en-US" altLang="zh-CN" sz="1000" b="0" dirty="0"/>
              <a:t> </a:t>
            </a:r>
            <a:endParaRPr lang="en-US" altLang="zh-CN" sz="1000" b="0" dirty="0" smtClean="0"/>
          </a:p>
          <a:p>
            <a:r>
              <a:rPr lang="zh-CN" altLang="en-US" sz="1000" b="0" dirty="0">
                <a:hlinkClick r:id="rId5"/>
              </a:rPr>
              <a:t>延住订单业务逻辑处理</a:t>
            </a:r>
            <a:r>
              <a:rPr lang="en-US" altLang="zh-CN" sz="1000" b="0" dirty="0" err="1">
                <a:hlinkClick r:id="rId5"/>
              </a:rPr>
              <a:t>Hotel.InterfaceSwitchPoly.SendDelayOrderRequest</a:t>
            </a:r>
            <a:r>
              <a:rPr lang="en-US" altLang="zh-CN" sz="1000" b="0" dirty="0"/>
              <a:t> </a:t>
            </a:r>
            <a:endParaRPr lang="en-US" altLang="zh-CN" sz="1000" b="0" dirty="0" smtClean="0"/>
          </a:p>
          <a:p>
            <a:r>
              <a:rPr lang="zh-CN" altLang="en-US" sz="1000" b="0" dirty="0">
                <a:hlinkClick r:id="rId6"/>
              </a:rPr>
              <a:t>订单发送业务逻辑处理 </a:t>
            </a:r>
            <a:r>
              <a:rPr lang="en-US" altLang="zh-CN" sz="1000" b="0" dirty="0" err="1">
                <a:hlinkClick r:id="rId6"/>
              </a:rPr>
              <a:t>Hotel.InterfaceSwitchPoly.SubmitHotelOrderPolyRequest</a:t>
            </a:r>
            <a:r>
              <a:rPr lang="en-US" altLang="zh-CN" sz="1000" b="0" dirty="0"/>
              <a:t> </a:t>
            </a:r>
            <a:endParaRPr lang="en-US" altLang="zh-CN" sz="1000" b="0" dirty="0" smtClean="0"/>
          </a:p>
          <a:p>
            <a:endParaRPr lang="en-US" altLang="zh-CN" sz="1000" b="0" dirty="0"/>
          </a:p>
          <a:p>
            <a:r>
              <a:rPr lang="zh-CN" altLang="en-US" sz="1000" dirty="0"/>
              <a:t>专门服务于国内直连的</a:t>
            </a:r>
            <a:r>
              <a:rPr lang="zh-CN" altLang="en-US" sz="1000" dirty="0" smtClean="0"/>
              <a:t>接口：</a:t>
            </a:r>
            <a:endParaRPr lang="en-US" altLang="zh-CN" sz="1000" dirty="0" smtClean="0"/>
          </a:p>
          <a:p>
            <a:r>
              <a:rPr lang="en-US" altLang="zh-CN" sz="1000" b="0" dirty="0" err="1">
                <a:hlinkClick r:id="rId7"/>
              </a:rPr>
              <a:t>Hotel.InterFaceSwitchPoly.SendFillOrderRequest</a:t>
            </a:r>
            <a:r>
              <a:rPr lang="en-US" altLang="zh-CN" sz="1000" b="0" dirty="0"/>
              <a:t> </a:t>
            </a:r>
            <a:endParaRPr lang="en-US" altLang="zh-CN" sz="1000" b="0" dirty="0" smtClean="0"/>
          </a:p>
          <a:p>
            <a:r>
              <a:rPr lang="en-US" altLang="zh-CN" sz="1000" b="0" dirty="0" err="1">
                <a:hlinkClick r:id="rId8"/>
              </a:rPr>
              <a:t>Hotel.InterFaceSwitch.SubmitFillHotelOrderRequest</a:t>
            </a:r>
            <a:r>
              <a:rPr lang="en-US" altLang="zh-CN" sz="1000" b="0" dirty="0"/>
              <a:t> </a:t>
            </a:r>
            <a:endParaRPr lang="en-US" altLang="zh-CN" sz="1000" b="0" dirty="0" smtClean="0"/>
          </a:p>
          <a:p>
            <a:r>
              <a:rPr lang="en-US" altLang="zh-CN" sz="1000" b="0" dirty="0" err="1">
                <a:hlinkClick r:id="rId9"/>
              </a:rPr>
              <a:t>Hotel.InterfaceSwitch.SubmitHotelOrderEmailRequest</a:t>
            </a:r>
            <a:r>
              <a:rPr lang="en-US" altLang="zh-CN" sz="1000" b="0" dirty="0"/>
              <a:t> </a:t>
            </a:r>
            <a:endParaRPr lang="en-US" altLang="zh-CN" sz="1000" b="0" dirty="0" smtClean="0"/>
          </a:p>
          <a:p>
            <a:r>
              <a:rPr lang="en-US" altLang="zh-CN" sz="1000" b="0" dirty="0" err="1">
                <a:hlinkClick r:id="rId10"/>
              </a:rPr>
              <a:t>Hotel.InterfaceSwitch.CheckRoomAvailRequest</a:t>
            </a:r>
            <a:r>
              <a:rPr lang="en-US" altLang="zh-CN" sz="1000" b="0" dirty="0"/>
              <a:t> </a:t>
            </a:r>
            <a:r>
              <a:rPr lang="en-US" altLang="zh-CN" sz="1000" b="0" dirty="0" smtClean="0"/>
              <a:t> </a:t>
            </a:r>
          </a:p>
          <a:p>
            <a:endParaRPr lang="en-US" altLang="zh-CN" sz="1000" b="0" dirty="0"/>
          </a:p>
          <a:p>
            <a:r>
              <a:rPr lang="zh-CN" altLang="en-US" sz="1000" dirty="0"/>
              <a:t>与直连有调用</a:t>
            </a:r>
            <a:r>
              <a:rPr lang="en-US" altLang="zh-CN" sz="1000" dirty="0"/>
              <a:t>/</a:t>
            </a:r>
            <a:r>
              <a:rPr lang="zh-CN" altLang="en-US" sz="1000" dirty="0"/>
              <a:t>被调用关系的</a:t>
            </a:r>
            <a:r>
              <a:rPr lang="zh-CN" altLang="en-US" sz="1000" dirty="0" smtClean="0"/>
              <a:t>接口：</a:t>
            </a:r>
            <a:endParaRPr lang="en-US" altLang="zh-CN" sz="1000" dirty="0" smtClean="0"/>
          </a:p>
          <a:p>
            <a:r>
              <a:rPr lang="zh-CN" altLang="en-US" sz="1000" b="0" dirty="0">
                <a:hlinkClick r:id="rId11"/>
              </a:rPr>
              <a:t>订单生成服务在酒店列表页的调用</a:t>
            </a:r>
            <a:r>
              <a:rPr lang="en-US" altLang="zh-CN" sz="1000" b="0" dirty="0" err="1">
                <a:hlinkClick r:id="rId11"/>
              </a:rPr>
              <a:t>Hotel.Booking.ReservationWS.HotelRatePlanRQ</a:t>
            </a:r>
            <a:r>
              <a:rPr lang="en-US" altLang="zh-CN" sz="1000" b="0" dirty="0"/>
              <a:t> </a:t>
            </a:r>
            <a:endParaRPr lang="en-US" altLang="zh-CN" sz="1000" b="0" dirty="0" smtClean="0"/>
          </a:p>
          <a:p>
            <a:r>
              <a:rPr lang="zh-CN" altLang="en-US" sz="1000" b="0" dirty="0">
                <a:hlinkClick r:id="rId12"/>
              </a:rPr>
              <a:t>订单生成服务在酒店详情页的调用</a:t>
            </a:r>
            <a:r>
              <a:rPr lang="en-US" altLang="zh-CN" sz="1000" b="0" dirty="0" err="1">
                <a:hlinkClick r:id="rId12"/>
              </a:rPr>
              <a:t>Hotel.Booking.ReservationWS.HotelRatePlanRQ</a:t>
            </a:r>
            <a:r>
              <a:rPr lang="en-US" altLang="zh-CN" sz="1000" b="0" dirty="0"/>
              <a:t> </a:t>
            </a:r>
            <a:endParaRPr lang="en-US" altLang="zh-CN" sz="1000" b="0" dirty="0" smtClean="0"/>
          </a:p>
          <a:p>
            <a:r>
              <a:rPr lang="zh-CN" altLang="en-US" sz="1000" b="0" dirty="0">
                <a:hlinkClick r:id="rId13"/>
              </a:rPr>
              <a:t>订单生成服务给度假套餐的调用</a:t>
            </a:r>
            <a:r>
              <a:rPr lang="en-US" altLang="zh-CN" sz="1000" b="0" dirty="0" err="1">
                <a:hlinkClick r:id="rId13"/>
              </a:rPr>
              <a:t>Hotel.Booking.ReservationWS.HotelRatePlanRQ</a:t>
            </a:r>
            <a:r>
              <a:rPr lang="en-US" altLang="zh-CN" sz="1000" b="0" dirty="0"/>
              <a:t> </a:t>
            </a:r>
            <a:endParaRPr lang="en-US" altLang="zh-CN" sz="1000" b="0" dirty="0" smtClean="0"/>
          </a:p>
          <a:p>
            <a:r>
              <a:rPr lang="zh-CN" altLang="en-US" sz="1000" b="0" dirty="0">
                <a:hlinkClick r:id="rId14"/>
              </a:rPr>
              <a:t>订单生成服务对酒店可定检查</a:t>
            </a:r>
            <a:r>
              <a:rPr lang="en-US" altLang="zh-CN" sz="1000" b="0" dirty="0" err="1">
                <a:hlinkClick r:id="rId14"/>
              </a:rPr>
              <a:t>Hotel.Booking.ReservationWS.HotelAvailRQ</a:t>
            </a:r>
            <a:r>
              <a:rPr lang="en-US" altLang="zh-CN" sz="1000" b="0" dirty="0"/>
              <a:t> </a:t>
            </a:r>
            <a:endParaRPr lang="en-US" altLang="zh-CN" sz="1000" b="0" dirty="0" smtClean="0"/>
          </a:p>
          <a:p>
            <a:r>
              <a:rPr lang="zh-CN" altLang="en-US" sz="1000" b="0" dirty="0">
                <a:hlinkClick r:id="rId15"/>
              </a:rPr>
              <a:t>订单生成服务对房型可定检查</a:t>
            </a:r>
            <a:r>
              <a:rPr lang="en-US" altLang="zh-CN" sz="1000" b="0" dirty="0" err="1">
                <a:hlinkClick r:id="rId15"/>
              </a:rPr>
              <a:t>Hotel.Booking.ReservationWS.HotelAvailRQ</a:t>
            </a:r>
            <a:r>
              <a:rPr lang="en-US" altLang="zh-CN" sz="1000" b="0" dirty="0"/>
              <a:t> </a:t>
            </a:r>
            <a:endParaRPr lang="en-US" altLang="zh-CN" sz="1000" b="0" dirty="0" smtClean="0"/>
          </a:p>
          <a:p>
            <a:r>
              <a:rPr lang="en-US" altLang="zh-CN" sz="1000" b="0" dirty="0" err="1">
                <a:hlinkClick r:id="rId16"/>
              </a:rPr>
              <a:t>vcc</a:t>
            </a:r>
            <a:r>
              <a:rPr lang="zh-CN" altLang="en-US" sz="1000" b="0" dirty="0">
                <a:hlinkClick r:id="rId16"/>
              </a:rPr>
              <a:t>订单直连发送时查信用卡</a:t>
            </a:r>
            <a:r>
              <a:rPr lang="en-US" altLang="zh-CN" sz="1000" b="0" dirty="0" err="1">
                <a:hlinkClick r:id="rId16"/>
              </a:rPr>
              <a:t>AccCash.CreditCard.GetCreditCardInfo</a:t>
            </a:r>
            <a:r>
              <a:rPr lang="en-US" altLang="zh-CN" sz="1000" b="0" dirty="0"/>
              <a:t> </a:t>
            </a:r>
            <a:endParaRPr lang="en-US" altLang="zh-CN" sz="1000" b="0" dirty="0" smtClean="0"/>
          </a:p>
          <a:p>
            <a:r>
              <a:rPr lang="zh-CN" altLang="en-US" sz="1000" b="0" dirty="0">
                <a:hlinkClick r:id="rId17"/>
              </a:rPr>
              <a:t>订单接口调用直连发送接口</a:t>
            </a:r>
            <a:r>
              <a:rPr lang="en-US" altLang="zh-CN" sz="1000" b="0" dirty="0" err="1">
                <a:hlinkClick r:id="rId17"/>
              </a:rPr>
              <a:t>Hotel.Order.VendorConfirm.OnlineSwitchHotelOrderAutoSendRequest</a:t>
            </a:r>
            <a:r>
              <a:rPr lang="en-US" altLang="zh-CN" sz="1000" b="0" dirty="0"/>
              <a:t> </a:t>
            </a:r>
            <a:endParaRPr lang="en-US" altLang="zh-CN" sz="1000" b="0" dirty="0" smtClean="0"/>
          </a:p>
          <a:p>
            <a:endParaRPr lang="en-US" altLang="zh-CN" sz="1000" b="0" dirty="0"/>
          </a:p>
          <a:p>
            <a:r>
              <a:rPr lang="zh-CN" altLang="en-US" sz="1000" dirty="0"/>
              <a:t>已废弃</a:t>
            </a:r>
            <a:r>
              <a:rPr lang="zh-CN" altLang="en-US" sz="1000" dirty="0" smtClean="0"/>
              <a:t>接口：</a:t>
            </a:r>
            <a:endParaRPr lang="en-US" altLang="zh-CN" sz="1000" dirty="0" smtClean="0"/>
          </a:p>
          <a:p>
            <a:r>
              <a:rPr lang="en-US" altLang="zh-CN" sz="1000" b="0" dirty="0" err="1">
                <a:hlinkClick r:id="rId18"/>
              </a:rPr>
              <a:t>Hotel.InterFaceSwitch.CheckMobileIsHotelGroupMemberRequest</a:t>
            </a:r>
            <a:r>
              <a:rPr lang="en-US" altLang="zh-CN" sz="1000" b="0" dirty="0"/>
              <a:t> </a:t>
            </a:r>
            <a:r>
              <a:rPr lang="en-US" altLang="zh-CN" sz="1000" b="0" dirty="0" smtClean="0"/>
              <a:t> </a:t>
            </a:r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4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直连模块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100" dirty="0"/>
              <a:t>5337</a:t>
            </a:r>
            <a:r>
              <a:rPr lang="zh-CN" altLang="en-US" sz="1100" dirty="0"/>
              <a:t>佣金</a:t>
            </a:r>
            <a:r>
              <a:rPr lang="zh-CN" altLang="en-US" sz="1100" dirty="0" smtClean="0"/>
              <a:t>模块：</a:t>
            </a:r>
            <a:endParaRPr lang="en-US" altLang="zh-CN" sz="1100" dirty="0" smtClean="0"/>
          </a:p>
          <a:p>
            <a:r>
              <a:rPr lang="en-US" altLang="zh-CN" sz="1100" dirty="0" smtClean="0"/>
              <a:t>--</a:t>
            </a:r>
            <a:r>
              <a:rPr lang="zh-CN" altLang="en-US" sz="1100" b="0" dirty="0">
                <a:hlinkClick r:id="rId2"/>
              </a:rPr>
              <a:t>房型佣金查看及维护</a:t>
            </a:r>
            <a:r>
              <a:rPr lang="zh-CN" altLang="en-US" sz="1100" b="0" dirty="0"/>
              <a:t> </a:t>
            </a:r>
            <a:endParaRPr lang="en-US" altLang="zh-CN" sz="1100" b="0" dirty="0" smtClean="0"/>
          </a:p>
          <a:p>
            <a:r>
              <a:rPr lang="en-US" altLang="zh-CN" sz="1100" b="0" dirty="0" smtClean="0"/>
              <a:t>--</a:t>
            </a:r>
            <a:r>
              <a:rPr lang="zh-CN" altLang="en-US" sz="1100" b="0" dirty="0">
                <a:hlinkClick r:id="rId3"/>
              </a:rPr>
              <a:t>酒店佣金维护</a:t>
            </a:r>
            <a:r>
              <a:rPr lang="zh-CN" altLang="en-US" sz="1100" b="0" dirty="0"/>
              <a:t> </a:t>
            </a:r>
            <a:endParaRPr lang="en-US" altLang="zh-CN" sz="1100" b="0" dirty="0" smtClean="0"/>
          </a:p>
          <a:p>
            <a:r>
              <a:rPr lang="en-US" altLang="zh-CN" sz="1100" b="0" dirty="0" smtClean="0"/>
              <a:t>--</a:t>
            </a:r>
            <a:r>
              <a:rPr lang="zh-CN" altLang="en-US" sz="1100" b="0" dirty="0">
                <a:hlinkClick r:id="rId4"/>
              </a:rPr>
              <a:t>酒店佣金查询</a:t>
            </a:r>
            <a:r>
              <a:rPr lang="zh-CN" altLang="en-US" sz="1100" b="0" dirty="0"/>
              <a:t> </a:t>
            </a:r>
            <a:endParaRPr lang="en-US" altLang="zh-CN" sz="1100" b="0" dirty="0" smtClean="0"/>
          </a:p>
          <a:p>
            <a:r>
              <a:rPr lang="en-US" altLang="zh-CN" sz="1100" b="0" dirty="0" smtClean="0"/>
              <a:t>--</a:t>
            </a:r>
            <a:r>
              <a:rPr lang="zh-CN" altLang="en-US" sz="1100" b="0" dirty="0">
                <a:hlinkClick r:id="rId5"/>
              </a:rPr>
              <a:t>集团佣金查看</a:t>
            </a:r>
            <a:r>
              <a:rPr lang="zh-CN" altLang="en-US" sz="1100" b="0" dirty="0"/>
              <a:t> </a:t>
            </a:r>
            <a:endParaRPr lang="en-US" altLang="zh-CN" sz="1100" b="0" dirty="0" smtClean="0"/>
          </a:p>
          <a:p>
            <a:r>
              <a:rPr lang="en-US" altLang="zh-CN" sz="1100" dirty="0" smtClean="0"/>
              <a:t>4177</a:t>
            </a:r>
            <a:r>
              <a:rPr lang="zh-CN" altLang="en-US" sz="1100" dirty="0"/>
              <a:t>配置</a:t>
            </a:r>
            <a:r>
              <a:rPr lang="zh-CN" altLang="en-US" sz="1100" dirty="0" smtClean="0"/>
              <a:t>模块：</a:t>
            </a:r>
            <a:endParaRPr lang="en-US" altLang="zh-CN" sz="1100" dirty="0" smtClean="0"/>
          </a:p>
          <a:p>
            <a:r>
              <a:rPr lang="en-US" altLang="zh-CN" sz="1100" dirty="0" smtClean="0"/>
              <a:t>--</a:t>
            </a:r>
            <a:r>
              <a:rPr lang="en-US" altLang="zh-CN" sz="1100" b="0" dirty="0">
                <a:hlinkClick r:id="rId6"/>
              </a:rPr>
              <a:t> Channel Management </a:t>
            </a:r>
            <a:r>
              <a:rPr lang="zh-CN" altLang="en-US" sz="1100" b="0" dirty="0">
                <a:hlinkClick r:id="rId6"/>
              </a:rPr>
              <a:t>酒店上线管理</a:t>
            </a:r>
            <a:r>
              <a:rPr lang="zh-CN" altLang="en-US" sz="1100" b="0" dirty="0"/>
              <a:t> </a:t>
            </a:r>
            <a:endParaRPr lang="en-US" altLang="zh-CN" sz="1100" b="0" dirty="0" smtClean="0"/>
          </a:p>
          <a:p>
            <a:r>
              <a:rPr lang="en-US" altLang="zh-CN" sz="1100" b="0" dirty="0" smtClean="0"/>
              <a:t>--</a:t>
            </a:r>
            <a:r>
              <a:rPr lang="zh-CN" altLang="en-US" sz="1100" b="0" dirty="0">
                <a:hlinkClick r:id="rId7"/>
              </a:rPr>
              <a:t>直连表静态信息维护</a:t>
            </a:r>
            <a:r>
              <a:rPr lang="zh-CN" altLang="en-US" sz="1100" b="0" dirty="0"/>
              <a:t> </a:t>
            </a:r>
            <a:endParaRPr lang="en-US" altLang="zh-CN" sz="1100" b="0" dirty="0" smtClean="0"/>
          </a:p>
          <a:p>
            <a:r>
              <a:rPr lang="en-US" altLang="zh-CN" sz="1100" b="0" dirty="0" smtClean="0"/>
              <a:t>--</a:t>
            </a:r>
            <a:r>
              <a:rPr lang="zh-CN" altLang="en-US" sz="1100" b="0" dirty="0">
                <a:hlinkClick r:id="rId8"/>
              </a:rPr>
              <a:t>直连同步产品字段设置</a:t>
            </a:r>
            <a:r>
              <a:rPr lang="zh-CN" altLang="en-US" sz="1100" b="0" dirty="0"/>
              <a:t> </a:t>
            </a:r>
            <a:endParaRPr lang="en-US" altLang="zh-CN" sz="1100" b="0" dirty="0" smtClean="0"/>
          </a:p>
          <a:p>
            <a:r>
              <a:rPr lang="en-US" altLang="zh-CN" sz="1100" b="0" dirty="0" smtClean="0"/>
              <a:t>--</a:t>
            </a:r>
            <a:r>
              <a:rPr lang="zh-CN" altLang="en-US" sz="1100" b="0" dirty="0">
                <a:hlinkClick r:id="rId9"/>
              </a:rPr>
              <a:t>同步房价房态</a:t>
            </a:r>
            <a:r>
              <a:rPr lang="zh-CN" altLang="en-US" sz="1100" b="0" dirty="0"/>
              <a:t> </a:t>
            </a:r>
            <a:endParaRPr lang="en-US" altLang="zh-CN" sz="1100" b="0" dirty="0" smtClean="0"/>
          </a:p>
          <a:p>
            <a:r>
              <a:rPr lang="en-US" altLang="zh-CN" sz="1100" b="0" dirty="0" smtClean="0"/>
              <a:t>--</a:t>
            </a:r>
            <a:r>
              <a:rPr lang="zh-CN" altLang="en-US" sz="1100" b="0" dirty="0">
                <a:hlinkClick r:id="rId10"/>
              </a:rPr>
              <a:t>失败订单信息查询</a:t>
            </a:r>
            <a:r>
              <a:rPr lang="zh-CN" altLang="en-US" sz="1100" b="0" dirty="0"/>
              <a:t> </a:t>
            </a:r>
            <a:endParaRPr lang="en-US" altLang="zh-CN" sz="1100" b="0" dirty="0" smtClean="0"/>
          </a:p>
          <a:p>
            <a:r>
              <a:rPr lang="en-US" altLang="zh-CN" sz="1100" b="0" dirty="0" smtClean="0"/>
              <a:t>--</a:t>
            </a:r>
            <a:r>
              <a:rPr lang="zh-CN" altLang="en-US" sz="1100" b="0" dirty="0">
                <a:hlinkClick r:id="rId11"/>
              </a:rPr>
              <a:t>导入</a:t>
            </a:r>
            <a:r>
              <a:rPr lang="en-US" altLang="zh-CN" sz="1100" b="0" dirty="0">
                <a:hlinkClick r:id="rId11"/>
              </a:rPr>
              <a:t>, </a:t>
            </a:r>
            <a:r>
              <a:rPr lang="zh-CN" altLang="en-US" sz="1100" b="0" dirty="0">
                <a:hlinkClick r:id="rId11"/>
              </a:rPr>
              <a:t>导出</a:t>
            </a:r>
            <a:r>
              <a:rPr lang="zh-CN" altLang="en-US" sz="1100" b="0" dirty="0"/>
              <a:t> </a:t>
            </a:r>
            <a:endParaRPr lang="en-US" altLang="zh-CN" sz="1100" b="0" dirty="0" smtClean="0"/>
          </a:p>
          <a:p>
            <a:r>
              <a:rPr lang="en-US" altLang="zh-CN" sz="1100" b="0" dirty="0" smtClean="0"/>
              <a:t>--</a:t>
            </a:r>
            <a:r>
              <a:rPr lang="zh-CN" altLang="en-US" sz="1100" b="0" dirty="0">
                <a:hlinkClick r:id="rId12"/>
              </a:rPr>
              <a:t>添加海外酒店房型对照信息</a:t>
            </a:r>
            <a:r>
              <a:rPr lang="zh-CN" altLang="en-US" sz="1100" b="0" dirty="0"/>
              <a:t> </a:t>
            </a:r>
            <a:endParaRPr lang="en-US" altLang="zh-CN" sz="1100" b="0" dirty="0" smtClean="0"/>
          </a:p>
          <a:p>
            <a:r>
              <a:rPr lang="en-US" altLang="zh-CN" sz="1100" b="0" dirty="0" smtClean="0"/>
              <a:t>--</a:t>
            </a:r>
            <a:r>
              <a:rPr lang="zh-CN" altLang="en-US" sz="1100" b="0" dirty="0">
                <a:hlinkClick r:id="rId13"/>
              </a:rPr>
              <a:t>酒店集团房型促销管理</a:t>
            </a:r>
            <a:r>
              <a:rPr lang="en-US" altLang="zh-CN" sz="1100" b="0" dirty="0">
                <a:hlinkClick r:id="rId13"/>
              </a:rPr>
              <a:t>|</a:t>
            </a:r>
            <a:r>
              <a:rPr lang="zh-CN" altLang="en-US" sz="1100" b="0" dirty="0"/>
              <a:t> </a:t>
            </a:r>
            <a:endParaRPr lang="en-US" altLang="zh-CN" sz="1100" b="0" dirty="0" smtClean="0"/>
          </a:p>
          <a:p>
            <a:r>
              <a:rPr lang="en-US" altLang="zh-CN" sz="1100" dirty="0" smtClean="0"/>
              <a:t>4257</a:t>
            </a:r>
            <a:r>
              <a:rPr lang="zh-CN" altLang="en-US" sz="1100" dirty="0"/>
              <a:t>集团总配置</a:t>
            </a:r>
            <a:r>
              <a:rPr lang="zh-CN" altLang="en-US" sz="1100" dirty="0" smtClean="0"/>
              <a:t>模块：</a:t>
            </a:r>
            <a:endParaRPr lang="en-US" altLang="zh-CN" sz="1100" dirty="0" smtClean="0"/>
          </a:p>
          <a:p>
            <a:r>
              <a:rPr lang="en-US" altLang="zh-CN" sz="1100" b="0" dirty="0" smtClean="0">
                <a:solidFill>
                  <a:schemeClr val="tx1"/>
                </a:solidFill>
                <a:hlinkClick r:id="rId14"/>
              </a:rPr>
              <a:t>--</a:t>
            </a:r>
            <a:r>
              <a:rPr lang="zh-CN" altLang="en-US" sz="1100" b="0" dirty="0" smtClean="0">
                <a:solidFill>
                  <a:schemeClr val="tx1"/>
                </a:solidFill>
                <a:hlinkClick r:id="rId14"/>
              </a:rPr>
              <a:t>酒店</a:t>
            </a:r>
            <a:r>
              <a:rPr lang="zh-CN" altLang="en-US" sz="1100" b="0" dirty="0">
                <a:solidFill>
                  <a:schemeClr val="tx1"/>
                </a:solidFill>
                <a:hlinkClick r:id="rId14"/>
              </a:rPr>
              <a:t>集团配置信息</a:t>
            </a:r>
            <a:r>
              <a:rPr lang="zh-CN" altLang="en-US" sz="1100" b="0" dirty="0">
                <a:solidFill>
                  <a:schemeClr val="tx1"/>
                </a:solidFill>
              </a:rPr>
              <a:t> </a:t>
            </a:r>
            <a:endParaRPr lang="en-US" altLang="zh-CN" sz="1100" b="0" dirty="0" smtClean="0">
              <a:solidFill>
                <a:schemeClr val="tx1"/>
              </a:solidFill>
            </a:endParaRPr>
          </a:p>
          <a:p>
            <a:r>
              <a:rPr lang="en-US" altLang="zh-CN" sz="1100" b="0" dirty="0" smtClean="0">
                <a:solidFill>
                  <a:schemeClr val="tx1"/>
                </a:solidFill>
              </a:rPr>
              <a:t>--</a:t>
            </a:r>
            <a:r>
              <a:rPr lang="zh-CN" altLang="en-US" sz="1100" b="0" dirty="0">
                <a:solidFill>
                  <a:schemeClr val="tx1"/>
                </a:solidFill>
                <a:hlinkClick r:id="rId15"/>
              </a:rPr>
              <a:t>模块字段日志配置</a:t>
            </a:r>
            <a:r>
              <a:rPr lang="zh-CN" altLang="en-US" sz="1100" b="0" dirty="0">
                <a:solidFill>
                  <a:schemeClr val="tx1"/>
                </a:solidFill>
              </a:rPr>
              <a:t> </a:t>
            </a:r>
            <a:endParaRPr lang="en-US" altLang="zh-CN" sz="1100" b="0" dirty="0" smtClean="0">
              <a:solidFill>
                <a:schemeClr val="tx1"/>
              </a:solidFill>
            </a:endParaRPr>
          </a:p>
          <a:p>
            <a:r>
              <a:rPr lang="en-US" altLang="zh-CN" sz="1100" b="0" dirty="0" smtClean="0">
                <a:solidFill>
                  <a:schemeClr val="tx1"/>
                </a:solidFill>
              </a:rPr>
              <a:t>--</a:t>
            </a:r>
            <a:r>
              <a:rPr lang="zh-CN" altLang="en-US" sz="1100" b="0" dirty="0">
                <a:solidFill>
                  <a:schemeClr val="tx1"/>
                </a:solidFill>
                <a:hlinkClick r:id="rId16"/>
              </a:rPr>
              <a:t>集团警报信息管理</a:t>
            </a:r>
            <a:r>
              <a:rPr lang="zh-CN" altLang="en-US" sz="1100" b="0" dirty="0">
                <a:solidFill>
                  <a:schemeClr val="tx1"/>
                </a:solidFill>
              </a:rPr>
              <a:t> </a:t>
            </a:r>
            <a:endParaRPr lang="en-US" altLang="zh-CN" sz="1100" b="0" dirty="0" smtClean="0">
              <a:solidFill>
                <a:schemeClr val="tx1"/>
              </a:solidFill>
            </a:endParaRPr>
          </a:p>
          <a:p>
            <a:r>
              <a:rPr lang="en-US" altLang="zh-CN" sz="1100" b="0" dirty="0" smtClean="0">
                <a:solidFill>
                  <a:schemeClr val="tx1"/>
                </a:solidFill>
              </a:rPr>
              <a:t>--</a:t>
            </a:r>
            <a:r>
              <a:rPr lang="zh-CN" altLang="en-US" sz="1100" b="0" dirty="0">
                <a:solidFill>
                  <a:schemeClr val="tx1"/>
                </a:solidFill>
                <a:hlinkClick r:id="rId17"/>
              </a:rPr>
              <a:t>添加 酒店集团房型字段设置信息</a:t>
            </a:r>
            <a:r>
              <a:rPr lang="zh-CN" altLang="en-US" sz="1100" b="0" dirty="0">
                <a:solidFill>
                  <a:schemeClr val="tx1"/>
                </a:solidFill>
              </a:rPr>
              <a:t> </a:t>
            </a:r>
            <a:endParaRPr lang="en-US" altLang="zh-CN" sz="1100" b="0" dirty="0" smtClean="0">
              <a:solidFill>
                <a:schemeClr val="tx1"/>
              </a:solidFill>
            </a:endParaRPr>
          </a:p>
          <a:p>
            <a:r>
              <a:rPr lang="en-US" altLang="zh-CN" sz="1100" b="0" dirty="0" smtClean="0">
                <a:solidFill>
                  <a:schemeClr val="tx1"/>
                </a:solidFill>
              </a:rPr>
              <a:t>--</a:t>
            </a:r>
            <a:r>
              <a:rPr lang="zh-CN" altLang="en-US" sz="1100" b="0" dirty="0">
                <a:solidFill>
                  <a:schemeClr val="tx1"/>
                </a:solidFill>
                <a:hlinkClick r:id="rId18"/>
              </a:rPr>
              <a:t>添加酒店集团适配器地址</a:t>
            </a:r>
            <a:r>
              <a:rPr lang="zh-CN" altLang="en-US" sz="1100" b="0" dirty="0">
                <a:solidFill>
                  <a:schemeClr val="tx1"/>
                </a:solidFill>
              </a:rPr>
              <a:t> </a:t>
            </a:r>
            <a:endParaRPr lang="en-US" altLang="zh-CN" sz="1100" b="0" dirty="0" smtClean="0">
              <a:solidFill>
                <a:schemeClr val="tx1"/>
              </a:solidFill>
            </a:endParaRPr>
          </a:p>
          <a:p>
            <a:r>
              <a:rPr lang="en-US" altLang="zh-CN" sz="1100" b="0" dirty="0" smtClean="0">
                <a:solidFill>
                  <a:schemeClr val="tx1"/>
                </a:solidFill>
              </a:rPr>
              <a:t>--</a:t>
            </a:r>
            <a:r>
              <a:rPr lang="zh-CN" altLang="en-US" sz="1100" b="0" dirty="0">
                <a:solidFill>
                  <a:schemeClr val="tx1"/>
                </a:solidFill>
                <a:hlinkClick r:id="rId19"/>
              </a:rPr>
              <a:t>集团适用信用卡设置</a:t>
            </a:r>
            <a:r>
              <a:rPr lang="zh-CN" altLang="en-US" sz="1100" b="0" dirty="0">
                <a:solidFill>
                  <a:schemeClr val="tx1"/>
                </a:solidFill>
              </a:rPr>
              <a:t> </a:t>
            </a:r>
            <a:endParaRPr lang="en-US" altLang="zh-CN" sz="1100" b="0" dirty="0" smtClean="0">
              <a:solidFill>
                <a:schemeClr val="tx1"/>
              </a:solidFill>
            </a:endParaRPr>
          </a:p>
          <a:p>
            <a:r>
              <a:rPr lang="en-US" altLang="zh-CN" sz="1100" b="0" dirty="0" smtClean="0">
                <a:solidFill>
                  <a:schemeClr val="tx1"/>
                </a:solidFill>
              </a:rPr>
              <a:t>--</a:t>
            </a:r>
            <a:r>
              <a:rPr lang="zh-CN" altLang="en-US" sz="1100" b="0" dirty="0">
                <a:solidFill>
                  <a:schemeClr val="tx1"/>
                </a:solidFill>
                <a:hlinkClick r:id="rId20"/>
              </a:rPr>
              <a:t>酒店集团</a:t>
            </a:r>
            <a:r>
              <a:rPr lang="en-US" altLang="zh-CN" sz="1100" b="0" dirty="0" err="1">
                <a:solidFill>
                  <a:schemeClr val="tx1"/>
                </a:solidFill>
                <a:hlinkClick r:id="rId20"/>
              </a:rPr>
              <a:t>HotelGroupRatePlanType</a:t>
            </a:r>
            <a:r>
              <a:rPr lang="zh-CN" altLang="en-US" sz="1100" b="0" dirty="0">
                <a:solidFill>
                  <a:schemeClr val="tx1"/>
                </a:solidFill>
                <a:hlinkClick r:id="rId20"/>
              </a:rPr>
              <a:t>配置</a:t>
            </a:r>
            <a:r>
              <a:rPr lang="zh-CN" altLang="en-US" sz="1100" b="0" dirty="0">
                <a:solidFill>
                  <a:schemeClr val="tx1"/>
                </a:solidFill>
              </a:rPr>
              <a:t> </a:t>
            </a:r>
            <a:r>
              <a:rPr lang="zh-CN" altLang="en-US" sz="1100" b="0" dirty="0" smtClean="0">
                <a:solidFill>
                  <a:schemeClr val="tx1"/>
                </a:solidFill>
              </a:rPr>
              <a:t> </a:t>
            </a:r>
            <a:endParaRPr lang="en-US" altLang="zh-CN" sz="1100" b="0" dirty="0" smtClean="0">
              <a:solidFill>
                <a:schemeClr val="tx1"/>
              </a:solidFill>
            </a:endParaRPr>
          </a:p>
          <a:p>
            <a:r>
              <a:rPr lang="en-US" altLang="zh-CN" sz="1100" b="0" dirty="0" smtClean="0">
                <a:solidFill>
                  <a:schemeClr val="tx1"/>
                </a:solidFill>
              </a:rPr>
              <a:t>--</a:t>
            </a:r>
            <a:r>
              <a:rPr lang="en-US" altLang="zh-CN" sz="1100" b="0" dirty="0">
                <a:solidFill>
                  <a:schemeClr val="tx1"/>
                </a:solidFill>
                <a:hlinkClick r:id="rId21"/>
              </a:rPr>
              <a:t> </a:t>
            </a:r>
            <a:r>
              <a:rPr lang="en-US" altLang="zh-CN" sz="1100" b="0" dirty="0" err="1">
                <a:solidFill>
                  <a:schemeClr val="tx1"/>
                </a:solidFill>
                <a:hlinkClick r:id="rId21"/>
              </a:rPr>
              <a:t>CacheServer</a:t>
            </a:r>
            <a:r>
              <a:rPr lang="zh-CN" altLang="en-US" sz="1100" b="0" dirty="0">
                <a:solidFill>
                  <a:schemeClr val="tx1"/>
                </a:solidFill>
                <a:hlinkClick r:id="rId21"/>
              </a:rPr>
              <a:t>策略配置</a:t>
            </a:r>
            <a:r>
              <a:rPr lang="zh-CN" altLang="en-US" sz="1100" b="0" dirty="0">
                <a:solidFill>
                  <a:schemeClr val="tx1"/>
                </a:solidFill>
              </a:rPr>
              <a:t> </a:t>
            </a:r>
            <a:endParaRPr lang="en-US" altLang="zh-CN" sz="1100" b="0" dirty="0" smtClean="0">
              <a:solidFill>
                <a:schemeClr val="tx1"/>
              </a:solidFill>
            </a:endParaRPr>
          </a:p>
          <a:p>
            <a:r>
              <a:rPr lang="en-US" altLang="zh-CN" sz="1100" b="0" dirty="0" smtClean="0">
                <a:solidFill>
                  <a:schemeClr val="tx1"/>
                </a:solidFill>
              </a:rPr>
              <a:t>--</a:t>
            </a:r>
            <a:r>
              <a:rPr lang="zh-CN" altLang="en-US" sz="1100" b="0" dirty="0">
                <a:solidFill>
                  <a:schemeClr val="tx1"/>
                </a:solidFill>
                <a:hlinkClick r:id="rId22"/>
              </a:rPr>
              <a:t>修改酒店集团房型字段设置信息</a:t>
            </a:r>
            <a:r>
              <a:rPr lang="zh-CN" altLang="en-US" sz="1100" b="0" dirty="0">
                <a:solidFill>
                  <a:schemeClr val="tx1"/>
                </a:solidFill>
              </a:rPr>
              <a:t> </a:t>
            </a:r>
            <a:endParaRPr lang="en-US" altLang="zh-CN" sz="1100" b="0" dirty="0" smtClean="0">
              <a:solidFill>
                <a:schemeClr val="tx1"/>
              </a:solidFill>
            </a:endParaRPr>
          </a:p>
          <a:p>
            <a:r>
              <a:rPr lang="en-US" altLang="zh-CN" sz="1100" b="0" dirty="0" smtClean="0">
                <a:solidFill>
                  <a:schemeClr val="tx1"/>
                </a:solidFill>
              </a:rPr>
              <a:t>--</a:t>
            </a:r>
            <a:r>
              <a:rPr lang="zh-CN" altLang="en-US" sz="1100" b="0" dirty="0">
                <a:solidFill>
                  <a:schemeClr val="tx1"/>
                </a:solidFill>
                <a:hlinkClick r:id="rId23"/>
              </a:rPr>
              <a:t>删除酒店集团房型字段设置信息</a:t>
            </a:r>
            <a:r>
              <a:rPr lang="zh-CN" altLang="en-US" sz="1100" b="0" dirty="0">
                <a:solidFill>
                  <a:schemeClr val="tx1"/>
                </a:solidFill>
              </a:rPr>
              <a:t> </a:t>
            </a:r>
            <a:r>
              <a:rPr lang="zh-CN" altLang="en-US" sz="1000" b="0" dirty="0" smtClean="0">
                <a:solidFill>
                  <a:schemeClr val="tx1"/>
                </a:solidFill>
              </a:rPr>
              <a:t> 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47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4177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000" dirty="0"/>
              <a:t>在</a:t>
            </a:r>
            <a:r>
              <a:rPr lang="en-US" altLang="zh-CN" sz="1000" dirty="0"/>
              <a:t>4177</a:t>
            </a:r>
            <a:r>
              <a:rPr lang="zh-CN" altLang="zh-CN" sz="1000" dirty="0"/>
              <a:t>模块中，可以对</a:t>
            </a:r>
            <a:r>
              <a:rPr lang="en-US" altLang="zh-CN" sz="1000" dirty="0"/>
              <a:t>Channel Manager</a:t>
            </a:r>
            <a:r>
              <a:rPr lang="zh-CN" altLang="zh-CN" sz="1000" dirty="0"/>
              <a:t>酒店进行配置。进入</a:t>
            </a:r>
            <a:r>
              <a:rPr lang="en-US" altLang="zh-CN" sz="1000" dirty="0"/>
              <a:t>4177</a:t>
            </a:r>
            <a:r>
              <a:rPr lang="zh-CN" altLang="zh-CN" sz="1000" dirty="0"/>
              <a:t>后，选择</a:t>
            </a:r>
            <a:r>
              <a:rPr lang="en-US" altLang="zh-CN" sz="1000" dirty="0"/>
              <a:t>Channel Management </a:t>
            </a:r>
            <a:r>
              <a:rPr lang="zh-CN" altLang="zh-CN" sz="1000" dirty="0"/>
              <a:t>酒店上线管理。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1524000"/>
            <a:ext cx="6553200" cy="9906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" y="2505075"/>
            <a:ext cx="80772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0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4177</a:t>
            </a:r>
            <a:r>
              <a:rPr lang="zh-CN" altLang="en-US" dirty="0" smtClean="0"/>
              <a:t>模块（２）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000" dirty="0" smtClean="0"/>
              <a:t>1</a:t>
            </a:r>
            <a:r>
              <a:rPr lang="zh-CN" altLang="en-US" sz="1000" dirty="0" smtClean="0"/>
              <a:t>。可以选择具体ＣＭ　集团</a:t>
            </a:r>
            <a:endParaRPr lang="en-US" altLang="zh-CN" sz="1000" dirty="0" smtClean="0"/>
          </a:p>
          <a:p>
            <a:endParaRPr lang="en-US" altLang="zh-CN" sz="1000" dirty="0" smtClean="0"/>
          </a:p>
          <a:p>
            <a:endParaRPr lang="en-US" altLang="zh-CN" sz="1000" dirty="0"/>
          </a:p>
          <a:p>
            <a:endParaRPr lang="en-US" altLang="zh-CN" sz="1000" dirty="0" smtClean="0"/>
          </a:p>
          <a:p>
            <a:endParaRPr lang="en-US" altLang="zh-CN" sz="1000" dirty="0"/>
          </a:p>
          <a:p>
            <a:endParaRPr lang="en-US" altLang="zh-CN" sz="1000" dirty="0" smtClean="0"/>
          </a:p>
          <a:p>
            <a:endParaRPr lang="en-US" altLang="zh-CN" sz="1000" dirty="0"/>
          </a:p>
          <a:p>
            <a:endParaRPr lang="en-US" altLang="zh-CN" sz="1000" dirty="0" smtClean="0"/>
          </a:p>
          <a:p>
            <a:endParaRPr lang="en-US" altLang="zh-CN" sz="1000" dirty="0"/>
          </a:p>
          <a:p>
            <a:endParaRPr lang="en-US" altLang="zh-CN" sz="1000" dirty="0" smtClean="0"/>
          </a:p>
          <a:p>
            <a:endParaRPr lang="en-US" altLang="zh-CN" sz="1000" dirty="0"/>
          </a:p>
          <a:p>
            <a:endParaRPr lang="en-US" altLang="zh-CN" sz="1000" dirty="0" smtClean="0"/>
          </a:p>
          <a:p>
            <a:r>
              <a:rPr lang="zh-CN" altLang="en-US" sz="1000" dirty="0" smtClean="0"/>
              <a:t>２。</a:t>
            </a:r>
            <a:r>
              <a:rPr lang="zh-CN" altLang="zh-CN" sz="1000" dirty="0"/>
              <a:t>处点击修改后，可以修改对应酒店的数据，只有酒店是‘可操作’且‘走</a:t>
            </a:r>
            <a:r>
              <a:rPr lang="en-US" altLang="zh-CN" sz="1000" dirty="0"/>
              <a:t>CM</a:t>
            </a:r>
            <a:r>
              <a:rPr lang="zh-CN" altLang="zh-CN" sz="1000" dirty="0"/>
              <a:t>’时，才会发送直连请求</a:t>
            </a:r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2247900" cy="171450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3733800"/>
            <a:ext cx="5274310" cy="210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4177</a:t>
            </a:r>
            <a:r>
              <a:rPr lang="zh-CN" altLang="en-US" dirty="0" smtClean="0"/>
              <a:t>模块（３）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000" dirty="0" smtClean="0"/>
              <a:t>3</a:t>
            </a:r>
            <a:r>
              <a:rPr lang="zh-CN" altLang="en-US" sz="1000" dirty="0" smtClean="0"/>
              <a:t>。</a:t>
            </a:r>
            <a:r>
              <a:rPr lang="zh-CN" altLang="zh-CN" sz="1000" dirty="0" smtClean="0"/>
              <a:t>处</a:t>
            </a:r>
            <a:r>
              <a:rPr lang="zh-CN" altLang="zh-CN" sz="1000" dirty="0"/>
              <a:t>点击后，可以设置该酒店某个房型进入黑名单，进入黑名单的房型，无法推送和拉取房价房态数据</a:t>
            </a:r>
            <a:r>
              <a:rPr lang="zh-CN" altLang="zh-CN" sz="1000" dirty="0" smtClean="0"/>
              <a:t>。</a:t>
            </a:r>
            <a:endParaRPr lang="en-US" altLang="zh-CN" sz="1000" dirty="0" smtClean="0"/>
          </a:p>
          <a:p>
            <a:endParaRPr lang="zh-CN" altLang="zh-CN" sz="1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524001"/>
            <a:ext cx="6599555" cy="2285999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752475" y="4343400"/>
            <a:ext cx="5274310" cy="192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酒店接口分类概览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en-US" altLang="zh-CN" b="0" dirty="0">
                <a:hlinkClick r:id="rId2"/>
              </a:rPr>
              <a:t> </a:t>
            </a:r>
            <a:r>
              <a:rPr lang="en-US" altLang="zh-CN" b="0" dirty="0" err="1">
                <a:hlinkClick r:id="rId2"/>
              </a:rPr>
              <a:t>Hotel.Product</a:t>
            </a:r>
            <a:r>
              <a:rPr lang="en-US" altLang="zh-CN" b="0" dirty="0">
                <a:hlinkClick r:id="rId2"/>
              </a:rPr>
              <a:t> </a:t>
            </a:r>
            <a:r>
              <a:rPr lang="zh-CN" altLang="en-US" b="0" dirty="0">
                <a:hlinkClick r:id="rId2"/>
              </a:rPr>
              <a:t>酒店信息</a:t>
            </a:r>
            <a:r>
              <a:rPr lang="zh-CN" altLang="en-US" b="0" dirty="0"/>
              <a:t> </a:t>
            </a:r>
            <a:endParaRPr lang="en-US" altLang="zh-CN" b="0" dirty="0" smtClean="0"/>
          </a:p>
          <a:p>
            <a:r>
              <a:rPr lang="en-US" altLang="zh-CN" b="0" dirty="0" smtClean="0"/>
              <a:t>--</a:t>
            </a:r>
            <a:r>
              <a:rPr lang="en-US" altLang="zh-CN" b="0" u="sng" dirty="0">
                <a:hlinkClick r:id="rId3"/>
              </a:rPr>
              <a:t> </a:t>
            </a:r>
            <a:r>
              <a:rPr lang="en-US" altLang="zh-CN" b="0" u="sng" dirty="0" err="1">
                <a:hlinkClick r:id="rId3"/>
              </a:rPr>
              <a:t>Hotel.Supplier</a:t>
            </a:r>
            <a:r>
              <a:rPr lang="zh-CN" altLang="en-US" b="0" u="sng" dirty="0">
                <a:hlinkClick r:id="rId3"/>
              </a:rPr>
              <a:t>，供应商</a:t>
            </a:r>
            <a:r>
              <a:rPr lang="zh-CN" altLang="en-US" b="0" dirty="0"/>
              <a:t> </a:t>
            </a:r>
            <a:endParaRPr lang="en-US" altLang="zh-CN" b="0" dirty="0" smtClean="0"/>
          </a:p>
          <a:p>
            <a:r>
              <a:rPr lang="en-US" altLang="zh-CN" b="0" dirty="0" smtClean="0"/>
              <a:t>--</a:t>
            </a:r>
            <a:r>
              <a:rPr lang="en-US" altLang="zh-CN" b="0" dirty="0">
                <a:hlinkClick r:id="rId4"/>
              </a:rPr>
              <a:t> </a:t>
            </a:r>
            <a:r>
              <a:rPr lang="en-US" altLang="zh-CN" b="0" dirty="0" err="1">
                <a:hlinkClick r:id="rId4"/>
              </a:rPr>
              <a:t>Hotel.Switch</a:t>
            </a:r>
            <a:r>
              <a:rPr lang="zh-CN" altLang="en-US" b="0" dirty="0">
                <a:hlinkClick r:id="rId4"/>
              </a:rPr>
              <a:t>，酒店直连</a:t>
            </a:r>
            <a:r>
              <a:rPr lang="zh-CN" altLang="en-US" b="0" dirty="0"/>
              <a:t> </a:t>
            </a:r>
            <a:endParaRPr lang="en-US" altLang="zh-CN" b="0" dirty="0" smtClean="0"/>
          </a:p>
          <a:p>
            <a:r>
              <a:rPr lang="en-US" altLang="zh-CN" b="0" dirty="0" smtClean="0"/>
              <a:t>--</a:t>
            </a:r>
            <a:r>
              <a:rPr lang="en-US" altLang="zh-CN" b="0" u="sng" dirty="0">
                <a:hlinkClick r:id="rId5"/>
              </a:rPr>
              <a:t> </a:t>
            </a:r>
            <a:r>
              <a:rPr lang="en-US" altLang="zh-CN" b="0" u="sng" dirty="0" err="1">
                <a:hlinkClick r:id="rId5"/>
              </a:rPr>
              <a:t>Hotel.Booking</a:t>
            </a:r>
            <a:r>
              <a:rPr lang="zh-CN" altLang="en-US" b="0" u="sng" dirty="0">
                <a:hlinkClick r:id="rId5"/>
              </a:rPr>
              <a:t>，订单生成服务</a:t>
            </a:r>
            <a:r>
              <a:rPr lang="zh-CN" altLang="en-US" b="0" dirty="0"/>
              <a:t> </a:t>
            </a:r>
            <a:endParaRPr lang="en-US" altLang="zh-CN" b="0" dirty="0" smtClean="0"/>
          </a:p>
          <a:p>
            <a:r>
              <a:rPr lang="en-US" altLang="zh-CN" b="0" dirty="0" smtClean="0"/>
              <a:t>--</a:t>
            </a:r>
            <a:r>
              <a:rPr lang="en-US" altLang="zh-CN" b="0" dirty="0">
                <a:hlinkClick r:id="rId6"/>
              </a:rPr>
              <a:t> </a:t>
            </a:r>
            <a:r>
              <a:rPr lang="en-US" altLang="zh-CN" b="0" dirty="0" err="1">
                <a:hlinkClick r:id="rId6"/>
              </a:rPr>
              <a:t>Hotel.Group</a:t>
            </a:r>
            <a:r>
              <a:rPr lang="zh-CN" altLang="en-US" b="0" dirty="0">
                <a:hlinkClick r:id="rId6"/>
              </a:rPr>
              <a:t>，团购</a:t>
            </a:r>
            <a:r>
              <a:rPr lang="zh-CN" altLang="en-US" b="0" dirty="0"/>
              <a:t> </a:t>
            </a:r>
            <a:endParaRPr lang="en-US" altLang="zh-CN" b="0" dirty="0" smtClean="0"/>
          </a:p>
          <a:p>
            <a:r>
              <a:rPr lang="en-US" altLang="zh-CN" b="0" dirty="0" smtClean="0"/>
              <a:t>--</a:t>
            </a:r>
            <a:r>
              <a:rPr lang="en-US" altLang="zh-CN" b="0" dirty="0">
                <a:hlinkClick r:id="rId7"/>
              </a:rPr>
              <a:t> </a:t>
            </a:r>
            <a:r>
              <a:rPr lang="en-US" altLang="zh-CN" b="0" dirty="0" err="1">
                <a:hlinkClick r:id="rId7"/>
              </a:rPr>
              <a:t>Hotel.Order</a:t>
            </a:r>
            <a:r>
              <a:rPr lang="zh-CN" altLang="en-US" b="0" dirty="0">
                <a:hlinkClick r:id="rId7"/>
              </a:rPr>
              <a:t>，订单</a:t>
            </a:r>
            <a:r>
              <a:rPr lang="zh-CN" altLang="en-US" b="0" dirty="0"/>
              <a:t> </a:t>
            </a:r>
            <a:endParaRPr lang="en-US" altLang="zh-CN" b="0" dirty="0" smtClean="0"/>
          </a:p>
          <a:p>
            <a:r>
              <a:rPr lang="en-US" altLang="zh-CN" b="0" dirty="0" smtClean="0"/>
              <a:t>--</a:t>
            </a:r>
            <a:r>
              <a:rPr lang="en-US" altLang="zh-CN" b="0" dirty="0">
                <a:hlinkClick r:id="rId8"/>
              </a:rPr>
              <a:t> Hotel. </a:t>
            </a:r>
            <a:r>
              <a:rPr lang="en-US" altLang="zh-CN" b="0" dirty="0" err="1">
                <a:hlinkClick r:id="rId8"/>
              </a:rPr>
              <a:t>HtlInv</a:t>
            </a:r>
            <a:r>
              <a:rPr lang="zh-CN" altLang="en-US" b="0" dirty="0">
                <a:hlinkClick r:id="rId8"/>
              </a:rPr>
              <a:t>，惠选酒店</a:t>
            </a:r>
            <a:r>
              <a:rPr lang="zh-CN" altLang="en-US" b="0" dirty="0"/>
              <a:t>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213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      </a:t>
            </a:r>
            <a:r>
              <a:rPr lang="en-US" altLang="zh-CN" b="0" dirty="0" smtClean="0"/>
              <a:t/>
            </a:r>
            <a:br>
              <a:rPr lang="en-US" altLang="zh-CN" b="0" dirty="0" smtClean="0"/>
            </a:br>
            <a:r>
              <a:rPr lang="zh-CN" altLang="en-US" dirty="0" smtClean="0"/>
              <a:t>直连常用</a:t>
            </a:r>
            <a:r>
              <a:rPr lang="zh-CN" altLang="en-US" dirty="0"/>
              <a:t>数据表</a:t>
            </a:r>
            <a:r>
              <a:rPr lang="zh-CN" altLang="en-US" b="0" dirty="0"/>
              <a:t/>
            </a:r>
            <a:br>
              <a:rPr lang="zh-CN" altLang="en-US" b="0" dirty="0"/>
            </a:b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520677" y="1228418"/>
          <a:ext cx="6102645" cy="5248890"/>
        </p:xfrm>
        <a:graphic>
          <a:graphicData uri="http://schemas.openxmlformats.org/drawingml/2006/table">
            <a:tbl>
              <a:tblPr/>
              <a:tblGrid>
                <a:gridCol w="2871833"/>
                <a:gridCol w="3230812"/>
              </a:tblGrid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名称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描述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HotelGroup_InterfaceSettings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酒店集团设置表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HotelGroup_InterfaceSettingsType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酒店集团扩展设置表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HotelGroup_InterfaceSettingsTypeValue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酒店集团扩展设置项数值表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HotelGroup_RatePlanType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集团房价代码表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HotelGroup_InterfaceHotel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直连酒店匹配表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HotelGroup_InterfaceRoomType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直连房型匹配表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HotelGroup_WebServiceAddress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直连适配器配置表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HotelInterface_GroupCommission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集团佣金表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HotelInterface_HotelCommission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酒店佣金表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HotelInterface_RoomCommission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房型佣金表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HotelInterface_HotelGroupInfo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酒店信息表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HotelInterface_HotelGroupPicture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图片信息表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HotelInterface_HotelGroupRoomType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房型信息表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HotelFacilities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设备信息表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Order_InterFaceSend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订单发送表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Order_InterFaceSendDetail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订单发送详细信息表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Order_InterFaceSendResult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订单发送结果表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Order_InterfaceSendRoomPriceDetail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订单发送价格明细表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Marriott_HoldOrder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万豪订单发送表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Marriott_OrderSendResult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万豪订单发送结果表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Marriott_InterFaceAdpterLog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适配器日志表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InterFaceSwitchLog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接口平台日志表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SoaRequestLog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SOA</a:t>
                      </a:r>
                      <a:r>
                        <a:rPr lang="zh-CN" altLang="en-US" sz="11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请求日志表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15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HotelGroup_CancelPolicy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取消策略表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465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HotelGroup_RatePlanType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RatePlanCode</a:t>
                      </a:r>
                      <a:r>
                        <a:rPr lang="en-US" sz="1700">
                          <a:solidFill>
                            <a:srgbClr val="333333"/>
                          </a:solidFill>
                          <a:effectLst/>
                        </a:rPr>
                        <a:t> </a:t>
                      </a:r>
                      <a:r>
                        <a:rPr lang="zh-CN" altLang="en-US" sz="10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15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HotelGroup_RoomAmenities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附加房型表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15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HotelGroup_SupportedCreditCardType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酒店支持信用卡表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15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HotelGroup_Meal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早餐表</a:t>
                      </a:r>
                      <a:endParaRPr lang="zh-CN" alt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10"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8080"/>
                          </a:solidFill>
                          <a:effectLst/>
                          <a:latin typeface="Times New Roman"/>
                        </a:rPr>
                        <a:t>Htl_IF_PriceCacheConnection</a:t>
                      </a:r>
                      <a:endParaRPr lang="en-US" sz="17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dirty="0">
                          <a:solidFill>
                            <a:srgbClr val="333333"/>
                          </a:solidFill>
                          <a:effectLst/>
                          <a:latin typeface="宋体"/>
                        </a:rPr>
                        <a:t>对接方的适配器地址表</a:t>
                      </a:r>
                      <a:endParaRPr lang="zh-CN" altLang="en-US" sz="17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4616" marR="64616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0825" y="12287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112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/>
            <a:fld id="{1F6B217E-594D-41F7-B8E6-37D4661AF0CE}" type="slidenum">
              <a:rPr lang="zh-CN" altLang="en-US" b="0" smtClean="0">
                <a:solidFill>
                  <a:schemeClr val="hlin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pPr eaLnBrk="1" hangingPunct="1"/>
              <a:t>28</a:t>
            </a:fld>
            <a:endParaRPr lang="en-US" altLang="zh-CN" b="0" smtClean="0">
              <a:solidFill>
                <a:schemeClr val="hlin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331913" y="3116263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r>
              <a:rPr lang="en-US" altLang="zh-CN" sz="32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710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</a:t>
            </a:r>
            <a:r>
              <a:rPr lang="en-US" altLang="zh-CN" dirty="0" smtClean="0"/>
              <a:t>– FAT Offline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Service/offline </a:t>
            </a:r>
            <a:r>
              <a:rPr lang="en-US" altLang="zh-CN" sz="2400" dirty="0"/>
              <a:t>fat2</a:t>
            </a:r>
            <a:r>
              <a:rPr lang="zh-CN" altLang="zh-CN" sz="2400" dirty="0"/>
              <a:t>：</a:t>
            </a:r>
            <a:r>
              <a:rPr lang="en-US" altLang="zh-CN" sz="2400" u="sng" dirty="0">
                <a:hlinkClick r:id="rId2"/>
              </a:rPr>
              <a:t>http://service.fat2.qa.nt.ctripcorp.com/CII/cii.asp</a:t>
            </a:r>
            <a:r>
              <a:rPr lang="en-US" altLang="zh-CN" sz="2400" dirty="0"/>
              <a:t>   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打开</a:t>
            </a:r>
            <a:r>
              <a:rPr lang="en-US" altLang="zh-CN" sz="2400" dirty="0" smtClean="0"/>
              <a:t>1424 </a:t>
            </a:r>
            <a:r>
              <a:rPr lang="zh-CN" altLang="en-US" sz="2400" dirty="0" smtClean="0"/>
              <a:t>模块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查询海外直连酒店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打开房型列表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按一下价格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处理预订和确认订单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打开</a:t>
            </a:r>
            <a:r>
              <a:rPr lang="en-US" altLang="zh-CN" sz="2400" dirty="0" smtClean="0"/>
              <a:t>5780 </a:t>
            </a:r>
            <a:r>
              <a:rPr lang="zh-CN" altLang="en-US" sz="2400" dirty="0" smtClean="0"/>
              <a:t>模块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确认</a:t>
            </a:r>
            <a:r>
              <a:rPr lang="zh-CN" altLang="en-US" sz="2400" dirty="0"/>
              <a:t>发送了预订直连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确定</a:t>
            </a:r>
            <a:r>
              <a:rPr lang="zh-CN" altLang="en-US" sz="2400" dirty="0"/>
              <a:t>可以发送修改直连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确定</a:t>
            </a:r>
            <a:r>
              <a:rPr lang="zh-CN" altLang="en-US" sz="2400" dirty="0"/>
              <a:t>可以发现订单取消直连</a:t>
            </a:r>
          </a:p>
          <a:p>
            <a:endParaRPr lang="zh-CN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09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Offline </a:t>
            </a:r>
            <a:r>
              <a:rPr lang="zh-CN" altLang="en-US" dirty="0" smtClean="0"/>
              <a:t>预订流程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3369"/>
            <a:ext cx="9144000" cy="580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90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直连接口和</a:t>
            </a:r>
            <a:r>
              <a:rPr lang="zh-CN" altLang="en-US" dirty="0"/>
              <a:t>适配器</a:t>
            </a:r>
            <a:r>
              <a:rPr lang="zh-CN" altLang="en-US" dirty="0" smtClean="0"/>
              <a:t>日志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 dirty="0"/>
              <a:t>--</a:t>
            </a:r>
            <a:r>
              <a:rPr lang="zh-CN" altLang="en-US" sz="1200" dirty="0"/>
              <a:t>酒店可定结果：</a:t>
            </a:r>
            <a:r>
              <a:rPr lang="en-US" altLang="zh-CN" sz="1200" dirty="0" err="1"/>
              <a:t>isbookable</a:t>
            </a:r>
            <a:r>
              <a:rPr lang="en-US" altLang="zh-CN" sz="1200" dirty="0"/>
              <a:t>=1</a:t>
            </a:r>
            <a:r>
              <a:rPr lang="zh-CN" altLang="en-US" sz="1200" dirty="0"/>
              <a:t>为可定，为不可订。</a:t>
            </a:r>
          </a:p>
          <a:p>
            <a:r>
              <a:rPr lang="en-US" altLang="zh-CN" sz="1200" dirty="0" smtClean="0"/>
              <a:t>SELECT </a:t>
            </a:r>
            <a:r>
              <a:rPr lang="en-US" altLang="zh-CN" sz="1200" dirty="0"/>
              <a:t>top 10 * FROM </a:t>
            </a:r>
            <a:r>
              <a:rPr lang="en-US" altLang="zh-CN" sz="1200" dirty="0" err="1"/>
              <a:t>dbo.CheckHotelAvailInfo</a:t>
            </a:r>
            <a:r>
              <a:rPr lang="en-US" altLang="zh-CN" sz="1200" dirty="0"/>
              <a:t> WHERE </a:t>
            </a:r>
          </a:p>
          <a:p>
            <a:r>
              <a:rPr lang="en-US" altLang="zh-CN" sz="1200" dirty="0" smtClean="0"/>
              <a:t>Hotel=@</a:t>
            </a:r>
            <a:r>
              <a:rPr lang="en-US" altLang="zh-CN" sz="1200" dirty="0" err="1" smtClean="0"/>
              <a:t>Hotelid</a:t>
            </a:r>
            <a:endParaRPr lang="en-US" altLang="zh-CN" sz="1200" dirty="0" smtClean="0"/>
          </a:p>
          <a:p>
            <a:r>
              <a:rPr lang="en-US" altLang="zh-CN" sz="1200" dirty="0" smtClean="0"/>
              <a:t>order </a:t>
            </a:r>
            <a:r>
              <a:rPr lang="en-US" altLang="zh-CN" sz="1200" dirty="0"/>
              <a:t>BY </a:t>
            </a:r>
            <a:r>
              <a:rPr lang="en-US" altLang="zh-CN" sz="1200" dirty="0" err="1"/>
              <a:t>HotelAvalID</a:t>
            </a:r>
            <a:r>
              <a:rPr lang="en-US" altLang="zh-CN" sz="1200" dirty="0"/>
              <a:t> DESC</a:t>
            </a:r>
          </a:p>
          <a:p>
            <a:r>
              <a:rPr lang="en-US" altLang="zh-CN" sz="1200" dirty="0" smtClean="0"/>
              <a:t>--</a:t>
            </a:r>
            <a:r>
              <a:rPr lang="zh-CN" altLang="en-US" sz="1200" dirty="0"/>
              <a:t>直连接口日志：</a:t>
            </a:r>
          </a:p>
          <a:p>
            <a:r>
              <a:rPr lang="en-US" altLang="zh-CN" sz="1200" dirty="0"/>
              <a:t>SELECT TOP 10 * FROM </a:t>
            </a:r>
            <a:r>
              <a:rPr lang="en-US" altLang="zh-CN" sz="1200" dirty="0" err="1"/>
              <a:t>HotelInterfaceLogDB</a:t>
            </a:r>
            <a:r>
              <a:rPr lang="en-US" altLang="zh-CN" sz="1200" dirty="0"/>
              <a:t>..</a:t>
            </a:r>
            <a:r>
              <a:rPr lang="en-US" altLang="zh-CN" sz="1200" dirty="0" err="1"/>
              <a:t>InterFaceSwitchLog</a:t>
            </a:r>
            <a:endParaRPr lang="en-US" altLang="zh-CN" sz="1200" dirty="0"/>
          </a:p>
          <a:p>
            <a:r>
              <a:rPr lang="en-US" altLang="zh-CN" sz="1200" dirty="0"/>
              <a:t>WHERE </a:t>
            </a:r>
            <a:r>
              <a:rPr lang="en-US" altLang="zh-CN" sz="1200" dirty="0" err="1"/>
              <a:t>RequestID</a:t>
            </a:r>
            <a:r>
              <a:rPr lang="en-US" altLang="zh-CN" sz="1200" dirty="0"/>
              <a:t> IN 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HotelAvailID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SendRequestID</a:t>
            </a:r>
            <a:r>
              <a:rPr lang="en-US" altLang="zh-CN" sz="1200" dirty="0" smtClean="0"/>
              <a:t>)</a:t>
            </a:r>
            <a:endParaRPr lang="en-US" altLang="zh-CN" sz="1200" dirty="0"/>
          </a:p>
          <a:p>
            <a:r>
              <a:rPr lang="en-US" altLang="zh-CN" sz="1200" dirty="0"/>
              <a:t>order BY </a:t>
            </a:r>
            <a:r>
              <a:rPr lang="en-US" altLang="zh-CN" sz="1200" dirty="0" err="1"/>
              <a:t>LogID</a:t>
            </a:r>
            <a:r>
              <a:rPr lang="en-US" altLang="zh-CN" sz="1200" dirty="0"/>
              <a:t> DESC</a:t>
            </a:r>
          </a:p>
          <a:p>
            <a:r>
              <a:rPr lang="zh-CN" altLang="en-US" sz="1200" dirty="0"/>
              <a:t> </a:t>
            </a:r>
            <a:r>
              <a:rPr lang="en-US" altLang="zh-CN" sz="1200" dirty="0" smtClean="0"/>
              <a:t>--</a:t>
            </a:r>
            <a:r>
              <a:rPr lang="zh-CN" altLang="en-US" sz="1200" dirty="0"/>
              <a:t>适配器日志：</a:t>
            </a:r>
          </a:p>
          <a:p>
            <a:r>
              <a:rPr lang="en-US" altLang="zh-CN" sz="1200" dirty="0"/>
              <a:t>SELECT TOP 10 * FROM </a:t>
            </a:r>
            <a:r>
              <a:rPr lang="en-US" altLang="zh-CN" sz="1200" dirty="0" err="1"/>
              <a:t>HotelInterfaceLogDB</a:t>
            </a:r>
            <a:r>
              <a:rPr lang="en-US" altLang="zh-CN" sz="1200" dirty="0"/>
              <a:t>..</a:t>
            </a:r>
            <a:r>
              <a:rPr lang="en-US" altLang="zh-CN" sz="1200" dirty="0" err="1"/>
              <a:t>Jumeirah_InterfaceAdpterLog</a:t>
            </a:r>
            <a:endParaRPr lang="en-US" altLang="zh-CN" sz="1200" dirty="0"/>
          </a:p>
          <a:p>
            <a:r>
              <a:rPr lang="en-US" altLang="zh-CN" sz="1200" dirty="0"/>
              <a:t>where </a:t>
            </a:r>
            <a:r>
              <a:rPr lang="en-US" altLang="zh-CN" sz="1200" dirty="0" err="1"/>
              <a:t>requestid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=</a:t>
            </a:r>
            <a:r>
              <a:rPr lang="en-US" altLang="zh-CN" sz="1200" dirty="0"/>
              <a:t>(</a:t>
            </a:r>
            <a:r>
              <a:rPr lang="en-US" altLang="zh-CN" sz="1200" dirty="0" err="1"/>
              <a:t>HotelAvailID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SendRequestID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 smtClean="0"/>
              <a:t>ORDER </a:t>
            </a:r>
            <a:r>
              <a:rPr lang="en-US" altLang="zh-CN" sz="1200" dirty="0"/>
              <a:t>BY </a:t>
            </a:r>
            <a:r>
              <a:rPr lang="en-US" altLang="zh-CN" sz="1200" dirty="0" err="1"/>
              <a:t>LogID</a:t>
            </a:r>
            <a:r>
              <a:rPr lang="en-US" altLang="zh-CN" sz="1200" dirty="0"/>
              <a:t> DESC </a:t>
            </a:r>
            <a:r>
              <a:rPr lang="en-US" altLang="zh-CN" sz="1200" dirty="0" smtClean="0"/>
              <a:t> 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直</a:t>
            </a:r>
            <a:r>
              <a:rPr lang="zh-CN" altLang="en-US" sz="1200" dirty="0"/>
              <a:t>连</a:t>
            </a:r>
            <a:r>
              <a:rPr lang="zh-CN" altLang="en-US" sz="1200" dirty="0" smtClean="0"/>
              <a:t>集团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adapter Log  </a:t>
            </a:r>
            <a:r>
              <a:rPr lang="zh-CN" altLang="en-US" sz="1200" dirty="0" smtClean="0"/>
              <a:t>表：</a:t>
            </a:r>
            <a:endParaRPr lang="en-US" altLang="zh-CN" sz="1200" dirty="0"/>
          </a:p>
          <a:p>
            <a:r>
              <a:rPr lang="en-US" altLang="zh-CN" sz="1200" dirty="0" err="1" smtClean="0"/>
              <a:t>Agoda_InterfaceAdapterLog</a:t>
            </a:r>
            <a:endParaRPr lang="en-US" altLang="zh-CN" sz="1200" dirty="0" smtClean="0"/>
          </a:p>
          <a:p>
            <a:r>
              <a:rPr lang="en-US" altLang="zh-CN" sz="1200" dirty="0" err="1" smtClean="0"/>
              <a:t>BKI_InterfaceAdpterLog</a:t>
            </a:r>
            <a:endParaRPr lang="en-US" altLang="zh-CN" sz="1200" dirty="0" smtClean="0"/>
          </a:p>
          <a:p>
            <a:r>
              <a:rPr lang="en-US" altLang="zh-CN" sz="1200" dirty="0" err="1" smtClean="0"/>
              <a:t>Hilton_InterfaceAdpterLog</a:t>
            </a:r>
            <a:endParaRPr lang="en-US" altLang="zh-CN" sz="1200" dirty="0" smtClean="0"/>
          </a:p>
          <a:p>
            <a:r>
              <a:rPr lang="en-US" altLang="zh-CN" sz="1200" dirty="0" err="1" smtClean="0"/>
              <a:t>JTB_InterfaceAdpterLog</a:t>
            </a:r>
            <a:endParaRPr lang="en-US" altLang="zh-CN" sz="1200" dirty="0" smtClean="0"/>
          </a:p>
          <a:p>
            <a:r>
              <a:rPr lang="en-US" altLang="zh-CN" sz="1200" dirty="0" err="1" smtClean="0"/>
              <a:t>MIKI_InterfaceAdpterLog</a:t>
            </a:r>
            <a:endParaRPr lang="en-US" altLang="zh-CN" sz="1200" dirty="0" smtClean="0"/>
          </a:p>
          <a:p>
            <a:r>
              <a:rPr lang="en-US" altLang="zh-CN" sz="1200" dirty="0" err="1" smtClean="0"/>
              <a:t>Accor_InterfaceAdpterLog</a:t>
            </a:r>
            <a:endParaRPr lang="en-US" altLang="zh-CN" sz="1200" dirty="0" smtClean="0"/>
          </a:p>
          <a:p>
            <a:r>
              <a:rPr lang="en-US" altLang="zh-CN" sz="1200" dirty="0" err="1" smtClean="0"/>
              <a:t>Fourseasons_InterFaceAdpterLog</a:t>
            </a:r>
            <a:r>
              <a:rPr lang="en-US" altLang="zh-CN" sz="1200" dirty="0" smtClean="0"/>
              <a:t> </a:t>
            </a:r>
          </a:p>
          <a:p>
            <a:r>
              <a:rPr lang="en-US" altLang="zh-CN" sz="1200" dirty="0" err="1" smtClean="0"/>
              <a:t>TLlincoln_InterfaceAdpterlog</a:t>
            </a:r>
            <a:r>
              <a:rPr lang="en-US" altLang="zh-CN" sz="1200" dirty="0" smtClean="0"/>
              <a:t>,   </a:t>
            </a:r>
            <a:r>
              <a:rPr lang="zh-CN" altLang="en-US" sz="1200" dirty="0" smtClean="0"/>
              <a:t>等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订单直连发送记录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500" b="0" dirty="0" smtClean="0"/>
              <a:t>--</a:t>
            </a:r>
            <a:r>
              <a:rPr lang="zh-CN" altLang="en-US" sz="1500" b="0" dirty="0" smtClean="0"/>
              <a:t>通过</a:t>
            </a:r>
            <a:r>
              <a:rPr lang="zh-CN" altLang="en-US" sz="1500" b="0" dirty="0"/>
              <a:t>订单看；</a:t>
            </a:r>
          </a:p>
          <a:p>
            <a:r>
              <a:rPr lang="en-US" altLang="zh-CN" sz="1500" b="0" dirty="0"/>
              <a:t>USE </a:t>
            </a:r>
            <a:r>
              <a:rPr lang="en-US" altLang="zh-CN" sz="1500" b="0" dirty="0" err="1"/>
              <a:t>OrderDB</a:t>
            </a:r>
            <a:endParaRPr lang="en-US" altLang="zh-CN" sz="1500" b="0" dirty="0"/>
          </a:p>
          <a:p>
            <a:r>
              <a:rPr lang="en-US" altLang="zh-CN" sz="1500" b="0" dirty="0"/>
              <a:t>select * from </a:t>
            </a:r>
            <a:r>
              <a:rPr lang="en-US" altLang="zh-CN" sz="1500" b="0" dirty="0" err="1"/>
              <a:t>order_Send</a:t>
            </a:r>
            <a:r>
              <a:rPr lang="en-US" altLang="zh-CN" sz="1500" b="0" dirty="0"/>
              <a:t> where </a:t>
            </a:r>
            <a:r>
              <a:rPr lang="en-US" altLang="zh-CN" sz="1500" b="0" dirty="0" err="1"/>
              <a:t>OrderID</a:t>
            </a:r>
            <a:r>
              <a:rPr lang="en-US" altLang="zh-CN" sz="1500" b="0" dirty="0"/>
              <a:t>=@</a:t>
            </a:r>
            <a:r>
              <a:rPr lang="en-US" altLang="zh-CN" sz="1500" b="0" dirty="0" err="1"/>
              <a:t>OrderID</a:t>
            </a:r>
            <a:endParaRPr lang="en-US" altLang="zh-CN" sz="1500" b="0" dirty="0"/>
          </a:p>
          <a:p>
            <a:r>
              <a:rPr lang="en-US" altLang="zh-CN" sz="1500" b="0" dirty="0"/>
              <a:t>select * from </a:t>
            </a:r>
            <a:r>
              <a:rPr lang="en-US" altLang="zh-CN" sz="1500" b="0" dirty="0" err="1"/>
              <a:t>order_Senddata</a:t>
            </a:r>
            <a:r>
              <a:rPr lang="en-US" altLang="zh-CN" sz="1500" b="0" dirty="0"/>
              <a:t> where </a:t>
            </a:r>
            <a:r>
              <a:rPr lang="en-US" altLang="zh-CN" sz="1500" b="0" dirty="0" err="1"/>
              <a:t>OrdersendID</a:t>
            </a:r>
            <a:r>
              <a:rPr lang="en-US" altLang="zh-CN" sz="1500" b="0" dirty="0"/>
              <a:t>=@</a:t>
            </a:r>
            <a:r>
              <a:rPr lang="en-US" altLang="zh-CN" sz="1500" b="0" dirty="0" err="1"/>
              <a:t>OrdersendID</a:t>
            </a:r>
            <a:endParaRPr lang="en-US" altLang="zh-CN" sz="1500" b="0" dirty="0"/>
          </a:p>
          <a:p>
            <a:endParaRPr lang="en-US" altLang="zh-CN" sz="1500" b="0" dirty="0" smtClean="0"/>
          </a:p>
          <a:p>
            <a:r>
              <a:rPr lang="en-US" altLang="zh-CN" sz="1500" b="0" dirty="0" smtClean="0"/>
              <a:t>--</a:t>
            </a:r>
            <a:r>
              <a:rPr lang="zh-CN" altLang="en-US" sz="1500" b="0" dirty="0" smtClean="0"/>
              <a:t>发送</a:t>
            </a:r>
            <a:r>
              <a:rPr lang="zh-CN" altLang="en-US" sz="1500" b="0" dirty="0"/>
              <a:t>直连后通过接口记录看订单</a:t>
            </a:r>
          </a:p>
          <a:p>
            <a:r>
              <a:rPr lang="en-US" altLang="zh-CN" sz="1500" b="0" dirty="0"/>
              <a:t>SELECT * FROM </a:t>
            </a:r>
            <a:r>
              <a:rPr lang="en-US" altLang="zh-CN" sz="1500" b="0" dirty="0" err="1"/>
              <a:t>HotelInterfaceDB</a:t>
            </a:r>
            <a:r>
              <a:rPr lang="en-US" altLang="zh-CN" sz="1500" b="0" dirty="0"/>
              <a:t>..</a:t>
            </a:r>
            <a:r>
              <a:rPr lang="en-US" altLang="zh-CN" sz="1500" b="0" dirty="0" err="1"/>
              <a:t>Order_InterFaceSendDetail</a:t>
            </a:r>
            <a:r>
              <a:rPr lang="en-US" altLang="zh-CN" sz="1500" b="0" dirty="0"/>
              <a:t> WITH(NOLOCK)</a:t>
            </a:r>
            <a:br>
              <a:rPr lang="en-US" altLang="zh-CN" sz="1500" b="0" dirty="0"/>
            </a:br>
            <a:r>
              <a:rPr lang="en-US" altLang="zh-CN" sz="1500" b="0" dirty="0"/>
              <a:t>WHERE </a:t>
            </a:r>
            <a:r>
              <a:rPr lang="en-US" altLang="zh-CN" sz="1500" b="0" dirty="0" err="1"/>
              <a:t>OrderID</a:t>
            </a:r>
            <a:r>
              <a:rPr lang="en-US" altLang="zh-CN" sz="1500" b="0" dirty="0"/>
              <a:t>=100077809  --</a:t>
            </a:r>
            <a:r>
              <a:rPr lang="zh-CN" altLang="en-US" sz="1500" b="0" dirty="0"/>
              <a:t>平台发送详细表</a:t>
            </a:r>
            <a:br>
              <a:rPr lang="zh-CN" altLang="en-US" sz="1500" b="0" dirty="0"/>
            </a:br>
            <a:r>
              <a:rPr lang="en-US" altLang="zh-CN" sz="1500" b="0" dirty="0"/>
              <a:t>ORDER BY </a:t>
            </a:r>
            <a:r>
              <a:rPr lang="en-US" altLang="zh-CN" sz="1500" b="0" dirty="0" err="1"/>
              <a:t>InterFaceSendID</a:t>
            </a:r>
            <a:r>
              <a:rPr lang="en-US" altLang="zh-CN" sz="1500" b="0" dirty="0"/>
              <a:t> </a:t>
            </a:r>
            <a:r>
              <a:rPr lang="en-US" altLang="zh-CN" sz="1500" b="0" dirty="0" smtClean="0"/>
              <a:t>DESC</a:t>
            </a:r>
          </a:p>
          <a:p>
            <a:endParaRPr lang="en-US" altLang="zh-CN" sz="1500" b="0" dirty="0" smtClean="0"/>
          </a:p>
          <a:p>
            <a:r>
              <a:rPr lang="en-US" altLang="zh-CN" sz="1500" b="0" dirty="0" smtClean="0"/>
              <a:t>--</a:t>
            </a:r>
            <a:r>
              <a:rPr lang="en-US" altLang="zh-CN" sz="1500" b="0" dirty="0"/>
              <a:t>SOA</a:t>
            </a:r>
            <a:r>
              <a:rPr lang="zh-CN" altLang="en-US" sz="1500" b="0" dirty="0"/>
              <a:t>日志</a:t>
            </a:r>
          </a:p>
          <a:p>
            <a:r>
              <a:rPr lang="en-US" altLang="zh-CN" sz="1500" b="0" dirty="0"/>
              <a:t>select top 50 * from </a:t>
            </a:r>
            <a:r>
              <a:rPr lang="en-US" altLang="zh-CN" sz="1500" b="0" dirty="0" err="1"/>
              <a:t>hotelinterfacelogdb</a:t>
            </a:r>
            <a:r>
              <a:rPr lang="en-US" altLang="zh-CN" sz="1500" b="0" dirty="0"/>
              <a:t>..</a:t>
            </a:r>
            <a:r>
              <a:rPr lang="en-US" altLang="zh-CN" sz="1500" b="0" dirty="0" err="1"/>
              <a:t>SoaRequestLog</a:t>
            </a:r>
            <a:endParaRPr lang="en-US" altLang="zh-CN" sz="1500" b="0" dirty="0"/>
          </a:p>
          <a:p>
            <a:r>
              <a:rPr lang="en-US" altLang="zh-CN" sz="1500" b="0" dirty="0"/>
              <a:t>where  </a:t>
            </a:r>
            <a:r>
              <a:rPr lang="en-US" altLang="zh-CN" sz="1500" b="0" dirty="0" err="1"/>
              <a:t>RequestID</a:t>
            </a:r>
            <a:r>
              <a:rPr lang="en-US" altLang="zh-CN" sz="1500" b="0" dirty="0"/>
              <a:t>=@</a:t>
            </a:r>
            <a:r>
              <a:rPr lang="en-US" altLang="zh-CN" sz="1500" b="0" dirty="0" err="1"/>
              <a:t>OrderID</a:t>
            </a:r>
            <a:endParaRPr lang="en-US" altLang="zh-CN" sz="1500" b="0" dirty="0"/>
          </a:p>
          <a:p>
            <a:r>
              <a:rPr lang="en-US" altLang="zh-CN" sz="1500" b="0" dirty="0"/>
              <a:t>order by </a:t>
            </a:r>
            <a:r>
              <a:rPr lang="en-US" altLang="zh-CN" sz="1500" b="0" dirty="0" err="1"/>
              <a:t>LogID</a:t>
            </a:r>
            <a:r>
              <a:rPr lang="en-US" altLang="zh-CN" sz="1500" b="0" dirty="0"/>
              <a:t> </a:t>
            </a:r>
            <a:r>
              <a:rPr lang="en-US" altLang="zh-CN" sz="1500" b="0" dirty="0" err="1"/>
              <a:t>desc</a:t>
            </a:r>
            <a:endParaRPr lang="en-US" altLang="zh-CN" sz="1500" b="0" dirty="0"/>
          </a:p>
          <a:p>
            <a:r>
              <a:rPr lang="zh-CN" altLang="en-US" sz="1500" b="0" dirty="0" smtClean="0"/>
              <a:t>　</a:t>
            </a:r>
            <a:endParaRPr lang="en-US" altLang="zh-CN" sz="1500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8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 smtClean="0"/>
              <a:t/>
            </a:r>
            <a:br>
              <a:rPr lang="en-US" altLang="zh-CN" u="sng" dirty="0" smtClean="0"/>
            </a:br>
            <a:r>
              <a:rPr lang="zh-CN" altLang="en-US" u="sng" dirty="0" smtClean="0"/>
              <a:t>数据</a:t>
            </a:r>
            <a:r>
              <a:rPr lang="zh-CN" altLang="en-US" u="sng" dirty="0"/>
              <a:t>流程</a:t>
            </a:r>
            <a:r>
              <a:rPr lang="zh-CN" altLang="en-US" b="0" dirty="0"/>
              <a:t/>
            </a:r>
            <a:br>
              <a:rPr lang="zh-CN" altLang="en-US" b="0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b="0" u="sn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07056"/>
            <a:ext cx="9144000" cy="575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5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直连静态</a:t>
            </a:r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信息</a:t>
            </a:r>
            <a:endParaRPr 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酒店静态信息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房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型静态信息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设施设备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信息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信用卡信息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图片信息</a:t>
            </a:r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>
                <a:latin typeface="新宋体" panose="02010609030101010101" pitchFamily="49" charset="-122"/>
                <a:ea typeface="新宋体" panose="02010609030101010101" pitchFamily="49" charset="-122"/>
              </a:rPr>
              <a:pPr>
                <a:defRPr/>
              </a:pPr>
              <a:t>8</a:t>
            </a:fld>
            <a:endParaRPr lang="en-US" altLang="zh-CN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67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直连静态信息下载和同步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通过相关接口下载静态信息。如：</a:t>
            </a:r>
            <a:endParaRPr lang="en-US" altLang="zh-CN" sz="1200" dirty="0" smtClean="0"/>
          </a:p>
          <a:p>
            <a:r>
              <a:rPr lang="en-US" altLang="zh-CN" sz="1200" b="0" dirty="0">
                <a:hlinkClick r:id="rId2"/>
              </a:rPr>
              <a:t>http://</a:t>
            </a:r>
            <a:r>
              <a:rPr lang="en-US" altLang="zh-CN" sz="1200" b="0" dirty="0" smtClean="0">
                <a:hlinkClick r:id="rId2"/>
              </a:rPr>
              <a:t>downloadjob.hotel.fws.qa.nt.ctripcorp.com/BookingStaticInfoDownloadJobWS/UpdateHotelCode.aspx</a:t>
            </a:r>
            <a:r>
              <a:rPr lang="en-US" altLang="zh-CN" sz="1200" b="0" dirty="0" smtClean="0"/>
              <a:t> </a:t>
            </a:r>
            <a:endParaRPr lang="en-US" altLang="zh-CN" sz="1200" u="sng" dirty="0" smtClean="0"/>
          </a:p>
          <a:p>
            <a:r>
              <a:rPr lang="en-US" altLang="zh-CN" sz="1200" dirty="0" smtClean="0"/>
              <a:t>-- </a:t>
            </a:r>
            <a:r>
              <a:rPr lang="zh-CN" altLang="en-US" sz="1200" dirty="0" smtClean="0"/>
              <a:t>查看和更新</a:t>
            </a:r>
            <a:r>
              <a:rPr lang="en-US" altLang="zh-CN" sz="1200" dirty="0" err="1" smtClean="0"/>
              <a:t>Interfacedb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里下载数据的数据。如：</a:t>
            </a:r>
            <a:endParaRPr lang="en-US" altLang="zh-CN" sz="1200" dirty="0" smtClean="0"/>
          </a:p>
          <a:p>
            <a:r>
              <a:rPr lang="en-US" altLang="zh-CN" sz="1200" dirty="0"/>
              <a:t>SELECT * FROM </a:t>
            </a:r>
            <a:r>
              <a:rPr lang="en-US" altLang="zh-CN" sz="1200" dirty="0" err="1"/>
              <a:t>HotelInterfaceDB</a:t>
            </a:r>
            <a:r>
              <a:rPr lang="en-US" altLang="zh-CN" sz="1200" dirty="0"/>
              <a:t>..</a:t>
            </a:r>
            <a:r>
              <a:rPr lang="en-US" altLang="zh-CN" sz="1200" dirty="0" err="1"/>
              <a:t>HotelInterface_HotelCreditcard</a:t>
            </a:r>
            <a:r>
              <a:rPr lang="en-US" altLang="zh-CN" sz="1200" dirty="0"/>
              <a:t>(NOLOCK) WHERE </a:t>
            </a:r>
            <a:r>
              <a:rPr lang="en-US" altLang="zh-CN" sz="1200" dirty="0" err="1"/>
              <a:t>groupid</a:t>
            </a:r>
            <a:r>
              <a:rPr lang="en-US" altLang="zh-CN" sz="1200" dirty="0"/>
              <a:t>=32 AND </a:t>
            </a:r>
            <a:r>
              <a:rPr lang="en-US" altLang="zh-CN" sz="1200" dirty="0" err="1"/>
              <a:t>hotelcode</a:t>
            </a:r>
            <a:r>
              <a:rPr lang="en-US" altLang="zh-CN" sz="1200" dirty="0"/>
              <a:t>='96991'</a:t>
            </a:r>
            <a:endParaRPr lang="zh-CN" altLang="zh-CN" sz="1200" dirty="0"/>
          </a:p>
          <a:p>
            <a:r>
              <a:rPr lang="en-US" altLang="zh-CN" sz="1200" dirty="0" smtClean="0"/>
              <a:t> </a:t>
            </a:r>
          </a:p>
          <a:p>
            <a:r>
              <a:rPr lang="en-US" altLang="zh-CN" sz="1200" dirty="0" smtClean="0"/>
              <a:t>--  </a:t>
            </a:r>
            <a:r>
              <a:rPr lang="en-US" altLang="zh-CN" sz="1200" dirty="0"/>
              <a:t> </a:t>
            </a:r>
            <a:r>
              <a:rPr lang="en-US" altLang="zh-CN" sz="1200" dirty="0" smtClean="0"/>
              <a:t>Job </a:t>
            </a:r>
            <a:r>
              <a:rPr lang="zh-CN" altLang="zh-CN" sz="1200" dirty="0"/>
              <a:t>治理</a:t>
            </a:r>
            <a:r>
              <a:rPr lang="zh-CN" altLang="zh-CN" sz="1200" dirty="0" smtClean="0"/>
              <a:t>中心</a:t>
            </a:r>
            <a:r>
              <a:rPr lang="zh-CN" altLang="en-US" sz="1200" dirty="0" smtClean="0"/>
              <a:t>里跑 </a:t>
            </a:r>
            <a:r>
              <a:rPr lang="en-US" altLang="zh-CN" sz="1200" dirty="0" smtClean="0"/>
              <a:t>Job </a:t>
            </a:r>
            <a:r>
              <a:rPr lang="zh-CN" altLang="en-US" sz="1200" dirty="0" smtClean="0"/>
              <a:t>为了</a:t>
            </a:r>
            <a:r>
              <a:rPr lang="zh-CN" altLang="zh-CN" sz="1200" dirty="0" smtClean="0"/>
              <a:t>同步</a:t>
            </a:r>
            <a:r>
              <a:rPr lang="zh-CN" altLang="en-US" sz="1200" dirty="0" smtClean="0"/>
              <a:t>到</a:t>
            </a:r>
            <a:r>
              <a:rPr lang="en-US" altLang="zh-CN" sz="1200" dirty="0" smtClean="0"/>
              <a:t>product </a:t>
            </a:r>
            <a:r>
              <a:rPr lang="en-US" altLang="zh-CN" sz="1200" dirty="0" err="1" smtClean="0"/>
              <a:t>db</a:t>
            </a:r>
            <a:r>
              <a:rPr lang="zh-CN" altLang="en-US" sz="1200" dirty="0" smtClean="0"/>
              <a:t>。</a:t>
            </a:r>
            <a:r>
              <a:rPr lang="zh-CN" altLang="zh-CN" sz="1200" dirty="0" smtClean="0"/>
              <a:t>子系统</a:t>
            </a:r>
            <a:r>
              <a:rPr lang="zh-CN" altLang="zh-CN" sz="1200" dirty="0"/>
              <a:t>：</a:t>
            </a:r>
            <a:r>
              <a:rPr lang="en-US" altLang="zh-CN" sz="1200" dirty="0" err="1"/>
              <a:t>Hotel.Vendor</a:t>
            </a:r>
            <a:r>
              <a:rPr lang="en-US" altLang="zh-CN" sz="1200" dirty="0"/>
              <a:t>, </a:t>
            </a:r>
            <a:r>
              <a:rPr lang="en-US" altLang="zh-CN" sz="1200" dirty="0" smtClean="0"/>
              <a:t>Job</a:t>
            </a:r>
            <a:r>
              <a:rPr lang="zh-CN" altLang="en-US" sz="1200" dirty="0" smtClean="0"/>
              <a:t>类型</a:t>
            </a:r>
            <a:r>
              <a:rPr lang="zh-CN" altLang="zh-CN" sz="1200" dirty="0" smtClean="0"/>
              <a:t>：</a:t>
            </a:r>
            <a:r>
              <a:rPr lang="zh-CN" altLang="zh-CN" sz="1200" dirty="0"/>
              <a:t>静态生成服务</a:t>
            </a:r>
            <a:r>
              <a:rPr lang="en-US" altLang="zh-CN" sz="1200" dirty="0"/>
              <a:t>-</a:t>
            </a:r>
            <a:r>
              <a:rPr lang="zh-CN" altLang="zh-CN" sz="1200" dirty="0"/>
              <a:t>更新酒店基本</a:t>
            </a:r>
            <a:r>
              <a:rPr lang="zh-CN" altLang="zh-CN" sz="1200" dirty="0" smtClean="0"/>
              <a:t>信息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-- </a:t>
            </a:r>
            <a:r>
              <a:rPr lang="zh-CN" altLang="en-US" sz="1200" dirty="0" smtClean="0"/>
              <a:t>在相关</a:t>
            </a:r>
            <a:r>
              <a:rPr lang="en-US" altLang="zh-CN" sz="1200" dirty="0" smtClean="0"/>
              <a:t>product </a:t>
            </a:r>
            <a:r>
              <a:rPr lang="en-US" altLang="zh-CN" sz="1200" dirty="0" err="1" smtClean="0"/>
              <a:t>db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的表</a:t>
            </a:r>
            <a:r>
              <a:rPr lang="en-US" altLang="zh-CN" sz="1200" dirty="0"/>
              <a:t> </a:t>
            </a:r>
            <a:r>
              <a:rPr lang="zh-CN" altLang="en-US" sz="1200" dirty="0" smtClean="0"/>
              <a:t>里</a:t>
            </a:r>
            <a:r>
              <a:rPr lang="zh-CN" altLang="en-US" sz="1200" dirty="0"/>
              <a:t>查看更新的静态</a:t>
            </a:r>
            <a:r>
              <a:rPr lang="zh-CN" altLang="en-US" sz="1200" dirty="0" smtClean="0"/>
              <a:t>信息 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-- </a:t>
            </a:r>
            <a:r>
              <a:rPr lang="zh-CN" altLang="en-US" sz="1200" dirty="0" smtClean="0"/>
              <a:t>不同的静态信息下载和同步的流程是同样的。只有数据表和接口不同。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err="1" smtClean="0"/>
              <a:t>HotelInterfaceDB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里不同的数据表：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</a:p>
          <a:p>
            <a:r>
              <a:rPr lang="en-US" altLang="zh-CN" sz="1200" dirty="0" err="1" smtClean="0"/>
              <a:t>HotelInterface_hotelgroupinfo</a:t>
            </a:r>
            <a:endParaRPr lang="en-US" altLang="zh-CN" sz="1200" dirty="0" smtClean="0"/>
          </a:p>
          <a:p>
            <a:r>
              <a:rPr lang="en-US" altLang="zh-CN" sz="1200" dirty="0" err="1"/>
              <a:t>HotelInterfacedb</a:t>
            </a:r>
            <a:r>
              <a:rPr lang="en-US" altLang="zh-CN" sz="1200" dirty="0"/>
              <a:t>..</a:t>
            </a:r>
            <a:r>
              <a:rPr lang="en-US" altLang="zh-CN" sz="1200" dirty="0" err="1" smtClean="0"/>
              <a:t>hotelGroupInfoExpend</a:t>
            </a:r>
            <a:r>
              <a:rPr lang="en-US" altLang="zh-CN" sz="1200" dirty="0" smtClean="0"/>
              <a:t> </a:t>
            </a:r>
          </a:p>
          <a:p>
            <a:r>
              <a:rPr lang="en-US" altLang="zh-CN" sz="1200" dirty="0" err="1" smtClean="0"/>
              <a:t>HotelInterface_HotelDescription</a:t>
            </a:r>
            <a:r>
              <a:rPr lang="en-US" altLang="zh-CN" sz="1200" dirty="0" smtClean="0"/>
              <a:t> </a:t>
            </a:r>
          </a:p>
          <a:p>
            <a:r>
              <a:rPr lang="en-US" altLang="zh-CN" sz="1200" dirty="0" err="1" smtClean="0"/>
              <a:t>HotelInterface_hotelGroupRoomType</a:t>
            </a:r>
            <a:endParaRPr lang="en-US" altLang="zh-CN" sz="1200" dirty="0" smtClean="0"/>
          </a:p>
          <a:p>
            <a:r>
              <a:rPr lang="en-US" altLang="zh-CN" sz="1200" dirty="0" err="1" smtClean="0"/>
              <a:t>HotelInterface_HotelGroupPicture</a:t>
            </a:r>
            <a:endParaRPr lang="en-US" altLang="zh-CN" sz="1200" dirty="0" smtClean="0"/>
          </a:p>
          <a:p>
            <a:r>
              <a:rPr lang="en-US" altLang="zh-CN" sz="1200" dirty="0" err="1" smtClean="0"/>
              <a:t>HotelInterface_HotelCreditcard</a:t>
            </a:r>
            <a:r>
              <a:rPr lang="en-US" altLang="zh-CN" sz="1200" dirty="0" smtClean="0"/>
              <a:t> </a:t>
            </a:r>
          </a:p>
          <a:p>
            <a:r>
              <a:rPr lang="en-US" altLang="zh-CN" sz="1200" dirty="0" err="1"/>
              <a:t>HotelInterfaceDB</a:t>
            </a:r>
            <a:r>
              <a:rPr lang="en-US" altLang="zh-CN" sz="1200" dirty="0"/>
              <a:t>..</a:t>
            </a:r>
            <a:r>
              <a:rPr lang="en-US" altLang="zh-CN" sz="1200" dirty="0" err="1" smtClean="0"/>
              <a:t>HotelFacilities</a:t>
            </a:r>
            <a:r>
              <a:rPr lang="en-US" altLang="zh-CN" sz="1200" dirty="0" smtClean="0"/>
              <a:t> </a:t>
            </a:r>
            <a:endParaRPr lang="zh-CN" altLang="zh-CN" sz="1200" dirty="0"/>
          </a:p>
          <a:p>
            <a:r>
              <a:rPr lang="en-US" altLang="zh-CN" sz="1200" dirty="0" smtClean="0"/>
              <a:t> 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BEC47-614F-4603-A8A4-D47F95BD6033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5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自定义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CC0066"/>
      </a:hlink>
      <a:folHlink>
        <a:srgbClr val="3366CC"/>
      </a:folHlink>
    </a:clrScheme>
    <a:fontScheme name="sample">
      <a:majorFont>
        <a:latin typeface="Arial"/>
        <a:ea typeface="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mple">
  <a:themeElements>
    <a:clrScheme name="1_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1_sample">
      <a:majorFont>
        <a:latin typeface="Arial"/>
        <a:ea typeface="宋体"/>
        <a:cs typeface=""/>
      </a:majorFont>
      <a:minorFont>
        <a:latin typeface="华文细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65178</TotalTime>
  <Words>1258</Words>
  <Application>Microsoft Office PowerPoint</Application>
  <PresentationFormat>全屏显示(4:3)</PresentationFormat>
  <Paragraphs>452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sample</vt:lpstr>
      <vt:lpstr>1_sample</vt:lpstr>
      <vt:lpstr>海外直连 </vt:lpstr>
      <vt:lpstr>订单 – Fat online</vt:lpstr>
      <vt:lpstr>订单– FAT Offline</vt:lpstr>
      <vt:lpstr>Offline 预订流程</vt:lpstr>
      <vt:lpstr>直连接口和适配器日志 </vt:lpstr>
      <vt:lpstr>订单直连发送记录</vt:lpstr>
      <vt:lpstr> 数据流程 </vt:lpstr>
      <vt:lpstr>直连静态信息</vt:lpstr>
      <vt:lpstr>直连静态信息下载和同步</vt:lpstr>
      <vt:lpstr> 直连静态信息记录（１） </vt:lpstr>
      <vt:lpstr>直连静态信息记录（２）</vt:lpstr>
      <vt:lpstr>直连静态信息记录（３）</vt:lpstr>
      <vt:lpstr>直连动态信息</vt:lpstr>
      <vt:lpstr>直连房态推送</vt:lpstr>
      <vt:lpstr>直连房态信息</vt:lpstr>
      <vt:lpstr>直连房价推送</vt:lpstr>
      <vt:lpstr>直连房价信息</vt:lpstr>
      <vt:lpstr>Data mapping</vt:lpstr>
      <vt:lpstr>Data</vt:lpstr>
      <vt:lpstr>Channel Manager 订单生成</vt:lpstr>
      <vt:lpstr>直连接口</vt:lpstr>
      <vt:lpstr>直连模块</vt:lpstr>
      <vt:lpstr>4177模块</vt:lpstr>
      <vt:lpstr>4177模块（２）</vt:lpstr>
      <vt:lpstr>4177模块（３）</vt:lpstr>
      <vt:lpstr>酒店接口分类概览</vt:lpstr>
      <vt:lpstr>       直连常用数据表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cc</dc:creator>
  <cp:keywords>DAL</cp:keywords>
  <cp:lastModifiedBy>cxf陈小芬</cp:lastModifiedBy>
  <cp:revision>1928</cp:revision>
  <dcterms:created xsi:type="dcterms:W3CDTF">2004-08-26T06:30:40Z</dcterms:created>
  <dcterms:modified xsi:type="dcterms:W3CDTF">2015-08-20T04:11:21Z</dcterms:modified>
</cp:coreProperties>
</file>