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6AD"/>
    <a:srgbClr val="EF8A98"/>
    <a:srgbClr val="9ED7A1"/>
    <a:srgbClr val="FE9CAA"/>
    <a:srgbClr val="3E7E1F"/>
    <a:srgbClr val="F1DFCE"/>
    <a:srgbClr val="390026"/>
    <a:srgbClr val="0174A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4" d="100"/>
          <a:sy n="84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18" d="100"/>
          <a:sy n="118" d="100"/>
        </p:scale>
        <p:origin x="-3216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0A6E1CE9-11A8-48B1-833D-F78BCF02AC67}" type="datetime1">
              <a:rPr lang="en-US"/>
              <a:pPr/>
              <a:t>12/31/2009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2B28969C-DAD6-4755-8414-8C1712A730F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F6F4F79F-F026-4CF4-B3D0-835B09A96B27}" type="datetime1">
              <a:rPr lang="en-US"/>
              <a:pPr/>
              <a:t>12/31/2009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B08F71E7-4500-4937-8014-5F9B43449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772400" y="6026150"/>
            <a:ext cx="1066800" cy="825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</a:t>
            </a:r>
            <a:br>
              <a:rPr lang="en-US"/>
            </a:br>
            <a:r>
              <a:rPr lang="en-US"/>
              <a:t>4DK Technologies, Inc., 2009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026150"/>
            <a:ext cx="457200" cy="825500"/>
          </a:xfrm>
        </p:spPr>
        <p:txBody>
          <a:bodyPr/>
          <a:lstStyle>
            <a:lvl1pPr>
              <a:defRPr/>
            </a:lvl1pPr>
          </a:lstStyle>
          <a:p>
            <a:fld id="{B203BC45-ABE6-47FF-A442-2178440072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6026150"/>
            <a:ext cx="6400800" cy="8318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772400" y="6026150"/>
            <a:ext cx="1066800" cy="825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</a:t>
            </a:r>
            <a:br>
              <a:rPr lang="en-US"/>
            </a:br>
            <a:r>
              <a:rPr lang="en-US"/>
              <a:t>4DK Technologies, Inc., 2009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026150"/>
            <a:ext cx="457200" cy="825500"/>
          </a:xfrm>
        </p:spPr>
        <p:txBody>
          <a:bodyPr/>
          <a:lstStyle>
            <a:lvl1pPr>
              <a:defRPr/>
            </a:lvl1pPr>
          </a:lstStyle>
          <a:p>
            <a:fld id="{FAC0E94A-6CFB-46FE-9E94-BD7264F8E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4572000" cy="1895475"/>
          </a:xfrm>
        </p:spPr>
        <p:txBody>
          <a:bodyPr anchor="b"/>
          <a:lstStyle>
            <a:lvl1pPr algn="l">
              <a:defRPr sz="3600" b="0" cap="none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4572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55638"/>
            <a:ext cx="4040188" cy="639762"/>
          </a:xfr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395128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655638"/>
            <a:ext cx="4041775" cy="639762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295400"/>
            <a:ext cx="4041775" cy="395128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772400" y="6026150"/>
            <a:ext cx="1066800" cy="825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</a:t>
            </a:r>
            <a:br>
              <a:rPr lang="en-US"/>
            </a:br>
            <a:r>
              <a:rPr lang="en-US"/>
              <a:t>4DK Technologies, Inc., 2009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026150"/>
            <a:ext cx="457200" cy="825500"/>
          </a:xfrm>
        </p:spPr>
        <p:txBody>
          <a:bodyPr/>
          <a:lstStyle>
            <a:lvl1pPr>
              <a:defRPr/>
            </a:lvl1pPr>
          </a:lstStyle>
          <a:p>
            <a:fld id="{CE4109DD-25D5-496F-A410-714857A79D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026340"/>
            <a:ext cx="6324600" cy="8316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772400" y="6026150"/>
            <a:ext cx="1066800" cy="825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</a:t>
            </a:r>
            <a:br>
              <a:rPr lang="en-US"/>
            </a:br>
            <a:r>
              <a:rPr lang="en-US"/>
              <a:t>4DK Technologies, Inc., 2009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026150"/>
            <a:ext cx="457200" cy="825500"/>
          </a:xfrm>
        </p:spPr>
        <p:txBody>
          <a:bodyPr/>
          <a:lstStyle>
            <a:lvl1pPr>
              <a:defRPr/>
            </a:lvl1pPr>
          </a:lstStyle>
          <a:p>
            <a:fld id="{15F39A28-53B7-4E26-8A05-1638E655A7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772400" y="6026150"/>
            <a:ext cx="1066800" cy="825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</a:t>
            </a:r>
            <a:br>
              <a:rPr lang="en-US"/>
            </a:br>
            <a:r>
              <a:rPr lang="en-US"/>
              <a:t>4DK Technologies, Inc.,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026150"/>
            <a:ext cx="457200" cy="825500"/>
          </a:xfrm>
        </p:spPr>
        <p:txBody>
          <a:bodyPr/>
          <a:lstStyle>
            <a:lvl1pPr>
              <a:defRPr/>
            </a:lvl1pPr>
          </a:lstStyle>
          <a:p>
            <a:fld id="{34BB92F2-483C-4B1C-A14F-6620181F70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6026150"/>
            <a:ext cx="6400800" cy="8318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772400" y="6026150"/>
            <a:ext cx="1066800" cy="825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Proprietary </a:t>
            </a:r>
            <a:br>
              <a:rPr lang="en-US"/>
            </a:br>
            <a:r>
              <a:rPr lang="en-US"/>
              <a:t>4DK Technologies, Inc., 2009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026150"/>
            <a:ext cx="457200" cy="825500"/>
          </a:xfrm>
        </p:spPr>
        <p:txBody>
          <a:bodyPr/>
          <a:lstStyle>
            <a:lvl1pPr>
              <a:defRPr/>
            </a:lvl1pPr>
          </a:lstStyle>
          <a:p>
            <a:fld id="{819E1C39-B748-4F8B-8523-70B1C365AD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686800" y="6019800"/>
            <a:ext cx="4572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4" name="Snip Single Corner Rectangle 13"/>
          <p:cNvSpPr>
            <a:spLocks noChangeArrowheads="1"/>
          </p:cNvSpPr>
          <p:nvPr/>
        </p:nvSpPr>
        <p:spPr bwMode="auto">
          <a:xfrm flipH="1">
            <a:off x="7772400" y="6019800"/>
            <a:ext cx="914400" cy="838200"/>
          </a:xfrm>
          <a:custGeom>
            <a:avLst/>
            <a:gdLst>
              <a:gd name="T0" fmla="*/ 990600 w 990600"/>
              <a:gd name="T1" fmla="*/ 415925 h 831850"/>
              <a:gd name="T2" fmla="*/ 495300 w 990600"/>
              <a:gd name="T3" fmla="*/ 831850 h 831850"/>
              <a:gd name="T4" fmla="*/ 0 w 990600"/>
              <a:gd name="T5" fmla="*/ 415925 h 831850"/>
              <a:gd name="T6" fmla="*/ 495300 w 990600"/>
              <a:gd name="T7" fmla="*/ 0 h 831850"/>
              <a:gd name="T8" fmla="*/ 0 60000 65536"/>
              <a:gd name="T9" fmla="*/ 0 60000 65536"/>
              <a:gd name="T10" fmla="*/ 0 60000 65536"/>
              <a:gd name="T11" fmla="*/ 0 60000 65536"/>
              <a:gd name="T12" fmla="*/ 0 w 990600"/>
              <a:gd name="T13" fmla="*/ 98366 h 831850"/>
              <a:gd name="T14" fmla="*/ 892234 w 990600"/>
              <a:gd name="T15" fmla="*/ 831850 h 831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0600" h="831850">
                <a:moveTo>
                  <a:pt x="0" y="0"/>
                </a:moveTo>
                <a:lnTo>
                  <a:pt x="793867" y="0"/>
                </a:lnTo>
                <a:lnTo>
                  <a:pt x="990600" y="196733"/>
                </a:lnTo>
                <a:lnTo>
                  <a:pt x="990600" y="831850"/>
                </a:lnTo>
                <a:lnTo>
                  <a:pt x="0" y="831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Calibri" pitchFamily="-109" charset="0"/>
            </a:endParaRP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685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" name="Snip Single Corner Rectangle 15"/>
          <p:cNvSpPr>
            <a:spLocks noChangeArrowheads="1"/>
          </p:cNvSpPr>
          <p:nvPr/>
        </p:nvSpPr>
        <p:spPr bwMode="auto">
          <a:xfrm>
            <a:off x="0" y="6019800"/>
            <a:ext cx="7010400" cy="838200"/>
          </a:xfrm>
          <a:custGeom>
            <a:avLst/>
            <a:gdLst>
              <a:gd name="T0" fmla="*/ 7010400 w 7010400"/>
              <a:gd name="T1" fmla="*/ 415925 h 831850"/>
              <a:gd name="T2" fmla="*/ 3505200 w 7010400"/>
              <a:gd name="T3" fmla="*/ 831850 h 831850"/>
              <a:gd name="T4" fmla="*/ 0 w 7010400"/>
              <a:gd name="T5" fmla="*/ 415925 h 831850"/>
              <a:gd name="T6" fmla="*/ 3505200 w 7010400"/>
              <a:gd name="T7" fmla="*/ 0 h 831850"/>
              <a:gd name="T8" fmla="*/ 0 60000 65536"/>
              <a:gd name="T9" fmla="*/ 0 60000 65536"/>
              <a:gd name="T10" fmla="*/ 0 60000 65536"/>
              <a:gd name="T11" fmla="*/ 0 60000 65536"/>
              <a:gd name="T12" fmla="*/ 0 w 7010400"/>
              <a:gd name="T13" fmla="*/ 98366 h 831850"/>
              <a:gd name="T14" fmla="*/ 6912034 w 7010400"/>
              <a:gd name="T15" fmla="*/ 831850 h 831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10400" h="831850">
                <a:moveTo>
                  <a:pt x="0" y="0"/>
                </a:moveTo>
                <a:lnTo>
                  <a:pt x="6813667" y="0"/>
                </a:lnTo>
                <a:lnTo>
                  <a:pt x="7010400" y="196733"/>
                </a:lnTo>
                <a:lnTo>
                  <a:pt x="7010400" y="831850"/>
                </a:lnTo>
                <a:lnTo>
                  <a:pt x="0" y="831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Calibri" pitchFamily="-109" charset="0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6026150"/>
            <a:ext cx="64008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1" name="Picture 10" descr="4DK_Thumbnail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150100" y="6248400"/>
            <a:ext cx="4699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032500"/>
            <a:ext cx="457200" cy="82550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59564B"/>
                </a:solidFill>
                <a:latin typeface="Calibri" pitchFamily="-109" charset="0"/>
              </a:defRPr>
            </a:lvl1pPr>
          </a:lstStyle>
          <a:p>
            <a:fld id="{7431FFB8-B629-4C2B-A76B-7F5253381CB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72400" y="6032500"/>
            <a:ext cx="1066800" cy="82550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7F7F7F"/>
                </a:solidFill>
                <a:latin typeface="Calibri" pitchFamily="-109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Proprietary </a:t>
            </a:r>
            <a:br>
              <a:rPr lang="en-US"/>
            </a:br>
            <a:r>
              <a:rPr lang="en-US"/>
              <a:t>4DK Technologies, Inc.,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1" r:id="rId1"/>
    <p:sldLayoutId id="2147485232" r:id="rId2"/>
    <p:sldLayoutId id="2147485233" r:id="rId3"/>
    <p:sldLayoutId id="2147485234" r:id="rId4"/>
    <p:sldLayoutId id="2147485235" r:id="rId5"/>
    <p:sldLayoutId id="2147485236" r:id="rId6"/>
    <p:sldLayoutId id="2147485237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b="1" kern="1200">
          <a:solidFill>
            <a:schemeClr val="tx2"/>
          </a:solidFill>
          <a:latin typeface="+mj-lt"/>
          <a:ea typeface="MS PGothic" pitchFamily="34" charset="-128"/>
          <a:cs typeface="MS PGothic" pitchFamily="34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-65" charset="0"/>
          <a:ea typeface="MS PGothic" pitchFamily="34" charset="-128"/>
          <a:cs typeface="MS PGothic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-65" charset="0"/>
          <a:ea typeface="MS PGothic" pitchFamily="34" charset="-128"/>
          <a:cs typeface="MS PGothic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-65" charset="0"/>
          <a:ea typeface="MS PGothic" pitchFamily="34" charset="-128"/>
          <a:cs typeface="MS PGothic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-65" charset="0"/>
          <a:ea typeface="MS PGothic" pitchFamily="34" charset="-128"/>
          <a:cs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D5003F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D5003F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D5003F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D5003F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ts val="11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MS PGothic" pitchFamily="34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7F7F7F"/>
          </a:solidFill>
          <a:latin typeface="+mn-lt"/>
          <a:ea typeface="MS PGothic" pitchFamily="34" charset="-128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10"/>
          <p:cNvSpPr txBox="1">
            <a:spLocks/>
          </p:cNvSpPr>
          <p:nvPr/>
        </p:nvSpPr>
        <p:spPr bwMode="auto">
          <a:xfrm>
            <a:off x="381000" y="762000"/>
            <a:ext cx="4041775" cy="48656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spcBef>
                <a:spcPts val="1175"/>
              </a:spcBef>
              <a:buFont typeface="Arial" charset="0"/>
              <a:buChar char="•"/>
              <a:defRPr/>
            </a:pPr>
            <a:endParaRPr lang="en-US" sz="1600">
              <a:solidFill>
                <a:schemeClr val="tx2"/>
              </a:solidFill>
              <a:latin typeface="Calibri" pitchFamily="-112" charset="0"/>
            </a:endParaRPr>
          </a:p>
        </p:txBody>
      </p:sp>
      <p:pic>
        <p:nvPicPr>
          <p:cNvPr id="23555" name="Picture 6" descr="SCout_chasis.png"/>
          <p:cNvPicPr>
            <a:picLocks noChangeAspect="1"/>
          </p:cNvPicPr>
          <p:nvPr/>
        </p:nvPicPr>
        <p:blipFill>
          <a:blip r:embed="rId2"/>
          <a:srcRect l="2353" t="16470" r="2353" b="5882"/>
          <a:stretch>
            <a:fillRect/>
          </a:stretch>
        </p:blipFill>
        <p:spPr bwMode="auto">
          <a:xfrm>
            <a:off x="2740025" y="2017713"/>
            <a:ext cx="1450975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Content Placeholder 10"/>
          <p:cNvSpPr txBox="1">
            <a:spLocks/>
          </p:cNvSpPr>
          <p:nvPr/>
        </p:nvSpPr>
        <p:spPr bwMode="auto">
          <a:xfrm>
            <a:off x="4721225" y="762000"/>
            <a:ext cx="4041775" cy="48656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spcBef>
                <a:spcPts val="1175"/>
              </a:spcBef>
              <a:buFont typeface="Arial" charset="0"/>
              <a:buChar char="•"/>
              <a:defRPr/>
            </a:pPr>
            <a:endParaRPr lang="en-US" sz="1600">
              <a:solidFill>
                <a:schemeClr val="tx2"/>
              </a:solidFill>
              <a:latin typeface="Calibri" pitchFamily="-112" charset="0"/>
            </a:endParaRPr>
          </a:p>
        </p:txBody>
      </p:sp>
      <p:sp>
        <p:nvSpPr>
          <p:cNvPr id="23557" name="Text Placeholder 9"/>
          <p:cNvSpPr txBox="1">
            <a:spLocks/>
          </p:cNvSpPr>
          <p:nvPr/>
        </p:nvSpPr>
        <p:spPr bwMode="auto">
          <a:xfrm>
            <a:off x="4721225" y="274638"/>
            <a:ext cx="4041775" cy="4873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ts val="1175"/>
              </a:spcBef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  <a:latin typeface="Calibri" pitchFamily="-112" charset="0"/>
              </a:rPr>
              <a:t>SCout 2.0</a:t>
            </a:r>
            <a:r>
              <a:rPr lang="en-US">
                <a:solidFill>
                  <a:schemeClr val="bg1"/>
                </a:solidFill>
                <a:latin typeface="Calibri" pitchFamily="-112" charset="0"/>
              </a:rPr>
              <a:t>*</a:t>
            </a:r>
          </a:p>
        </p:txBody>
      </p:sp>
      <p:sp>
        <p:nvSpPr>
          <p:cNvPr id="23558" name="Text Placeholder 8"/>
          <p:cNvSpPr txBox="1">
            <a:spLocks/>
          </p:cNvSpPr>
          <p:nvPr/>
        </p:nvSpPr>
        <p:spPr bwMode="auto">
          <a:xfrm>
            <a:off x="387350" y="274638"/>
            <a:ext cx="4040188" cy="487362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ts val="1175"/>
              </a:spcBef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  <a:latin typeface="Calibri" pitchFamily="-112" charset="0"/>
              </a:rPr>
              <a:t>SCout 1.0</a:t>
            </a:r>
            <a:endParaRPr lang="en-US">
              <a:solidFill>
                <a:schemeClr val="bg1"/>
              </a:solidFill>
              <a:latin typeface="Calibri" pitchFamily="-112" charset="0"/>
            </a:endParaRPr>
          </a:p>
        </p:txBody>
      </p:sp>
      <p:sp>
        <p:nvSpPr>
          <p:cNvPr id="235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SCout commercial hardware configuration</a:t>
            </a:r>
          </a:p>
        </p:txBody>
      </p:sp>
      <p:sp>
        <p:nvSpPr>
          <p:cNvPr id="2356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Calibri" pitchFamily="-112" charset="0"/>
              </a:rPr>
              <a:t>Proprietary 4DK Technologies, Inc., 2009</a:t>
            </a:r>
          </a:p>
        </p:txBody>
      </p:sp>
      <p:sp>
        <p:nvSpPr>
          <p:cNvPr id="2356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9E1005-A45B-470A-A01A-B2A27E9E9597}" type="slidenum">
              <a:rPr lang="en-US"/>
              <a:pPr/>
              <a:t>1</a:t>
            </a:fld>
            <a:endParaRPr lang="en-US"/>
          </a:p>
        </p:txBody>
      </p:sp>
      <p:sp>
        <p:nvSpPr>
          <p:cNvPr id="23562" name="TextBox 27"/>
          <p:cNvSpPr txBox="1">
            <a:spLocks noChangeArrowheads="1"/>
          </p:cNvSpPr>
          <p:nvPr/>
        </p:nvSpPr>
        <p:spPr bwMode="auto">
          <a:xfrm>
            <a:off x="4953000" y="6181725"/>
            <a:ext cx="20050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i="1">
                <a:solidFill>
                  <a:srgbClr val="7F7F7F"/>
                </a:solidFill>
                <a:latin typeface="Calibri" pitchFamily="-112" charset="0"/>
              </a:rPr>
              <a:t>*Actual hardware configuration will vary based on customer’s service requirements</a:t>
            </a:r>
          </a:p>
        </p:txBody>
      </p:sp>
      <p:sp>
        <p:nvSpPr>
          <p:cNvPr id="37" name="Rectangular Callout 36"/>
          <p:cNvSpPr/>
          <p:nvPr/>
        </p:nvSpPr>
        <p:spPr>
          <a:xfrm>
            <a:off x="6899275" y="914400"/>
            <a:ext cx="1787525" cy="1066800"/>
          </a:xfrm>
          <a:prstGeom prst="wedgeRectCallout">
            <a:avLst>
              <a:gd name="adj1" fmla="val -10488"/>
              <a:gd name="adj2" fmla="val 62051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9388" indent="-185738">
              <a:spcAft>
                <a:spcPts val="300"/>
              </a:spcAft>
              <a:defRPr/>
            </a:pPr>
            <a:r>
              <a:rPr lang="en-US" sz="1200" b="1">
                <a:solidFill>
                  <a:schemeClr val="tx1"/>
                </a:solidFill>
                <a:ea typeface="MS PGothic" pitchFamily="34" charset="-128"/>
              </a:rPr>
              <a:t>RadiSys® 6010 chassis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000">
                <a:solidFill>
                  <a:schemeClr val="tx1"/>
                </a:solidFill>
                <a:ea typeface="MS PGothic" pitchFamily="34" charset="-128"/>
              </a:rPr>
              <a:t>14 slot,  12U,  -48DC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000">
                <a:solidFill>
                  <a:schemeClr val="tx1"/>
                </a:solidFill>
                <a:ea typeface="MS PGothic" pitchFamily="34" charset="-128"/>
              </a:rPr>
              <a:t>SA Forum HPI 1.1 compliant shelf manager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000">
                <a:solidFill>
                  <a:schemeClr val="tx1"/>
                </a:solidFill>
                <a:ea typeface="MS PGothic" pitchFamily="34" charset="-128"/>
              </a:rPr>
              <a:t>Hot Swap support</a:t>
            </a:r>
          </a:p>
        </p:txBody>
      </p:sp>
      <p:sp>
        <p:nvSpPr>
          <p:cNvPr id="64" name="Rectangular Callout 63"/>
          <p:cNvSpPr/>
          <p:nvPr/>
        </p:nvSpPr>
        <p:spPr>
          <a:xfrm>
            <a:off x="2563813" y="914400"/>
            <a:ext cx="1782762" cy="762000"/>
          </a:xfrm>
          <a:prstGeom prst="wedgeRectCallout">
            <a:avLst>
              <a:gd name="adj1" fmla="val -11792"/>
              <a:gd name="adj2" fmla="val 88655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9388" indent="-185738">
              <a:spcAft>
                <a:spcPts val="300"/>
              </a:spcAft>
              <a:defRPr/>
            </a:pPr>
            <a:r>
              <a:rPr lang="en-US" sz="1200" b="1">
                <a:solidFill>
                  <a:schemeClr val="tx2"/>
                </a:solidFill>
                <a:ea typeface="MS PGothic" pitchFamily="34" charset="-128"/>
              </a:rPr>
              <a:t>Network Switch blades</a:t>
            </a:r>
          </a:p>
          <a:p>
            <a:pPr marL="179388" indent="-185738">
              <a:spcAft>
                <a:spcPts val="900"/>
              </a:spcAft>
              <a:buFont typeface="Arial" charset="0"/>
              <a:buChar char="•"/>
              <a:defRPr/>
            </a:pPr>
            <a:r>
              <a:rPr lang="en-US" sz="1100">
                <a:solidFill>
                  <a:schemeClr val="tx2"/>
                </a:solidFill>
                <a:ea typeface="MS PGothic" pitchFamily="34" charset="-128"/>
              </a:rPr>
              <a:t>As per SCout 2.0</a:t>
            </a:r>
            <a:endParaRPr lang="en-US" sz="1200" b="1">
              <a:solidFill>
                <a:schemeClr val="tx2"/>
              </a:solidFill>
              <a:ea typeface="MS PGothic" pitchFamily="34" charset="-128"/>
            </a:endParaRPr>
          </a:p>
          <a:p>
            <a:pPr marL="179388" indent="-185738">
              <a:spcAft>
                <a:spcPts val="300"/>
              </a:spcAft>
              <a:defRPr/>
            </a:pPr>
            <a:r>
              <a:rPr lang="en-US" sz="1200" b="1">
                <a:solidFill>
                  <a:schemeClr val="tx2"/>
                </a:solidFill>
                <a:ea typeface="MS PGothic" pitchFamily="34" charset="-128"/>
              </a:rPr>
              <a:t>RadiSys® 6010 chassis</a:t>
            </a:r>
            <a:endParaRPr lang="en-US" sz="1200">
              <a:solidFill>
                <a:schemeClr val="tx2"/>
              </a:solidFill>
              <a:ea typeface="MS PGothic" pitchFamily="34" charset="-128"/>
            </a:endParaRP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100">
                <a:solidFill>
                  <a:schemeClr val="tx2"/>
                </a:solidFill>
                <a:ea typeface="MS PGothic" pitchFamily="34" charset="-128"/>
              </a:rPr>
              <a:t>As per SCout 2.0</a:t>
            </a:r>
            <a:endParaRPr lang="en-US" sz="1200" b="1">
              <a:solidFill>
                <a:schemeClr val="tx2"/>
              </a:solidFill>
              <a:ea typeface="MS PGothic" pitchFamily="34" charset="-128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206750" y="2357438"/>
            <a:ext cx="900113" cy="647700"/>
            <a:chOff x="3837756" y="2324101"/>
            <a:chExt cx="2511460" cy="1868488"/>
          </a:xfrm>
        </p:grpSpPr>
        <p:sp>
          <p:nvSpPr>
            <p:cNvPr id="50" name="Freeform 49"/>
            <p:cNvSpPr/>
            <p:nvPr/>
          </p:nvSpPr>
          <p:spPr>
            <a:xfrm>
              <a:off x="4967249" y="2488968"/>
              <a:ext cx="168316" cy="1424263"/>
            </a:xfrm>
            <a:custGeom>
              <a:avLst/>
              <a:gdLst>
                <a:gd name="connsiteX0" fmla="*/ 0 w 158741"/>
                <a:gd name="connsiteY0" fmla="*/ 18678 h 1419461"/>
                <a:gd name="connsiteX1" fmla="*/ 158741 w 158741"/>
                <a:gd name="connsiteY1" fmla="*/ 0 h 1419461"/>
                <a:gd name="connsiteX2" fmla="*/ 158741 w 158741"/>
                <a:gd name="connsiteY2" fmla="*/ 1391445 h 1419461"/>
                <a:gd name="connsiteX3" fmla="*/ 0 w 158741"/>
                <a:gd name="connsiteY3" fmla="*/ 1419461 h 1419461"/>
                <a:gd name="connsiteX4" fmla="*/ 0 w 158741"/>
                <a:gd name="connsiteY4" fmla="*/ 18678 h 141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41" h="1419461">
                  <a:moveTo>
                    <a:pt x="0" y="18678"/>
                  </a:moveTo>
                  <a:lnTo>
                    <a:pt x="158741" y="0"/>
                  </a:lnTo>
                  <a:lnTo>
                    <a:pt x="158741" y="1391445"/>
                  </a:lnTo>
                  <a:lnTo>
                    <a:pt x="0" y="1419461"/>
                  </a:lnTo>
                  <a:lnTo>
                    <a:pt x="0" y="18678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837756" y="2644675"/>
              <a:ext cx="212610" cy="1547914"/>
            </a:xfrm>
            <a:custGeom>
              <a:avLst/>
              <a:gdLst>
                <a:gd name="connsiteX0" fmla="*/ 0 w 214768"/>
                <a:gd name="connsiteY0" fmla="*/ 28016 h 1550200"/>
                <a:gd name="connsiteX1" fmla="*/ 186755 w 214768"/>
                <a:gd name="connsiteY1" fmla="*/ 0 h 1550200"/>
                <a:gd name="connsiteX2" fmla="*/ 214768 w 214768"/>
                <a:gd name="connsiteY2" fmla="*/ 1522185 h 1550200"/>
                <a:gd name="connsiteX3" fmla="*/ 28013 w 214768"/>
                <a:gd name="connsiteY3" fmla="*/ 1550200 h 1550200"/>
                <a:gd name="connsiteX4" fmla="*/ 0 w 214768"/>
                <a:gd name="connsiteY4" fmla="*/ 28016 h 155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768" h="1550200">
                  <a:moveTo>
                    <a:pt x="0" y="28016"/>
                  </a:moveTo>
                  <a:lnTo>
                    <a:pt x="186755" y="0"/>
                  </a:lnTo>
                  <a:lnTo>
                    <a:pt x="214768" y="1522185"/>
                  </a:lnTo>
                  <a:lnTo>
                    <a:pt x="28013" y="1550200"/>
                  </a:lnTo>
                  <a:lnTo>
                    <a:pt x="0" y="28016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4041507" y="2621775"/>
              <a:ext cx="194893" cy="1529596"/>
            </a:xfrm>
            <a:custGeom>
              <a:avLst/>
              <a:gdLst>
                <a:gd name="connsiteX0" fmla="*/ 0 w 196093"/>
                <a:gd name="connsiteY0" fmla="*/ 9339 h 1531523"/>
                <a:gd name="connsiteX1" fmla="*/ 177418 w 196093"/>
                <a:gd name="connsiteY1" fmla="*/ 0 h 1531523"/>
                <a:gd name="connsiteX2" fmla="*/ 196093 w 196093"/>
                <a:gd name="connsiteY2" fmla="*/ 1475492 h 1531523"/>
                <a:gd name="connsiteX3" fmla="*/ 18676 w 196093"/>
                <a:gd name="connsiteY3" fmla="*/ 1531523 h 1531523"/>
                <a:gd name="connsiteX4" fmla="*/ 0 w 196093"/>
                <a:gd name="connsiteY4" fmla="*/ 9339 h 153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93" h="1531523">
                  <a:moveTo>
                    <a:pt x="0" y="9339"/>
                  </a:moveTo>
                  <a:lnTo>
                    <a:pt x="177418" y="0"/>
                  </a:lnTo>
                  <a:lnTo>
                    <a:pt x="196093" y="1475492"/>
                  </a:lnTo>
                  <a:lnTo>
                    <a:pt x="18676" y="1531523"/>
                  </a:lnTo>
                  <a:lnTo>
                    <a:pt x="0" y="933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4227541" y="2566820"/>
              <a:ext cx="190465" cy="1511277"/>
            </a:xfrm>
            <a:custGeom>
              <a:avLst/>
              <a:gdLst>
                <a:gd name="connsiteX0" fmla="*/ 0 w 214768"/>
                <a:gd name="connsiteY0" fmla="*/ 28016 h 1550200"/>
                <a:gd name="connsiteX1" fmla="*/ 186755 w 214768"/>
                <a:gd name="connsiteY1" fmla="*/ 0 h 1550200"/>
                <a:gd name="connsiteX2" fmla="*/ 214768 w 214768"/>
                <a:gd name="connsiteY2" fmla="*/ 1522185 h 1550200"/>
                <a:gd name="connsiteX3" fmla="*/ 28013 w 214768"/>
                <a:gd name="connsiteY3" fmla="*/ 1550200 h 1550200"/>
                <a:gd name="connsiteX4" fmla="*/ 0 w 214768"/>
                <a:gd name="connsiteY4" fmla="*/ 28016 h 155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768" h="1550200">
                  <a:moveTo>
                    <a:pt x="0" y="28016"/>
                  </a:moveTo>
                  <a:lnTo>
                    <a:pt x="186755" y="0"/>
                  </a:lnTo>
                  <a:lnTo>
                    <a:pt x="214768" y="1522185"/>
                  </a:lnTo>
                  <a:lnTo>
                    <a:pt x="28013" y="1550200"/>
                  </a:lnTo>
                  <a:lnTo>
                    <a:pt x="0" y="28016"/>
                  </a:lnTo>
                  <a:close/>
                </a:path>
              </a:pathLst>
            </a:custGeom>
            <a:solidFill>
              <a:schemeClr val="accent2">
                <a:lumMod val="75000"/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4418006" y="2566820"/>
              <a:ext cx="199321" cy="1474640"/>
            </a:xfrm>
            <a:custGeom>
              <a:avLst/>
              <a:gdLst>
                <a:gd name="connsiteX0" fmla="*/ 0 w 196093"/>
                <a:gd name="connsiteY0" fmla="*/ 9339 h 1531523"/>
                <a:gd name="connsiteX1" fmla="*/ 177418 w 196093"/>
                <a:gd name="connsiteY1" fmla="*/ 0 h 1531523"/>
                <a:gd name="connsiteX2" fmla="*/ 196093 w 196093"/>
                <a:gd name="connsiteY2" fmla="*/ 1475492 h 1531523"/>
                <a:gd name="connsiteX3" fmla="*/ 18676 w 196093"/>
                <a:gd name="connsiteY3" fmla="*/ 1531523 h 1531523"/>
                <a:gd name="connsiteX4" fmla="*/ 0 w 196093"/>
                <a:gd name="connsiteY4" fmla="*/ 9339 h 153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93" h="1531523">
                  <a:moveTo>
                    <a:pt x="0" y="9339"/>
                  </a:moveTo>
                  <a:lnTo>
                    <a:pt x="177418" y="0"/>
                  </a:lnTo>
                  <a:lnTo>
                    <a:pt x="196093" y="1475492"/>
                  </a:lnTo>
                  <a:lnTo>
                    <a:pt x="18676" y="1531523"/>
                  </a:lnTo>
                  <a:lnTo>
                    <a:pt x="0" y="9339"/>
                  </a:lnTo>
                  <a:close/>
                </a:path>
              </a:pathLst>
            </a:custGeom>
            <a:solidFill>
              <a:srgbClr val="B7820D">
                <a:alpha val="3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4604040" y="2562242"/>
              <a:ext cx="181603" cy="1442581"/>
            </a:xfrm>
            <a:custGeom>
              <a:avLst/>
              <a:gdLst>
                <a:gd name="connsiteX0" fmla="*/ 0 w 196093"/>
                <a:gd name="connsiteY0" fmla="*/ 9339 h 1531523"/>
                <a:gd name="connsiteX1" fmla="*/ 177418 w 196093"/>
                <a:gd name="connsiteY1" fmla="*/ 0 h 1531523"/>
                <a:gd name="connsiteX2" fmla="*/ 196093 w 196093"/>
                <a:gd name="connsiteY2" fmla="*/ 1475492 h 1531523"/>
                <a:gd name="connsiteX3" fmla="*/ 18676 w 196093"/>
                <a:gd name="connsiteY3" fmla="*/ 1531523 h 1531523"/>
                <a:gd name="connsiteX4" fmla="*/ 0 w 196093"/>
                <a:gd name="connsiteY4" fmla="*/ 9339 h 153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93" h="1531523">
                  <a:moveTo>
                    <a:pt x="0" y="9339"/>
                  </a:moveTo>
                  <a:lnTo>
                    <a:pt x="177418" y="0"/>
                  </a:lnTo>
                  <a:lnTo>
                    <a:pt x="196093" y="1475492"/>
                  </a:lnTo>
                  <a:lnTo>
                    <a:pt x="18676" y="1531523"/>
                  </a:lnTo>
                  <a:lnTo>
                    <a:pt x="0" y="9339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4785643" y="2511864"/>
              <a:ext cx="181606" cy="1442584"/>
            </a:xfrm>
            <a:custGeom>
              <a:avLst/>
              <a:gdLst>
                <a:gd name="connsiteX0" fmla="*/ 0 w 196093"/>
                <a:gd name="connsiteY0" fmla="*/ 9339 h 1531523"/>
                <a:gd name="connsiteX1" fmla="*/ 177418 w 196093"/>
                <a:gd name="connsiteY1" fmla="*/ 0 h 1531523"/>
                <a:gd name="connsiteX2" fmla="*/ 196093 w 196093"/>
                <a:gd name="connsiteY2" fmla="*/ 1475492 h 1531523"/>
                <a:gd name="connsiteX3" fmla="*/ 18676 w 196093"/>
                <a:gd name="connsiteY3" fmla="*/ 1531523 h 1531523"/>
                <a:gd name="connsiteX4" fmla="*/ 0 w 196093"/>
                <a:gd name="connsiteY4" fmla="*/ 9339 h 153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93" h="1531523">
                  <a:moveTo>
                    <a:pt x="0" y="9339"/>
                  </a:moveTo>
                  <a:lnTo>
                    <a:pt x="177418" y="0"/>
                  </a:lnTo>
                  <a:lnTo>
                    <a:pt x="196093" y="1475492"/>
                  </a:lnTo>
                  <a:lnTo>
                    <a:pt x="18676" y="1531523"/>
                  </a:lnTo>
                  <a:lnTo>
                    <a:pt x="0" y="9339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5135566" y="2456909"/>
              <a:ext cx="168316" cy="1415106"/>
            </a:xfrm>
            <a:custGeom>
              <a:avLst/>
              <a:gdLst>
                <a:gd name="connsiteX0" fmla="*/ 9338 w 168080"/>
                <a:gd name="connsiteY0" fmla="*/ 18677 h 1419460"/>
                <a:gd name="connsiteX1" fmla="*/ 168080 w 168080"/>
                <a:gd name="connsiteY1" fmla="*/ 0 h 1419460"/>
                <a:gd name="connsiteX2" fmla="*/ 168080 w 168080"/>
                <a:gd name="connsiteY2" fmla="*/ 1382106 h 1419460"/>
                <a:gd name="connsiteX3" fmla="*/ 0 w 168080"/>
                <a:gd name="connsiteY3" fmla="*/ 1419460 h 1419460"/>
                <a:gd name="connsiteX4" fmla="*/ 9338 w 168080"/>
                <a:gd name="connsiteY4" fmla="*/ 18677 h 141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80" h="1419460">
                  <a:moveTo>
                    <a:pt x="9338" y="18677"/>
                  </a:moveTo>
                  <a:lnTo>
                    <a:pt x="168080" y="0"/>
                  </a:lnTo>
                  <a:lnTo>
                    <a:pt x="168080" y="1382106"/>
                  </a:lnTo>
                  <a:lnTo>
                    <a:pt x="0" y="1419460"/>
                  </a:lnTo>
                  <a:cubicBezTo>
                    <a:pt x="3113" y="955645"/>
                    <a:pt x="9338" y="28016"/>
                    <a:pt x="9338" y="18677"/>
                  </a:cubicBezTo>
                  <a:close/>
                </a:path>
              </a:pathLst>
            </a:custGeom>
            <a:solidFill>
              <a:srgbClr val="59564B">
                <a:alpha val="5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5321600" y="2438590"/>
              <a:ext cx="177175" cy="1387629"/>
            </a:xfrm>
            <a:custGeom>
              <a:avLst/>
              <a:gdLst>
                <a:gd name="connsiteX0" fmla="*/ 0 w 177418"/>
                <a:gd name="connsiteY0" fmla="*/ 18677 h 1391445"/>
                <a:gd name="connsiteX1" fmla="*/ 177418 w 177418"/>
                <a:gd name="connsiteY1" fmla="*/ 0 h 1391445"/>
                <a:gd name="connsiteX2" fmla="*/ 158742 w 177418"/>
                <a:gd name="connsiteY2" fmla="*/ 1344752 h 1391445"/>
                <a:gd name="connsiteX3" fmla="*/ 0 w 177418"/>
                <a:gd name="connsiteY3" fmla="*/ 1391445 h 1391445"/>
                <a:gd name="connsiteX4" fmla="*/ 0 w 177418"/>
                <a:gd name="connsiteY4" fmla="*/ 18677 h 139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418" h="1391445">
                  <a:moveTo>
                    <a:pt x="0" y="18677"/>
                  </a:moveTo>
                  <a:lnTo>
                    <a:pt x="177418" y="0"/>
                  </a:lnTo>
                  <a:lnTo>
                    <a:pt x="158742" y="1344752"/>
                  </a:lnTo>
                  <a:lnTo>
                    <a:pt x="0" y="1391445"/>
                  </a:lnTo>
                  <a:cubicBezTo>
                    <a:pt x="3113" y="933856"/>
                    <a:pt x="9338" y="18677"/>
                    <a:pt x="0" y="18677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489916" y="2420272"/>
              <a:ext cx="177175" cy="1360151"/>
            </a:xfrm>
            <a:custGeom>
              <a:avLst/>
              <a:gdLst>
                <a:gd name="connsiteX0" fmla="*/ 9338 w 177417"/>
                <a:gd name="connsiteY0" fmla="*/ 18677 h 1363429"/>
                <a:gd name="connsiteX1" fmla="*/ 177417 w 177417"/>
                <a:gd name="connsiteY1" fmla="*/ 0 h 1363429"/>
                <a:gd name="connsiteX2" fmla="*/ 158742 w 177417"/>
                <a:gd name="connsiteY2" fmla="*/ 1335413 h 1363429"/>
                <a:gd name="connsiteX3" fmla="*/ 0 w 177417"/>
                <a:gd name="connsiteY3" fmla="*/ 1363429 h 1363429"/>
                <a:gd name="connsiteX4" fmla="*/ 9338 w 177417"/>
                <a:gd name="connsiteY4" fmla="*/ 18677 h 13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417" h="1363429">
                  <a:moveTo>
                    <a:pt x="9338" y="18677"/>
                  </a:moveTo>
                  <a:lnTo>
                    <a:pt x="177417" y="0"/>
                  </a:lnTo>
                  <a:lnTo>
                    <a:pt x="158742" y="1335413"/>
                  </a:lnTo>
                  <a:lnTo>
                    <a:pt x="0" y="1363429"/>
                  </a:lnTo>
                  <a:cubicBezTo>
                    <a:pt x="3113" y="915178"/>
                    <a:pt x="9338" y="18677"/>
                    <a:pt x="9338" y="18677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5826549" y="2365316"/>
              <a:ext cx="186034" cy="1323514"/>
            </a:xfrm>
            <a:custGeom>
              <a:avLst/>
              <a:gdLst>
                <a:gd name="connsiteX0" fmla="*/ 28014 w 186755"/>
                <a:gd name="connsiteY0" fmla="*/ 28015 h 1326074"/>
                <a:gd name="connsiteX1" fmla="*/ 186755 w 186755"/>
                <a:gd name="connsiteY1" fmla="*/ 0 h 1326074"/>
                <a:gd name="connsiteX2" fmla="*/ 168080 w 186755"/>
                <a:gd name="connsiteY2" fmla="*/ 1288720 h 1326074"/>
                <a:gd name="connsiteX3" fmla="*/ 0 w 186755"/>
                <a:gd name="connsiteY3" fmla="*/ 1326074 h 1326074"/>
                <a:gd name="connsiteX4" fmla="*/ 28014 w 186755"/>
                <a:gd name="connsiteY4" fmla="*/ 28015 h 132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55" h="1326074">
                  <a:moveTo>
                    <a:pt x="28014" y="28015"/>
                  </a:moveTo>
                  <a:lnTo>
                    <a:pt x="186755" y="0"/>
                  </a:lnTo>
                  <a:lnTo>
                    <a:pt x="168080" y="1288720"/>
                  </a:lnTo>
                  <a:lnTo>
                    <a:pt x="0" y="1326074"/>
                  </a:lnTo>
                  <a:lnTo>
                    <a:pt x="28014" y="2801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6145465" y="2324101"/>
              <a:ext cx="203751" cy="1286874"/>
            </a:xfrm>
            <a:custGeom>
              <a:avLst/>
              <a:gdLst>
                <a:gd name="connsiteX0" fmla="*/ 37351 w 205431"/>
                <a:gd name="connsiteY0" fmla="*/ 18677 h 1288720"/>
                <a:gd name="connsiteX1" fmla="*/ 205431 w 205431"/>
                <a:gd name="connsiteY1" fmla="*/ 0 h 1288720"/>
                <a:gd name="connsiteX2" fmla="*/ 149404 w 205431"/>
                <a:gd name="connsiteY2" fmla="*/ 1242027 h 1288720"/>
                <a:gd name="connsiteX3" fmla="*/ 0 w 205431"/>
                <a:gd name="connsiteY3" fmla="*/ 1288720 h 1288720"/>
                <a:gd name="connsiteX4" fmla="*/ 37351 w 205431"/>
                <a:gd name="connsiteY4" fmla="*/ 18677 h 12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31" h="1288720">
                  <a:moveTo>
                    <a:pt x="37351" y="18677"/>
                  </a:moveTo>
                  <a:lnTo>
                    <a:pt x="205431" y="0"/>
                  </a:lnTo>
                  <a:lnTo>
                    <a:pt x="149404" y="1242027"/>
                  </a:lnTo>
                  <a:lnTo>
                    <a:pt x="0" y="1288720"/>
                  </a:lnTo>
                  <a:lnTo>
                    <a:pt x="37351" y="18677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5649374" y="2388216"/>
              <a:ext cx="194893" cy="1346410"/>
            </a:xfrm>
            <a:custGeom>
              <a:avLst/>
              <a:gdLst>
                <a:gd name="connsiteX0" fmla="*/ 28013 w 196093"/>
                <a:gd name="connsiteY0" fmla="*/ 28016 h 1344752"/>
                <a:gd name="connsiteX1" fmla="*/ 196093 w 196093"/>
                <a:gd name="connsiteY1" fmla="*/ 0 h 1344752"/>
                <a:gd name="connsiteX2" fmla="*/ 168080 w 196093"/>
                <a:gd name="connsiteY2" fmla="*/ 1307398 h 1344752"/>
                <a:gd name="connsiteX3" fmla="*/ 0 w 196093"/>
                <a:gd name="connsiteY3" fmla="*/ 1344752 h 1344752"/>
                <a:gd name="connsiteX4" fmla="*/ 28013 w 196093"/>
                <a:gd name="connsiteY4" fmla="*/ 28016 h 13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93" h="1344752">
                  <a:moveTo>
                    <a:pt x="28013" y="28016"/>
                  </a:moveTo>
                  <a:lnTo>
                    <a:pt x="196093" y="0"/>
                  </a:lnTo>
                  <a:lnTo>
                    <a:pt x="168080" y="1307398"/>
                  </a:lnTo>
                  <a:lnTo>
                    <a:pt x="0" y="1344752"/>
                  </a:lnTo>
                  <a:lnTo>
                    <a:pt x="28013" y="28016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6003724" y="2351579"/>
              <a:ext cx="177175" cy="1291455"/>
            </a:xfrm>
            <a:custGeom>
              <a:avLst/>
              <a:gdLst>
                <a:gd name="connsiteX0" fmla="*/ 28013 w 177417"/>
                <a:gd name="connsiteY0" fmla="*/ 9339 h 1288721"/>
                <a:gd name="connsiteX1" fmla="*/ 177417 w 177417"/>
                <a:gd name="connsiteY1" fmla="*/ 0 h 1288721"/>
                <a:gd name="connsiteX2" fmla="*/ 149404 w 177417"/>
                <a:gd name="connsiteY2" fmla="*/ 1251366 h 1288721"/>
                <a:gd name="connsiteX3" fmla="*/ 0 w 177417"/>
                <a:gd name="connsiteY3" fmla="*/ 1288721 h 1288721"/>
                <a:gd name="connsiteX4" fmla="*/ 28013 w 177417"/>
                <a:gd name="connsiteY4" fmla="*/ 9339 h 128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417" h="1288721">
                  <a:moveTo>
                    <a:pt x="28013" y="9339"/>
                  </a:moveTo>
                  <a:lnTo>
                    <a:pt x="177417" y="0"/>
                  </a:lnTo>
                  <a:lnTo>
                    <a:pt x="149404" y="1251366"/>
                  </a:lnTo>
                  <a:lnTo>
                    <a:pt x="0" y="1288721"/>
                  </a:lnTo>
                  <a:lnTo>
                    <a:pt x="28013" y="9339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</p:grpSp>
      <p:pic>
        <p:nvPicPr>
          <p:cNvPr id="23566" name="Picture 6" descr="SCout_chasis.png"/>
          <p:cNvPicPr>
            <a:picLocks noChangeAspect="1"/>
          </p:cNvPicPr>
          <p:nvPr/>
        </p:nvPicPr>
        <p:blipFill>
          <a:blip r:embed="rId2"/>
          <a:srcRect l="2353" t="16470" r="2353" b="5882"/>
          <a:stretch>
            <a:fillRect/>
          </a:stretch>
        </p:blipFill>
        <p:spPr bwMode="auto">
          <a:xfrm>
            <a:off x="7046913" y="2017713"/>
            <a:ext cx="1450975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7513638" y="2357438"/>
            <a:ext cx="900112" cy="647700"/>
            <a:chOff x="7514268" y="2357137"/>
            <a:chExt cx="900003" cy="648000"/>
          </a:xfrm>
        </p:grpSpPr>
        <p:sp>
          <p:nvSpPr>
            <p:cNvPr id="78" name="Freeform 77"/>
            <p:cNvSpPr/>
            <p:nvPr/>
          </p:nvSpPr>
          <p:spPr bwMode="auto">
            <a:xfrm>
              <a:off x="7919031" y="2414313"/>
              <a:ext cx="60318" cy="493941"/>
            </a:xfrm>
            <a:custGeom>
              <a:avLst/>
              <a:gdLst>
                <a:gd name="connsiteX0" fmla="*/ 0 w 158741"/>
                <a:gd name="connsiteY0" fmla="*/ 18678 h 1419461"/>
                <a:gd name="connsiteX1" fmla="*/ 158741 w 158741"/>
                <a:gd name="connsiteY1" fmla="*/ 0 h 1419461"/>
                <a:gd name="connsiteX2" fmla="*/ 158741 w 158741"/>
                <a:gd name="connsiteY2" fmla="*/ 1391445 h 1419461"/>
                <a:gd name="connsiteX3" fmla="*/ 0 w 158741"/>
                <a:gd name="connsiteY3" fmla="*/ 1419461 h 1419461"/>
                <a:gd name="connsiteX4" fmla="*/ 0 w 158741"/>
                <a:gd name="connsiteY4" fmla="*/ 18678 h 141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41" h="1419461">
                  <a:moveTo>
                    <a:pt x="0" y="18678"/>
                  </a:moveTo>
                  <a:lnTo>
                    <a:pt x="158741" y="0"/>
                  </a:lnTo>
                  <a:lnTo>
                    <a:pt x="158741" y="1391445"/>
                  </a:lnTo>
                  <a:lnTo>
                    <a:pt x="0" y="1419461"/>
                  </a:lnTo>
                  <a:lnTo>
                    <a:pt x="0" y="18678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7514268" y="2468313"/>
              <a:ext cx="76191" cy="536824"/>
            </a:xfrm>
            <a:custGeom>
              <a:avLst/>
              <a:gdLst>
                <a:gd name="connsiteX0" fmla="*/ 0 w 214768"/>
                <a:gd name="connsiteY0" fmla="*/ 28016 h 1550200"/>
                <a:gd name="connsiteX1" fmla="*/ 186755 w 214768"/>
                <a:gd name="connsiteY1" fmla="*/ 0 h 1550200"/>
                <a:gd name="connsiteX2" fmla="*/ 214768 w 214768"/>
                <a:gd name="connsiteY2" fmla="*/ 1522185 h 1550200"/>
                <a:gd name="connsiteX3" fmla="*/ 28013 w 214768"/>
                <a:gd name="connsiteY3" fmla="*/ 1550200 h 1550200"/>
                <a:gd name="connsiteX4" fmla="*/ 0 w 214768"/>
                <a:gd name="connsiteY4" fmla="*/ 28016 h 155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768" h="1550200">
                  <a:moveTo>
                    <a:pt x="0" y="28016"/>
                  </a:moveTo>
                  <a:lnTo>
                    <a:pt x="186755" y="0"/>
                  </a:lnTo>
                  <a:lnTo>
                    <a:pt x="214768" y="1522185"/>
                  </a:lnTo>
                  <a:lnTo>
                    <a:pt x="28013" y="1550200"/>
                  </a:lnTo>
                  <a:lnTo>
                    <a:pt x="0" y="28016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7587284" y="2460372"/>
              <a:ext cx="69842" cy="530471"/>
            </a:xfrm>
            <a:custGeom>
              <a:avLst/>
              <a:gdLst>
                <a:gd name="connsiteX0" fmla="*/ 0 w 196093"/>
                <a:gd name="connsiteY0" fmla="*/ 9339 h 1531523"/>
                <a:gd name="connsiteX1" fmla="*/ 177418 w 196093"/>
                <a:gd name="connsiteY1" fmla="*/ 0 h 1531523"/>
                <a:gd name="connsiteX2" fmla="*/ 196093 w 196093"/>
                <a:gd name="connsiteY2" fmla="*/ 1475492 h 1531523"/>
                <a:gd name="connsiteX3" fmla="*/ 18676 w 196093"/>
                <a:gd name="connsiteY3" fmla="*/ 1531523 h 1531523"/>
                <a:gd name="connsiteX4" fmla="*/ 0 w 196093"/>
                <a:gd name="connsiteY4" fmla="*/ 9339 h 153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93" h="1531523">
                  <a:moveTo>
                    <a:pt x="0" y="9339"/>
                  </a:moveTo>
                  <a:lnTo>
                    <a:pt x="177418" y="0"/>
                  </a:lnTo>
                  <a:lnTo>
                    <a:pt x="196093" y="1475492"/>
                  </a:lnTo>
                  <a:lnTo>
                    <a:pt x="18676" y="1531523"/>
                  </a:lnTo>
                  <a:lnTo>
                    <a:pt x="0" y="933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81" name="Freeform 80"/>
            <p:cNvSpPr/>
            <p:nvPr/>
          </p:nvSpPr>
          <p:spPr bwMode="auto">
            <a:xfrm>
              <a:off x="7653951" y="2441313"/>
              <a:ext cx="68254" cy="524118"/>
            </a:xfrm>
            <a:custGeom>
              <a:avLst/>
              <a:gdLst>
                <a:gd name="connsiteX0" fmla="*/ 0 w 214768"/>
                <a:gd name="connsiteY0" fmla="*/ 28016 h 1550200"/>
                <a:gd name="connsiteX1" fmla="*/ 186755 w 214768"/>
                <a:gd name="connsiteY1" fmla="*/ 0 h 1550200"/>
                <a:gd name="connsiteX2" fmla="*/ 214768 w 214768"/>
                <a:gd name="connsiteY2" fmla="*/ 1522185 h 1550200"/>
                <a:gd name="connsiteX3" fmla="*/ 28013 w 214768"/>
                <a:gd name="connsiteY3" fmla="*/ 1550200 h 1550200"/>
                <a:gd name="connsiteX4" fmla="*/ 0 w 214768"/>
                <a:gd name="connsiteY4" fmla="*/ 28016 h 155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768" h="1550200">
                  <a:moveTo>
                    <a:pt x="0" y="28016"/>
                  </a:moveTo>
                  <a:lnTo>
                    <a:pt x="186755" y="0"/>
                  </a:lnTo>
                  <a:lnTo>
                    <a:pt x="214768" y="1522185"/>
                  </a:lnTo>
                  <a:lnTo>
                    <a:pt x="28013" y="1550200"/>
                  </a:lnTo>
                  <a:lnTo>
                    <a:pt x="0" y="28016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7722205" y="2441313"/>
              <a:ext cx="71429" cy="511412"/>
            </a:xfrm>
            <a:custGeom>
              <a:avLst/>
              <a:gdLst>
                <a:gd name="connsiteX0" fmla="*/ 0 w 196093"/>
                <a:gd name="connsiteY0" fmla="*/ 9339 h 1531523"/>
                <a:gd name="connsiteX1" fmla="*/ 177418 w 196093"/>
                <a:gd name="connsiteY1" fmla="*/ 0 h 1531523"/>
                <a:gd name="connsiteX2" fmla="*/ 196093 w 196093"/>
                <a:gd name="connsiteY2" fmla="*/ 1475492 h 1531523"/>
                <a:gd name="connsiteX3" fmla="*/ 18676 w 196093"/>
                <a:gd name="connsiteY3" fmla="*/ 1531523 h 1531523"/>
                <a:gd name="connsiteX4" fmla="*/ 0 w 196093"/>
                <a:gd name="connsiteY4" fmla="*/ 9339 h 153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93" h="1531523">
                  <a:moveTo>
                    <a:pt x="0" y="9339"/>
                  </a:moveTo>
                  <a:lnTo>
                    <a:pt x="177418" y="0"/>
                  </a:lnTo>
                  <a:lnTo>
                    <a:pt x="196093" y="1475492"/>
                  </a:lnTo>
                  <a:lnTo>
                    <a:pt x="18676" y="1531523"/>
                  </a:lnTo>
                  <a:lnTo>
                    <a:pt x="0" y="9339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7788872" y="2439725"/>
              <a:ext cx="65080" cy="500294"/>
            </a:xfrm>
            <a:custGeom>
              <a:avLst/>
              <a:gdLst>
                <a:gd name="connsiteX0" fmla="*/ 0 w 196093"/>
                <a:gd name="connsiteY0" fmla="*/ 9339 h 1531523"/>
                <a:gd name="connsiteX1" fmla="*/ 177418 w 196093"/>
                <a:gd name="connsiteY1" fmla="*/ 0 h 1531523"/>
                <a:gd name="connsiteX2" fmla="*/ 196093 w 196093"/>
                <a:gd name="connsiteY2" fmla="*/ 1475492 h 1531523"/>
                <a:gd name="connsiteX3" fmla="*/ 18676 w 196093"/>
                <a:gd name="connsiteY3" fmla="*/ 1531523 h 1531523"/>
                <a:gd name="connsiteX4" fmla="*/ 0 w 196093"/>
                <a:gd name="connsiteY4" fmla="*/ 9339 h 153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93" h="1531523">
                  <a:moveTo>
                    <a:pt x="0" y="9339"/>
                  </a:moveTo>
                  <a:lnTo>
                    <a:pt x="177418" y="0"/>
                  </a:lnTo>
                  <a:lnTo>
                    <a:pt x="196093" y="1475492"/>
                  </a:lnTo>
                  <a:lnTo>
                    <a:pt x="18676" y="1531523"/>
                  </a:lnTo>
                  <a:lnTo>
                    <a:pt x="0" y="9339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7853952" y="2422254"/>
              <a:ext cx="65079" cy="500295"/>
            </a:xfrm>
            <a:custGeom>
              <a:avLst/>
              <a:gdLst>
                <a:gd name="connsiteX0" fmla="*/ 0 w 196093"/>
                <a:gd name="connsiteY0" fmla="*/ 9339 h 1531523"/>
                <a:gd name="connsiteX1" fmla="*/ 177418 w 196093"/>
                <a:gd name="connsiteY1" fmla="*/ 0 h 1531523"/>
                <a:gd name="connsiteX2" fmla="*/ 196093 w 196093"/>
                <a:gd name="connsiteY2" fmla="*/ 1475492 h 1531523"/>
                <a:gd name="connsiteX3" fmla="*/ 18676 w 196093"/>
                <a:gd name="connsiteY3" fmla="*/ 1531523 h 1531523"/>
                <a:gd name="connsiteX4" fmla="*/ 0 w 196093"/>
                <a:gd name="connsiteY4" fmla="*/ 9339 h 153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93" h="1531523">
                  <a:moveTo>
                    <a:pt x="0" y="9339"/>
                  </a:moveTo>
                  <a:lnTo>
                    <a:pt x="177418" y="0"/>
                  </a:lnTo>
                  <a:lnTo>
                    <a:pt x="196093" y="1475492"/>
                  </a:lnTo>
                  <a:lnTo>
                    <a:pt x="18676" y="1531523"/>
                  </a:lnTo>
                  <a:lnTo>
                    <a:pt x="0" y="9339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7979349" y="2403195"/>
              <a:ext cx="60318" cy="490765"/>
            </a:xfrm>
            <a:custGeom>
              <a:avLst/>
              <a:gdLst>
                <a:gd name="connsiteX0" fmla="*/ 9338 w 168080"/>
                <a:gd name="connsiteY0" fmla="*/ 18677 h 1419460"/>
                <a:gd name="connsiteX1" fmla="*/ 168080 w 168080"/>
                <a:gd name="connsiteY1" fmla="*/ 0 h 1419460"/>
                <a:gd name="connsiteX2" fmla="*/ 168080 w 168080"/>
                <a:gd name="connsiteY2" fmla="*/ 1382106 h 1419460"/>
                <a:gd name="connsiteX3" fmla="*/ 0 w 168080"/>
                <a:gd name="connsiteY3" fmla="*/ 1419460 h 1419460"/>
                <a:gd name="connsiteX4" fmla="*/ 9338 w 168080"/>
                <a:gd name="connsiteY4" fmla="*/ 18677 h 141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80" h="1419460">
                  <a:moveTo>
                    <a:pt x="9338" y="18677"/>
                  </a:moveTo>
                  <a:lnTo>
                    <a:pt x="168080" y="0"/>
                  </a:lnTo>
                  <a:lnTo>
                    <a:pt x="168080" y="1382106"/>
                  </a:lnTo>
                  <a:lnTo>
                    <a:pt x="0" y="1419460"/>
                  </a:lnTo>
                  <a:cubicBezTo>
                    <a:pt x="3113" y="955645"/>
                    <a:pt x="9338" y="28016"/>
                    <a:pt x="9338" y="18677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8046016" y="2396842"/>
              <a:ext cx="63492" cy="481236"/>
            </a:xfrm>
            <a:custGeom>
              <a:avLst/>
              <a:gdLst>
                <a:gd name="connsiteX0" fmla="*/ 0 w 177418"/>
                <a:gd name="connsiteY0" fmla="*/ 18677 h 1391445"/>
                <a:gd name="connsiteX1" fmla="*/ 177418 w 177418"/>
                <a:gd name="connsiteY1" fmla="*/ 0 h 1391445"/>
                <a:gd name="connsiteX2" fmla="*/ 158742 w 177418"/>
                <a:gd name="connsiteY2" fmla="*/ 1344752 h 1391445"/>
                <a:gd name="connsiteX3" fmla="*/ 0 w 177418"/>
                <a:gd name="connsiteY3" fmla="*/ 1391445 h 1391445"/>
                <a:gd name="connsiteX4" fmla="*/ 0 w 177418"/>
                <a:gd name="connsiteY4" fmla="*/ 18677 h 139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418" h="1391445">
                  <a:moveTo>
                    <a:pt x="0" y="18677"/>
                  </a:moveTo>
                  <a:lnTo>
                    <a:pt x="177418" y="0"/>
                  </a:lnTo>
                  <a:lnTo>
                    <a:pt x="158742" y="1344752"/>
                  </a:lnTo>
                  <a:lnTo>
                    <a:pt x="0" y="1391445"/>
                  </a:lnTo>
                  <a:cubicBezTo>
                    <a:pt x="3113" y="933856"/>
                    <a:pt x="9338" y="18677"/>
                    <a:pt x="0" y="18677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8106333" y="2390489"/>
              <a:ext cx="63492" cy="471706"/>
            </a:xfrm>
            <a:custGeom>
              <a:avLst/>
              <a:gdLst>
                <a:gd name="connsiteX0" fmla="*/ 9338 w 177417"/>
                <a:gd name="connsiteY0" fmla="*/ 18677 h 1363429"/>
                <a:gd name="connsiteX1" fmla="*/ 177417 w 177417"/>
                <a:gd name="connsiteY1" fmla="*/ 0 h 1363429"/>
                <a:gd name="connsiteX2" fmla="*/ 158742 w 177417"/>
                <a:gd name="connsiteY2" fmla="*/ 1335413 h 1363429"/>
                <a:gd name="connsiteX3" fmla="*/ 0 w 177417"/>
                <a:gd name="connsiteY3" fmla="*/ 1363429 h 1363429"/>
                <a:gd name="connsiteX4" fmla="*/ 9338 w 177417"/>
                <a:gd name="connsiteY4" fmla="*/ 18677 h 13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417" h="1363429">
                  <a:moveTo>
                    <a:pt x="9338" y="18677"/>
                  </a:moveTo>
                  <a:lnTo>
                    <a:pt x="177417" y="0"/>
                  </a:lnTo>
                  <a:lnTo>
                    <a:pt x="158742" y="1335413"/>
                  </a:lnTo>
                  <a:lnTo>
                    <a:pt x="0" y="1363429"/>
                  </a:lnTo>
                  <a:cubicBezTo>
                    <a:pt x="3113" y="915178"/>
                    <a:pt x="9338" y="18677"/>
                    <a:pt x="9338" y="18677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8226969" y="2371431"/>
              <a:ext cx="66667" cy="459001"/>
            </a:xfrm>
            <a:custGeom>
              <a:avLst/>
              <a:gdLst>
                <a:gd name="connsiteX0" fmla="*/ 28014 w 186755"/>
                <a:gd name="connsiteY0" fmla="*/ 28015 h 1326074"/>
                <a:gd name="connsiteX1" fmla="*/ 186755 w 186755"/>
                <a:gd name="connsiteY1" fmla="*/ 0 h 1326074"/>
                <a:gd name="connsiteX2" fmla="*/ 168080 w 186755"/>
                <a:gd name="connsiteY2" fmla="*/ 1288720 h 1326074"/>
                <a:gd name="connsiteX3" fmla="*/ 0 w 186755"/>
                <a:gd name="connsiteY3" fmla="*/ 1326074 h 1326074"/>
                <a:gd name="connsiteX4" fmla="*/ 28014 w 186755"/>
                <a:gd name="connsiteY4" fmla="*/ 28015 h 132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55" h="1326074">
                  <a:moveTo>
                    <a:pt x="28014" y="28015"/>
                  </a:moveTo>
                  <a:lnTo>
                    <a:pt x="186755" y="0"/>
                  </a:lnTo>
                  <a:lnTo>
                    <a:pt x="168080" y="1288720"/>
                  </a:lnTo>
                  <a:lnTo>
                    <a:pt x="0" y="1326074"/>
                  </a:lnTo>
                  <a:lnTo>
                    <a:pt x="28014" y="2801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8341255" y="2357137"/>
              <a:ext cx="73016" cy="446294"/>
            </a:xfrm>
            <a:custGeom>
              <a:avLst/>
              <a:gdLst>
                <a:gd name="connsiteX0" fmla="*/ 37351 w 205431"/>
                <a:gd name="connsiteY0" fmla="*/ 18677 h 1288720"/>
                <a:gd name="connsiteX1" fmla="*/ 205431 w 205431"/>
                <a:gd name="connsiteY1" fmla="*/ 0 h 1288720"/>
                <a:gd name="connsiteX2" fmla="*/ 149404 w 205431"/>
                <a:gd name="connsiteY2" fmla="*/ 1242027 h 1288720"/>
                <a:gd name="connsiteX3" fmla="*/ 0 w 205431"/>
                <a:gd name="connsiteY3" fmla="*/ 1288720 h 1288720"/>
                <a:gd name="connsiteX4" fmla="*/ 37351 w 205431"/>
                <a:gd name="connsiteY4" fmla="*/ 18677 h 12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431" h="1288720">
                  <a:moveTo>
                    <a:pt x="37351" y="18677"/>
                  </a:moveTo>
                  <a:lnTo>
                    <a:pt x="205431" y="0"/>
                  </a:lnTo>
                  <a:lnTo>
                    <a:pt x="149404" y="1242027"/>
                  </a:lnTo>
                  <a:lnTo>
                    <a:pt x="0" y="1288720"/>
                  </a:lnTo>
                  <a:lnTo>
                    <a:pt x="37351" y="18677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8163476" y="2379372"/>
              <a:ext cx="69842" cy="466941"/>
            </a:xfrm>
            <a:custGeom>
              <a:avLst/>
              <a:gdLst>
                <a:gd name="connsiteX0" fmla="*/ 28013 w 196093"/>
                <a:gd name="connsiteY0" fmla="*/ 28016 h 1344752"/>
                <a:gd name="connsiteX1" fmla="*/ 196093 w 196093"/>
                <a:gd name="connsiteY1" fmla="*/ 0 h 1344752"/>
                <a:gd name="connsiteX2" fmla="*/ 168080 w 196093"/>
                <a:gd name="connsiteY2" fmla="*/ 1307398 h 1344752"/>
                <a:gd name="connsiteX3" fmla="*/ 0 w 196093"/>
                <a:gd name="connsiteY3" fmla="*/ 1344752 h 1344752"/>
                <a:gd name="connsiteX4" fmla="*/ 28013 w 196093"/>
                <a:gd name="connsiteY4" fmla="*/ 28016 h 13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93" h="1344752">
                  <a:moveTo>
                    <a:pt x="28013" y="28016"/>
                  </a:moveTo>
                  <a:lnTo>
                    <a:pt x="196093" y="0"/>
                  </a:lnTo>
                  <a:lnTo>
                    <a:pt x="168080" y="1307398"/>
                  </a:lnTo>
                  <a:lnTo>
                    <a:pt x="0" y="1344752"/>
                  </a:lnTo>
                  <a:lnTo>
                    <a:pt x="28013" y="28016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8290461" y="2366666"/>
              <a:ext cx="63492" cy="447882"/>
            </a:xfrm>
            <a:custGeom>
              <a:avLst/>
              <a:gdLst>
                <a:gd name="connsiteX0" fmla="*/ 28013 w 177417"/>
                <a:gd name="connsiteY0" fmla="*/ 9339 h 1288721"/>
                <a:gd name="connsiteX1" fmla="*/ 177417 w 177417"/>
                <a:gd name="connsiteY1" fmla="*/ 0 h 1288721"/>
                <a:gd name="connsiteX2" fmla="*/ 149404 w 177417"/>
                <a:gd name="connsiteY2" fmla="*/ 1251366 h 1288721"/>
                <a:gd name="connsiteX3" fmla="*/ 0 w 177417"/>
                <a:gd name="connsiteY3" fmla="*/ 1288721 h 1288721"/>
                <a:gd name="connsiteX4" fmla="*/ 28013 w 177417"/>
                <a:gd name="connsiteY4" fmla="*/ 9339 h 128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417" h="1288721">
                  <a:moveTo>
                    <a:pt x="28013" y="9339"/>
                  </a:moveTo>
                  <a:lnTo>
                    <a:pt x="177417" y="0"/>
                  </a:lnTo>
                  <a:lnTo>
                    <a:pt x="149404" y="1251366"/>
                  </a:lnTo>
                  <a:lnTo>
                    <a:pt x="0" y="1288721"/>
                  </a:lnTo>
                  <a:lnTo>
                    <a:pt x="28013" y="9339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MS PGothic" pitchFamily="34" charset="-128"/>
                <a:cs typeface="MS PGothic" pitchFamily="34" charset="-128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914400"/>
            <a:ext cx="1978025" cy="250507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9388" indent="-185738">
              <a:spcAft>
                <a:spcPts val="300"/>
              </a:spcAft>
              <a:defRPr/>
            </a:pPr>
            <a:r>
              <a:rPr lang="en-US" sz="1200" b="1">
                <a:solidFill>
                  <a:schemeClr val="tx2"/>
                </a:solidFill>
                <a:ea typeface="MS PGothic" pitchFamily="34" charset="-128"/>
              </a:rPr>
              <a:t>DB blades x 2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000">
                <a:solidFill>
                  <a:schemeClr val="tx2"/>
                </a:solidFill>
                <a:ea typeface="MS PGothic" pitchFamily="34" charset="-128"/>
              </a:rPr>
              <a:t>Promentum 4310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000">
                <a:solidFill>
                  <a:schemeClr val="tx2"/>
                </a:solidFill>
                <a:ea typeface="MS PGothic" pitchFamily="34" charset="-128"/>
              </a:rPr>
              <a:t>16 Gb RAM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000">
                <a:solidFill>
                  <a:schemeClr val="tx2"/>
                </a:solidFill>
                <a:ea typeface="MS PGothic" pitchFamily="34" charset="-128"/>
              </a:rPr>
              <a:t>146 Gb 10K SAS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000">
                <a:solidFill>
                  <a:schemeClr val="tx2"/>
                </a:solidFill>
                <a:ea typeface="MS PGothic" pitchFamily="34" charset="-128"/>
              </a:rPr>
              <a:t>Polyhedra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000">
                <a:solidFill>
                  <a:schemeClr val="tx2"/>
                </a:solidFill>
                <a:ea typeface="MS PGothic" pitchFamily="34" charset="-128"/>
              </a:rPr>
              <a:t>CG Stack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>
                <a:solidFill>
                  <a:schemeClr val="tx2"/>
                </a:solidFill>
                <a:ea typeface="MS PGothic" pitchFamily="34" charset="-128"/>
              </a:rPr>
              <a:t>In-memory DB function with local disk storage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>
                <a:solidFill>
                  <a:schemeClr val="tx2"/>
                </a:solidFill>
                <a:ea typeface="MS PGothic" pitchFamily="34" charset="-128"/>
              </a:rPr>
              <a:t>State maintenance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>
                <a:solidFill>
                  <a:schemeClr val="tx2"/>
                </a:solidFill>
                <a:ea typeface="MS PGothic" pitchFamily="34" charset="-128"/>
              </a:rPr>
              <a:t>Context repository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>
                <a:solidFill>
                  <a:schemeClr val="tx2"/>
                </a:solidFill>
                <a:ea typeface="MS PGothic" pitchFamily="34" charset="-128"/>
              </a:rPr>
              <a:t>Access control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>
                <a:solidFill>
                  <a:schemeClr val="tx2"/>
                </a:solidFill>
                <a:ea typeface="MS PGothic" pitchFamily="34" charset="-128"/>
              </a:rPr>
              <a:t>UDR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>
                <a:solidFill>
                  <a:schemeClr val="tx2"/>
                </a:solidFill>
                <a:ea typeface="MS PGothic" pitchFamily="34" charset="-128"/>
              </a:rPr>
              <a:t>Cross-node data synchronization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57200" y="3495675"/>
            <a:ext cx="1978025" cy="20574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9388" indent="-185738">
              <a:spcAft>
                <a:spcPts val="300"/>
              </a:spcAft>
              <a:defRPr/>
            </a:pPr>
            <a:r>
              <a:rPr lang="en-US" sz="1200" b="1">
                <a:solidFill>
                  <a:schemeClr val="tx2"/>
                </a:solidFill>
                <a:ea typeface="MS PGothic" pitchFamily="34" charset="-128"/>
              </a:rPr>
              <a:t>SCout Core blades x 4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100">
                <a:solidFill>
                  <a:schemeClr val="tx2"/>
                </a:solidFill>
                <a:ea typeface="MS PGothic" pitchFamily="34" charset="-128"/>
              </a:rPr>
              <a:t>Promentum 4310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100">
                <a:solidFill>
                  <a:schemeClr val="tx2"/>
                </a:solidFill>
                <a:ea typeface="MS PGothic" pitchFamily="34" charset="-128"/>
              </a:rPr>
              <a:t>4 Gb RAM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100">
                <a:solidFill>
                  <a:schemeClr val="tx2"/>
                </a:solidFill>
                <a:ea typeface="MS PGothic" pitchFamily="34" charset="-128"/>
              </a:rPr>
              <a:t>CG Stack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>
                <a:solidFill>
                  <a:schemeClr val="tx2"/>
                </a:solidFill>
                <a:ea typeface="MS PGothic" pitchFamily="34" charset="-128"/>
              </a:rPr>
              <a:t>Core SCout functionality</a:t>
            </a:r>
          </a:p>
          <a:p>
            <a:pPr marL="366713" lvl="1" indent="-185738">
              <a:spcAft>
                <a:spcPts val="300"/>
              </a:spcAft>
              <a:buFont typeface="Lucida Grande" charset="0"/>
              <a:buChar char="-"/>
              <a:defRPr/>
            </a:pPr>
            <a:r>
              <a:rPr lang="en-US" sz="900">
                <a:solidFill>
                  <a:schemeClr val="tx2"/>
                </a:solidFill>
                <a:ea typeface="MS PGothic" pitchFamily="34" charset="-128"/>
              </a:rPr>
              <a:t>Resource Adpt</a:t>
            </a:r>
          </a:p>
          <a:p>
            <a:pPr marL="366713" lvl="1" indent="-185738">
              <a:spcAft>
                <a:spcPts val="300"/>
              </a:spcAft>
              <a:buFont typeface="Lucida Grande" charset="0"/>
              <a:buChar char="-"/>
              <a:defRPr/>
            </a:pPr>
            <a:r>
              <a:rPr lang="en-US" sz="900">
                <a:solidFill>
                  <a:schemeClr val="tx2"/>
                </a:solidFill>
                <a:ea typeface="MS PGothic" pitchFamily="34" charset="-128"/>
              </a:rPr>
              <a:t>Resource ctrl</a:t>
            </a:r>
          </a:p>
          <a:p>
            <a:pPr marL="366713" lvl="1" indent="-185738">
              <a:spcAft>
                <a:spcPts val="300"/>
              </a:spcAft>
              <a:buFont typeface="Lucida Grande" charset="0"/>
              <a:buChar char="-"/>
              <a:defRPr/>
            </a:pPr>
            <a:r>
              <a:rPr lang="en-US" sz="900">
                <a:solidFill>
                  <a:schemeClr val="tx2"/>
                </a:solidFill>
                <a:ea typeface="MS PGothic" pitchFamily="34" charset="-128"/>
              </a:rPr>
              <a:t>Policy</a:t>
            </a:r>
          </a:p>
          <a:p>
            <a:pPr marL="366713" lvl="1" indent="-185738">
              <a:spcAft>
                <a:spcPts val="300"/>
              </a:spcAft>
              <a:buFont typeface="Lucida Grande" charset="0"/>
              <a:buChar char="-"/>
              <a:defRPr/>
            </a:pPr>
            <a:r>
              <a:rPr lang="en-US" sz="900">
                <a:solidFill>
                  <a:schemeClr val="tx2"/>
                </a:solidFill>
                <a:ea typeface="MS PGothic" pitchFamily="34" charset="-128"/>
              </a:rPr>
              <a:t>Context Eng.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>
                <a:solidFill>
                  <a:schemeClr val="tx2"/>
                </a:solidFill>
                <a:ea typeface="MS PGothic" pitchFamily="34" charset="-128"/>
              </a:rPr>
              <a:t>No local disk – boot from shelf manager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552700" y="3495675"/>
            <a:ext cx="1793875" cy="20574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9388" indent="-185738">
              <a:spcAft>
                <a:spcPts val="300"/>
              </a:spcAft>
              <a:defRPr/>
            </a:pPr>
            <a:r>
              <a:rPr lang="en-US" sz="1200" b="1">
                <a:solidFill>
                  <a:schemeClr val="tx2"/>
                </a:solidFill>
                <a:ea typeface="MS PGothic" pitchFamily="34" charset="-128"/>
              </a:rPr>
              <a:t>Adapter blades x 6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100">
                <a:solidFill>
                  <a:schemeClr val="tx2"/>
                </a:solidFill>
                <a:ea typeface="MS PGothic" pitchFamily="34" charset="-128"/>
              </a:rPr>
              <a:t>Promentum 4310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100">
                <a:solidFill>
                  <a:schemeClr val="tx2"/>
                </a:solidFill>
                <a:ea typeface="MS PGothic" pitchFamily="34" charset="-128"/>
              </a:rPr>
              <a:t>4 Gb RAM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100">
                <a:solidFill>
                  <a:schemeClr val="tx2"/>
                </a:solidFill>
                <a:ea typeface="MS PGothic" pitchFamily="34" charset="-128"/>
              </a:rPr>
              <a:t>Optional CG Stack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>
                <a:solidFill>
                  <a:schemeClr val="tx2"/>
                </a:solidFill>
                <a:ea typeface="MS PGothic" pitchFamily="34" charset="-128"/>
              </a:rPr>
              <a:t>Application Adapter(s)</a:t>
            </a:r>
          </a:p>
          <a:p>
            <a:pPr marL="366713" lvl="1" indent="-185738">
              <a:spcAft>
                <a:spcPts val="300"/>
              </a:spcAft>
              <a:buFont typeface="Lucida Grande" charset="0"/>
              <a:buChar char="-"/>
              <a:defRPr/>
            </a:pPr>
            <a:r>
              <a:rPr lang="en-US" sz="900">
                <a:solidFill>
                  <a:schemeClr val="tx2"/>
                </a:solidFill>
                <a:ea typeface="MS PGothic" pitchFamily="34" charset="-128"/>
              </a:rPr>
              <a:t>Ex: Yap, Location </a:t>
            </a:r>
            <a:br>
              <a:rPr lang="en-US" sz="900">
                <a:solidFill>
                  <a:schemeClr val="tx2"/>
                </a:solidFill>
                <a:ea typeface="MS PGothic" pitchFamily="34" charset="-128"/>
              </a:rPr>
            </a:br>
            <a:r>
              <a:rPr lang="en-US" sz="900">
                <a:solidFill>
                  <a:schemeClr val="tx2"/>
                </a:solidFill>
                <a:ea typeface="MS PGothic" pitchFamily="34" charset="-128"/>
              </a:rPr>
              <a:t>front-end to managed services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>
                <a:solidFill>
                  <a:schemeClr val="tx2"/>
                </a:solidFill>
                <a:ea typeface="MS PGothic" pitchFamily="34" charset="-128"/>
              </a:rPr>
              <a:t>Application Enablers</a:t>
            </a:r>
          </a:p>
          <a:p>
            <a:pPr marL="366713" lvl="1" indent="-185738">
              <a:spcAft>
                <a:spcPts val="300"/>
              </a:spcAft>
              <a:buFont typeface="Lucida Grande" charset="0"/>
              <a:buChar char="-"/>
              <a:defRPr/>
            </a:pPr>
            <a:r>
              <a:rPr lang="en-US" sz="900">
                <a:solidFill>
                  <a:schemeClr val="tx2"/>
                </a:solidFill>
                <a:ea typeface="MS PGothic" pitchFamily="34" charset="-128"/>
              </a:rPr>
              <a:t>Core services locally deployed</a:t>
            </a:r>
          </a:p>
        </p:txBody>
      </p:sp>
      <p:cxnSp>
        <p:nvCxnSpPr>
          <p:cNvPr id="74" name="Elbow Connector 73"/>
          <p:cNvCxnSpPr>
            <a:stCxn id="66" idx="3"/>
          </p:cNvCxnSpPr>
          <p:nvPr/>
        </p:nvCxnSpPr>
        <p:spPr>
          <a:xfrm>
            <a:off x="2435225" y="2166938"/>
            <a:ext cx="993775" cy="425450"/>
          </a:xfrm>
          <a:prstGeom prst="bentConnector3">
            <a:avLst>
              <a:gd name="adj1" fmla="val 7695"/>
            </a:avLst>
          </a:prstGeom>
          <a:ln w="25400" cap="flat" cmpd="sng" algn="ctr">
            <a:gradFill flip="none" rotWithShape="1">
              <a:gsLst>
                <a:gs pos="15000">
                  <a:schemeClr val="bg1"/>
                </a:gs>
                <a:gs pos="100000">
                  <a:schemeClr val="accent2">
                    <a:lumMod val="5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flipV="1">
            <a:off x="2435225" y="2819400"/>
            <a:ext cx="1176338" cy="854074"/>
          </a:xfrm>
          <a:prstGeom prst="bentConnector3">
            <a:avLst>
              <a:gd name="adj1" fmla="val 6815"/>
            </a:avLst>
          </a:prstGeom>
          <a:ln w="25400" cap="flat" cmpd="sng" algn="ctr">
            <a:gradFill flip="none" rotWithShape="1">
              <a:gsLst>
                <a:gs pos="21000">
                  <a:schemeClr val="bg1"/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70" idx="0"/>
          </p:cNvCxnSpPr>
          <p:nvPr/>
        </p:nvCxnSpPr>
        <p:spPr>
          <a:xfrm rot="5400000" flipH="1" flipV="1">
            <a:off x="3271444" y="2847581"/>
            <a:ext cx="826289" cy="469900"/>
          </a:xfrm>
          <a:prstGeom prst="bentConnector3">
            <a:avLst>
              <a:gd name="adj1" fmla="val 8660"/>
            </a:avLst>
          </a:prstGeom>
          <a:ln w="25400" cap="flat" cmpd="sng" algn="ctr">
            <a:gradFill flip="none" rotWithShape="1">
              <a:gsLst>
                <a:gs pos="15000">
                  <a:schemeClr val="bg1"/>
                </a:gs>
                <a:gs pos="100000">
                  <a:schemeClr val="accent4">
                    <a:lumMod val="5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800600" y="914400"/>
            <a:ext cx="1978025" cy="250507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9388" indent="-185738">
              <a:spcAft>
                <a:spcPts val="300"/>
              </a:spcAft>
              <a:defRPr/>
            </a:pPr>
            <a:r>
              <a:rPr lang="en-US" sz="1200" b="1">
                <a:solidFill>
                  <a:schemeClr val="tx1"/>
                </a:solidFill>
                <a:ea typeface="MS PGothic" pitchFamily="34" charset="-128"/>
              </a:rPr>
              <a:t>Network Switch blades x 2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000">
                <a:solidFill>
                  <a:schemeClr val="tx1"/>
                </a:solidFill>
                <a:ea typeface="MS PGothic" pitchFamily="34" charset="-128"/>
              </a:rPr>
              <a:t>Promentum 2210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000">
                <a:solidFill>
                  <a:schemeClr val="tx1"/>
                </a:solidFill>
                <a:ea typeface="MS PGothic" pitchFamily="34" charset="-128"/>
              </a:rPr>
              <a:t>4 SFP (copper or optical) – 1GbE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000">
                <a:solidFill>
                  <a:schemeClr val="tx1"/>
                </a:solidFill>
                <a:ea typeface="MS PGothic" pitchFamily="34" charset="-128"/>
              </a:rPr>
              <a:t>2 XFP (optical) – 1 GbE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>
                <a:solidFill>
                  <a:schemeClr val="tx1"/>
                </a:solidFill>
                <a:ea typeface="MS PGothic" pitchFamily="34" charset="-128"/>
              </a:rPr>
              <a:t>Switch fabric for intra-chassis communication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>
                <a:solidFill>
                  <a:schemeClr val="tx1"/>
                </a:solidFill>
                <a:ea typeface="MS PGothic" pitchFamily="34" charset="-128"/>
              </a:rPr>
              <a:t>XFP interfaces used for interchassis application-specific communication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>
                <a:solidFill>
                  <a:schemeClr val="tx1"/>
                </a:solidFill>
                <a:ea typeface="MS PGothic" pitchFamily="34" charset="-128"/>
              </a:rPr>
              <a:t>SFP interfaces used for extra-chassis communication (OSS/BSS)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>
                <a:solidFill>
                  <a:schemeClr val="tx1"/>
                </a:solidFill>
                <a:ea typeface="MS PGothic" pitchFamily="34" charset="-128"/>
              </a:rPr>
              <a:t>Centralized bootstrap/init for processor modules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800600" y="3495675"/>
            <a:ext cx="1978025" cy="20574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9388" indent="-185738">
              <a:spcAft>
                <a:spcPts val="300"/>
              </a:spcAft>
              <a:defRPr/>
            </a:pPr>
            <a:r>
              <a:rPr lang="en-US" sz="1200" b="1">
                <a:solidFill>
                  <a:schemeClr val="tx1"/>
                </a:solidFill>
                <a:ea typeface="MS PGothic" pitchFamily="34" charset="-128"/>
              </a:rPr>
              <a:t>SCout Core blades x 4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100">
                <a:solidFill>
                  <a:schemeClr val="tx1"/>
                </a:solidFill>
                <a:ea typeface="MS PGothic" pitchFamily="34" charset="-128"/>
              </a:rPr>
              <a:t>Promentum 4500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100">
                <a:solidFill>
                  <a:schemeClr val="tx1"/>
                </a:solidFill>
                <a:ea typeface="MS PGothic" pitchFamily="34" charset="-128"/>
              </a:rPr>
              <a:t>Xeon Quad Core with HT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100">
                <a:solidFill>
                  <a:schemeClr val="tx1"/>
                </a:solidFill>
                <a:ea typeface="MS PGothic" pitchFamily="34" charset="-128"/>
              </a:rPr>
              <a:t>Up to 64 Gb RAM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100">
                <a:solidFill>
                  <a:schemeClr val="tx1"/>
                </a:solidFill>
                <a:ea typeface="MS PGothic" pitchFamily="34" charset="-128"/>
              </a:rPr>
              <a:t>10 Gb Ethernet Fabric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100">
                <a:solidFill>
                  <a:schemeClr val="tx1"/>
                </a:solidFill>
                <a:ea typeface="MS PGothic" pitchFamily="34" charset="-128"/>
              </a:rPr>
              <a:t>64 bit MontaVista CG Linux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>
                <a:solidFill>
                  <a:schemeClr val="tx1"/>
                </a:solidFill>
                <a:ea typeface="MS PGothic" pitchFamily="34" charset="-128"/>
              </a:rPr>
              <a:t>ENEA Element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>
                <a:solidFill>
                  <a:schemeClr val="tx1"/>
                </a:solidFill>
                <a:ea typeface="MS PGothic" pitchFamily="34" charset="-128"/>
              </a:rPr>
              <a:t>Polyhedra Embedded DB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>
                <a:solidFill>
                  <a:schemeClr val="tx1"/>
                </a:solidFill>
                <a:ea typeface="MS PGothic" pitchFamily="34" charset="-128"/>
              </a:rPr>
              <a:t>Context Engine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>
                <a:solidFill>
                  <a:schemeClr val="tx1"/>
                </a:solidFill>
                <a:ea typeface="MS PGothic" pitchFamily="34" charset="-128"/>
              </a:rPr>
              <a:t>Application Switch</a:t>
            </a:r>
            <a:endParaRPr lang="en-US" sz="120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891338" y="3495675"/>
            <a:ext cx="1793875" cy="20574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9388" indent="-185738">
              <a:spcAft>
                <a:spcPts val="3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ea typeface="MS PGothic" pitchFamily="34" charset="-128"/>
              </a:rPr>
              <a:t>Adapter blades x 8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100" dirty="0" err="1">
                <a:solidFill>
                  <a:schemeClr val="tx1"/>
                </a:solidFill>
                <a:ea typeface="MS PGothic" pitchFamily="34" charset="-128"/>
              </a:rPr>
              <a:t>Promentum</a:t>
            </a:r>
            <a:r>
              <a:rPr lang="en-US" sz="1100" dirty="0">
                <a:solidFill>
                  <a:schemeClr val="tx1"/>
                </a:solidFill>
                <a:ea typeface="MS PGothic" pitchFamily="34" charset="-128"/>
              </a:rPr>
              <a:t> 4500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100" dirty="0">
                <a:solidFill>
                  <a:schemeClr val="tx1"/>
                </a:solidFill>
                <a:ea typeface="MS PGothic" pitchFamily="34" charset="-128"/>
              </a:rPr>
              <a:t>Xeon Quad Core with HT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100" dirty="0">
                <a:solidFill>
                  <a:schemeClr val="tx1"/>
                </a:solidFill>
                <a:ea typeface="MS PGothic" pitchFamily="34" charset="-128"/>
              </a:rPr>
              <a:t>Up to 64 </a:t>
            </a:r>
            <a:r>
              <a:rPr lang="en-US" sz="1100" dirty="0" err="1">
                <a:solidFill>
                  <a:schemeClr val="tx1"/>
                </a:solidFill>
                <a:ea typeface="MS PGothic" pitchFamily="34" charset="-128"/>
              </a:rPr>
              <a:t>Gb</a:t>
            </a:r>
            <a:r>
              <a:rPr lang="en-US" sz="1100" dirty="0">
                <a:solidFill>
                  <a:schemeClr val="tx1"/>
                </a:solidFill>
                <a:ea typeface="MS PGothic" pitchFamily="34" charset="-128"/>
              </a:rPr>
              <a:t> RAM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100" dirty="0">
                <a:solidFill>
                  <a:schemeClr val="tx1"/>
                </a:solidFill>
                <a:ea typeface="MS PGothic" pitchFamily="34" charset="-128"/>
              </a:rPr>
              <a:t>10 </a:t>
            </a:r>
            <a:r>
              <a:rPr lang="en-US" sz="1100" dirty="0" err="1">
                <a:solidFill>
                  <a:schemeClr val="tx1"/>
                </a:solidFill>
                <a:ea typeface="MS PGothic" pitchFamily="34" charset="-128"/>
              </a:rPr>
              <a:t>Gb</a:t>
            </a:r>
            <a:r>
              <a:rPr lang="en-US" sz="1100" dirty="0">
                <a:solidFill>
                  <a:schemeClr val="tx1"/>
                </a:solidFill>
                <a:ea typeface="MS PGothic" pitchFamily="34" charset="-128"/>
              </a:rPr>
              <a:t> Ethernet Fabric</a:t>
            </a:r>
          </a:p>
          <a:p>
            <a:pPr marL="179388" indent="-185738"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1100" dirty="0">
                <a:solidFill>
                  <a:schemeClr val="tx1"/>
                </a:solidFill>
                <a:ea typeface="MS PGothic" pitchFamily="34" charset="-128"/>
              </a:rPr>
              <a:t>64 bit </a:t>
            </a:r>
            <a:r>
              <a:rPr lang="en-US" sz="1100" dirty="0" err="1">
                <a:solidFill>
                  <a:schemeClr val="tx1"/>
                </a:solidFill>
                <a:ea typeface="MS PGothic" pitchFamily="34" charset="-128"/>
              </a:rPr>
              <a:t>MontaVista</a:t>
            </a:r>
            <a:r>
              <a:rPr lang="en-US" sz="1100" dirty="0">
                <a:solidFill>
                  <a:schemeClr val="tx1"/>
                </a:solidFill>
                <a:ea typeface="MS PGothic" pitchFamily="34" charset="-128"/>
              </a:rPr>
              <a:t> CG Linux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 dirty="0">
                <a:solidFill>
                  <a:schemeClr val="tx1"/>
                </a:solidFill>
                <a:ea typeface="MS PGothic" pitchFamily="34" charset="-128"/>
              </a:rPr>
              <a:t>ENEA Element</a:t>
            </a: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>
                <a:solidFill>
                  <a:schemeClr val="tx1"/>
                </a:solidFill>
                <a:ea typeface="MS PGothic" pitchFamily="34" charset="-128"/>
              </a:rPr>
              <a:t>Application </a:t>
            </a:r>
            <a:r>
              <a:rPr lang="en-US" sz="900" smtClean="0">
                <a:solidFill>
                  <a:schemeClr val="tx1"/>
                </a:solidFill>
                <a:ea typeface="MS PGothic" pitchFamily="34" charset="-128"/>
              </a:rPr>
              <a:t>Adapters</a:t>
            </a:r>
            <a:r>
              <a:rPr lang="en-US" sz="900">
                <a:solidFill>
                  <a:schemeClr val="tx1"/>
                </a:solidFill>
                <a:ea typeface="MS PGothic" pitchFamily="34" charset="-128"/>
              </a:rPr>
              <a:t> </a:t>
            </a:r>
            <a:r>
              <a:rPr lang="en-US" sz="900" smtClean="0">
                <a:solidFill>
                  <a:schemeClr val="tx1"/>
                </a:solidFill>
                <a:ea typeface="MS PGothic" pitchFamily="34" charset="-128"/>
              </a:rPr>
              <a:t> </a:t>
            </a:r>
            <a:endParaRPr lang="en-US" sz="900">
              <a:solidFill>
                <a:schemeClr val="tx1"/>
              </a:solidFill>
              <a:ea typeface="MS PGothic" pitchFamily="34" charset="-128"/>
            </a:endParaRPr>
          </a:p>
          <a:p>
            <a:pPr marL="179388" indent="-185738">
              <a:spcAft>
                <a:spcPts val="300"/>
              </a:spcAft>
              <a:buFont typeface="Courier New" charset="0"/>
              <a:buChar char="o"/>
              <a:defRPr/>
            </a:pPr>
            <a:r>
              <a:rPr lang="en-US" sz="900" dirty="0">
                <a:solidFill>
                  <a:schemeClr val="tx1"/>
                </a:solidFill>
                <a:ea typeface="MS PGothic" pitchFamily="34" charset="-128"/>
              </a:rPr>
              <a:t>Optional Application Switch</a:t>
            </a:r>
          </a:p>
        </p:txBody>
      </p:sp>
      <p:cxnSp>
        <p:nvCxnSpPr>
          <p:cNvPr id="120" name="Elbow Connector 119"/>
          <p:cNvCxnSpPr>
            <a:stCxn id="117" idx="3"/>
          </p:cNvCxnSpPr>
          <p:nvPr/>
        </p:nvCxnSpPr>
        <p:spPr>
          <a:xfrm>
            <a:off x="6778625" y="2166938"/>
            <a:ext cx="811213" cy="514350"/>
          </a:xfrm>
          <a:prstGeom prst="bentConnector3">
            <a:avLst>
              <a:gd name="adj1" fmla="val 8971"/>
            </a:avLst>
          </a:prstGeom>
          <a:ln w="25400" cap="flat" cmpd="sng" algn="ctr">
            <a:gradFill flip="none" rotWithShape="1">
              <a:gsLst>
                <a:gs pos="100000">
                  <a:schemeClr val="accent5">
                    <a:lumMod val="75000"/>
                  </a:schemeClr>
                </a:gs>
                <a:gs pos="19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flipV="1">
            <a:off x="6778625" y="2819400"/>
            <a:ext cx="942975" cy="854074"/>
          </a:xfrm>
          <a:prstGeom prst="bentConnector3">
            <a:avLst>
              <a:gd name="adj1" fmla="val 7274"/>
            </a:avLst>
          </a:prstGeom>
          <a:ln w="25400" cap="flat" cmpd="sng" algn="ctr">
            <a:gradFill flip="none" rotWithShape="1">
              <a:gsLst>
                <a:gs pos="21000">
                  <a:schemeClr val="bg1"/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5400000" flipH="1" flipV="1">
            <a:off x="7570789" y="2903538"/>
            <a:ext cx="814388" cy="369888"/>
          </a:xfrm>
          <a:prstGeom prst="bentConnector3">
            <a:avLst>
              <a:gd name="adj1" fmla="val 10207"/>
            </a:avLst>
          </a:prstGeom>
          <a:ln w="25400" cap="flat" cmpd="sng" algn="ctr">
            <a:gradFill flip="none" rotWithShape="1">
              <a:gsLst>
                <a:gs pos="15000">
                  <a:schemeClr val="bg1"/>
                </a:gs>
                <a:gs pos="100000">
                  <a:schemeClr val="accent4">
                    <a:lumMod val="5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dkTempv7">
  <a:themeElements>
    <a:clrScheme name="4DK custom">
      <a:dk1>
        <a:srgbClr val="000000"/>
      </a:dk1>
      <a:lt1>
        <a:sysClr val="window" lastClr="FFFFFF"/>
      </a:lt1>
      <a:dk2>
        <a:srgbClr val="59564B"/>
      </a:dk2>
      <a:lt2>
        <a:srgbClr val="E7E1CF"/>
      </a:lt2>
      <a:accent1>
        <a:srgbClr val="7E0037"/>
      </a:accent1>
      <a:accent2>
        <a:srgbClr val="EFAB16"/>
      </a:accent2>
      <a:accent3>
        <a:srgbClr val="D5003F"/>
      </a:accent3>
      <a:accent4>
        <a:srgbClr val="35ACA2"/>
      </a:accent4>
      <a:accent5>
        <a:srgbClr val="4083CF"/>
      </a:accent5>
      <a:accent6>
        <a:srgbClr val="3C0009"/>
      </a:accent6>
      <a:hlink>
        <a:srgbClr val="FF004B"/>
      </a:hlink>
      <a:folHlink>
        <a:srgbClr val="FF6B9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4DK custom">
    <a:dk1>
      <a:srgbClr val="000000"/>
    </a:dk1>
    <a:lt1>
      <a:sysClr val="window" lastClr="FFFFFF"/>
    </a:lt1>
    <a:dk2>
      <a:srgbClr val="59564B"/>
    </a:dk2>
    <a:lt2>
      <a:srgbClr val="E7E1CF"/>
    </a:lt2>
    <a:accent1>
      <a:srgbClr val="7E0037"/>
    </a:accent1>
    <a:accent2>
      <a:srgbClr val="EFAB16"/>
    </a:accent2>
    <a:accent3>
      <a:srgbClr val="D5003F"/>
    </a:accent3>
    <a:accent4>
      <a:srgbClr val="35ACA2"/>
    </a:accent4>
    <a:accent5>
      <a:srgbClr val="4083CF"/>
    </a:accent5>
    <a:accent6>
      <a:srgbClr val="3C0009"/>
    </a:accent6>
    <a:hlink>
      <a:srgbClr val="FF004B"/>
    </a:hlink>
    <a:folHlink>
      <a:srgbClr val="FF6B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4dkTempv7</Template>
  <TotalTime>22</TotalTime>
  <Words>265</Words>
  <Application>Microsoft Office PowerPoint</Application>
  <PresentationFormat>On-screen Show (4:3)</PresentationFormat>
  <Paragraphs>71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4dkTempv7</vt:lpstr>
      <vt:lpstr>SCout commercial hardware configuration</vt:lpstr>
    </vt:vector>
  </TitlesOfParts>
  <Company>4DK Technologies,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Scout Chassis (Radisys) Aug 2009</dc:title>
  <dc:creator> Dave</dc:creator>
  <cp:keywords/>
  <dc:description>Shows the Scout 1.0 and Scout 2.0 Chassis configurations</dc:description>
  <cp:lastModifiedBy> Dave</cp:lastModifiedBy>
  <cp:revision>11</cp:revision>
  <dcterms:created xsi:type="dcterms:W3CDTF">2009-12-01T18:12:54Z</dcterms:created>
  <dcterms:modified xsi:type="dcterms:W3CDTF">2009-12-31T23:49:30Z</dcterms:modified>
</cp:coreProperties>
</file>