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76AD"/>
    <a:srgbClr val="EF8A98"/>
    <a:srgbClr val="9ED7A1"/>
    <a:srgbClr val="FE9CAA"/>
    <a:srgbClr val="3E7E1F"/>
    <a:srgbClr val="F1DFCE"/>
    <a:srgbClr val="390026"/>
    <a:srgbClr val="0174A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4" d="100"/>
          <a:sy n="84" d="100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118" d="100"/>
          <a:sy n="118" d="100"/>
        </p:scale>
        <p:origin x="-3216" y="-10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9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9" charset="0"/>
              </a:defRPr>
            </a:lvl1pPr>
          </a:lstStyle>
          <a:p>
            <a:fld id="{0A6E1CE9-11A8-48B1-833D-F78BCF02AC67}" type="datetime1">
              <a:rPr lang="en-US"/>
              <a:pPr/>
              <a:t>1/2/2010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9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9" charset="0"/>
              </a:defRPr>
            </a:lvl1pPr>
          </a:lstStyle>
          <a:p>
            <a:fld id="{2B28969C-DAD6-4755-8414-8C1712A730F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9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9" charset="0"/>
              </a:defRPr>
            </a:lvl1pPr>
          </a:lstStyle>
          <a:p>
            <a:fld id="{F6F4F79F-F026-4CF4-B3D0-835B09A96B27}" type="datetime1">
              <a:rPr lang="en-US"/>
              <a:pPr/>
              <a:t>1/2/2010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9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9" charset="0"/>
              </a:defRPr>
            </a:lvl1pPr>
          </a:lstStyle>
          <a:p>
            <a:fld id="{B08F71E7-4500-4937-8014-5F9B43449A9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pitchFamily="34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pitchFamily="34" charset="-128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pitchFamily="3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Good.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196DCF-27ED-425D-ACAA-4ECBA29583C6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772400" y="6026150"/>
            <a:ext cx="1066800" cy="825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Proprietary </a:t>
            </a:r>
            <a:br>
              <a:rPr lang="en-US"/>
            </a:br>
            <a:r>
              <a:rPr lang="en-US"/>
              <a:t>4DK Technologies, Inc., 2009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6026150"/>
            <a:ext cx="457200" cy="825500"/>
          </a:xfrm>
        </p:spPr>
        <p:txBody>
          <a:bodyPr/>
          <a:lstStyle>
            <a:lvl1pPr>
              <a:defRPr/>
            </a:lvl1pPr>
          </a:lstStyle>
          <a:p>
            <a:fld id="{B203BC45-ABE6-47FF-A442-2178440072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6026150"/>
            <a:ext cx="6400800" cy="8318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772400" y="6026150"/>
            <a:ext cx="1066800" cy="825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Proprietary </a:t>
            </a:r>
            <a:br>
              <a:rPr lang="en-US"/>
            </a:br>
            <a:r>
              <a:rPr lang="en-US"/>
              <a:t>4DK Technologies, Inc., 2009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6026150"/>
            <a:ext cx="457200" cy="825500"/>
          </a:xfrm>
        </p:spPr>
        <p:txBody>
          <a:bodyPr/>
          <a:lstStyle>
            <a:lvl1pPr>
              <a:defRPr/>
            </a:lvl1pPr>
          </a:lstStyle>
          <a:p>
            <a:fld id="{FAC0E94A-6CFB-46FE-9E94-BD7264F8EE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4572000" cy="1895475"/>
          </a:xfrm>
        </p:spPr>
        <p:txBody>
          <a:bodyPr anchor="b"/>
          <a:lstStyle>
            <a:lvl1pPr algn="l">
              <a:defRPr sz="3600" b="0" cap="none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45720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55638"/>
            <a:ext cx="4040188" cy="639762"/>
          </a:xfr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95400"/>
            <a:ext cx="4040188" cy="3951288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655638"/>
            <a:ext cx="4041775" cy="639762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anchor="b"/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295400"/>
            <a:ext cx="4041775" cy="395128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772400" y="6026150"/>
            <a:ext cx="1066800" cy="825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Proprietary </a:t>
            </a:r>
            <a:br>
              <a:rPr lang="en-US"/>
            </a:br>
            <a:r>
              <a:rPr lang="en-US"/>
              <a:t>4DK Technologies, Inc., 2009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6026150"/>
            <a:ext cx="457200" cy="825500"/>
          </a:xfrm>
        </p:spPr>
        <p:txBody>
          <a:bodyPr/>
          <a:lstStyle>
            <a:lvl1pPr>
              <a:defRPr/>
            </a:lvl1pPr>
          </a:lstStyle>
          <a:p>
            <a:fld id="{CE4109DD-25D5-496F-A410-714857A79D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026340"/>
            <a:ext cx="6324600" cy="8316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772400" y="6026150"/>
            <a:ext cx="1066800" cy="825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Proprietary </a:t>
            </a:r>
            <a:br>
              <a:rPr lang="en-US"/>
            </a:br>
            <a:r>
              <a:rPr lang="en-US"/>
              <a:t>4DK Technologies, Inc., 2009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6026150"/>
            <a:ext cx="457200" cy="825500"/>
          </a:xfrm>
        </p:spPr>
        <p:txBody>
          <a:bodyPr/>
          <a:lstStyle>
            <a:lvl1pPr>
              <a:defRPr/>
            </a:lvl1pPr>
          </a:lstStyle>
          <a:p>
            <a:fld id="{15F39A28-53B7-4E26-8A05-1638E655A7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772400" y="6026150"/>
            <a:ext cx="1066800" cy="825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Proprietary </a:t>
            </a:r>
            <a:br>
              <a:rPr lang="en-US"/>
            </a:br>
            <a:r>
              <a:rPr lang="en-US"/>
              <a:t>4DK Technologies, Inc.,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6026150"/>
            <a:ext cx="457200" cy="825500"/>
          </a:xfrm>
        </p:spPr>
        <p:txBody>
          <a:bodyPr/>
          <a:lstStyle>
            <a:lvl1pPr>
              <a:defRPr/>
            </a:lvl1pPr>
          </a:lstStyle>
          <a:p>
            <a:fld id="{34BB92F2-483C-4B1C-A14F-6620181F70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6026150"/>
            <a:ext cx="6400800" cy="8318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772400" y="6026150"/>
            <a:ext cx="1066800" cy="825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Proprietary </a:t>
            </a:r>
            <a:br>
              <a:rPr lang="en-US"/>
            </a:br>
            <a:r>
              <a:rPr lang="en-US"/>
              <a:t>4DK Technologies, Inc., 2009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6026150"/>
            <a:ext cx="457200" cy="825500"/>
          </a:xfrm>
        </p:spPr>
        <p:txBody>
          <a:bodyPr/>
          <a:lstStyle>
            <a:lvl1pPr>
              <a:defRPr/>
            </a:lvl1pPr>
          </a:lstStyle>
          <a:p>
            <a:fld id="{819E1C39-B748-4F8B-8523-70B1C365AD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8686800" y="6019800"/>
            <a:ext cx="4572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14" name="Snip Single Corner Rectangle 13"/>
          <p:cNvSpPr>
            <a:spLocks noChangeArrowheads="1"/>
          </p:cNvSpPr>
          <p:nvPr/>
        </p:nvSpPr>
        <p:spPr bwMode="auto">
          <a:xfrm flipH="1">
            <a:off x="7772400" y="6019800"/>
            <a:ext cx="914400" cy="838200"/>
          </a:xfrm>
          <a:custGeom>
            <a:avLst/>
            <a:gdLst>
              <a:gd name="T0" fmla="*/ 990600 w 990600"/>
              <a:gd name="T1" fmla="*/ 415925 h 831850"/>
              <a:gd name="T2" fmla="*/ 495300 w 990600"/>
              <a:gd name="T3" fmla="*/ 831850 h 831850"/>
              <a:gd name="T4" fmla="*/ 0 w 990600"/>
              <a:gd name="T5" fmla="*/ 415925 h 831850"/>
              <a:gd name="T6" fmla="*/ 495300 w 990600"/>
              <a:gd name="T7" fmla="*/ 0 h 831850"/>
              <a:gd name="T8" fmla="*/ 0 60000 65536"/>
              <a:gd name="T9" fmla="*/ 0 60000 65536"/>
              <a:gd name="T10" fmla="*/ 0 60000 65536"/>
              <a:gd name="T11" fmla="*/ 0 60000 65536"/>
              <a:gd name="T12" fmla="*/ 0 w 990600"/>
              <a:gd name="T13" fmla="*/ 98366 h 831850"/>
              <a:gd name="T14" fmla="*/ 892234 w 990600"/>
              <a:gd name="T15" fmla="*/ 831850 h 8318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90600" h="831850">
                <a:moveTo>
                  <a:pt x="0" y="0"/>
                </a:moveTo>
                <a:lnTo>
                  <a:pt x="793867" y="0"/>
                </a:lnTo>
                <a:lnTo>
                  <a:pt x="990600" y="196733"/>
                </a:lnTo>
                <a:lnTo>
                  <a:pt x="990600" y="831850"/>
                </a:lnTo>
                <a:lnTo>
                  <a:pt x="0" y="831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Calibri" pitchFamily="-109" charset="0"/>
            </a:endParaRP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6858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" name="Snip Single Corner Rectangle 15"/>
          <p:cNvSpPr>
            <a:spLocks noChangeArrowheads="1"/>
          </p:cNvSpPr>
          <p:nvPr/>
        </p:nvSpPr>
        <p:spPr bwMode="auto">
          <a:xfrm>
            <a:off x="0" y="6019800"/>
            <a:ext cx="7010400" cy="838200"/>
          </a:xfrm>
          <a:custGeom>
            <a:avLst/>
            <a:gdLst>
              <a:gd name="T0" fmla="*/ 7010400 w 7010400"/>
              <a:gd name="T1" fmla="*/ 415925 h 831850"/>
              <a:gd name="T2" fmla="*/ 3505200 w 7010400"/>
              <a:gd name="T3" fmla="*/ 831850 h 831850"/>
              <a:gd name="T4" fmla="*/ 0 w 7010400"/>
              <a:gd name="T5" fmla="*/ 415925 h 831850"/>
              <a:gd name="T6" fmla="*/ 3505200 w 7010400"/>
              <a:gd name="T7" fmla="*/ 0 h 831850"/>
              <a:gd name="T8" fmla="*/ 0 60000 65536"/>
              <a:gd name="T9" fmla="*/ 0 60000 65536"/>
              <a:gd name="T10" fmla="*/ 0 60000 65536"/>
              <a:gd name="T11" fmla="*/ 0 60000 65536"/>
              <a:gd name="T12" fmla="*/ 0 w 7010400"/>
              <a:gd name="T13" fmla="*/ 98366 h 831850"/>
              <a:gd name="T14" fmla="*/ 6912034 w 7010400"/>
              <a:gd name="T15" fmla="*/ 831850 h 8318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10400" h="831850">
                <a:moveTo>
                  <a:pt x="0" y="0"/>
                </a:moveTo>
                <a:lnTo>
                  <a:pt x="6813667" y="0"/>
                </a:lnTo>
                <a:lnTo>
                  <a:pt x="7010400" y="196733"/>
                </a:lnTo>
                <a:lnTo>
                  <a:pt x="7010400" y="831850"/>
                </a:lnTo>
                <a:lnTo>
                  <a:pt x="0" y="831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Calibri" pitchFamily="-109" charset="0"/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6026150"/>
            <a:ext cx="64008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1" name="Picture 10" descr="4DK_Thumbnail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150100" y="6248400"/>
            <a:ext cx="4699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032500"/>
            <a:ext cx="457200" cy="82550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59564B"/>
                </a:solidFill>
                <a:latin typeface="Calibri" pitchFamily="-109" charset="0"/>
              </a:defRPr>
            </a:lvl1pPr>
          </a:lstStyle>
          <a:p>
            <a:fld id="{7431FFB8-B629-4C2B-A76B-7F5253381CB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72400" y="6032500"/>
            <a:ext cx="1066800" cy="82550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7F7F7F"/>
                </a:solidFill>
                <a:latin typeface="Calibri" pitchFamily="-109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Proprietary </a:t>
            </a:r>
            <a:br>
              <a:rPr lang="en-US"/>
            </a:br>
            <a:r>
              <a:rPr lang="en-US"/>
              <a:t>4DK Technologies, Inc., 2009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31" r:id="rId1"/>
    <p:sldLayoutId id="2147485232" r:id="rId2"/>
    <p:sldLayoutId id="2147485233" r:id="rId3"/>
    <p:sldLayoutId id="2147485234" r:id="rId4"/>
    <p:sldLayoutId id="2147485235" r:id="rId5"/>
    <p:sldLayoutId id="2147485236" r:id="rId6"/>
    <p:sldLayoutId id="2147485237" r:id="rId7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b="1" kern="1200">
          <a:solidFill>
            <a:schemeClr val="tx2"/>
          </a:solidFill>
          <a:latin typeface="+mj-lt"/>
          <a:ea typeface="MS PGothic" pitchFamily="34" charset="-128"/>
          <a:cs typeface="MS PGothic" pitchFamily="34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-65" charset="0"/>
          <a:ea typeface="MS PGothic" pitchFamily="34" charset="-128"/>
          <a:cs typeface="MS PGothic" pitchFamily="34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-65" charset="0"/>
          <a:ea typeface="MS PGothic" pitchFamily="34" charset="-128"/>
          <a:cs typeface="MS PGothic" pitchFamily="34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-65" charset="0"/>
          <a:ea typeface="MS PGothic" pitchFamily="34" charset="-128"/>
          <a:cs typeface="MS PGothic" pitchFamily="34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-65" charset="0"/>
          <a:ea typeface="MS PGothic" pitchFamily="34" charset="-128"/>
          <a:cs typeface="MS PGothic" pitchFamily="34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D5003F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D5003F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D5003F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D5003F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ts val="1175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2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7F7F7F"/>
          </a:solidFill>
          <a:latin typeface="+mn-lt"/>
          <a:ea typeface="MS PGothic" pitchFamily="34" charset="-128"/>
          <a:cs typeface="MS PGothic" pitchFamily="34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rgbClr val="7F7F7F"/>
          </a:solidFill>
          <a:latin typeface="+mn-lt"/>
          <a:ea typeface="MS PGothic" pitchFamily="34" charset="-128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Connecting it all with Contextual Service Orchestration</a:t>
            </a:r>
          </a:p>
        </p:txBody>
      </p:sp>
      <p:sp>
        <p:nvSpPr>
          <p:cNvPr id="51203" name="Footer Placeholder 2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Proprietary 4DK Technologies, Inc., 2009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BA6ADD6-D2AA-4183-AF6D-80C4777B45F9}" type="slidenum">
              <a:rPr lang="en-US"/>
              <a:pPr/>
              <a:t>1</a:t>
            </a:fld>
            <a:endParaRPr lang="en-US"/>
          </a:p>
        </p:txBody>
      </p:sp>
      <p:sp>
        <p:nvSpPr>
          <p:cNvPr id="31" name="Cloud 30"/>
          <p:cNvSpPr/>
          <p:nvPr/>
        </p:nvSpPr>
        <p:spPr bwMode="auto">
          <a:xfrm>
            <a:off x="914400" y="1295400"/>
            <a:ext cx="1223963" cy="501650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</a:rPr>
              <a:t>Context Indicators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9600" y="2546350"/>
            <a:ext cx="7924800" cy="1598613"/>
          </a:xfrm>
          <a:prstGeom prst="rect">
            <a:avLst/>
          </a:prstGeom>
          <a:noFill/>
          <a:ln w="12700" cap="flat" cmpd="sng" algn="ctr">
            <a:solidFill>
              <a:srgbClr val="59564B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/>
          <a:lstStyle/>
          <a:p>
            <a:pPr algn="ctr">
              <a:defRPr/>
            </a:pPr>
            <a:endParaRPr lang="en-US" sz="1200" dirty="0">
              <a:solidFill>
                <a:srgbClr val="000000"/>
              </a:solidFill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62000" y="2667000"/>
            <a:ext cx="3048000" cy="1187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/>
          <a:lstStyle/>
          <a:p>
            <a:pPr algn="ctr">
              <a:defRPr/>
            </a:pPr>
            <a:endParaRPr lang="en-US" sz="1200" dirty="0">
              <a:solidFill>
                <a:srgbClr val="000000"/>
              </a:solidFill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62400" y="2667000"/>
            <a:ext cx="4419600" cy="1187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/>
          <a:lstStyle/>
          <a:p>
            <a:pPr algn="ctr">
              <a:defRPr/>
            </a:pPr>
            <a:endParaRPr lang="en-US" sz="1200" dirty="0">
              <a:solidFill>
                <a:srgbClr val="000000"/>
              </a:solidFill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35" name="TextBox 20"/>
          <p:cNvSpPr txBox="1">
            <a:spLocks noChangeArrowheads="1"/>
          </p:cNvSpPr>
          <p:nvPr/>
        </p:nvSpPr>
        <p:spPr bwMode="auto">
          <a:xfrm>
            <a:off x="4724400" y="3457575"/>
            <a:ext cx="2286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+mn-lt"/>
                <a:cs typeface="MS PGothic" pitchFamily="34" charset="-128"/>
              </a:rPr>
              <a:t>Contextual Service Orchestration</a:t>
            </a:r>
          </a:p>
        </p:txBody>
      </p:sp>
      <p:sp>
        <p:nvSpPr>
          <p:cNvPr id="36" name="Cube 35"/>
          <p:cNvSpPr/>
          <p:nvPr/>
        </p:nvSpPr>
        <p:spPr bwMode="auto">
          <a:xfrm>
            <a:off x="6670675" y="2819400"/>
            <a:ext cx="1330325" cy="395288"/>
          </a:xfrm>
          <a:prstGeom prst="cube">
            <a:avLst>
              <a:gd name="adj" fmla="val 16452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ts val="863"/>
              </a:lnSpc>
              <a:defRPr/>
            </a:pPr>
            <a:r>
              <a:rPr lang="en-US" sz="1000">
                <a:latin typeface="Calibri" pitchFamily="-112" charset="0"/>
              </a:rPr>
              <a:t>Address Resolution</a:t>
            </a:r>
          </a:p>
          <a:p>
            <a:pPr algn="ctr">
              <a:lnSpc>
                <a:spcPts val="863"/>
              </a:lnSpc>
              <a:defRPr/>
            </a:pPr>
            <a:r>
              <a:rPr lang="en-US" sz="1000">
                <a:latin typeface="Calibri" pitchFamily="-112" charset="0"/>
              </a:rPr>
              <a:t>Logic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6781800" y="1447800"/>
            <a:ext cx="914400" cy="533400"/>
            <a:chOff x="6934200" y="1524000"/>
            <a:chExt cx="914400" cy="533400"/>
          </a:xfrm>
        </p:grpSpPr>
        <p:sp>
          <p:nvSpPr>
            <p:cNvPr id="38" name="Multidocument 65"/>
            <p:cNvSpPr>
              <a:spLocks noChangeArrowheads="1"/>
            </p:cNvSpPr>
            <p:nvPr/>
          </p:nvSpPr>
          <p:spPr bwMode="auto">
            <a:xfrm>
              <a:off x="6934200" y="1524000"/>
              <a:ext cx="914400" cy="533400"/>
            </a:xfrm>
            <a:prstGeom prst="flowChartMultidocumen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MS PGothic" pitchFamily="34" charset="-128"/>
              </a:endParaRPr>
            </a:p>
          </p:txBody>
        </p:sp>
        <p:sp>
          <p:nvSpPr>
            <p:cNvPr id="28715" name="TextBox 11"/>
            <p:cNvSpPr txBox="1">
              <a:spLocks noChangeArrowheads="1"/>
            </p:cNvSpPr>
            <p:nvPr/>
          </p:nvSpPr>
          <p:spPr bwMode="auto">
            <a:xfrm>
              <a:off x="6934200" y="1600200"/>
              <a:ext cx="9144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en-US" sz="900">
                  <a:latin typeface="Calibri" pitchFamily="-112" charset="0"/>
                </a:rPr>
                <a:t>Address</a:t>
              </a:r>
              <a:br>
                <a:rPr lang="en-US" sz="900">
                  <a:latin typeface="Calibri" pitchFamily="-112" charset="0"/>
                </a:rPr>
              </a:br>
              <a:r>
                <a:rPr lang="en-US" sz="900">
                  <a:latin typeface="Calibri" pitchFamily="-112" charset="0"/>
                </a:rPr>
                <a:t>Directories</a:t>
              </a:r>
            </a:p>
          </p:txBody>
        </p:sp>
      </p:grpSp>
      <p:pic>
        <p:nvPicPr>
          <p:cNvPr id="28684" name="Picture 84" descr="BU005300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46875" y="3976688"/>
            <a:ext cx="1101725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5" name="TextBox 81"/>
          <p:cNvSpPr txBox="1">
            <a:spLocks noChangeArrowheads="1"/>
          </p:cNvSpPr>
          <p:nvPr/>
        </p:nvSpPr>
        <p:spPr bwMode="auto">
          <a:xfrm>
            <a:off x="6553200" y="533400"/>
            <a:ext cx="2133600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200"/>
              </a:spcBef>
            </a:pPr>
            <a:r>
              <a:rPr lang="en-US" sz="1200" b="1">
                <a:solidFill>
                  <a:srgbClr val="000000"/>
                </a:solidFill>
                <a:latin typeface="Calibri" pitchFamily="-112" charset="0"/>
              </a:rPr>
              <a:t>Address/Identity Resolution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900">
                <a:solidFill>
                  <a:srgbClr val="000000"/>
                </a:solidFill>
                <a:latin typeface="Calibri" pitchFamily="-112" charset="0"/>
              </a:rPr>
              <a:t>A SCout address is a user that may have multiple Application Identifiers (addresses or credentials).  Any Application content can be routed to any user identifier</a:t>
            </a:r>
          </a:p>
        </p:txBody>
      </p:sp>
      <p:sp>
        <p:nvSpPr>
          <p:cNvPr id="28686" name="TextBox 81"/>
          <p:cNvSpPr txBox="1">
            <a:spLocks noChangeArrowheads="1"/>
          </p:cNvSpPr>
          <p:nvPr/>
        </p:nvSpPr>
        <p:spPr bwMode="auto">
          <a:xfrm>
            <a:off x="2362200" y="1720850"/>
            <a:ext cx="190500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200"/>
              </a:spcBef>
            </a:pPr>
            <a:r>
              <a:rPr lang="en-US" sz="1200" b="1">
                <a:solidFill>
                  <a:srgbClr val="000000"/>
                </a:solidFill>
                <a:latin typeface="Calibri" pitchFamily="-112" charset="0"/>
              </a:rPr>
              <a:t>Contextual Bindings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900">
                <a:solidFill>
                  <a:srgbClr val="000000"/>
                </a:solidFill>
                <a:latin typeface="Calibri" pitchFamily="-112" charset="0"/>
              </a:rPr>
              <a:t>Exposes contextual information to Service Logic, allowing service logic to query for contextual information</a:t>
            </a:r>
          </a:p>
        </p:txBody>
      </p:sp>
      <p:sp>
        <p:nvSpPr>
          <p:cNvPr id="43" name="Cube 42"/>
          <p:cNvSpPr/>
          <p:nvPr/>
        </p:nvSpPr>
        <p:spPr bwMode="auto">
          <a:xfrm>
            <a:off x="4953000" y="2819400"/>
            <a:ext cx="990600" cy="381000"/>
          </a:xfrm>
          <a:prstGeom prst="cube">
            <a:avLst>
              <a:gd name="adj" fmla="val 16452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ts val="863"/>
              </a:lnSpc>
              <a:defRPr/>
            </a:pPr>
            <a:r>
              <a:rPr lang="en-US" sz="1000">
                <a:latin typeface="Calibri" pitchFamily="-112" charset="0"/>
              </a:rPr>
              <a:t>Service Logic</a:t>
            </a:r>
          </a:p>
        </p:txBody>
      </p:sp>
      <p:sp>
        <p:nvSpPr>
          <p:cNvPr id="28688" name="TextBox 81"/>
          <p:cNvSpPr txBox="1">
            <a:spLocks noChangeArrowheads="1"/>
          </p:cNvSpPr>
          <p:nvPr/>
        </p:nvSpPr>
        <p:spPr bwMode="auto">
          <a:xfrm>
            <a:off x="4572000" y="533400"/>
            <a:ext cx="1828800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200"/>
              </a:spcBef>
            </a:pPr>
            <a:r>
              <a:rPr lang="en-US" sz="1200" b="1">
                <a:solidFill>
                  <a:srgbClr val="000000"/>
                </a:solidFill>
                <a:latin typeface="Calibri" pitchFamily="-112" charset="0"/>
              </a:rPr>
              <a:t>Powerful Service Creation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900">
                <a:solidFill>
                  <a:srgbClr val="000000"/>
                </a:solidFill>
                <a:latin typeface="Calibri" pitchFamily="-112" charset="0"/>
              </a:rPr>
              <a:t>SCout use the programming language Lua with built-in functions to support SCout functionality.  Lua is a fast, elegant and full featured programming language designed to integrate easily with C</a:t>
            </a:r>
          </a:p>
        </p:txBody>
      </p:sp>
      <p:sp>
        <p:nvSpPr>
          <p:cNvPr id="45" name="TextBox 16"/>
          <p:cNvSpPr txBox="1">
            <a:spLocks noChangeArrowheads="1"/>
          </p:cNvSpPr>
          <p:nvPr/>
        </p:nvSpPr>
        <p:spPr bwMode="auto">
          <a:xfrm>
            <a:off x="1219200" y="3457575"/>
            <a:ext cx="152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+mn-lt"/>
                <a:cs typeface="MS PGothic" pitchFamily="34" charset="-128"/>
              </a:rPr>
              <a:t>Context Framework</a:t>
            </a:r>
          </a:p>
        </p:txBody>
      </p:sp>
      <p:sp>
        <p:nvSpPr>
          <p:cNvPr id="46" name="Cube 45"/>
          <p:cNvSpPr/>
          <p:nvPr/>
        </p:nvSpPr>
        <p:spPr bwMode="auto">
          <a:xfrm>
            <a:off x="2590800" y="2819400"/>
            <a:ext cx="914400" cy="381000"/>
          </a:xfrm>
          <a:prstGeom prst="cube">
            <a:avLst>
              <a:gd name="adj" fmla="val 16452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ts val="863"/>
              </a:lnSpc>
              <a:defRPr/>
            </a:pPr>
            <a:r>
              <a:rPr lang="en-US" sz="1000">
                <a:latin typeface="Calibri" pitchFamily="-112" charset="0"/>
              </a:rPr>
              <a:t>Contextual Bindings</a:t>
            </a:r>
          </a:p>
        </p:txBody>
      </p:sp>
      <p:sp>
        <p:nvSpPr>
          <p:cNvPr id="28691" name="TextBox 81"/>
          <p:cNvSpPr txBox="1">
            <a:spLocks noChangeArrowheads="1"/>
          </p:cNvSpPr>
          <p:nvPr/>
        </p:nvSpPr>
        <p:spPr bwMode="auto">
          <a:xfrm>
            <a:off x="6553200" y="4768850"/>
            <a:ext cx="175260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200"/>
              </a:spcBef>
            </a:pPr>
            <a:r>
              <a:rPr lang="en-US" sz="1200" b="1">
                <a:solidFill>
                  <a:srgbClr val="000000"/>
                </a:solidFill>
                <a:latin typeface="Calibri" pitchFamily="-112" charset="0"/>
              </a:rPr>
              <a:t>Data Persistence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900">
                <a:solidFill>
                  <a:srgbClr val="000000"/>
                </a:solidFill>
                <a:latin typeface="Calibri" pitchFamily="-112" charset="0"/>
              </a:rPr>
              <a:t>Allows for long-lived service transactions that can exceed application session lengths</a:t>
            </a:r>
          </a:p>
        </p:txBody>
      </p:sp>
      <p:sp>
        <p:nvSpPr>
          <p:cNvPr id="48" name="Cube 47"/>
          <p:cNvSpPr/>
          <p:nvPr/>
        </p:nvSpPr>
        <p:spPr bwMode="auto">
          <a:xfrm>
            <a:off x="1066800" y="2819400"/>
            <a:ext cx="914400" cy="381000"/>
          </a:xfrm>
          <a:prstGeom prst="cube">
            <a:avLst>
              <a:gd name="adj" fmla="val 16452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ts val="863"/>
              </a:lnSpc>
              <a:defRPr/>
            </a:pPr>
            <a:r>
              <a:rPr lang="en-US" sz="1000">
                <a:latin typeface="Calibri" pitchFamily="-112" charset="0"/>
              </a:rPr>
              <a:t>Context Sources</a:t>
            </a:r>
          </a:p>
        </p:txBody>
      </p:sp>
      <p:sp>
        <p:nvSpPr>
          <p:cNvPr id="28693" name="Cube 48"/>
          <p:cNvSpPr>
            <a:spLocks noChangeArrowheads="1"/>
          </p:cNvSpPr>
          <p:nvPr/>
        </p:nvSpPr>
        <p:spPr bwMode="auto">
          <a:xfrm>
            <a:off x="3200400" y="3352800"/>
            <a:ext cx="1371600" cy="381000"/>
          </a:xfrm>
          <a:prstGeom prst="cube">
            <a:avLst>
              <a:gd name="adj" fmla="val 16454"/>
            </a:avLst>
          </a:prstGeom>
          <a:solidFill>
            <a:schemeClr val="tx2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ts val="863"/>
              </a:lnSpc>
            </a:pPr>
            <a:r>
              <a:rPr lang="en-US" sz="1000">
                <a:solidFill>
                  <a:schemeClr val="bg1"/>
                </a:solidFill>
                <a:latin typeface="Calibri" pitchFamily="-112" charset="0"/>
              </a:rPr>
              <a:t>Contextual Triggers</a:t>
            </a:r>
          </a:p>
        </p:txBody>
      </p:sp>
      <p:cxnSp>
        <p:nvCxnSpPr>
          <p:cNvPr id="28694" name="Straight Arrow Connector 29"/>
          <p:cNvCxnSpPr>
            <a:cxnSpLocks noChangeShapeType="1"/>
            <a:stCxn id="48" idx="4"/>
            <a:endCxn id="46" idx="2"/>
          </p:cNvCxnSpPr>
          <p:nvPr/>
        </p:nvCxnSpPr>
        <p:spPr bwMode="auto">
          <a:xfrm>
            <a:off x="1919288" y="3041650"/>
            <a:ext cx="671512" cy="1588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</p:spPr>
      </p:cxnSp>
      <p:cxnSp>
        <p:nvCxnSpPr>
          <p:cNvPr id="28695" name="Straight Arrow Connector 29"/>
          <p:cNvCxnSpPr>
            <a:cxnSpLocks noChangeShapeType="1"/>
            <a:stCxn id="48" idx="4"/>
            <a:endCxn id="28693" idx="2"/>
          </p:cNvCxnSpPr>
          <p:nvPr/>
        </p:nvCxnSpPr>
        <p:spPr bwMode="auto">
          <a:xfrm>
            <a:off x="1919288" y="3041650"/>
            <a:ext cx="1281112" cy="533400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</p:spPr>
      </p:cxnSp>
      <p:cxnSp>
        <p:nvCxnSpPr>
          <p:cNvPr id="28696" name="Straight Arrow Connector 29"/>
          <p:cNvCxnSpPr>
            <a:cxnSpLocks noChangeShapeType="1"/>
          </p:cNvCxnSpPr>
          <p:nvPr/>
        </p:nvCxnSpPr>
        <p:spPr bwMode="auto">
          <a:xfrm>
            <a:off x="3505200" y="3122613"/>
            <a:ext cx="1447800" cy="1587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</p:spPr>
      </p:cxnSp>
      <p:cxnSp>
        <p:nvCxnSpPr>
          <p:cNvPr id="53" name="Straight Arrow Connector 30"/>
          <p:cNvCxnSpPr>
            <a:cxnSpLocks noChangeShapeType="1"/>
          </p:cNvCxnSpPr>
          <p:nvPr/>
        </p:nvCxnSpPr>
        <p:spPr bwMode="auto">
          <a:xfrm rot="10800000" flipV="1">
            <a:off x="3505200" y="2971800"/>
            <a:ext cx="1447800" cy="0"/>
          </a:xfrm>
          <a:prstGeom prst="straightConnector1">
            <a:avLst/>
          </a:prstGeom>
          <a:noFill/>
          <a:ln w="254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28698" name="Straight Arrow Connector 29"/>
          <p:cNvCxnSpPr>
            <a:cxnSpLocks noChangeShapeType="1"/>
            <a:stCxn id="28693" idx="5"/>
          </p:cNvCxnSpPr>
          <p:nvPr/>
        </p:nvCxnSpPr>
        <p:spPr bwMode="auto">
          <a:xfrm flipV="1">
            <a:off x="4572000" y="3200400"/>
            <a:ext cx="381000" cy="311150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</p:spPr>
      </p:cxnSp>
      <p:sp>
        <p:nvSpPr>
          <p:cNvPr id="28699" name="TextBox 81"/>
          <p:cNvSpPr txBox="1">
            <a:spLocks noChangeArrowheads="1"/>
          </p:cNvSpPr>
          <p:nvPr/>
        </p:nvSpPr>
        <p:spPr bwMode="auto">
          <a:xfrm>
            <a:off x="3124200" y="41910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200"/>
              </a:spcBef>
            </a:pPr>
            <a:r>
              <a:rPr lang="en-US" sz="1200" b="1" dirty="0">
                <a:solidFill>
                  <a:srgbClr val="000000"/>
                </a:solidFill>
                <a:latin typeface="Calibri" pitchFamily="-112" charset="0"/>
              </a:rPr>
              <a:t>Contextual Triggers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900" dirty="0">
                <a:solidFill>
                  <a:srgbClr val="000000"/>
                </a:solidFill>
                <a:latin typeface="Calibri" pitchFamily="-112" charset="0"/>
              </a:rPr>
              <a:t>Invokes Specific Service Logic based on Contextual Events</a:t>
            </a:r>
          </a:p>
        </p:txBody>
      </p:sp>
      <p:cxnSp>
        <p:nvCxnSpPr>
          <p:cNvPr id="28700" name="Straight Arrow Connector 29"/>
          <p:cNvCxnSpPr>
            <a:cxnSpLocks noChangeShapeType="1"/>
          </p:cNvCxnSpPr>
          <p:nvPr/>
        </p:nvCxnSpPr>
        <p:spPr bwMode="auto">
          <a:xfrm rot="5400000">
            <a:off x="1187451" y="2057400"/>
            <a:ext cx="520700" cy="3175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</p:spPr>
      </p:cxnSp>
      <p:cxnSp>
        <p:nvCxnSpPr>
          <p:cNvPr id="57" name="Straight Arrow Connector 30"/>
          <p:cNvCxnSpPr>
            <a:cxnSpLocks noChangeShapeType="1"/>
          </p:cNvCxnSpPr>
          <p:nvPr/>
        </p:nvCxnSpPr>
        <p:spPr bwMode="auto">
          <a:xfrm rot="5400000" flipH="1" flipV="1">
            <a:off x="1338263" y="2057400"/>
            <a:ext cx="522288" cy="1587"/>
          </a:xfrm>
          <a:prstGeom prst="straightConnector1">
            <a:avLst/>
          </a:prstGeom>
          <a:noFill/>
          <a:ln w="254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28702" name="TextBox 81"/>
          <p:cNvSpPr txBox="1">
            <a:spLocks noChangeArrowheads="1"/>
          </p:cNvSpPr>
          <p:nvPr/>
        </p:nvSpPr>
        <p:spPr bwMode="auto">
          <a:xfrm>
            <a:off x="685800" y="533400"/>
            <a:ext cx="198120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200"/>
              </a:spcBef>
            </a:pPr>
            <a:r>
              <a:rPr lang="en-US" sz="1200" b="1">
                <a:solidFill>
                  <a:srgbClr val="000000"/>
                </a:solidFill>
                <a:latin typeface="Calibri" pitchFamily="-112" charset="0"/>
              </a:rPr>
              <a:t>Context Collection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900">
                <a:solidFill>
                  <a:srgbClr val="000000"/>
                </a:solidFill>
                <a:latin typeface="Calibri" pitchFamily="-112" charset="0"/>
              </a:rPr>
              <a:t>Framework for gathering context from various sources, including device, client, network, applications, etc.</a:t>
            </a: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1168400" y="2317750"/>
            <a:ext cx="714375" cy="5016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Calibri" charset="0"/>
                <a:cs typeface="MS PGothic" pitchFamily="34" charset="-128"/>
              </a:rPr>
              <a:t>Context Adapter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5076825" y="2317750"/>
            <a:ext cx="714375" cy="5016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Calibri" charset="0"/>
                <a:cs typeface="MS PGothic" pitchFamily="34" charset="-128"/>
              </a:rPr>
              <a:t>Lua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Calibri" charset="0"/>
                <a:cs typeface="MS PGothic" pitchFamily="34" charset="-128"/>
              </a:rPr>
              <a:t> DSL</a:t>
            </a: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6958013" y="2317750"/>
            <a:ext cx="714375" cy="5016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Calibri" charset="0"/>
                <a:cs typeface="MS PGothic" pitchFamily="34" charset="-128"/>
              </a:rPr>
              <a:t>Adapter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958013" y="3908425"/>
            <a:ext cx="714375" cy="5016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Calibri" charset="0"/>
                <a:cs typeface="MS PGothic" pitchFamily="34" charset="-128"/>
              </a:rPr>
              <a:t>Adapter</a:t>
            </a:r>
          </a:p>
        </p:txBody>
      </p:sp>
      <p:cxnSp>
        <p:nvCxnSpPr>
          <p:cNvPr id="28707" name="Straight Arrow Connector 29"/>
          <p:cNvCxnSpPr>
            <a:cxnSpLocks noChangeShapeType="1"/>
          </p:cNvCxnSpPr>
          <p:nvPr/>
        </p:nvCxnSpPr>
        <p:spPr bwMode="auto">
          <a:xfrm rot="5400000">
            <a:off x="6896894" y="3561556"/>
            <a:ext cx="692150" cy="1588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</p:spPr>
      </p:cxnSp>
      <p:cxnSp>
        <p:nvCxnSpPr>
          <p:cNvPr id="64" name="Straight Arrow Connector 30"/>
          <p:cNvCxnSpPr>
            <a:cxnSpLocks noChangeShapeType="1"/>
          </p:cNvCxnSpPr>
          <p:nvPr/>
        </p:nvCxnSpPr>
        <p:spPr bwMode="auto">
          <a:xfrm rot="5400000" flipH="1" flipV="1">
            <a:off x="7048500" y="3562350"/>
            <a:ext cx="693738" cy="1588"/>
          </a:xfrm>
          <a:prstGeom prst="straightConnector1">
            <a:avLst/>
          </a:prstGeom>
          <a:noFill/>
          <a:ln w="254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28709" name="Straight Arrow Connector 29"/>
          <p:cNvCxnSpPr>
            <a:cxnSpLocks noChangeShapeType="1"/>
          </p:cNvCxnSpPr>
          <p:nvPr/>
        </p:nvCxnSpPr>
        <p:spPr bwMode="auto">
          <a:xfrm rot="5400000">
            <a:off x="7054057" y="2126456"/>
            <a:ext cx="381000" cy="1587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</p:spPr>
      </p:cxnSp>
      <p:cxnSp>
        <p:nvCxnSpPr>
          <p:cNvPr id="66" name="Straight Arrow Connector 30"/>
          <p:cNvCxnSpPr>
            <a:cxnSpLocks noChangeShapeType="1"/>
          </p:cNvCxnSpPr>
          <p:nvPr/>
        </p:nvCxnSpPr>
        <p:spPr bwMode="auto">
          <a:xfrm rot="5400000" flipH="1" flipV="1">
            <a:off x="7196932" y="2121694"/>
            <a:ext cx="393700" cy="1587"/>
          </a:xfrm>
          <a:prstGeom prst="straightConnector1">
            <a:avLst/>
          </a:prstGeom>
          <a:noFill/>
          <a:ln w="254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28711" name="Straight Arrow Connector 29"/>
          <p:cNvCxnSpPr>
            <a:cxnSpLocks noChangeShapeType="1"/>
          </p:cNvCxnSpPr>
          <p:nvPr/>
        </p:nvCxnSpPr>
        <p:spPr bwMode="auto">
          <a:xfrm rot="5400000">
            <a:off x="5079206" y="2061369"/>
            <a:ext cx="511175" cy="1588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</p:spPr>
      </p:cxnSp>
      <p:cxnSp>
        <p:nvCxnSpPr>
          <p:cNvPr id="68" name="Straight Arrow Connector 30"/>
          <p:cNvCxnSpPr>
            <a:cxnSpLocks noChangeShapeType="1"/>
          </p:cNvCxnSpPr>
          <p:nvPr/>
        </p:nvCxnSpPr>
        <p:spPr bwMode="auto">
          <a:xfrm rot="5400000" flipH="1" flipV="1">
            <a:off x="5184775" y="2019300"/>
            <a:ext cx="598488" cy="1588"/>
          </a:xfrm>
          <a:prstGeom prst="straightConnector1">
            <a:avLst/>
          </a:prstGeom>
          <a:noFill/>
          <a:ln w="254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28713" name="TextBox 16"/>
          <p:cNvSpPr txBox="1">
            <a:spLocks noChangeArrowheads="1"/>
          </p:cNvSpPr>
          <p:nvPr/>
        </p:nvSpPr>
        <p:spPr bwMode="auto">
          <a:xfrm>
            <a:off x="609600" y="3886200"/>
            <a:ext cx="152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alibri" pitchFamily="-112" charset="0"/>
              </a:rPr>
              <a:t>Context Engine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773868" y="2967335"/>
            <a:ext cx="559627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Used for Testing</a:t>
            </a:r>
          </a:p>
          <a:p>
            <a:pPr algn="ctr"/>
            <a:r>
              <a:rPr lang="en-US" sz="5400" b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spec_test3.pptx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dkTempv7">
  <a:themeElements>
    <a:clrScheme name="4DK custom">
      <a:dk1>
        <a:srgbClr val="000000"/>
      </a:dk1>
      <a:lt1>
        <a:sysClr val="window" lastClr="FFFFFF"/>
      </a:lt1>
      <a:dk2>
        <a:srgbClr val="59564B"/>
      </a:dk2>
      <a:lt2>
        <a:srgbClr val="E7E1CF"/>
      </a:lt2>
      <a:accent1>
        <a:srgbClr val="7E0037"/>
      </a:accent1>
      <a:accent2>
        <a:srgbClr val="EFAB16"/>
      </a:accent2>
      <a:accent3>
        <a:srgbClr val="D5003F"/>
      </a:accent3>
      <a:accent4>
        <a:srgbClr val="35ACA2"/>
      </a:accent4>
      <a:accent5>
        <a:srgbClr val="4083CF"/>
      </a:accent5>
      <a:accent6>
        <a:srgbClr val="3C0009"/>
      </a:accent6>
      <a:hlink>
        <a:srgbClr val="FF004B"/>
      </a:hlink>
      <a:folHlink>
        <a:srgbClr val="FF6B9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4DK custom">
    <a:dk1>
      <a:srgbClr val="000000"/>
    </a:dk1>
    <a:lt1>
      <a:sysClr val="window" lastClr="FFFFFF"/>
    </a:lt1>
    <a:dk2>
      <a:srgbClr val="59564B"/>
    </a:dk2>
    <a:lt2>
      <a:srgbClr val="E7E1CF"/>
    </a:lt2>
    <a:accent1>
      <a:srgbClr val="7E0037"/>
    </a:accent1>
    <a:accent2>
      <a:srgbClr val="EFAB16"/>
    </a:accent2>
    <a:accent3>
      <a:srgbClr val="D5003F"/>
    </a:accent3>
    <a:accent4>
      <a:srgbClr val="35ACA2"/>
    </a:accent4>
    <a:accent5>
      <a:srgbClr val="4083CF"/>
    </a:accent5>
    <a:accent6>
      <a:srgbClr val="3C0009"/>
    </a:accent6>
    <a:hlink>
      <a:srgbClr val="FF004B"/>
    </a:hlink>
    <a:folHlink>
      <a:srgbClr val="FF6B9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4dkTempv7</Template>
  <TotalTime>41</TotalTime>
  <Words>173</Words>
  <Application>Microsoft Office PowerPoint</Application>
  <PresentationFormat>On-screen Show (4:3)</PresentationFormat>
  <Paragraphs>34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4dkTempv7</vt:lpstr>
      <vt:lpstr>Connecting it all with Contextual Service Orchestration</vt:lpstr>
    </vt:vector>
  </TitlesOfParts>
  <Company>4DK Technologies,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SCout: Application switch</dc:title>
  <dc:creator> Dave</dc:creator>
  <cp:keywords/>
  <cp:lastModifiedBy> Dave</cp:lastModifiedBy>
  <cp:revision>14</cp:revision>
  <dcterms:created xsi:type="dcterms:W3CDTF">2009-12-01T18:12:54Z</dcterms:created>
  <dcterms:modified xsi:type="dcterms:W3CDTF">2010-01-02T17:44:00Z</dcterms:modified>
</cp:coreProperties>
</file>