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9" r:id="rId4"/>
    <p:sldId id="266" r:id="rId5"/>
    <p:sldId id="267" r:id="rId6"/>
    <p:sldId id="260" r:id="rId7"/>
    <p:sldId id="268" r:id="rId8"/>
    <p:sldId id="261" r:id="rId9"/>
    <p:sldId id="269" r:id="rId10"/>
    <p:sldId id="263" r:id="rId11"/>
    <p:sldId id="270" r:id="rId12"/>
    <p:sldId id="271" r:id="rId13"/>
    <p:sldId id="264" r:id="rId14"/>
    <p:sldId id="265" r:id="rId15"/>
    <p:sldId id="281" r:id="rId16"/>
    <p:sldId id="273" r:id="rId17"/>
    <p:sldId id="274" r:id="rId18"/>
    <p:sldId id="275" r:id="rId19"/>
    <p:sldId id="278" r:id="rId20"/>
    <p:sldId id="28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5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AF24-AE78-84CB-72B6-6A2C24F2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9E0462-63D0-48A1-CDB9-AC023825E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89146-CB8C-EBDA-8CC3-586901A6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0C9-27CC-43EF-BF76-3F1A74067526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C47E7-D4D5-D09C-1F99-3F6DF6C7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E42BE-D585-64EC-D0CE-4F01DB6A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35E8-6905-4AEB-96AF-ED29F8DCE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13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C6865-712C-2F24-05CB-B445F3DB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F0F249-7645-A019-697D-200596C97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C2271-429C-F7A0-FD05-1A041256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0C9-27CC-43EF-BF76-3F1A74067526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C7678-7AB0-D147-BEF5-88697461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32FF8-AF50-2588-CDB8-7B96B6D8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35E8-6905-4AEB-96AF-ED29F8DCE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69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7EC960-9BAD-32E7-C1B0-CCE357C5B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A0E1E4-E020-753B-F2C3-6E02E8E04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3E8E4-64EA-EE7A-9CAC-3E1A7BF3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0C9-27CC-43EF-BF76-3F1A74067526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D9BCC-00A3-55ED-98A2-AA4D27B8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22D49-2E7D-1F6B-4253-2E068CA7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35E8-6905-4AEB-96AF-ED29F8DCE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0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20932-11C2-1C6B-39ED-2B13AC70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0732D-B123-8B81-E328-D19690877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F1BC7-3D60-34F7-6D73-24A860B2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0C9-27CC-43EF-BF76-3F1A74067526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C3C4F-E494-4E67-A9F5-B96AAE18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EB0E2-E2ED-527F-82F2-2FE3F068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35E8-6905-4AEB-96AF-ED29F8DCE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32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22D75-F08E-6644-47F9-9F9C582E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0FEF81-DBF6-A449-8B13-25FEE28BC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3D00F-B37B-73D9-B1A2-67C9DF6D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0C9-27CC-43EF-BF76-3F1A74067526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4AFC2-94CB-E843-753D-2F5EB0C6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43DF0-4A7C-F008-660C-CDD2DA80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35E8-6905-4AEB-96AF-ED29F8DCE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8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2DA0C-63BB-F12F-08D2-D82BE179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61568-8344-9739-7632-84945D126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051B05-81CA-CE42-0DC1-753D9A810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5A844-7888-C2A8-28E8-EC81B4CF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0C9-27CC-43EF-BF76-3F1A74067526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0947A4-7FF1-0B74-76D9-70AC052C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1A6A5-C428-2690-71F9-4A283977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35E8-6905-4AEB-96AF-ED29F8DCE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78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D4DE4-311D-4151-FD51-D77EF334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F31994-AC71-0E94-4FC6-E89B4EDD0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FF8B98-7680-466D-C4FD-D6A593B6A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0C50-9ABC-DD0B-5D7E-3DC07B151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048645-552D-46A9-A1D7-282696974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F12236-1F0B-3B73-3C76-8F814AE7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0C9-27CC-43EF-BF76-3F1A74067526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E98403-D9E5-FD16-CD2F-1F88F55F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6968CA-A887-0542-925C-0DAA22A7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35E8-6905-4AEB-96AF-ED29F8DCE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2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0978C-E5CF-E943-D5EB-D61C13F8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F0468A-C2F6-CDD4-C9E0-12A7C6DC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0C9-27CC-43EF-BF76-3F1A74067526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0EF722-B99A-C0F9-EED9-3A5C5E66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E0C012-87CE-DF0C-0118-D32C9662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35E8-6905-4AEB-96AF-ED29F8DCE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71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672ABC-8DB0-1880-70D9-506E0AB2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0C9-27CC-43EF-BF76-3F1A74067526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32E325-C7A3-B02B-8D98-153383F0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0E653B-A385-A2C0-7213-BF82AADA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35E8-6905-4AEB-96AF-ED29F8DCE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2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3C131-59D6-6DD4-72F5-677D59CF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CA3B1-8959-5D06-44FB-5AF57BFAA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D7E975-37AD-FA57-634B-786B904E2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382705-28A1-B185-230B-6C0AB7B4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0C9-27CC-43EF-BF76-3F1A74067526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A6405B-46CA-C948-E595-4238C102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37A5A0-E9CA-092F-6A4E-3ABE65FE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35E8-6905-4AEB-96AF-ED29F8DCE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5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CD692-088B-0939-DBD4-AEE3B94E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8A1CA0-F100-712E-84F0-CEF0C231E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42428-D507-E0CA-1BBA-E884F43B8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248566-934E-08A3-F674-CA5DF72D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0C9-27CC-43EF-BF76-3F1A74067526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BD2D0C-B743-EE97-9C14-FEA5507A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58242-E1C7-4FE9-8F79-A7B4C685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35E8-6905-4AEB-96AF-ED29F8DCE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8730B9-ADB6-258A-D64B-795D4F52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06EC84-0EA0-B02E-15F6-EE77BC5AE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15788-4BCF-A4D2-4F59-74EB3DD10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70C9-27CC-43EF-BF76-3F1A74067526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A6D55-F921-7FBD-CE3B-32D6361BB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426A0-14FA-7A3C-A64A-C4A6AC293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135E8-6905-4AEB-96AF-ED29F8DCE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3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410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삼성전자, 차세대 네트워크 서비스 분석 솔루션 기업 지랩스 인수 - 인더스트리뉴스">
            <a:extLst>
              <a:ext uri="{FF2B5EF4-FFF2-40B4-BE49-F238E27FC236}">
                <a16:creationId xmlns:a16="http://schemas.microsoft.com/office/drawing/2014/main" id="{8283962D-AFAD-E249-E5F0-5F905AB16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71E0CD-CA29-5B69-4F81-364BAB50E7D3}"/>
              </a:ext>
            </a:extLst>
          </p:cNvPr>
          <p:cNvSpPr txBox="1"/>
          <p:nvPr/>
        </p:nvSpPr>
        <p:spPr>
          <a:xfrm>
            <a:off x="1524000" y="697819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7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Situation-Aware Cluster and Quantization Level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7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Selection Algorithm 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7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for Fast Federated Learning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893273-8776-028A-4F45-78D49E244CA4}"/>
              </a:ext>
            </a:extLst>
          </p:cNvPr>
          <p:cNvSpPr txBox="1"/>
          <p:nvPr/>
        </p:nvSpPr>
        <p:spPr>
          <a:xfrm>
            <a:off x="9970227" y="5446664"/>
            <a:ext cx="19822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Sangheon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Pack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Sangwon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Seo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Jaewook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Lee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Haneul Ko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47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0D8BA1-2137-6232-B123-42AFB46C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359" y="1306134"/>
            <a:ext cx="7513440" cy="43505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4E02B3-C2A7-FD11-AF34-F7D024809BD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46" y="1373462"/>
            <a:ext cx="8760662" cy="411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89312-8CAE-B97E-D257-68888966FA78}"/>
              </a:ext>
            </a:extLst>
          </p:cNvPr>
          <p:cNvSpPr txBox="1"/>
          <p:nvPr/>
        </p:nvSpPr>
        <p:spPr>
          <a:xfrm>
            <a:off x="304800" y="329514"/>
            <a:ext cx="350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 Black" panose="020B0A04020102020204" pitchFamily="34" charset="0"/>
              </a:rPr>
              <a:t>Quantization level?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55584-5D9D-C05F-976F-E0EA4AAB1014}"/>
              </a:ext>
            </a:extLst>
          </p:cNvPr>
          <p:cNvSpPr txBox="1"/>
          <p:nvPr/>
        </p:nvSpPr>
        <p:spPr>
          <a:xfrm>
            <a:off x="3046676" y="5551865"/>
            <a:ext cx="767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FC90B-07E6-1AEA-BAF9-D2A317871A66}"/>
              </a:ext>
            </a:extLst>
          </p:cNvPr>
          <p:cNvSpPr txBox="1"/>
          <p:nvPr/>
        </p:nvSpPr>
        <p:spPr>
          <a:xfrm>
            <a:off x="5669636" y="5565105"/>
            <a:ext cx="767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-0.1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A9CCB2-538C-EFB5-8757-D57BE2556A3B}"/>
              </a:ext>
            </a:extLst>
          </p:cNvPr>
          <p:cNvSpPr/>
          <p:nvPr/>
        </p:nvSpPr>
        <p:spPr>
          <a:xfrm>
            <a:off x="1998201" y="2139043"/>
            <a:ext cx="828701" cy="316774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5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FB4AF4-635E-CE5A-9D0C-73399F7A6F9B}"/>
              </a:ext>
            </a:extLst>
          </p:cNvPr>
          <p:cNvSpPr txBox="1"/>
          <p:nvPr/>
        </p:nvSpPr>
        <p:spPr>
          <a:xfrm>
            <a:off x="1185432" y="505913"/>
            <a:ext cx="4023360" cy="59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5. Local training</a:t>
            </a:r>
          </a:p>
        </p:txBody>
      </p:sp>
      <p:pic>
        <p:nvPicPr>
          <p:cNvPr id="6" name="Picture 6" descr="통신 타워 - 무료 연락개 아이콘">
            <a:extLst>
              <a:ext uri="{FF2B5EF4-FFF2-40B4-BE49-F238E27FC236}">
                <a16:creationId xmlns:a16="http://schemas.microsoft.com/office/drawing/2014/main" id="{4B964E85-FAD3-BCDE-9767-881953EBF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0" y="236907"/>
            <a:ext cx="970692" cy="97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1D4B7A8-498C-A887-6D16-4037A6A39C7C}"/>
              </a:ext>
            </a:extLst>
          </p:cNvPr>
          <p:cNvGrpSpPr/>
          <p:nvPr/>
        </p:nvGrpSpPr>
        <p:grpSpPr>
          <a:xfrm>
            <a:off x="971244" y="2146792"/>
            <a:ext cx="9980544" cy="4474301"/>
            <a:chOff x="987573" y="1877786"/>
            <a:chExt cx="9980544" cy="447430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66DCB97-A85E-A0D0-505F-57E2BEF38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492"/>
            <a:stretch/>
          </p:blipFill>
          <p:spPr>
            <a:xfrm>
              <a:off x="987573" y="2188029"/>
              <a:ext cx="9980544" cy="4164058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55814B2-5E9E-B2CF-5E9A-E3CF0D733177}"/>
                </a:ext>
              </a:extLst>
            </p:cNvPr>
            <p:cNvSpPr/>
            <p:nvPr/>
          </p:nvSpPr>
          <p:spPr>
            <a:xfrm>
              <a:off x="7609115" y="1877786"/>
              <a:ext cx="3359002" cy="1322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EE03138D-9EE3-1305-C9CB-B45D4DCB3DCB}"/>
                </a:ext>
              </a:extLst>
            </p:cNvPr>
            <p:cNvSpPr/>
            <p:nvPr/>
          </p:nvSpPr>
          <p:spPr>
            <a:xfrm rot="16200000">
              <a:off x="7070272" y="2006988"/>
              <a:ext cx="832757" cy="97069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763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FB4AF4-635E-CE5A-9D0C-73399F7A6F9B}"/>
              </a:ext>
            </a:extLst>
          </p:cNvPr>
          <p:cNvSpPr txBox="1"/>
          <p:nvPr/>
        </p:nvSpPr>
        <p:spPr>
          <a:xfrm>
            <a:off x="1185432" y="505913"/>
            <a:ext cx="4023360" cy="59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5. Aggregation</a:t>
            </a:r>
          </a:p>
        </p:txBody>
      </p:sp>
      <p:pic>
        <p:nvPicPr>
          <p:cNvPr id="6" name="Picture 6" descr="통신 타워 - 무료 연락개 아이콘">
            <a:extLst>
              <a:ext uri="{FF2B5EF4-FFF2-40B4-BE49-F238E27FC236}">
                <a16:creationId xmlns:a16="http://schemas.microsoft.com/office/drawing/2014/main" id="{4B964E85-FAD3-BCDE-9767-881953EBF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0" y="236907"/>
            <a:ext cx="970692" cy="97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82CBE58B-5F55-F505-2402-FF864AAEDDB0}"/>
              </a:ext>
            </a:extLst>
          </p:cNvPr>
          <p:cNvGrpSpPr/>
          <p:nvPr/>
        </p:nvGrpSpPr>
        <p:grpSpPr>
          <a:xfrm>
            <a:off x="4981012" y="1032473"/>
            <a:ext cx="6239744" cy="2640592"/>
            <a:chOff x="3950912" y="1372338"/>
            <a:chExt cx="7735528" cy="386282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D389E80-FF94-F403-3F77-0D87E7964B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l="43927" t="30769" r="1818" b="36343"/>
            <a:stretch/>
          </p:blipFill>
          <p:spPr>
            <a:xfrm>
              <a:off x="4261781" y="1659205"/>
              <a:ext cx="7424659" cy="357595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8C831EF-50C6-0DB1-3FFA-8191A1314B5E}"/>
                </a:ext>
              </a:extLst>
            </p:cNvPr>
            <p:cNvSpPr/>
            <p:nvPr/>
          </p:nvSpPr>
          <p:spPr>
            <a:xfrm>
              <a:off x="3950912" y="1372338"/>
              <a:ext cx="2384573" cy="2056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43F5634-2516-3ABC-5E34-9EA966418C76}"/>
                </a:ext>
              </a:extLst>
            </p:cNvPr>
            <p:cNvSpPr/>
            <p:nvPr/>
          </p:nvSpPr>
          <p:spPr>
            <a:xfrm>
              <a:off x="4523014" y="2367643"/>
              <a:ext cx="816429" cy="11919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738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AAD9FC-C6EE-527A-4F56-8F38BBC8013C}"/>
              </a:ext>
            </a:extLst>
          </p:cNvPr>
          <p:cNvSpPr txBox="1"/>
          <p:nvPr/>
        </p:nvSpPr>
        <p:spPr>
          <a:xfrm>
            <a:off x="7087390" y="2996118"/>
            <a:ext cx="336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 layers</a:t>
            </a:r>
          </a:p>
          <a:p>
            <a:r>
              <a:rPr lang="en-US" altLang="ko-KR" dirty="0"/>
              <a:t>32, 64, 126 filters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4DFC6FC-FE9C-ACE8-BD3D-904750F19472}"/>
              </a:ext>
            </a:extLst>
          </p:cNvPr>
          <p:cNvGrpSpPr/>
          <p:nvPr/>
        </p:nvGrpSpPr>
        <p:grpSpPr>
          <a:xfrm>
            <a:off x="702128" y="1683001"/>
            <a:ext cx="8313821" cy="5105821"/>
            <a:chOff x="0" y="184635"/>
            <a:chExt cx="10224264" cy="648872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74DB4B4-5ADE-7F5A-E9E1-704B87EFB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4635"/>
              <a:ext cx="7611462" cy="6488729"/>
            </a:xfrm>
            <a:prstGeom prst="rect">
              <a:avLst/>
            </a:prstGeom>
          </p:spPr>
        </p:pic>
        <p:sp>
          <p:nvSpPr>
            <p:cNvPr id="4" name="원호 3">
              <a:extLst>
                <a:ext uri="{FF2B5EF4-FFF2-40B4-BE49-F238E27FC236}">
                  <a16:creationId xmlns:a16="http://schemas.microsoft.com/office/drawing/2014/main" id="{9574E3B9-5142-EDEE-5B8C-88A805CB235B}"/>
                </a:ext>
              </a:extLst>
            </p:cNvPr>
            <p:cNvSpPr/>
            <p:nvPr/>
          </p:nvSpPr>
          <p:spPr>
            <a:xfrm rot="2656616">
              <a:off x="4709484" y="1146957"/>
              <a:ext cx="2773033" cy="2878858"/>
            </a:xfrm>
            <a:prstGeom prst="arc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57337A-72D8-8A75-CA02-36C0662367D3}"/>
                </a:ext>
              </a:extLst>
            </p:cNvPr>
            <p:cNvSpPr txBox="1"/>
            <p:nvPr/>
          </p:nvSpPr>
          <p:spPr>
            <a:xfrm>
              <a:off x="7852539" y="3481632"/>
              <a:ext cx="23717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 err="1"/>
                <a:t>Relu</a:t>
              </a:r>
              <a:r>
                <a:rPr lang="en-US" altLang="ko-KR" dirty="0"/>
                <a:t>, Max-pooling</a:t>
              </a:r>
              <a:endParaRPr lang="ko-KR" altLang="en-US" dirty="0"/>
            </a:p>
          </p:txBody>
        </p:sp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099AE466-2C63-2FEB-3656-6A8D26EF32D4}"/>
                </a:ext>
              </a:extLst>
            </p:cNvPr>
            <p:cNvSpPr/>
            <p:nvPr/>
          </p:nvSpPr>
          <p:spPr>
            <a:xfrm rot="3125869">
              <a:off x="6749797" y="3524794"/>
              <a:ext cx="506186" cy="538843"/>
            </a:xfrm>
            <a:prstGeom prst="arc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A4B9E04-0063-1533-40C6-0AD306A91332}"/>
              </a:ext>
            </a:extLst>
          </p:cNvPr>
          <p:cNvSpPr txBox="1"/>
          <p:nvPr/>
        </p:nvSpPr>
        <p:spPr>
          <a:xfrm>
            <a:off x="1185432" y="505913"/>
            <a:ext cx="4023360" cy="59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Deep model</a:t>
            </a:r>
          </a:p>
        </p:txBody>
      </p:sp>
      <p:pic>
        <p:nvPicPr>
          <p:cNvPr id="12" name="Picture 6" descr="통신 타워 - 무료 연락개 아이콘">
            <a:extLst>
              <a:ext uri="{FF2B5EF4-FFF2-40B4-BE49-F238E27FC236}">
                <a16:creationId xmlns:a16="http://schemas.microsoft.com/office/drawing/2014/main" id="{8C07C8CD-62EE-A4A1-3DB6-3A29D5237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0" y="236907"/>
            <a:ext cx="970692" cy="97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7F43E0-6A6A-7857-810D-995B557CA5A2}"/>
              </a:ext>
            </a:extLst>
          </p:cNvPr>
          <p:cNvSpPr/>
          <p:nvPr/>
        </p:nvSpPr>
        <p:spPr>
          <a:xfrm>
            <a:off x="1476103" y="2756263"/>
            <a:ext cx="4950823" cy="1502228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6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7FC0F04E-3CA0-18A1-ECCF-22A8806A5FA6}"/>
              </a:ext>
            </a:extLst>
          </p:cNvPr>
          <p:cNvSpPr/>
          <p:nvPr/>
        </p:nvSpPr>
        <p:spPr>
          <a:xfrm>
            <a:off x="4236160" y="2492366"/>
            <a:ext cx="3801291" cy="1959428"/>
          </a:xfrm>
          <a:prstGeom prst="ellipse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48247-B302-BA22-E059-A4A2154DFA4B}"/>
              </a:ext>
            </a:extLst>
          </p:cNvPr>
          <p:cNvSpPr txBox="1"/>
          <p:nvPr/>
        </p:nvSpPr>
        <p:spPr>
          <a:xfrm>
            <a:off x="5020604" y="3173370"/>
            <a:ext cx="4023360" cy="59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Accuracy</a:t>
            </a:r>
          </a:p>
        </p:txBody>
      </p:sp>
      <p:pic>
        <p:nvPicPr>
          <p:cNvPr id="10" name="Picture 6" descr="통신 타워 - 무료 연락개 아이콘">
            <a:extLst>
              <a:ext uri="{FF2B5EF4-FFF2-40B4-BE49-F238E27FC236}">
                <a16:creationId xmlns:a16="http://schemas.microsoft.com/office/drawing/2014/main" id="{220B90F3-BCD3-BAE9-5613-E28D02290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0" y="236907"/>
            <a:ext cx="970692" cy="97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F5711A-AA20-A27A-C7E2-9873985B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307" y="138214"/>
            <a:ext cx="3021669" cy="18755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DB062CF-5B12-86E9-2D30-7EB4EE7493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92"/>
          <a:stretch/>
        </p:blipFill>
        <p:spPr>
          <a:xfrm>
            <a:off x="1064837" y="1546439"/>
            <a:ext cx="2357121" cy="48366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3CBE729-A48C-C6FD-515D-97418F768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125" y="4647702"/>
            <a:ext cx="6062416" cy="13203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706B72-83A0-D495-1DC1-CA3857D9F73C}"/>
              </a:ext>
            </a:extLst>
          </p:cNvPr>
          <p:cNvSpPr txBox="1"/>
          <p:nvPr/>
        </p:nvSpPr>
        <p:spPr>
          <a:xfrm>
            <a:off x="1288721" y="6417580"/>
            <a:ext cx="26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 Distribution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3CCA6A-EB64-3711-AA25-CEA59DC1FAED}"/>
              </a:ext>
            </a:extLst>
          </p:cNvPr>
          <p:cNvSpPr txBox="1"/>
          <p:nvPr/>
        </p:nvSpPr>
        <p:spPr>
          <a:xfrm>
            <a:off x="8241597" y="2123034"/>
            <a:ext cx="26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Number of clusters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AECC2E-B7B4-59B9-DCD1-017212C1799C}"/>
              </a:ext>
            </a:extLst>
          </p:cNvPr>
          <p:cNvSpPr txBox="1"/>
          <p:nvPr/>
        </p:nvSpPr>
        <p:spPr>
          <a:xfrm>
            <a:off x="8037451" y="6077370"/>
            <a:ext cx="26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Quantization level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02771A5-6FBA-F85A-6EA9-79615FFBF979}"/>
              </a:ext>
            </a:extLst>
          </p:cNvPr>
          <p:cNvCxnSpPr>
            <a:cxnSpLocks/>
          </p:cNvCxnSpPr>
          <p:nvPr/>
        </p:nvCxnSpPr>
        <p:spPr>
          <a:xfrm flipV="1">
            <a:off x="3336874" y="3728961"/>
            <a:ext cx="984371" cy="352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F0C81B6-0C60-656F-522F-41379C815C78}"/>
              </a:ext>
            </a:extLst>
          </p:cNvPr>
          <p:cNvCxnSpPr>
            <a:cxnSpLocks/>
          </p:cNvCxnSpPr>
          <p:nvPr/>
        </p:nvCxnSpPr>
        <p:spPr>
          <a:xfrm flipH="1">
            <a:off x="6831692" y="1889757"/>
            <a:ext cx="1001615" cy="681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BAABBB0-E798-91F8-A701-CC1D96B67C04}"/>
              </a:ext>
            </a:extLst>
          </p:cNvPr>
          <p:cNvCxnSpPr>
            <a:cxnSpLocks/>
          </p:cNvCxnSpPr>
          <p:nvPr/>
        </p:nvCxnSpPr>
        <p:spPr>
          <a:xfrm flipH="1" flipV="1">
            <a:off x="7812656" y="3964769"/>
            <a:ext cx="924154" cy="682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2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C665C-7A5E-B5D1-4F8C-2B2BF2C9AD88}"/>
              </a:ext>
            </a:extLst>
          </p:cNvPr>
          <p:cNvSpPr txBox="1"/>
          <p:nvPr/>
        </p:nvSpPr>
        <p:spPr>
          <a:xfrm>
            <a:off x="304800" y="375138"/>
            <a:ext cx="7502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rial Black" panose="020B0A04020102020204" pitchFamily="34" charset="0"/>
              </a:rPr>
              <a:t>Effect </a:t>
            </a:r>
            <a:r>
              <a:rPr lang="en-US" altLang="ko-KR" sz="2800" dirty="0">
                <a:solidFill>
                  <a:srgbClr val="FFC000"/>
                </a:solidFill>
                <a:latin typeface="Arial Black" panose="020B0A04020102020204" pitchFamily="34" charset="0"/>
              </a:rPr>
              <a:t>data distribution</a:t>
            </a:r>
            <a:r>
              <a:rPr lang="en-US" altLang="ko-KR" sz="2800" dirty="0">
                <a:latin typeface="Arial Black" panose="020B0A04020102020204" pitchFamily="34" charset="0"/>
              </a:rPr>
              <a:t> of clusters </a:t>
            </a:r>
          </a:p>
          <a:p>
            <a:r>
              <a:rPr lang="en-US" altLang="ko-KR" sz="2800" dirty="0">
                <a:latin typeface="Arial Black" panose="020B0A04020102020204" pitchFamily="34" charset="0"/>
              </a:rPr>
              <a:t>on the accuracy</a:t>
            </a:r>
            <a:endParaRPr lang="ko-KR" altLang="en-US" sz="2800" dirty="0">
              <a:latin typeface="Arial Black" panose="020B0A04020102020204" pitchFamily="34" charset="0"/>
            </a:endParaRPr>
          </a:p>
        </p:txBody>
      </p:sp>
      <p:pic>
        <p:nvPicPr>
          <p:cNvPr id="6" name="그림 5" descr="텍스트, 그래프, 스크린샷, 라인이(가) 표시된 사진&#10;&#10;자동 생성된 설명">
            <a:extLst>
              <a:ext uri="{FF2B5EF4-FFF2-40B4-BE49-F238E27FC236}">
                <a16:creationId xmlns:a16="http://schemas.microsoft.com/office/drawing/2014/main" id="{E355DB0A-6B94-CED0-1875-0EB247F2E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6"/>
          <a:stretch/>
        </p:blipFill>
        <p:spPr>
          <a:xfrm>
            <a:off x="4056185" y="1143398"/>
            <a:ext cx="8030605" cy="571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5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C665C-7A5E-B5D1-4F8C-2B2BF2C9AD88}"/>
              </a:ext>
            </a:extLst>
          </p:cNvPr>
          <p:cNvSpPr txBox="1"/>
          <p:nvPr/>
        </p:nvSpPr>
        <p:spPr>
          <a:xfrm>
            <a:off x="304800" y="375138"/>
            <a:ext cx="7502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rial Black" panose="020B0A04020102020204" pitchFamily="34" charset="0"/>
              </a:rPr>
              <a:t>Effect of </a:t>
            </a:r>
            <a:r>
              <a:rPr lang="en-US" altLang="ko-KR" sz="2800" dirty="0">
                <a:solidFill>
                  <a:srgbClr val="FFC000"/>
                </a:solidFill>
                <a:latin typeface="Arial Black" panose="020B0A04020102020204" pitchFamily="34" charset="0"/>
              </a:rPr>
              <a:t>the number </a:t>
            </a:r>
            <a:r>
              <a:rPr lang="en-US" altLang="ko-KR" sz="2800" dirty="0">
                <a:latin typeface="Arial Black" panose="020B0A04020102020204" pitchFamily="34" charset="0"/>
              </a:rPr>
              <a:t>of selected </a:t>
            </a:r>
            <a:r>
              <a:rPr lang="en-US" altLang="ko-KR" sz="2800" dirty="0">
                <a:solidFill>
                  <a:srgbClr val="FFC000"/>
                </a:solidFill>
                <a:latin typeface="Arial Black" panose="020B0A04020102020204" pitchFamily="34" charset="0"/>
              </a:rPr>
              <a:t>clusters</a:t>
            </a:r>
            <a:endParaRPr lang="ko-KR" altLang="en-US" sz="28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그림 4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AF228A88-78E2-D8CB-3F12-99EEB64B1D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1"/>
          <a:stretch/>
        </p:blipFill>
        <p:spPr>
          <a:xfrm>
            <a:off x="4261757" y="1143398"/>
            <a:ext cx="7478486" cy="589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0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C665C-7A5E-B5D1-4F8C-2B2BF2C9AD88}"/>
              </a:ext>
            </a:extLst>
          </p:cNvPr>
          <p:cNvSpPr txBox="1"/>
          <p:nvPr/>
        </p:nvSpPr>
        <p:spPr>
          <a:xfrm>
            <a:off x="304800" y="375138"/>
            <a:ext cx="7502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rial Black" panose="020B0A04020102020204" pitchFamily="34" charset="0"/>
              </a:rPr>
              <a:t>Effect of the distribution of </a:t>
            </a:r>
            <a:r>
              <a:rPr lang="en-US" altLang="ko-KR" sz="2800" dirty="0">
                <a:solidFill>
                  <a:srgbClr val="FFC000"/>
                </a:solidFill>
                <a:latin typeface="Arial Black" panose="020B0A04020102020204" pitchFamily="34" charset="0"/>
              </a:rPr>
              <a:t>quantization levels</a:t>
            </a:r>
            <a:endParaRPr lang="ko-KR" altLang="en-US" sz="28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그림 4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862FC388-5117-68DB-4729-C4C873039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7"/>
          <a:stretch/>
        </p:blipFill>
        <p:spPr>
          <a:xfrm>
            <a:off x="4180114" y="963386"/>
            <a:ext cx="7841360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65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C4E3C-289A-EFDE-0659-6CCFAE388D1B}"/>
              </a:ext>
            </a:extLst>
          </p:cNvPr>
          <p:cNvSpPr txBox="1"/>
          <p:nvPr/>
        </p:nvSpPr>
        <p:spPr>
          <a:xfrm>
            <a:off x="1185432" y="505913"/>
            <a:ext cx="4023360" cy="59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SITUA-CQ</a:t>
            </a:r>
          </a:p>
        </p:txBody>
      </p:sp>
      <p:pic>
        <p:nvPicPr>
          <p:cNvPr id="3" name="Picture 6" descr="통신 타워 - 무료 연락개 아이콘">
            <a:extLst>
              <a:ext uri="{FF2B5EF4-FFF2-40B4-BE49-F238E27FC236}">
                <a16:creationId xmlns:a16="http://schemas.microsoft.com/office/drawing/2014/main" id="{80431395-B45A-D512-5F9D-4994C283E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0" y="236907"/>
            <a:ext cx="970692" cy="97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, 스크린샷, 문서, 폰트이(가) 표시된 사진&#10;&#10;자동 생성된 설명">
            <a:extLst>
              <a:ext uri="{FF2B5EF4-FFF2-40B4-BE49-F238E27FC236}">
                <a16:creationId xmlns:a16="http://schemas.microsoft.com/office/drawing/2014/main" id="{B8FAD0D1-754B-8496-B81C-0C72119D7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35" y="48335"/>
            <a:ext cx="4479295" cy="67613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F820365-6BE8-0662-4261-34A0FA7A92B5}"/>
              </a:ext>
            </a:extLst>
          </p:cNvPr>
          <p:cNvSpPr/>
          <p:nvPr/>
        </p:nvSpPr>
        <p:spPr>
          <a:xfrm>
            <a:off x="4239034" y="961697"/>
            <a:ext cx="3533365" cy="184456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A8C92F-DE05-F0DB-F435-25789328D8A2}"/>
              </a:ext>
            </a:extLst>
          </p:cNvPr>
          <p:cNvSpPr/>
          <p:nvPr/>
        </p:nvSpPr>
        <p:spPr>
          <a:xfrm>
            <a:off x="4239034" y="4698124"/>
            <a:ext cx="3533365" cy="199592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C8FC34-6B4C-3AD0-2F58-E80B0DCB2A46}"/>
              </a:ext>
            </a:extLst>
          </p:cNvPr>
          <p:cNvSpPr/>
          <p:nvPr/>
        </p:nvSpPr>
        <p:spPr>
          <a:xfrm>
            <a:off x="4244287" y="2905591"/>
            <a:ext cx="3533365" cy="146145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F7FC2D-A4AB-2DA4-D262-F6388A80B61E}"/>
              </a:ext>
            </a:extLst>
          </p:cNvPr>
          <p:cNvSpPr txBox="1"/>
          <p:nvPr/>
        </p:nvSpPr>
        <p:spPr>
          <a:xfrm>
            <a:off x="8245366" y="1207599"/>
            <a:ext cx="2580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Cluster clients according data distribution of clients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3A4A1-5CA0-7F98-CD03-42356204657E}"/>
              </a:ext>
            </a:extLst>
          </p:cNvPr>
          <p:cNvSpPr txBox="1"/>
          <p:nvPr/>
        </p:nvSpPr>
        <p:spPr>
          <a:xfrm>
            <a:off x="8245366" y="3143064"/>
            <a:ext cx="2580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Chose cluster with faster round time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Until target number of clients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D20B0E-69AA-789D-F03C-FAD456B9A48C}"/>
              </a:ext>
            </a:extLst>
          </p:cNvPr>
          <p:cNvSpPr txBox="1"/>
          <p:nvPr/>
        </p:nvSpPr>
        <p:spPr>
          <a:xfrm>
            <a:off x="8245366" y="4976364"/>
            <a:ext cx="258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Allocate quantization level to selected cluster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64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8EB443-AB0F-68A0-D6F4-977B6E42596A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B0729-260A-E066-A357-AE4FCF216D2A}"/>
              </a:ext>
            </a:extLst>
          </p:cNvPr>
          <p:cNvSpPr txBox="1"/>
          <p:nvPr/>
        </p:nvSpPr>
        <p:spPr>
          <a:xfrm>
            <a:off x="449895" y="4565208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Accuracy curve of SITUA-CQ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E6726B-CC10-D381-6132-6F8AE531A4EE}"/>
              </a:ext>
            </a:extLst>
          </p:cNvPr>
          <p:cNvSpPr/>
          <p:nvPr/>
        </p:nvSpPr>
        <p:spPr>
          <a:xfrm>
            <a:off x="347727" y="407922"/>
            <a:ext cx="970691" cy="628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통신 타워 - 무료 연락개 아이콘">
            <a:extLst>
              <a:ext uri="{FF2B5EF4-FFF2-40B4-BE49-F238E27FC236}">
                <a16:creationId xmlns:a16="http://schemas.microsoft.com/office/drawing/2014/main" id="{A1374982-DABE-4FAD-96CF-E88FE16B6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0" y="236907"/>
            <a:ext cx="970692" cy="97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B86479-B0BD-F676-04CB-D7C49ECC7333}"/>
              </a:ext>
            </a:extLst>
          </p:cNvPr>
          <p:cNvCxnSpPr/>
          <p:nvPr/>
        </p:nvCxnSpPr>
        <p:spPr>
          <a:xfrm>
            <a:off x="477981" y="4326497"/>
            <a:ext cx="375219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D40357A-CBDC-C5B6-3D03-9716CAD6D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869" y="236907"/>
            <a:ext cx="7742391" cy="593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7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6EFC7BB-64AE-45E4-90F7-BA062F86E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FB5B51E-2110-4BFE-90CE-A5C01B48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삼성전자, 차세대 네트워크 서비스 분석 솔루션 기업 지랩스 인수 - 인더스트리뉴스">
            <a:extLst>
              <a:ext uri="{FF2B5EF4-FFF2-40B4-BE49-F238E27FC236}">
                <a16:creationId xmlns:a16="http://schemas.microsoft.com/office/drawing/2014/main" id="{8283962D-AFAD-E249-E5F0-5F905AB16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71E0CD-CA29-5B69-4F81-364BAB50E7D3}"/>
              </a:ext>
            </a:extLst>
          </p:cNvPr>
          <p:cNvSpPr txBox="1"/>
          <p:nvPr/>
        </p:nvSpPr>
        <p:spPr>
          <a:xfrm>
            <a:off x="2622695" y="1845625"/>
            <a:ext cx="6943561" cy="1323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SITUA-CQ Algorithm 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400" dirty="0">
              <a:solidFill>
                <a:srgbClr val="FFFFFF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4F0235-5B8D-ED24-ADC1-04156F71EFE7}"/>
              </a:ext>
            </a:extLst>
          </p:cNvPr>
          <p:cNvSpPr txBox="1"/>
          <p:nvPr/>
        </p:nvSpPr>
        <p:spPr>
          <a:xfrm>
            <a:off x="2983882" y="4807264"/>
            <a:ext cx="6221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Arial Black" panose="020B0A04020102020204" pitchFamily="34" charset="0"/>
              </a:rPr>
              <a:t>Federated Learning</a:t>
            </a:r>
            <a:endParaRPr lang="ko-KR" alt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E719ECB-BCBC-90A3-75BD-CD26C8791D92}"/>
              </a:ext>
            </a:extLst>
          </p:cNvPr>
          <p:cNvCxnSpPr/>
          <p:nvPr/>
        </p:nvCxnSpPr>
        <p:spPr>
          <a:xfrm>
            <a:off x="6094475" y="2971799"/>
            <a:ext cx="0" cy="132361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196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5G를 넘어서는 차세대 이동통신 '6G'의 등장! : 네이버 포스트">
            <a:extLst>
              <a:ext uri="{FF2B5EF4-FFF2-40B4-BE49-F238E27FC236}">
                <a16:creationId xmlns:a16="http://schemas.microsoft.com/office/drawing/2014/main" id="{41077576-FDB1-0EFC-01BC-1CFFF41DE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9" b="358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8EB443-AB0F-68A0-D6F4-977B6E42596A}"/>
              </a:ext>
            </a:extLst>
          </p:cNvPr>
          <p:cNvSpPr txBox="1"/>
          <p:nvPr/>
        </p:nvSpPr>
        <p:spPr>
          <a:xfrm>
            <a:off x="1524000" y="1036584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0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Thank you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E6726B-CC10-D381-6132-6F8AE531A4EE}"/>
              </a:ext>
            </a:extLst>
          </p:cNvPr>
          <p:cNvSpPr/>
          <p:nvPr/>
        </p:nvSpPr>
        <p:spPr>
          <a:xfrm>
            <a:off x="347727" y="407922"/>
            <a:ext cx="970691" cy="628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51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삼성전자, 차세대 네트워크 서비스 분석 솔루션 기업 지랩스 인수 - 인더스트리뉴스">
            <a:extLst>
              <a:ext uri="{FF2B5EF4-FFF2-40B4-BE49-F238E27FC236}">
                <a16:creationId xmlns:a16="http://schemas.microsoft.com/office/drawing/2014/main" id="{8283962D-AFAD-E249-E5F0-5F905AB16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841E72-730C-FF69-D27B-D074D4C01DA0}"/>
              </a:ext>
            </a:extLst>
          </p:cNvPr>
          <p:cNvSpPr txBox="1"/>
          <p:nvPr/>
        </p:nvSpPr>
        <p:spPr>
          <a:xfrm>
            <a:off x="972912" y="878450"/>
            <a:ext cx="2858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Arial Black" panose="020B0A04020102020204" pitchFamily="34" charset="0"/>
              </a:rPr>
              <a:t>Abstract</a:t>
            </a:r>
            <a:endParaRPr lang="ko-KR" altLang="en-US" sz="4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1F784-787B-BA0C-DCBE-077E91839D8D}"/>
              </a:ext>
            </a:extLst>
          </p:cNvPr>
          <p:cNvSpPr txBox="1"/>
          <p:nvPr/>
        </p:nvSpPr>
        <p:spPr>
          <a:xfrm>
            <a:off x="972912" y="2292224"/>
            <a:ext cx="6146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I. Federated Learning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82E48-B0CF-1605-EFA8-A8516A8D9B0B}"/>
              </a:ext>
            </a:extLst>
          </p:cNvPr>
          <p:cNvSpPr txBox="1"/>
          <p:nvPr/>
        </p:nvSpPr>
        <p:spPr>
          <a:xfrm>
            <a:off x="972912" y="3059668"/>
            <a:ext cx="609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II. System model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01E36-2D90-3B16-D10B-76611BB5AB37}"/>
              </a:ext>
            </a:extLst>
          </p:cNvPr>
          <p:cNvSpPr txBox="1"/>
          <p:nvPr/>
        </p:nvSpPr>
        <p:spPr>
          <a:xfrm>
            <a:off x="972912" y="3827112"/>
            <a:ext cx="609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III. Accuracy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9D0A8-BAC3-9266-F7BD-4BB28C53A771}"/>
              </a:ext>
            </a:extLst>
          </p:cNvPr>
          <p:cNvSpPr txBox="1"/>
          <p:nvPr/>
        </p:nvSpPr>
        <p:spPr>
          <a:xfrm>
            <a:off x="999399" y="4594556"/>
            <a:ext cx="609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IV. SITUA-CQ algorithm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54E6D6-C3F6-2C48-8733-DE7A59CA65CB}"/>
              </a:ext>
            </a:extLst>
          </p:cNvPr>
          <p:cNvSpPr txBox="1"/>
          <p:nvPr/>
        </p:nvSpPr>
        <p:spPr>
          <a:xfrm>
            <a:off x="972912" y="5361996"/>
            <a:ext cx="609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V. Result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442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DBBDE2-0AB0-3341-1D70-4710460B9A90}"/>
              </a:ext>
            </a:extLst>
          </p:cNvPr>
          <p:cNvSpPr txBox="1"/>
          <p:nvPr/>
        </p:nvSpPr>
        <p:spPr>
          <a:xfrm>
            <a:off x="277586" y="277586"/>
            <a:ext cx="7168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What is Federated Learning?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3" name="Picture 4" descr="Federated learning framework with differential privacy update | Download  Scientific Diagram">
            <a:extLst>
              <a:ext uri="{FF2B5EF4-FFF2-40B4-BE49-F238E27FC236}">
                <a16:creationId xmlns:a16="http://schemas.microsoft.com/office/drawing/2014/main" id="{9918277A-1851-7B97-F075-B4255154F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86" b="33464"/>
          <a:stretch/>
        </p:blipFill>
        <p:spPr bwMode="auto">
          <a:xfrm>
            <a:off x="1914734" y="1314781"/>
            <a:ext cx="8096250" cy="21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7111D24-E7B3-D4FA-4A6B-3A6936E588BD}"/>
              </a:ext>
            </a:extLst>
          </p:cNvPr>
          <p:cNvGrpSpPr/>
          <p:nvPr/>
        </p:nvGrpSpPr>
        <p:grpSpPr>
          <a:xfrm>
            <a:off x="1914734" y="3593319"/>
            <a:ext cx="8096250" cy="1008656"/>
            <a:chOff x="2500993" y="4245918"/>
            <a:chExt cx="8096250" cy="1008656"/>
          </a:xfrm>
        </p:grpSpPr>
        <p:pic>
          <p:nvPicPr>
            <p:cNvPr id="5124" name="Picture 4" descr="Federated learning framework with differential privacy update | Download  Scientific Diagram">
              <a:extLst>
                <a:ext uri="{FF2B5EF4-FFF2-40B4-BE49-F238E27FC236}">
                  <a16:creationId xmlns:a16="http://schemas.microsoft.com/office/drawing/2014/main" id="{887FD454-FCFC-869A-72C2-157BD2C5C0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253"/>
            <a:stretch/>
          </p:blipFill>
          <p:spPr bwMode="auto">
            <a:xfrm>
              <a:off x="2500993" y="4265491"/>
              <a:ext cx="8096250" cy="782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12D8A6E-8814-6C39-724E-9C0F0F5E9661}"/>
                </a:ext>
              </a:extLst>
            </p:cNvPr>
            <p:cNvSpPr/>
            <p:nvPr/>
          </p:nvSpPr>
          <p:spPr>
            <a:xfrm>
              <a:off x="4065815" y="4328259"/>
              <a:ext cx="1877785" cy="926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9C27263-A477-F8DF-C8C2-52C725E30C90}"/>
                </a:ext>
              </a:extLst>
            </p:cNvPr>
            <p:cNvSpPr/>
            <p:nvPr/>
          </p:nvSpPr>
          <p:spPr>
            <a:xfrm>
              <a:off x="7508422" y="4245918"/>
              <a:ext cx="2835729" cy="926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Picture 4" descr="Federated learning framework with differential privacy update | Download  Scientific Diagram">
            <a:extLst>
              <a:ext uri="{FF2B5EF4-FFF2-40B4-BE49-F238E27FC236}">
                <a16:creationId xmlns:a16="http://schemas.microsoft.com/office/drawing/2014/main" id="{A05E5011-ED72-F190-B476-F01452BCF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60"/>
          <a:stretch/>
        </p:blipFill>
        <p:spPr bwMode="auto">
          <a:xfrm>
            <a:off x="1843977" y="5103359"/>
            <a:ext cx="8096250" cy="147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FDB40D0-F4B7-5186-79DE-891D1CC585FF}"/>
              </a:ext>
            </a:extLst>
          </p:cNvPr>
          <p:cNvSpPr/>
          <p:nvPr/>
        </p:nvSpPr>
        <p:spPr>
          <a:xfrm>
            <a:off x="3287855" y="995601"/>
            <a:ext cx="267500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887754-AC2A-307A-64F7-B0CACD5074A1}"/>
              </a:ext>
            </a:extLst>
          </p:cNvPr>
          <p:cNvSpPr/>
          <p:nvPr/>
        </p:nvSpPr>
        <p:spPr>
          <a:xfrm>
            <a:off x="7042690" y="995601"/>
            <a:ext cx="216662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85841D-9A54-9155-B561-1262BAB22A8F}"/>
              </a:ext>
            </a:extLst>
          </p:cNvPr>
          <p:cNvCxnSpPr/>
          <p:nvPr/>
        </p:nvCxnSpPr>
        <p:spPr>
          <a:xfrm flipV="1">
            <a:off x="3135086" y="4601975"/>
            <a:ext cx="2222255" cy="501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6ECC0E5-AADB-505D-2E0F-96B26DCCBC17}"/>
              </a:ext>
            </a:extLst>
          </p:cNvPr>
          <p:cNvCxnSpPr>
            <a:cxnSpLocks/>
          </p:cNvCxnSpPr>
          <p:nvPr/>
        </p:nvCxnSpPr>
        <p:spPr>
          <a:xfrm flipH="1" flipV="1">
            <a:off x="7168243" y="4557032"/>
            <a:ext cx="2041072" cy="532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6401845-E669-DC65-6F84-4B194BB4F85C}"/>
              </a:ext>
            </a:extLst>
          </p:cNvPr>
          <p:cNvCxnSpPr/>
          <p:nvPr/>
        </p:nvCxnSpPr>
        <p:spPr>
          <a:xfrm flipV="1">
            <a:off x="6245888" y="4557032"/>
            <a:ext cx="0" cy="532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C4A04C6-D4C1-5A2B-6935-B6EC587A6459}"/>
              </a:ext>
            </a:extLst>
          </p:cNvPr>
          <p:cNvGrpSpPr/>
          <p:nvPr/>
        </p:nvGrpSpPr>
        <p:grpSpPr>
          <a:xfrm>
            <a:off x="698214" y="2793643"/>
            <a:ext cx="5086497" cy="2749576"/>
            <a:chOff x="435838" y="2782690"/>
            <a:chExt cx="3894930" cy="2442813"/>
          </a:xfrm>
        </p:grpSpPr>
        <p:pic>
          <p:nvPicPr>
            <p:cNvPr id="5126" name="Picture 6" descr="말풍선01">
              <a:extLst>
                <a:ext uri="{FF2B5EF4-FFF2-40B4-BE49-F238E27FC236}">
                  <a16:creationId xmlns:a16="http://schemas.microsoft.com/office/drawing/2014/main" id="{3628DE31-7EAE-97F4-2110-1B6C02A5B9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838" y="2782690"/>
              <a:ext cx="3894930" cy="2442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A5019A-4966-F0D2-D79C-BD96D1B12DB3}"/>
                </a:ext>
              </a:extLst>
            </p:cNvPr>
            <p:cNvSpPr txBox="1"/>
            <p:nvPr/>
          </p:nvSpPr>
          <p:spPr>
            <a:xfrm>
              <a:off x="1126671" y="3527925"/>
              <a:ext cx="23950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atin typeface="Arial Black" panose="020B0A04020102020204" pitchFamily="34" charset="0"/>
                </a:rPr>
                <a:t>Privacy</a:t>
              </a:r>
              <a:endParaRPr lang="ko-KR" altLang="en-US" sz="36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83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DBBDE2-0AB0-3341-1D70-4710460B9A90}"/>
              </a:ext>
            </a:extLst>
          </p:cNvPr>
          <p:cNvSpPr txBox="1"/>
          <p:nvPr/>
        </p:nvSpPr>
        <p:spPr>
          <a:xfrm>
            <a:off x="277586" y="277586"/>
            <a:ext cx="7168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rial Black" panose="020B0A04020102020204" pitchFamily="34" charset="0"/>
              </a:rPr>
              <a:t>What is Federated Learning?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044EB34-9EF7-9031-D750-EE0CBB607BAE}"/>
              </a:ext>
            </a:extLst>
          </p:cNvPr>
          <p:cNvGrpSpPr/>
          <p:nvPr/>
        </p:nvGrpSpPr>
        <p:grpSpPr>
          <a:xfrm>
            <a:off x="1843977" y="1274989"/>
            <a:ext cx="8096250" cy="5305425"/>
            <a:chOff x="2774705" y="1274989"/>
            <a:chExt cx="8096250" cy="5305425"/>
          </a:xfrm>
        </p:grpSpPr>
        <p:pic>
          <p:nvPicPr>
            <p:cNvPr id="5124" name="Picture 4" descr="Federated learning framework with differential privacy update | Download  Scientific Diagram">
              <a:extLst>
                <a:ext uri="{FF2B5EF4-FFF2-40B4-BE49-F238E27FC236}">
                  <a16:creationId xmlns:a16="http://schemas.microsoft.com/office/drawing/2014/main" id="{887FD454-FCFC-869A-72C2-157BD2C5C0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705" y="1274989"/>
              <a:ext cx="8096250" cy="5305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D374389-7F48-97CC-487D-E60CFBE31058}"/>
                </a:ext>
              </a:extLst>
            </p:cNvPr>
            <p:cNvSpPr/>
            <p:nvPr/>
          </p:nvSpPr>
          <p:spPr>
            <a:xfrm>
              <a:off x="4310743" y="1796143"/>
              <a:ext cx="800100" cy="489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43D9696-E39C-B84C-6BD5-2A4B35A9D90D}"/>
                </a:ext>
              </a:extLst>
            </p:cNvPr>
            <p:cNvSpPr/>
            <p:nvPr/>
          </p:nvSpPr>
          <p:spPr>
            <a:xfrm>
              <a:off x="5442857" y="1274989"/>
              <a:ext cx="800100" cy="489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83AE40B-141C-53FA-52D2-5286B2E8CE1D}"/>
                </a:ext>
              </a:extLst>
            </p:cNvPr>
            <p:cNvSpPr/>
            <p:nvPr/>
          </p:nvSpPr>
          <p:spPr>
            <a:xfrm>
              <a:off x="7930242" y="1292677"/>
              <a:ext cx="2079171" cy="489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D70FA32-5557-E9CA-3D78-5E433DDC07B9}"/>
                </a:ext>
              </a:extLst>
            </p:cNvPr>
            <p:cNvSpPr/>
            <p:nvPr/>
          </p:nvSpPr>
          <p:spPr>
            <a:xfrm rot="20164953">
              <a:off x="5042806" y="2453699"/>
              <a:ext cx="800100" cy="489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0C14273-6C0A-7250-F277-A88EE2FE1C5F}"/>
                </a:ext>
              </a:extLst>
            </p:cNvPr>
            <p:cNvSpPr/>
            <p:nvPr/>
          </p:nvSpPr>
          <p:spPr>
            <a:xfrm rot="1123020">
              <a:off x="8346619" y="2463914"/>
              <a:ext cx="800100" cy="489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D74B6E-9E27-89A2-1FE0-B24626A59604}"/>
                </a:ext>
              </a:extLst>
            </p:cNvPr>
            <p:cNvSpPr/>
            <p:nvPr/>
          </p:nvSpPr>
          <p:spPr>
            <a:xfrm rot="1123020">
              <a:off x="8644328" y="1743216"/>
              <a:ext cx="800100" cy="489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C6E0E8E-CD00-8E58-9B46-D3EBC4B0467D}"/>
                </a:ext>
              </a:extLst>
            </p:cNvPr>
            <p:cNvSpPr/>
            <p:nvPr/>
          </p:nvSpPr>
          <p:spPr>
            <a:xfrm rot="1123020">
              <a:off x="8999473" y="1650688"/>
              <a:ext cx="800100" cy="489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875CE38-D9A6-7171-8180-21F41900BFA6}"/>
                </a:ext>
              </a:extLst>
            </p:cNvPr>
            <p:cNvSpPr/>
            <p:nvPr/>
          </p:nvSpPr>
          <p:spPr>
            <a:xfrm>
              <a:off x="6231202" y="2196425"/>
              <a:ext cx="667059" cy="489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D69D742-09A2-E3B3-8F1B-9396F0EBF5F0}"/>
                </a:ext>
              </a:extLst>
            </p:cNvPr>
            <p:cNvSpPr/>
            <p:nvPr/>
          </p:nvSpPr>
          <p:spPr>
            <a:xfrm>
              <a:off x="7266975" y="2255965"/>
              <a:ext cx="667059" cy="489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60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EB443-AB0F-68A0-D6F4-977B6E42596A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System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E3D362-CD38-470A-7442-57FE2442B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92" y="499653"/>
            <a:ext cx="7373379" cy="58586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B0729-260A-E066-A357-AE4FCF216D2A}"/>
              </a:ext>
            </a:extLst>
          </p:cNvPr>
          <p:cNvSpPr txBox="1"/>
          <p:nvPr/>
        </p:nvSpPr>
        <p:spPr>
          <a:xfrm>
            <a:off x="396107" y="4585576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System process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E6726B-CC10-D381-6132-6F8AE531A4EE}"/>
              </a:ext>
            </a:extLst>
          </p:cNvPr>
          <p:cNvSpPr/>
          <p:nvPr/>
        </p:nvSpPr>
        <p:spPr>
          <a:xfrm>
            <a:off x="347727" y="407922"/>
            <a:ext cx="970691" cy="628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통신 타워 - 무료 연락개 아이콘">
            <a:extLst>
              <a:ext uri="{FF2B5EF4-FFF2-40B4-BE49-F238E27FC236}">
                <a16:creationId xmlns:a16="http://schemas.microsoft.com/office/drawing/2014/main" id="{A1374982-DABE-4FAD-96CF-E88FE16B6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0" y="236907"/>
            <a:ext cx="970692" cy="97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7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8EB443-AB0F-68A0-D6F4-977B6E42596A}"/>
              </a:ext>
            </a:extLst>
          </p:cNvPr>
          <p:cNvSpPr txBox="1"/>
          <p:nvPr/>
        </p:nvSpPr>
        <p:spPr>
          <a:xfrm>
            <a:off x="1185432" y="42463"/>
            <a:ext cx="4023360" cy="1359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514350" indent="-51435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en-US" altLang="ko-KR" sz="32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Performance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dirty="0">
                <a:latin typeface="Arial Black" panose="020B0A04020102020204" pitchFamily="34" charset="0"/>
                <a:ea typeface="+mj-ea"/>
                <a:cs typeface="+mj-cs"/>
              </a:rPr>
              <a:t>    reporting</a:t>
            </a:r>
            <a:endParaRPr lang="en-US" altLang="ko-KR" sz="3200" kern="1200" dirty="0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E6726B-CC10-D381-6132-6F8AE531A4EE}"/>
              </a:ext>
            </a:extLst>
          </p:cNvPr>
          <p:cNvSpPr/>
          <p:nvPr/>
        </p:nvSpPr>
        <p:spPr>
          <a:xfrm>
            <a:off x="347727" y="407922"/>
            <a:ext cx="970691" cy="628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통신 타워 - 무료 연락개 아이콘">
            <a:extLst>
              <a:ext uri="{FF2B5EF4-FFF2-40B4-BE49-F238E27FC236}">
                <a16:creationId xmlns:a16="http://schemas.microsoft.com/office/drawing/2014/main" id="{A1374982-DABE-4FAD-96CF-E88FE16B6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0" y="236907"/>
            <a:ext cx="970692" cy="97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51924BF-0702-69F7-9339-D22CD4F3D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" t="5670" r="64655" b="59252"/>
          <a:stretch/>
        </p:blipFill>
        <p:spPr>
          <a:xfrm>
            <a:off x="620485" y="1734845"/>
            <a:ext cx="5078185" cy="43185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9F5DEE-565B-E5E0-A450-B4E35828BD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48" b="69231"/>
          <a:stretch/>
        </p:blipFill>
        <p:spPr>
          <a:xfrm>
            <a:off x="6096000" y="1811482"/>
            <a:ext cx="4386943" cy="26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0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2BC882-8BC8-90A8-D801-4CCE2AAE4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858" t="6060" r="59700" b="59305"/>
          <a:stretch/>
        </p:blipFill>
        <p:spPr>
          <a:xfrm>
            <a:off x="700087" y="1779348"/>
            <a:ext cx="5815014" cy="4274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FB4AF4-635E-CE5A-9D0C-73399F7A6F9B}"/>
              </a:ext>
            </a:extLst>
          </p:cNvPr>
          <p:cNvSpPr txBox="1"/>
          <p:nvPr/>
        </p:nvSpPr>
        <p:spPr>
          <a:xfrm>
            <a:off x="1185432" y="236907"/>
            <a:ext cx="5182711" cy="11183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2. </a:t>
            </a:r>
            <a:r>
              <a:rPr lang="en-US" altLang="ko-KR" sz="3200" dirty="0">
                <a:latin typeface="Arial Black" panose="020B0A04020102020204" pitchFamily="34" charset="0"/>
                <a:ea typeface="+mj-ea"/>
                <a:cs typeface="+mj-cs"/>
              </a:rPr>
              <a:t>C</a:t>
            </a:r>
            <a:r>
              <a:rPr lang="en-US" altLang="ko-KR" sz="32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luster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3. Round time estimate</a:t>
            </a:r>
          </a:p>
        </p:txBody>
      </p:sp>
      <p:pic>
        <p:nvPicPr>
          <p:cNvPr id="6" name="Picture 6" descr="통신 타워 - 무료 연락개 아이콘">
            <a:extLst>
              <a:ext uri="{FF2B5EF4-FFF2-40B4-BE49-F238E27FC236}">
                <a16:creationId xmlns:a16="http://schemas.microsoft.com/office/drawing/2014/main" id="{4B964E85-FAD3-BCDE-9767-881953EBF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0" y="236907"/>
            <a:ext cx="970692" cy="97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87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2BC882-8BC8-90A8-D801-4CCE2AAE4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857" t="6060" r="43920" b="59305"/>
          <a:stretch/>
        </p:blipFill>
        <p:spPr>
          <a:xfrm>
            <a:off x="700086" y="1779348"/>
            <a:ext cx="8265811" cy="4274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FB4AF4-635E-CE5A-9D0C-73399F7A6F9B}"/>
              </a:ext>
            </a:extLst>
          </p:cNvPr>
          <p:cNvSpPr txBox="1"/>
          <p:nvPr/>
        </p:nvSpPr>
        <p:spPr>
          <a:xfrm>
            <a:off x="1185432" y="42463"/>
            <a:ext cx="4023360" cy="1359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dirty="0">
                <a:latin typeface="Arial Black" panose="020B0A04020102020204" pitchFamily="34" charset="0"/>
                <a:ea typeface="+mj-ea"/>
                <a:cs typeface="+mj-cs"/>
              </a:rPr>
              <a:t>4</a:t>
            </a:r>
            <a:r>
              <a:rPr lang="en-US" altLang="ko-KR" sz="3200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. Quantization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dirty="0">
                <a:latin typeface="Arial Black" panose="020B0A04020102020204" pitchFamily="34" charset="0"/>
                <a:ea typeface="+mj-ea"/>
                <a:cs typeface="+mj-cs"/>
              </a:rPr>
              <a:t>    level section</a:t>
            </a:r>
            <a:endParaRPr lang="en-US" altLang="ko-KR" sz="3200" kern="1200" dirty="0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pic>
        <p:nvPicPr>
          <p:cNvPr id="6" name="Picture 6" descr="통신 타워 - 무료 연락개 아이콘">
            <a:extLst>
              <a:ext uri="{FF2B5EF4-FFF2-40B4-BE49-F238E27FC236}">
                <a16:creationId xmlns:a16="http://schemas.microsoft.com/office/drawing/2014/main" id="{4B964E85-FAD3-BCDE-9767-881953EBF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0" y="236907"/>
            <a:ext cx="970692" cy="97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99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162</Words>
  <Application>Microsoft Office PowerPoint</Application>
  <PresentationFormat>와이드스크린</PresentationFormat>
  <Paragraphs>51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Arial Black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이현주</dc:creator>
  <cp:lastModifiedBy>이현주</cp:lastModifiedBy>
  <cp:revision>30</cp:revision>
  <dcterms:created xsi:type="dcterms:W3CDTF">2023-05-29T03:44:55Z</dcterms:created>
  <dcterms:modified xsi:type="dcterms:W3CDTF">2023-05-30T11:28:34Z</dcterms:modified>
</cp:coreProperties>
</file>