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1" r:id="rId5"/>
    <p:sldId id="265" r:id="rId6"/>
    <p:sldId id="267" r:id="rId7"/>
    <p:sldId id="266" r:id="rId8"/>
  </p:sldIdLst>
  <p:sldSz cx="9144000" cy="6858000" type="screen4x3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08" y="-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6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17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806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62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30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424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270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2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74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11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6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95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hyperlink" Target="https://www.google.ca/url?q=https://www.seoclerk.com/tradecats/buy-twitter-followers&amp;sa=U&amp;ei=CqQsU8K1C8Tb0QGBpYHQCw&amp;ved=0CEAQ9QEwCg&amp;sig2=3KCjxEuF7u9oAR6HZncQzA&amp;usg=AFQjCNFXs0jj-ggZVpAGpkonHL50etPK-g" TargetMode="External"/><Relationship Id="rId10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hyperlink" Target="https://github.com/stationnement-quebec/stationnement-quebec/" TargetMode="External"/><Relationship Id="rId14" Type="http://schemas.openxmlformats.org/officeDocument/2006/relationships/image" Target="../media/image1.png"/><Relationship Id="rId15" Type="http://schemas.openxmlformats.org/officeDocument/2006/relationships/image" Target="../media/image20.png"/><Relationship Id="rId16" Type="http://schemas.openxmlformats.org/officeDocument/2006/relationships/hyperlink" Target="http://gcampmacmini.no-ip.org:3000/" TargetMode="External"/><Relationship Id="rId1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png"/><Relationship Id="rId10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nnees.ville.quebec.qc.ca/donne_details.aspx?jdid=70" TargetMode="External"/><Relationship Id="rId4" Type="http://schemas.openxmlformats.org/officeDocument/2006/relationships/hyperlink" Target="http://donnees.ville.quebec.qc.ca/donne_details.aspx?jdid=7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nees.ville.quebec.qc.ca/donne_details.aspx?jdid=6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nnees.ville.montreal.qc.ca/dataset/calendrier-multiculturel" TargetMode="External"/><Relationship Id="rId4" Type="http://schemas.openxmlformats.org/officeDocument/2006/relationships/hyperlink" Target="http://donnees.ville.sherbrooke.qc.ca/group/standardisation-gvq" TargetMode="External"/><Relationship Id="rId5" Type="http://schemas.openxmlformats.org/officeDocument/2006/relationships/hyperlink" Target="http://www.donnees.gouv.qc.ca/?node=/donnees-details&amp;id=42421ff0-9385-4bd1-9d86-e39609f3ef9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tineau.ca/donneesouvertes/fiche_metadonnees_fr.aspx?id=-108957859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orgeintermunicipale/DocHackathonVdQ20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095600" y="3284984"/>
            <a:ext cx="348511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/>
              <a:t>GRANDE FINALE QUÉBÉCOISE:</a:t>
            </a:r>
            <a:br>
              <a:rPr lang="fr-CA" altLang="fr-FR" sz="1100" dirty="0" smtClean="0"/>
            </a:br>
            <a:endParaRPr lang="fr-CA" altLang="fr-FR" sz="1100" dirty="0" smtClean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r>
              <a:rPr lang="fr-CA" altLang="fr-FR" sz="1100" dirty="0" smtClean="0"/>
              <a:t>LES FINALISTES DES QUALIFICATIONS RÉGIONALES UNISSENT LEURS EFFORTS DANS UN SPRINT FINAL À L’ÉCHELLE QUÉBÉCOISE!</a:t>
            </a:r>
            <a:endParaRPr lang="fr-CA" altLang="fr-FR" sz="11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TOURNOI </a:t>
            </a:r>
            <a:r>
              <a:rPr lang="fr-CA" sz="3200" b="1" dirty="0" err="1" smtClean="0">
                <a:solidFill>
                  <a:schemeClr val="accent5">
                    <a:lumMod val="50000"/>
                  </a:schemeClr>
                </a:solidFill>
              </a:rPr>
              <a:t>HACKATHON</a:t>
            </a:r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DES DONNÉES OUVERTES</a:t>
            </a:r>
            <a:endParaRPr lang="fr-CA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lèche droite rayée 3"/>
          <p:cNvSpPr/>
          <p:nvPr/>
        </p:nvSpPr>
        <p:spPr bwMode="auto">
          <a:xfrm>
            <a:off x="708025" y="6185523"/>
            <a:ext cx="7796213" cy="438150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7972425" y="6461249"/>
            <a:ext cx="1189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>
                <a:solidFill>
                  <a:srgbClr val="0070C0"/>
                </a:solidFill>
                <a:latin typeface="Arial" pitchFamily="34" charset="0"/>
              </a:rPr>
              <a:t>29 mars</a:t>
            </a:r>
          </a:p>
        </p:txBody>
      </p:sp>
      <p:sp>
        <p:nvSpPr>
          <p:cNvPr id="6" name="Flèche droite rayée 5"/>
          <p:cNvSpPr/>
          <p:nvPr/>
        </p:nvSpPr>
        <p:spPr bwMode="auto">
          <a:xfrm>
            <a:off x="327024" y="6185523"/>
            <a:ext cx="3596904" cy="438150"/>
          </a:xfrm>
          <a:prstGeom prst="striped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latin typeface="Arial" panose="020B0604020202020204" pitchFamily="34" charset="0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3225428" y="6545659"/>
            <a:ext cx="1397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 dirty="0">
                <a:solidFill>
                  <a:srgbClr val="0070C0"/>
                </a:solidFill>
                <a:latin typeface="Arial" pitchFamily="34" charset="0"/>
              </a:rPr>
              <a:t>23 mars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247650" y="6512548"/>
            <a:ext cx="1165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>
                <a:solidFill>
                  <a:srgbClr val="0070C0"/>
                </a:solidFill>
                <a:latin typeface="Arial" pitchFamily="34" charset="0"/>
              </a:rPr>
              <a:t>22 mars</a:t>
            </a:r>
          </a:p>
        </p:txBody>
      </p:sp>
      <p:grpSp>
        <p:nvGrpSpPr>
          <p:cNvPr id="9" name="Groupe 9"/>
          <p:cNvGrpSpPr>
            <a:grpSpLocks/>
          </p:cNvGrpSpPr>
          <p:nvPr/>
        </p:nvGrpSpPr>
        <p:grpSpPr bwMode="auto">
          <a:xfrm>
            <a:off x="488156" y="5611611"/>
            <a:ext cx="2236788" cy="717550"/>
            <a:chOff x="939567" y="4476019"/>
            <a:chExt cx="2236916" cy="718141"/>
          </a:xfrm>
        </p:grpSpPr>
        <p:sp>
          <p:nvSpPr>
            <p:cNvPr id="10" name="ZoneTexte 1"/>
            <p:cNvSpPr txBox="1">
              <a:spLocks noChangeArrowheads="1"/>
            </p:cNvSpPr>
            <p:nvPr/>
          </p:nvSpPr>
          <p:spPr bwMode="auto">
            <a:xfrm>
              <a:off x="939567" y="4476019"/>
              <a:ext cx="1019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3600" b="1" dirty="0">
                  <a:solidFill>
                    <a:schemeClr val="tx1"/>
                  </a:solidFill>
                  <a:latin typeface="Segoe Print" pitchFamily="2" charset="0"/>
                </a:rPr>
                <a:t>1</a:t>
              </a:r>
              <a:r>
                <a:rPr lang="fr-CA" altLang="fr-FR" sz="3600" b="1" baseline="30000" dirty="0">
                  <a:solidFill>
                    <a:schemeClr val="tx1"/>
                  </a:solidFill>
                  <a:latin typeface="Segoe Print" pitchFamily="2" charset="0"/>
                </a:rPr>
                <a:t>ère</a:t>
              </a:r>
              <a:r>
                <a:rPr lang="fr-CA" altLang="fr-FR" sz="3600" b="1" dirty="0">
                  <a:solidFill>
                    <a:schemeClr val="tx1"/>
                  </a:solidFill>
                  <a:latin typeface="Segoe Print" pitchFamily="2" charset="0"/>
                </a:rPr>
                <a:t>  </a:t>
              </a:r>
            </a:p>
          </p:txBody>
        </p:sp>
        <p:sp>
          <p:nvSpPr>
            <p:cNvPr id="11" name="ZoneTexte 39"/>
            <p:cNvSpPr txBox="1">
              <a:spLocks noChangeArrowheads="1"/>
            </p:cNvSpPr>
            <p:nvPr/>
          </p:nvSpPr>
          <p:spPr bwMode="auto">
            <a:xfrm>
              <a:off x="1355303" y="4670940"/>
              <a:ext cx="18211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2800" b="1" dirty="0">
                  <a:solidFill>
                    <a:schemeClr val="tx1"/>
                  </a:solidFill>
                  <a:latin typeface="Segoe Print" pitchFamily="2" charset="0"/>
                </a:rPr>
                <a:t>Ronde</a:t>
              </a:r>
            </a:p>
          </p:txBody>
        </p:sp>
      </p:grpSp>
      <p:grpSp>
        <p:nvGrpSpPr>
          <p:cNvPr id="13" name="Groupe 47"/>
          <p:cNvGrpSpPr>
            <a:grpSpLocks/>
          </p:cNvGrpSpPr>
          <p:nvPr/>
        </p:nvGrpSpPr>
        <p:grpSpPr bwMode="auto">
          <a:xfrm>
            <a:off x="4273235" y="5733861"/>
            <a:ext cx="2322017" cy="646599"/>
            <a:chOff x="853842" y="4590319"/>
            <a:chExt cx="2322641" cy="646331"/>
          </a:xfrm>
        </p:grpSpPr>
        <p:sp>
          <p:nvSpPr>
            <p:cNvPr id="15" name="ZoneTexte 49"/>
            <p:cNvSpPr txBox="1">
              <a:spLocks noChangeArrowheads="1"/>
            </p:cNvSpPr>
            <p:nvPr/>
          </p:nvSpPr>
          <p:spPr bwMode="auto">
            <a:xfrm>
              <a:off x="853842" y="4590319"/>
              <a:ext cx="1019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3600" b="1">
                  <a:solidFill>
                    <a:schemeClr val="tx1"/>
                  </a:solidFill>
                  <a:latin typeface="Segoe Print" pitchFamily="2" charset="0"/>
                </a:rPr>
                <a:t>2</a:t>
              </a:r>
              <a:r>
                <a:rPr lang="fr-CA" altLang="fr-FR" sz="3600" b="1" baseline="30000">
                  <a:solidFill>
                    <a:schemeClr val="tx1"/>
                  </a:solidFill>
                  <a:latin typeface="Segoe Print" pitchFamily="2" charset="0"/>
                </a:rPr>
                <a:t>e</a:t>
              </a:r>
              <a:r>
                <a:rPr lang="fr-CA" altLang="fr-FR" sz="3600" b="1">
                  <a:solidFill>
                    <a:schemeClr val="tx1"/>
                  </a:solidFill>
                  <a:latin typeface="Segoe Print" pitchFamily="2" charset="0"/>
                </a:rPr>
                <a:t>   </a:t>
              </a:r>
            </a:p>
          </p:txBody>
        </p:sp>
        <p:sp>
          <p:nvSpPr>
            <p:cNvPr id="16" name="ZoneTexte 50"/>
            <p:cNvSpPr txBox="1">
              <a:spLocks noChangeArrowheads="1"/>
            </p:cNvSpPr>
            <p:nvPr/>
          </p:nvSpPr>
          <p:spPr bwMode="auto">
            <a:xfrm>
              <a:off x="1355303" y="4670940"/>
              <a:ext cx="1821180" cy="52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2800" b="1" dirty="0" smtClean="0">
                  <a:solidFill>
                    <a:schemeClr val="tx1"/>
                  </a:solidFill>
                  <a:latin typeface="Segoe Print" pitchFamily="2" charset="0"/>
                </a:rPr>
                <a:t>Ronde </a:t>
              </a:r>
              <a:endParaRPr lang="fr-CA" altLang="fr-FR" sz="2800" b="1" dirty="0">
                <a:solidFill>
                  <a:schemeClr val="tx1"/>
                </a:solidFill>
                <a:latin typeface="Segoe Print" pitchFamily="2" charset="0"/>
              </a:endParaRPr>
            </a:p>
          </p:txBody>
        </p:sp>
      </p:grpSp>
      <p:sp>
        <p:nvSpPr>
          <p:cNvPr id="17" name="ZoneTexte 48"/>
          <p:cNvSpPr txBox="1">
            <a:spLocks noChangeArrowheads="1"/>
          </p:cNvSpPr>
          <p:nvPr/>
        </p:nvSpPr>
        <p:spPr bwMode="auto">
          <a:xfrm>
            <a:off x="349418" y="3267137"/>
            <a:ext cx="6041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400" b="1" dirty="0" smtClean="0">
                <a:solidFill>
                  <a:srgbClr val="0070C0"/>
                </a:solidFill>
                <a:latin typeface="Segoe Print" pitchFamily="2" charset="0"/>
              </a:rPr>
              <a:t>Application sur les évènements et idées de sorties</a:t>
            </a:r>
            <a:endParaRPr lang="fr-CA" altLang="fr-FR" sz="1400" b="1" dirty="0">
              <a:solidFill>
                <a:srgbClr val="0070C0"/>
              </a:solidFill>
              <a:latin typeface="Segoe Print" pitchFamily="2" charset="0"/>
            </a:endParaRPr>
          </a:p>
        </p:txBody>
      </p:sp>
      <p:sp>
        <p:nvSpPr>
          <p:cNvPr id="18" name="ZoneTexte 48"/>
          <p:cNvSpPr txBox="1">
            <a:spLocks noChangeArrowheads="1"/>
          </p:cNvSpPr>
          <p:nvPr/>
        </p:nvSpPr>
        <p:spPr bwMode="auto">
          <a:xfrm>
            <a:off x="359280" y="1612962"/>
            <a:ext cx="6157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400" b="1" dirty="0" smtClean="0">
                <a:solidFill>
                  <a:srgbClr val="0070C0"/>
                </a:solidFill>
                <a:latin typeface="Segoe Print" pitchFamily="2" charset="0"/>
              </a:rPr>
              <a:t>Contribution au projet stationnements libres et ouverts</a:t>
            </a:r>
            <a:endParaRPr lang="fr-CA" altLang="fr-FR" sz="1400" b="1" dirty="0">
              <a:solidFill>
                <a:srgbClr val="0070C0"/>
              </a:solidFill>
              <a:latin typeface="Segoe Prin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812" y="1982371"/>
            <a:ext cx="34851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/>
              <a:t>A</a:t>
            </a:r>
            <a:r>
              <a:rPr lang="fr-CA" altLang="fr-FR" sz="1100" dirty="0" smtClean="0"/>
              <a:t>pplication hybride qui </a:t>
            </a:r>
            <a:r>
              <a:rPr lang="fr-CA" altLang="fr-FR" sz="1100" dirty="0"/>
              <a:t>facilitera la localisation des stationnements disponibles sur un rayon demandé en fonction de la position, de la localisation et de la période signifiées par l’utilisateur.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280" y="3638634"/>
            <a:ext cx="345601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/>
              <a:t>A</a:t>
            </a:r>
            <a:r>
              <a:rPr lang="fr-CA" altLang="fr-FR" sz="1100" dirty="0" smtClean="0"/>
              <a:t>pplication réalisée à l’aide des données standardisées des évènements et idées de sorties des villes de Gatineau, Montréal, Québec et Sherbrooke.</a:t>
            </a:r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571792"/>
            <a:ext cx="433894" cy="52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2" y="3601199"/>
            <a:ext cx="590550" cy="12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 descr="\\quesfsfw015\utilisateurs19$\ID067644\Mes Documents\Downloads\VDQ_pms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81" y="3495739"/>
            <a:ext cx="467519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 descr="Ville de Sherbrook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11462" r="27695" b="51314"/>
          <a:stretch>
            <a:fillRect/>
          </a:stretch>
        </p:blipFill>
        <p:spPr bwMode="auto">
          <a:xfrm>
            <a:off x="6910025" y="3538591"/>
            <a:ext cx="55483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>
            <a:fillRect/>
          </a:stretch>
        </p:blipFill>
        <p:spPr bwMode="auto">
          <a:xfrm>
            <a:off x="5178501" y="3529871"/>
            <a:ext cx="38814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255419" y="2708920"/>
            <a:ext cx="1062361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5 000$</a:t>
            </a:r>
            <a:endParaRPr lang="fr-CA" sz="1400" dirty="0"/>
          </a:p>
        </p:txBody>
      </p:sp>
      <p:sp>
        <p:nvSpPr>
          <p:cNvPr id="33" name="Rectangle 32"/>
          <p:cNvSpPr/>
          <p:nvPr/>
        </p:nvSpPr>
        <p:spPr>
          <a:xfrm>
            <a:off x="6255419" y="5049568"/>
            <a:ext cx="1134267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12 </a:t>
            </a:r>
            <a:r>
              <a:rPr lang="fr-CA" sz="1400" dirty="0"/>
              <a:t>5</a:t>
            </a:r>
            <a:r>
              <a:rPr lang="fr-CA" sz="1400" dirty="0" smtClean="0"/>
              <a:t>00$</a:t>
            </a:r>
            <a:endParaRPr lang="fr-CA" sz="1400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349418" y="3140968"/>
            <a:ext cx="821752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44042" y="1920739"/>
            <a:ext cx="34851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/>
              <a:t>LES ÉQUIPES FOURNIRONT UN ULTIME EFFORT, PUIS</a:t>
            </a:r>
          </a:p>
          <a:p>
            <a:pPr>
              <a:defRPr/>
            </a:pPr>
            <a:r>
              <a:rPr lang="fr-CA" altLang="fr-FR" sz="1100" dirty="0" smtClean="0"/>
              <a:t>PRÉSENTERONT LEURS PROJETS FINAUX. </a:t>
            </a:r>
          </a:p>
          <a:p>
            <a:pPr>
              <a:defRPr/>
            </a:pPr>
            <a:endParaRPr lang="fr-CA" altLang="fr-FR" sz="1100" dirty="0"/>
          </a:p>
          <a:p>
            <a:pPr>
              <a:defRPr/>
            </a:pPr>
            <a:r>
              <a:rPr lang="fr-CA" altLang="fr-FR" sz="1100" dirty="0" smtClean="0"/>
              <a:t>LA VILLE DE QUÉBEC REMETTRA À L’ÉQUIPE GAGNANTE:</a:t>
            </a:r>
            <a:endParaRPr lang="fr-CA" altLang="fr-FR" sz="1100" dirty="0"/>
          </a:p>
        </p:txBody>
      </p:sp>
      <p:sp>
        <p:nvSpPr>
          <p:cNvPr id="39" name="Rectangle 38"/>
          <p:cNvSpPr/>
          <p:nvPr/>
        </p:nvSpPr>
        <p:spPr>
          <a:xfrm>
            <a:off x="5951427" y="6047099"/>
            <a:ext cx="15741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CA" altLang="fr-FR" sz="1050" b="1" dirty="0">
                <a:latin typeface="Segoe Print" pitchFamily="2" charset="0"/>
                <a:ea typeface="ＭＳ Ｐゴシック" pitchFamily="34" charset="-128"/>
              </a:rPr>
              <a:t>Du 24 au 29 mars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056" y="4575859"/>
            <a:ext cx="34851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Bonification de l’application sur les évènements et idées de sorties développées lors de la 1</a:t>
            </a:r>
            <a:r>
              <a:rPr lang="fr-CA" altLang="fr-FR" sz="1100" baseline="30000" dirty="0" smtClean="0">
                <a:solidFill>
                  <a:schemeClr val="accent5">
                    <a:lumMod val="75000"/>
                  </a:schemeClr>
                </a:solidFill>
              </a:rPr>
              <a:t>ère</a:t>
            </a: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 ronde!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38162" y="4462953"/>
            <a:ext cx="34851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+ Qualification pour la finale québécoise!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5536" y="4403283"/>
            <a:ext cx="1062361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5 000$</a:t>
            </a:r>
            <a:endParaRPr lang="fr-CA" sz="1400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24" y="411163"/>
            <a:ext cx="1571045" cy="86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7" y="353423"/>
            <a:ext cx="923601" cy="92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2181370" y="6031236"/>
            <a:ext cx="15741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CA" altLang="fr-FR" sz="1050" b="1" dirty="0" smtClean="0">
                <a:latin typeface="Segoe Print" pitchFamily="2" charset="0"/>
                <a:ea typeface="ＭＳ Ｐゴシック" pitchFamily="34" charset="-128"/>
              </a:rPr>
              <a:t>22 et 23 mars</a:t>
            </a:r>
            <a:endParaRPr lang="fr-CA" altLang="fr-FR" sz="1050" b="1" dirty="0">
              <a:latin typeface="Segoe Print" pitchFamily="2" charset="0"/>
              <a:ea typeface="ＭＳ Ｐゴシック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8858" y="1428296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#</a:t>
            </a:r>
            <a:r>
              <a:rPr lang="fr-CA" dirty="0" err="1" smtClean="0"/>
              <a:t>hackvilles</a:t>
            </a:r>
            <a:endParaRPr lang="fr-CA" dirty="0" smtClean="0"/>
          </a:p>
        </p:txBody>
      </p:sp>
      <p:pic>
        <p:nvPicPr>
          <p:cNvPr id="4103" name="Picture 7" descr="https://encrypted-tbn1.gstatic.com/images?q=tbn:ANd9GcTuaji201kUeJqMRcaEqhWZ2ZlD2zFwBTh9HnHN68pDA61D8JCvggV6Wak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16" y="1319203"/>
            <a:ext cx="592428" cy="4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076056" y="5354338"/>
            <a:ext cx="34851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À condition d’assurer le soutien de l’application pendant les 12 mois suivants la compétition.</a:t>
            </a:r>
          </a:p>
        </p:txBody>
      </p:sp>
    </p:spTree>
    <p:extLst>
      <p:ext uri="{BB962C8B-B14F-4D97-AF65-F5344CB8AC3E}">
        <p14:creationId xmlns:p14="http://schemas.microsoft.com/office/powerpoint/2010/main" val="369616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58"/>
          <p:cNvSpPr>
            <a:spLocks noChangeArrowheads="1"/>
          </p:cNvSpPr>
          <p:nvPr/>
        </p:nvSpPr>
        <p:spPr bwMode="auto">
          <a:xfrm>
            <a:off x="218829" y="1374671"/>
            <a:ext cx="3893363" cy="525658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fr-CA">
              <a:latin typeface="Arial" charset="0"/>
              <a:cs typeface="+mn-cs"/>
            </a:endParaRPr>
          </a:p>
        </p:txBody>
      </p:sp>
      <p:sp>
        <p:nvSpPr>
          <p:cNvPr id="21" name="Rectangle 158"/>
          <p:cNvSpPr>
            <a:spLocks noChangeArrowheads="1"/>
          </p:cNvSpPr>
          <p:nvPr/>
        </p:nvSpPr>
        <p:spPr bwMode="auto">
          <a:xfrm>
            <a:off x="5220072" y="1412777"/>
            <a:ext cx="3893363" cy="525658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fr-CA">
              <a:latin typeface="Arial" charset="0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446276" y="4009733"/>
            <a:ext cx="3581591" cy="2047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/>
          <p:cNvSpPr/>
          <p:nvPr/>
        </p:nvSpPr>
        <p:spPr>
          <a:xfrm>
            <a:off x="5437107" y="1916833"/>
            <a:ext cx="3581591" cy="1879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A" b="1" dirty="0">
                <a:solidFill>
                  <a:schemeClr val="accent5">
                    <a:lumMod val="50000"/>
                  </a:schemeClr>
                </a:solidFill>
              </a:rPr>
              <a:t>Description du projet </a:t>
            </a:r>
            <a:br>
              <a:rPr lang="fr-CA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CA" b="1" dirty="0">
                <a:solidFill>
                  <a:schemeClr val="accent5">
                    <a:lumMod val="50000"/>
                  </a:schemeClr>
                </a:solidFill>
              </a:rPr>
              <a:t>stationnements libres et ouverts</a:t>
            </a:r>
            <a:br>
              <a:rPr lang="fr-CA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CA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229600" y="6140152"/>
            <a:ext cx="685800" cy="457200"/>
          </a:xfrm>
        </p:spPr>
        <p:txBody>
          <a:bodyPr/>
          <a:lstStyle/>
          <a:p>
            <a:pPr>
              <a:defRPr/>
            </a:pPr>
            <a:fld id="{DD513BE1-449A-4E4F-8D9A-AEB7CE151907}" type="slidenum">
              <a:rPr lang="fr-FR"/>
              <a:pPr>
                <a:defRPr/>
              </a:pPr>
              <a:t>2</a:t>
            </a:fld>
            <a:endParaRPr lang="fr-FR"/>
          </a:p>
        </p:txBody>
      </p:sp>
      <p:grpSp>
        <p:nvGrpSpPr>
          <p:cNvPr id="12" name="Groupe 66"/>
          <p:cNvGrpSpPr>
            <a:grpSpLocks/>
          </p:cNvGrpSpPr>
          <p:nvPr/>
        </p:nvGrpSpPr>
        <p:grpSpPr bwMode="auto">
          <a:xfrm>
            <a:off x="6883786" y="2364614"/>
            <a:ext cx="760412" cy="701675"/>
            <a:chOff x="7388267" y="3103972"/>
            <a:chExt cx="1436232" cy="1417859"/>
          </a:xfrm>
        </p:grpSpPr>
        <p:sp>
          <p:nvSpPr>
            <p:cNvPr id="13" name="ZoneTexte 86"/>
            <p:cNvSpPr txBox="1">
              <a:spLocks noChangeArrowheads="1"/>
            </p:cNvSpPr>
            <p:nvPr/>
          </p:nvSpPr>
          <p:spPr bwMode="auto">
            <a:xfrm>
              <a:off x="7388267" y="3838261"/>
              <a:ext cx="1436232" cy="68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Parcs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stationnement</a:t>
              </a:r>
            </a:p>
          </p:txBody>
        </p:sp>
        <p:pic>
          <p:nvPicPr>
            <p:cNvPr id="14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7041" y="3103972"/>
              <a:ext cx="1251153" cy="684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e 77"/>
          <p:cNvGrpSpPr>
            <a:grpSpLocks/>
          </p:cNvGrpSpPr>
          <p:nvPr/>
        </p:nvGrpSpPr>
        <p:grpSpPr bwMode="auto">
          <a:xfrm>
            <a:off x="6389896" y="4882597"/>
            <a:ext cx="515938" cy="684213"/>
            <a:chOff x="6471779" y="5010275"/>
            <a:chExt cx="1692555" cy="1611018"/>
          </a:xfrm>
        </p:grpSpPr>
        <p:pic>
          <p:nvPicPr>
            <p:cNvPr id="1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027" y="5010275"/>
              <a:ext cx="1177411" cy="78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ZoneTexte 123"/>
            <p:cNvSpPr txBox="1">
              <a:spLocks noChangeArrowheads="1"/>
            </p:cNvSpPr>
            <p:nvPr/>
          </p:nvSpPr>
          <p:spPr bwMode="auto">
            <a:xfrm>
              <a:off x="6471779" y="5824172"/>
              <a:ext cx="1692555" cy="797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Travaux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 routiers</a:t>
              </a:r>
            </a:p>
          </p:txBody>
        </p:sp>
      </p:grpSp>
      <p:grpSp>
        <p:nvGrpSpPr>
          <p:cNvPr id="32" name="Groupe 1"/>
          <p:cNvGrpSpPr>
            <a:grpSpLocks/>
          </p:cNvGrpSpPr>
          <p:nvPr/>
        </p:nvGrpSpPr>
        <p:grpSpPr bwMode="auto">
          <a:xfrm>
            <a:off x="5579762" y="4298937"/>
            <a:ext cx="835025" cy="687388"/>
            <a:chOff x="5403960" y="6280604"/>
            <a:chExt cx="848310" cy="687583"/>
          </a:xfrm>
        </p:grpSpPr>
        <p:sp>
          <p:nvSpPr>
            <p:cNvPr id="33" name="ZoneTexte 63"/>
            <p:cNvSpPr txBox="1">
              <a:spLocks noChangeArrowheads="1"/>
            </p:cNvSpPr>
            <p:nvPr/>
          </p:nvSpPr>
          <p:spPr bwMode="auto">
            <a:xfrm>
              <a:off x="5403960" y="6752743"/>
              <a:ext cx="8483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Voies publiques</a:t>
              </a: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42" y="6280604"/>
              <a:ext cx="532741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e 112"/>
          <p:cNvGrpSpPr>
            <a:grpSpLocks/>
          </p:cNvGrpSpPr>
          <p:nvPr/>
        </p:nvGrpSpPr>
        <p:grpSpPr bwMode="auto">
          <a:xfrm>
            <a:off x="5668349" y="5218483"/>
            <a:ext cx="665163" cy="682625"/>
            <a:chOff x="5611692" y="4922259"/>
            <a:chExt cx="1519812" cy="1632503"/>
          </a:xfrm>
        </p:grpSpPr>
        <p:pic>
          <p:nvPicPr>
            <p:cNvPr id="36" name="Picture 4" descr="http://ville.montreal.qc.ca/pls/portal/docs/1/6528606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692" y="4922259"/>
              <a:ext cx="1047750" cy="88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ZoneTexte 114"/>
            <p:cNvSpPr txBox="1">
              <a:spLocks noChangeArrowheads="1"/>
            </p:cNvSpPr>
            <p:nvPr/>
          </p:nvSpPr>
          <p:spPr bwMode="auto">
            <a:xfrm>
              <a:off x="5653780" y="5826867"/>
              <a:ext cx="1477724" cy="727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Panneaux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stationnement</a:t>
              </a:r>
            </a:p>
          </p:txBody>
        </p:sp>
      </p:grpSp>
      <p:grpSp>
        <p:nvGrpSpPr>
          <p:cNvPr id="38" name="Groupe 2"/>
          <p:cNvGrpSpPr>
            <a:grpSpLocks/>
          </p:cNvGrpSpPr>
          <p:nvPr/>
        </p:nvGrpSpPr>
        <p:grpSpPr bwMode="auto">
          <a:xfrm>
            <a:off x="7688097" y="5080832"/>
            <a:ext cx="735013" cy="633412"/>
            <a:chOff x="2451259" y="6600314"/>
            <a:chExt cx="745717" cy="632640"/>
          </a:xfrm>
        </p:grpSpPr>
        <p:sp>
          <p:nvSpPr>
            <p:cNvPr id="39" name="ZoneTexte 110"/>
            <p:cNvSpPr txBox="1">
              <a:spLocks noChangeArrowheads="1"/>
            </p:cNvSpPr>
            <p:nvPr/>
          </p:nvSpPr>
          <p:spPr bwMode="auto">
            <a:xfrm>
              <a:off x="2451259" y="7017510"/>
              <a:ext cx="74571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Lieux publics</a:t>
              </a:r>
            </a:p>
          </p:txBody>
        </p:sp>
        <p:pic>
          <p:nvPicPr>
            <p:cNvPr id="40" name="Picture 4" descr="https://encrypted-tbn1.gstatic.com/images?q=tbn:ANd9GcSGrZpMFVV7e6A4uzOdxQojqo6T16c_vs1IUKoObWA6NRVYBRk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682" y="6600314"/>
              <a:ext cx="622791" cy="414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Can 27"/>
          <p:cNvSpPr>
            <a:spLocks noChangeArrowheads="1"/>
          </p:cNvSpPr>
          <p:nvPr/>
        </p:nvSpPr>
        <p:spPr bwMode="auto">
          <a:xfrm flipH="1">
            <a:off x="7884404" y="2439249"/>
            <a:ext cx="261420" cy="378655"/>
          </a:xfrm>
          <a:prstGeom prst="can">
            <a:avLst>
              <a:gd name="adj" fmla="val 4799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fr-FR" sz="900" b="1">
              <a:latin typeface="Cambria" pitchFamily="18" charset="0"/>
              <a:ea typeface="ＭＳ Ｐゴシック" pitchFamily="34" charset="-128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5344594" y="1916832"/>
            <a:ext cx="3633511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Données dynamiques – Disponibilité des stationnements</a:t>
            </a:r>
          </a:p>
        </p:txBody>
      </p:sp>
      <p:sp>
        <p:nvSpPr>
          <p:cNvPr id="49" name="ZoneTexte 20"/>
          <p:cNvSpPr txBox="1">
            <a:spLocks noChangeArrowheads="1"/>
          </p:cNvSpPr>
          <p:nvPr/>
        </p:nvSpPr>
        <p:spPr bwMode="auto">
          <a:xfrm>
            <a:off x="6239329" y="4293899"/>
            <a:ext cx="1741488" cy="230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CA" sz="900" u="sng" dirty="0" smtClean="0">
                <a:cs typeface="+mn-cs"/>
              </a:rPr>
              <a:t>http://donnees.ville.quebec.qc.ca/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5899312" y="4034014"/>
            <a:ext cx="2448272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Jeux de données  téléchargeables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5818605" y="1499717"/>
            <a:ext cx="2818593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Plateforme données ouvertes – Ville de Québec</a:t>
            </a:r>
          </a:p>
        </p:txBody>
      </p: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494677" y="1499717"/>
            <a:ext cx="3089429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Projet de stationnement libre et ouvert</a:t>
            </a:r>
          </a:p>
        </p:txBody>
      </p:sp>
      <p:sp>
        <p:nvSpPr>
          <p:cNvPr id="80" name="ZoneTexte 110"/>
          <p:cNvSpPr txBox="1">
            <a:spLocks noChangeArrowheads="1"/>
          </p:cNvSpPr>
          <p:nvPr/>
        </p:nvSpPr>
        <p:spPr bwMode="auto">
          <a:xfrm>
            <a:off x="6990089" y="4986243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CA" altLang="fr-FR" sz="800" dirty="0">
                <a:latin typeface="Times" pitchFamily="18" charset="0"/>
              </a:rPr>
              <a:t>Évènements</a:t>
            </a:r>
          </a:p>
        </p:txBody>
      </p:sp>
      <p:pic>
        <p:nvPicPr>
          <p:cNvPr id="81" name="Picture 2" descr="http://www.elektronikaddiction.com/dotclear/images/Chlo/2006-05/dance_valley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84" y="4524311"/>
            <a:ext cx="5524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473657" y="2098759"/>
            <a:ext cx="35362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CA" sz="800" u="sng" dirty="0">
                <a:latin typeface="Arial" charset="0"/>
              </a:rPr>
              <a:t>http://</a:t>
            </a:r>
            <a:r>
              <a:rPr lang="en-CA" sz="800" u="sng" dirty="0" smtClean="0">
                <a:latin typeface="Arial" charset="0"/>
              </a:rPr>
              <a:t>acc-api.ville.quebec.qc.ca/stationnement/rest/vdqpark/availabilityservice</a:t>
            </a:r>
            <a:endParaRPr lang="fr-CA" sz="800" u="sng" dirty="0">
              <a:latin typeface="Arial" charset="0"/>
            </a:endParaRPr>
          </a:p>
        </p:txBody>
      </p:sp>
      <p:sp>
        <p:nvSpPr>
          <p:cNvPr id="102" name="Can 27"/>
          <p:cNvSpPr>
            <a:spLocks noChangeArrowheads="1"/>
          </p:cNvSpPr>
          <p:nvPr/>
        </p:nvSpPr>
        <p:spPr bwMode="auto">
          <a:xfrm flipH="1">
            <a:off x="8051726" y="3079028"/>
            <a:ext cx="261420" cy="378655"/>
          </a:xfrm>
          <a:prstGeom prst="can">
            <a:avLst>
              <a:gd name="adj" fmla="val 4799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fr-FR" sz="900" b="1">
              <a:latin typeface="Cambria" pitchFamily="18" charset="0"/>
              <a:ea typeface="ＭＳ Ｐゴシック" pitchFamily="34" charset="-128"/>
            </a:endParaRPr>
          </a:p>
        </p:txBody>
      </p:sp>
      <p:sp>
        <p:nvSpPr>
          <p:cNvPr id="103" name="Text Box 19"/>
          <p:cNvSpPr txBox="1">
            <a:spLocks noChangeArrowheads="1"/>
          </p:cNvSpPr>
          <p:nvPr/>
        </p:nvSpPr>
        <p:spPr bwMode="auto">
          <a:xfrm>
            <a:off x="7480126" y="2812679"/>
            <a:ext cx="1069975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err="1" smtClean="0">
                <a:latin typeface="Arial" pitchFamily="34" charset="0"/>
              </a:rPr>
              <a:t>TJD</a:t>
            </a:r>
            <a:endParaRPr lang="fr-FR" altLang="fr-FR" sz="900" b="1" dirty="0" smtClean="0">
              <a:latin typeface="Arial" pitchFamily="34" charset="0"/>
              <a:cs typeface="+mn-cs"/>
            </a:endParaRPr>
          </a:p>
        </p:txBody>
      </p:sp>
      <p:sp>
        <p:nvSpPr>
          <p:cNvPr id="104" name="Text Box 19"/>
          <p:cNvSpPr txBox="1">
            <a:spLocks noChangeArrowheads="1"/>
          </p:cNvSpPr>
          <p:nvPr/>
        </p:nvSpPr>
        <p:spPr bwMode="auto">
          <a:xfrm>
            <a:off x="7674301" y="3457683"/>
            <a:ext cx="1069975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err="1" smtClean="0">
                <a:latin typeface="Arial" pitchFamily="34" charset="0"/>
              </a:rPr>
              <a:t>CaleSystems</a:t>
            </a:r>
            <a:endParaRPr lang="fr-FR" altLang="fr-FR" sz="900" b="1" dirty="0" smtClean="0">
              <a:latin typeface="Arial" pitchFamily="34" charset="0"/>
              <a:cs typeface="+mn-cs"/>
            </a:endParaRPr>
          </a:p>
        </p:txBody>
      </p:sp>
      <p:grpSp>
        <p:nvGrpSpPr>
          <p:cNvPr id="9" name="Groupe 52"/>
          <p:cNvGrpSpPr>
            <a:grpSpLocks/>
          </p:cNvGrpSpPr>
          <p:nvPr/>
        </p:nvGrpSpPr>
        <p:grpSpPr bwMode="auto">
          <a:xfrm>
            <a:off x="6929500" y="3036178"/>
            <a:ext cx="628650" cy="787400"/>
            <a:chOff x="7501086" y="1970639"/>
            <a:chExt cx="1209468" cy="1292114"/>
          </a:xfrm>
        </p:grpSpPr>
        <p:pic>
          <p:nvPicPr>
            <p:cNvPr id="10" name="Picture 11" descr="http://cache.20minutes.fr/img/photos/20mn_indesign/2010-03/2010-03-30/article_3003-STR03-HORODATEUR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086" y="1970639"/>
              <a:ext cx="1122364" cy="74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ZoneTexte 84"/>
            <p:cNvSpPr txBox="1">
              <a:spLocks noChangeArrowheads="1"/>
            </p:cNvSpPr>
            <p:nvPr/>
          </p:nvSpPr>
          <p:spPr bwMode="auto">
            <a:xfrm>
              <a:off x="7513044" y="2707742"/>
              <a:ext cx="1197510" cy="555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Bornes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paiement</a:t>
              </a:r>
            </a:p>
          </p:txBody>
        </p: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3" y="2098759"/>
            <a:ext cx="3137817" cy="206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29"/>
          <p:cNvGrpSpPr>
            <a:grpSpLocks/>
          </p:cNvGrpSpPr>
          <p:nvPr/>
        </p:nvGrpSpPr>
        <p:grpSpPr bwMode="auto">
          <a:xfrm>
            <a:off x="2840133" y="1929588"/>
            <a:ext cx="1160177" cy="2073375"/>
            <a:chOff x="201795" y="1479247"/>
            <a:chExt cx="1240138" cy="2183794"/>
          </a:xfrm>
        </p:grpSpPr>
        <p:pic>
          <p:nvPicPr>
            <p:cNvPr id="6" name="Picture 2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016050"/>
              <a:ext cx="916758" cy="16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18" y="3020344"/>
              <a:ext cx="556515" cy="58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95" y="1479247"/>
              <a:ext cx="1108137" cy="43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0" name="Rectangle 109"/>
          <p:cNvSpPr/>
          <p:nvPr/>
        </p:nvSpPr>
        <p:spPr>
          <a:xfrm>
            <a:off x="1405893" y="4762076"/>
            <a:ext cx="2187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200" dirty="0" smtClean="0">
                <a:hlinkClick r:id="rId13"/>
              </a:rPr>
              <a:t>Code source</a:t>
            </a:r>
            <a:r>
              <a:rPr lang="fr-CA" sz="1200" dirty="0" smtClean="0"/>
              <a:t> disponible</a:t>
            </a:r>
          </a:p>
          <a:p>
            <a:r>
              <a:rPr lang="fr-CA" sz="1200" dirty="0" smtClean="0"/>
              <a:t>sous licence MIT</a:t>
            </a:r>
            <a:endParaRPr lang="fr-CA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866342" cy="104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539552" y="5319655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700" dirty="0" smtClean="0"/>
              <a:t>https://github.com/stationnement-quebec/stationnement-quebec/</a:t>
            </a:r>
            <a:endParaRPr lang="fr-CA" sz="700" dirty="0"/>
          </a:p>
        </p:txBody>
      </p:sp>
      <p:sp>
        <p:nvSpPr>
          <p:cNvPr id="112" name="Rectangle 111"/>
          <p:cNvSpPr/>
          <p:nvPr/>
        </p:nvSpPr>
        <p:spPr>
          <a:xfrm>
            <a:off x="494677" y="554982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b="1" dirty="0" smtClean="0"/>
              <a:t>Développée par </a:t>
            </a:r>
            <a:r>
              <a:rPr lang="fr-CA" sz="1200" dirty="0" smtClean="0"/>
              <a:t>: </a:t>
            </a:r>
            <a:br>
              <a:rPr lang="fr-CA" sz="1200" dirty="0" smtClean="0"/>
            </a:br>
            <a:r>
              <a:rPr lang="fr-CA" sz="1200" dirty="0" smtClean="0"/>
              <a:t>Guillaume </a:t>
            </a:r>
            <a:r>
              <a:rPr lang="fr-CA" sz="1200" dirty="0" err="1" smtClean="0"/>
              <a:t>Campagna</a:t>
            </a:r>
            <a:endParaRPr lang="fr-CA" sz="1200" dirty="0" smtClean="0"/>
          </a:p>
          <a:p>
            <a:r>
              <a:rPr lang="fr-CA" sz="1200" dirty="0"/>
              <a:t>D</a:t>
            </a:r>
            <a:r>
              <a:rPr lang="fr-CA" sz="1200" dirty="0" smtClean="0"/>
              <a:t>aniel Garceau</a:t>
            </a:r>
          </a:p>
          <a:p>
            <a:r>
              <a:rPr lang="fr-CA" sz="1200" dirty="0" smtClean="0"/>
              <a:t>Maxime Boucher-Allard</a:t>
            </a:r>
          </a:p>
          <a:p>
            <a:r>
              <a:rPr lang="fr-CA" sz="1200" dirty="0" smtClean="0"/>
              <a:t>Olivier Dufour</a:t>
            </a:r>
            <a:endParaRPr lang="fr-CA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08" y="6150707"/>
            <a:ext cx="1311598" cy="4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Rectangle 112"/>
          <p:cNvSpPr/>
          <p:nvPr/>
        </p:nvSpPr>
        <p:spPr>
          <a:xfrm>
            <a:off x="1563280" y="4293096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100" u="sng" dirty="0" smtClean="0">
                <a:hlinkClick r:id="rId16"/>
              </a:rPr>
              <a:t>http://gcampmacmini.no-ip.org:3000/</a:t>
            </a:r>
            <a:endParaRPr lang="fr-CA" sz="1100" dirty="0" smtClean="0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57919">
            <a:off x="6482123" y="2789517"/>
            <a:ext cx="172143" cy="1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Arc plein 129"/>
          <p:cNvSpPr/>
          <p:nvPr/>
        </p:nvSpPr>
        <p:spPr bwMode="auto">
          <a:xfrm rot="16800437">
            <a:off x="6301460" y="2668421"/>
            <a:ext cx="506413" cy="417513"/>
          </a:xfrm>
          <a:prstGeom prst="blockArc">
            <a:avLst>
              <a:gd name="adj1" fmla="val 12761005"/>
              <a:gd name="adj2" fmla="val 20587065"/>
              <a:gd name="adj3" fmla="val 14851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cs typeface="+mn-cs"/>
            </a:endParaRPr>
          </a:p>
        </p:txBody>
      </p:sp>
      <p:sp>
        <p:nvSpPr>
          <p:cNvPr id="131" name="Arc plein 130"/>
          <p:cNvSpPr/>
          <p:nvPr/>
        </p:nvSpPr>
        <p:spPr bwMode="auto">
          <a:xfrm rot="16800437">
            <a:off x="6200249" y="2636002"/>
            <a:ext cx="506413" cy="417513"/>
          </a:xfrm>
          <a:prstGeom prst="blockArc">
            <a:avLst>
              <a:gd name="adj1" fmla="val 12761005"/>
              <a:gd name="adj2" fmla="val 20587065"/>
              <a:gd name="adj3" fmla="val 14851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cs typeface="+mn-cs"/>
            </a:endParaRPr>
          </a:p>
        </p:txBody>
      </p:sp>
      <p:sp>
        <p:nvSpPr>
          <p:cNvPr id="114" name="Double flèche horizontale 113"/>
          <p:cNvSpPr/>
          <p:nvPr/>
        </p:nvSpPr>
        <p:spPr>
          <a:xfrm>
            <a:off x="3940854" y="3939955"/>
            <a:ext cx="1440160" cy="542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940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69085"/>
            <a:ext cx="7859216" cy="95410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Stationnements </a:t>
            </a:r>
            <a:r>
              <a:rPr lang="fr-CA" altLang="fr-FR" sz="2800" b="1" i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libres et </a:t>
            </a:r>
            <a: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ouverts</a:t>
            </a:r>
            <a:b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Évaluation par le jury</a:t>
            </a:r>
            <a:endParaRPr lang="fr-CA" sz="2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 éliminatoire</a:t>
            </a:r>
            <a:r>
              <a:rPr lang="fr-CA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</a:t>
            </a:r>
            <a:endParaRPr lang="fr-CA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fr-CA" sz="1600" dirty="0"/>
              <a:t>Respect </a:t>
            </a:r>
            <a:r>
              <a:rPr lang="fr-CA" sz="1600" dirty="0" smtClean="0"/>
              <a:t>de </a:t>
            </a:r>
            <a:r>
              <a:rPr lang="fr-CA" sz="1600" dirty="0"/>
              <a:t>l’architecture logicielle </a:t>
            </a:r>
            <a:r>
              <a:rPr lang="fr-CA" sz="1600" dirty="0" smtClean="0"/>
              <a:t>établie</a:t>
            </a:r>
          </a:p>
          <a:p>
            <a:pPr marL="457200" lvl="1" indent="0">
              <a:buNone/>
            </a:pPr>
            <a:endParaRPr lang="fr-CA" sz="1600" dirty="0"/>
          </a:p>
          <a:p>
            <a:pPr marL="0" indent="0">
              <a:lnSpc>
                <a:spcPct val="80000"/>
              </a:lnSpc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technologiques:</a:t>
            </a:r>
          </a:p>
          <a:p>
            <a:pPr lvl="1"/>
            <a:r>
              <a:rPr lang="fr-CA" sz="1600" dirty="0"/>
              <a:t>Qualité du design et de l’expérience utilisateur </a:t>
            </a:r>
            <a:r>
              <a:rPr lang="fr-CA" sz="1600" dirty="0" smtClean="0"/>
              <a:t>(35 </a:t>
            </a:r>
            <a:r>
              <a:rPr lang="fr-CA" sz="1600" dirty="0"/>
              <a:t>pts)</a:t>
            </a:r>
          </a:p>
          <a:p>
            <a:pPr lvl="2"/>
            <a:r>
              <a:rPr lang="fr-CA" sz="1200" dirty="0"/>
              <a:t>Interface qui s’adapte en fonction de l’appareil (mobile, tablette, PC)</a:t>
            </a:r>
          </a:p>
          <a:p>
            <a:pPr lvl="2"/>
            <a:r>
              <a:rPr lang="fr-CA" sz="1200" dirty="0"/>
              <a:t>Navigation et attractivité de l’application</a:t>
            </a:r>
          </a:p>
          <a:p>
            <a:pPr lvl="1"/>
            <a:r>
              <a:rPr lang="fr-CA" sz="1600" dirty="0" smtClean="0"/>
              <a:t>Ajout de fonctionnalités à valeur ajoutée pour l’utilisateur (35 pts)</a:t>
            </a:r>
          </a:p>
          <a:p>
            <a:pPr marL="457200" lvl="1" indent="0">
              <a:buNone/>
            </a:pPr>
            <a:endParaRPr lang="fr-CA" sz="1600" dirty="0" smtClean="0"/>
          </a:p>
          <a:p>
            <a:pPr marL="0" indent="0">
              <a:buNone/>
            </a:pPr>
            <a:r>
              <a:rPr lang="fr-CA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généraux:</a:t>
            </a:r>
          </a:p>
          <a:p>
            <a:pPr lvl="1"/>
            <a:r>
              <a:rPr lang="fr-CA" sz="1600" dirty="0" smtClean="0"/>
              <a:t>Originalité et innovation (15 pts)</a:t>
            </a:r>
          </a:p>
          <a:p>
            <a:pPr lvl="1"/>
            <a:r>
              <a:rPr lang="fr-CA" sz="1600" dirty="0" smtClean="0"/>
              <a:t>Intégration du </a:t>
            </a:r>
            <a:r>
              <a:rPr lang="fr-CA" sz="1600" dirty="0" err="1" smtClean="0"/>
              <a:t>PIV</a:t>
            </a:r>
            <a:r>
              <a:rPr lang="fr-CA" sz="1600" dirty="0" smtClean="0"/>
              <a:t>, des couleurs et des normes graphiques de la Ville de Québec (15 pts)</a:t>
            </a:r>
          </a:p>
          <a:p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46733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55713"/>
            <a:ext cx="7707303" cy="954107"/>
          </a:xfrm>
        </p:spPr>
        <p:txBody>
          <a:bodyPr wrap="none">
            <a:spAutoFit/>
          </a:bodyPr>
          <a:lstStyle/>
          <a:p>
            <a:pPr algn="l"/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Tournoi </a:t>
            </a:r>
            <a:r>
              <a:rPr lang="fr-CA" altLang="fr-FR" sz="2800" b="1" dirty="0" err="1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hackathon</a:t>
            </a: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– Volet provincial</a:t>
            </a:r>
            <a:b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fr-CA" altLang="fr-FR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sur les évènements et </a:t>
            </a: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idées </a:t>
            </a:r>
            <a:r>
              <a:rPr lang="fr-CA" altLang="fr-FR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 sorties </a:t>
            </a:r>
            <a:endParaRPr lang="fr-CA" sz="2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éliminatoires</a:t>
            </a:r>
          </a:p>
          <a:p>
            <a:pPr lvl="1"/>
            <a:r>
              <a:rPr lang="fr-CA" dirty="0" smtClean="0"/>
              <a:t>Utilisation des données standardisées sur les évènements</a:t>
            </a:r>
          </a:p>
          <a:p>
            <a:pPr lvl="1"/>
            <a:r>
              <a:rPr lang="fr-CA" dirty="0" smtClean="0"/>
              <a:t>Langue -&gt; application en français</a:t>
            </a:r>
          </a:p>
          <a:p>
            <a:pPr marL="457200" lvl="1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technologiques (50 pts)</a:t>
            </a:r>
          </a:p>
          <a:p>
            <a:pPr lvl="1"/>
            <a:r>
              <a:rPr lang="fr-CA" dirty="0" smtClean="0"/>
              <a:t>Utilisation des données ouvertes de Tourisme Québec (15 pts)</a:t>
            </a:r>
          </a:p>
          <a:p>
            <a:pPr lvl="1"/>
            <a:r>
              <a:rPr lang="fr-CA" dirty="0" smtClean="0"/>
              <a:t>Ergonomie et accessibilité (15 pts)</a:t>
            </a:r>
          </a:p>
          <a:p>
            <a:pPr lvl="1"/>
            <a:r>
              <a:rPr lang="fr-CA" dirty="0" smtClean="0"/>
              <a:t>Sécurité et vie privée (10 pts)</a:t>
            </a:r>
          </a:p>
          <a:p>
            <a:pPr lvl="1"/>
            <a:r>
              <a:rPr lang="fr-CA" dirty="0" smtClean="0"/>
              <a:t>Niveau d’avancement (10 pts)</a:t>
            </a:r>
          </a:p>
          <a:p>
            <a:pPr lvl="1"/>
            <a:endParaRPr lang="fr-CA" dirty="0" smtClean="0"/>
          </a:p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généraux (50 pts)</a:t>
            </a:r>
          </a:p>
          <a:p>
            <a:pPr lvl="1"/>
            <a:r>
              <a:rPr lang="en-GB" dirty="0" smtClean="0"/>
              <a:t>Vision </a:t>
            </a:r>
            <a:r>
              <a:rPr lang="en-GB" dirty="0" err="1" smtClean="0"/>
              <a:t>innovante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r>
              <a:rPr lang="en-GB" dirty="0" err="1" smtClean="0"/>
              <a:t>Multilangue</a:t>
            </a:r>
            <a:r>
              <a:rPr lang="en-GB" dirty="0" smtClean="0"/>
              <a:t> (</a:t>
            </a:r>
            <a:r>
              <a:rPr lang="fr-CA" dirty="0" smtClean="0"/>
              <a:t>5 pts)</a:t>
            </a:r>
          </a:p>
          <a:p>
            <a:pPr lvl="1"/>
            <a:r>
              <a:rPr lang="en-GB" dirty="0" err="1" smtClean="0"/>
              <a:t>Utilité</a:t>
            </a:r>
            <a:r>
              <a:rPr lang="en-GB" dirty="0" smtClean="0"/>
              <a:t> pour les </a:t>
            </a:r>
            <a:r>
              <a:rPr lang="en-GB" dirty="0" err="1" smtClean="0"/>
              <a:t>citoyens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r>
              <a:rPr lang="en-GB" dirty="0" err="1" smtClean="0"/>
              <a:t>Facteurs</a:t>
            </a:r>
            <a:r>
              <a:rPr lang="en-GB" dirty="0" smtClean="0"/>
              <a:t> </a:t>
            </a:r>
            <a:r>
              <a:rPr lang="en-GB" dirty="0" err="1" smtClean="0"/>
              <a:t>économiques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endParaRPr lang="fr-C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53" y="6302212"/>
            <a:ext cx="1153236" cy="25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\\quesfsfw015\utilisateurs19$\ID067644\Mes Documents\Downloads\VDQ_pms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89" y="5626769"/>
            <a:ext cx="802356" cy="51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Ville de Sherbroo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11462" r="27695" b="51314"/>
          <a:stretch>
            <a:fillRect/>
          </a:stretch>
        </p:blipFill>
        <p:spPr bwMode="auto">
          <a:xfrm>
            <a:off x="7687261" y="6232041"/>
            <a:ext cx="919567" cy="36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>
            <a:fillRect/>
          </a:stretch>
        </p:blipFill>
        <p:spPr bwMode="auto">
          <a:xfrm>
            <a:off x="6395813" y="5635898"/>
            <a:ext cx="670031" cy="40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fr-CA" dirty="0" smtClean="0">
                <a:solidFill>
                  <a:schemeClr val="accent5">
                    <a:lumMod val="50000"/>
                  </a:schemeClr>
                </a:solidFill>
              </a:rPr>
              <a:t>onnées standardisées</a:t>
            </a:r>
            <a:br>
              <a:rPr lang="fr-CA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CA" dirty="0" smtClean="0">
                <a:solidFill>
                  <a:schemeClr val="accent5">
                    <a:lumMod val="50000"/>
                  </a:schemeClr>
                </a:solidFill>
              </a:rPr>
              <a:t>Ville de Québec</a:t>
            </a:r>
            <a:r>
              <a:rPr lang="fr-CA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fr-C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Évènements</a:t>
            </a: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2"/>
              </a:rPr>
              <a:t>http://donnees.ville.quebec.qc.ca/donne_details.aspx?jdid=69</a:t>
            </a:r>
            <a:endParaRPr lang="fr-CA" sz="2400" dirty="0" smtClean="0"/>
          </a:p>
          <a:p>
            <a:pPr marL="0" indent="0">
              <a:buNone/>
            </a:pPr>
            <a:r>
              <a:rPr lang="fr-CA" sz="2400" dirty="0"/>
              <a:t> 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Activités de loisirs gratuites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3"/>
              </a:rPr>
              <a:t>http</a:t>
            </a:r>
            <a:r>
              <a:rPr lang="fr-CA" sz="2400" u="sng" dirty="0">
                <a:hlinkClick r:id="rId3"/>
              </a:rPr>
              <a:t>://donnees.ville.quebec.qc.ca/donne_details.aspx?jdid=70</a:t>
            </a:r>
            <a:endParaRPr lang="fr-CA" sz="2400" dirty="0"/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Activités de loisirs payantes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4"/>
              </a:rPr>
              <a:t>http</a:t>
            </a:r>
            <a:r>
              <a:rPr lang="fr-CA" sz="2400" u="sng" dirty="0">
                <a:hlinkClick r:id="rId4"/>
              </a:rPr>
              <a:t>://donnees.ville.quebec.qc.ca/donne_details.aspx?jdid=71</a:t>
            </a:r>
            <a:endParaRPr lang="fr-CA" sz="2400" dirty="0"/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71926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215968"/>
                </a:solidFill>
              </a:rPr>
              <a:t>D</a:t>
            </a:r>
            <a:r>
              <a:rPr lang="en-US" dirty="0" err="1" smtClean="0">
                <a:solidFill>
                  <a:srgbClr val="215968"/>
                </a:solidFill>
              </a:rPr>
              <a:t>onnées</a:t>
            </a:r>
            <a:r>
              <a:rPr lang="en-US" dirty="0" smtClean="0">
                <a:solidFill>
                  <a:srgbClr val="215968"/>
                </a:solidFill>
              </a:rPr>
              <a:t> </a:t>
            </a:r>
            <a:r>
              <a:rPr lang="en-US" dirty="0" err="1" smtClean="0">
                <a:solidFill>
                  <a:srgbClr val="215968"/>
                </a:solidFill>
              </a:rPr>
              <a:t>standardisées</a:t>
            </a:r>
            <a:r>
              <a:rPr lang="en-US" dirty="0" smtClean="0">
                <a:solidFill>
                  <a:srgbClr val="215968"/>
                </a:solidFill>
              </a:rPr>
              <a:t> des </a:t>
            </a:r>
            <a:r>
              <a:rPr lang="en-US" dirty="0" err="1" smtClean="0">
                <a:solidFill>
                  <a:srgbClr val="215968"/>
                </a:solidFill>
              </a:rPr>
              <a:t>autres</a:t>
            </a:r>
            <a:r>
              <a:rPr lang="en-US" dirty="0" smtClean="0">
                <a:solidFill>
                  <a:srgbClr val="215968"/>
                </a:solidFill>
              </a:rPr>
              <a:t> </a:t>
            </a:r>
            <a:r>
              <a:rPr lang="en-US" dirty="0" err="1" smtClean="0">
                <a:solidFill>
                  <a:srgbClr val="215968"/>
                </a:solidFill>
              </a:rPr>
              <a:t>villes</a:t>
            </a:r>
            <a:r>
              <a:rPr lang="en-US" dirty="0" smtClean="0">
                <a:solidFill>
                  <a:srgbClr val="215968"/>
                </a:solidFill>
              </a:rPr>
              <a:t> et du </a:t>
            </a:r>
            <a:r>
              <a:rPr lang="en-US" dirty="0" err="1" smtClean="0">
                <a:solidFill>
                  <a:srgbClr val="215968"/>
                </a:solidFill>
              </a:rPr>
              <a:t>gouvernement</a:t>
            </a:r>
            <a:r>
              <a:rPr lang="en-US" dirty="0" smtClean="0">
                <a:solidFill>
                  <a:srgbClr val="215968"/>
                </a:solidFill>
              </a:rPr>
              <a:t> du Québec</a:t>
            </a:r>
            <a:endParaRPr lang="en-US" dirty="0">
              <a:solidFill>
                <a:srgbClr val="21596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Gatineau </a:t>
            </a:r>
            <a:r>
              <a:rPr lang="fr-FR" sz="1600" dirty="0" smtClean="0"/>
              <a:t>: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				  </a:t>
            </a:r>
            <a:r>
              <a:rPr lang="fr-FR" sz="1600" dirty="0" smtClean="0">
                <a:hlinkClick r:id="rId2"/>
              </a:rPr>
              <a:t>http</a:t>
            </a:r>
            <a:r>
              <a:rPr lang="fr-FR" sz="1600" dirty="0">
                <a:hlinkClick r:id="rId2"/>
              </a:rPr>
              <a:t>://www.gatineau.ca/donneesouvertes/fiche_metadonnees_fr.aspx?id=-</a:t>
            </a:r>
            <a:r>
              <a:rPr lang="fr-FR" sz="1600" dirty="0" smtClean="0">
                <a:hlinkClick r:id="rId2"/>
              </a:rPr>
              <a:t>1089578594</a:t>
            </a:r>
            <a:r>
              <a:rPr lang="fr-FR" sz="1600" dirty="0" smtClean="0"/>
              <a:t> </a:t>
            </a:r>
            <a:endParaRPr lang="fr-FR" sz="1600" dirty="0"/>
          </a:p>
          <a:p>
            <a:endParaRPr lang="fr-FR" sz="1600" dirty="0"/>
          </a:p>
          <a:p>
            <a:pPr marL="0" indent="0">
              <a:buNone/>
            </a:pP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Montréal :</a:t>
            </a:r>
          </a:p>
          <a:p>
            <a:pPr marL="0" indent="0"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hlinkClick r:id="rId3"/>
              </a:rPr>
              <a:t>http</a:t>
            </a:r>
            <a:r>
              <a:rPr lang="fr-FR" sz="1600" dirty="0">
                <a:hlinkClick r:id="rId3"/>
              </a:rPr>
              <a:t>://</a:t>
            </a:r>
            <a:r>
              <a:rPr lang="fr-FR" sz="1600" dirty="0" err="1">
                <a:hlinkClick r:id="rId3"/>
              </a:rPr>
              <a:t>donnees.ville.montreal.qc.ca</a:t>
            </a:r>
            <a:r>
              <a:rPr lang="fr-FR" sz="1600" dirty="0">
                <a:hlinkClick r:id="rId3"/>
              </a:rPr>
              <a:t>/</a:t>
            </a:r>
            <a:r>
              <a:rPr lang="fr-FR" sz="1600" dirty="0" err="1">
                <a:hlinkClick r:id="rId3"/>
              </a:rPr>
              <a:t>dataset</a:t>
            </a:r>
            <a:r>
              <a:rPr lang="fr-FR" sz="1600" dirty="0">
                <a:hlinkClick r:id="rId3"/>
              </a:rPr>
              <a:t>/calendrier-multiculturel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Sherbrooke </a:t>
            </a: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fr-F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hlinkClick r:id="rId4"/>
              </a:rPr>
              <a:t>http</a:t>
            </a:r>
            <a:r>
              <a:rPr lang="fr-FR" sz="1600" dirty="0">
                <a:hlinkClick r:id="rId4"/>
              </a:rPr>
              <a:t>://donnees.ville.sherbrooke.qc.ca/group/standardisation-</a:t>
            </a:r>
            <a:r>
              <a:rPr lang="fr-FR" sz="1600" dirty="0" smtClean="0">
                <a:hlinkClick r:id="rId4"/>
              </a:rPr>
              <a:t>gvq</a:t>
            </a:r>
            <a:r>
              <a:rPr lang="fr-FR" sz="1600" dirty="0" smtClean="0"/>
              <a:t> </a:t>
            </a:r>
            <a:endParaRPr lang="fr-FR" sz="1600" dirty="0"/>
          </a:p>
          <a:p>
            <a:endParaRPr lang="fr-FR" sz="1600" dirty="0"/>
          </a:p>
          <a:p>
            <a:pPr marL="0" indent="0">
              <a:buNone/>
            </a:pP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Gouvernement du Québec </a:t>
            </a: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1600" dirty="0" smtClean="0"/>
              <a:t>			</a:t>
            </a:r>
            <a:r>
              <a:rPr lang="fr-FR" sz="1600" dirty="0" smtClean="0">
                <a:hlinkClick r:id="rId5"/>
              </a:rPr>
              <a:t>http</a:t>
            </a:r>
            <a:r>
              <a:rPr lang="fr-FR" sz="1600" dirty="0">
                <a:hlinkClick r:id="rId5"/>
              </a:rPr>
              <a:t>://www.donnees.gouv.qc.ca/?node=/donnees-details&amp;id=42421ff0-9385-4bd1-9d86-</a:t>
            </a:r>
            <a:r>
              <a:rPr lang="fr-FR" sz="1600" dirty="0" smtClean="0">
                <a:hlinkClick r:id="rId5"/>
              </a:rPr>
              <a:t>e39609f3ef9c</a:t>
            </a:r>
            <a:r>
              <a:rPr lang="fr-FR" sz="1600" dirty="0" smtClean="0"/>
              <a:t>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954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Documentation </a:t>
            </a:r>
            <a:r>
              <a:rPr lang="en-US" dirty="0" err="1" smtClean="0">
                <a:solidFill>
                  <a:srgbClr val="215968"/>
                </a:solidFill>
              </a:rPr>
              <a:t>Hackathon</a:t>
            </a:r>
            <a:r>
              <a:rPr lang="en-US" dirty="0" smtClean="0">
                <a:solidFill>
                  <a:srgbClr val="215968"/>
                </a:solidFill>
              </a:rPr>
              <a:t> 2014</a:t>
            </a:r>
            <a:endParaRPr lang="en-US" dirty="0">
              <a:solidFill>
                <a:srgbClr val="21596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Accessible sur la Forge Inter municipale</a:t>
            </a: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://github.com/forgeintermunicipale/</a:t>
            </a:r>
            <a:r>
              <a:rPr lang="de-DE" dirty="0" smtClean="0">
                <a:hlinkClick r:id="rId2"/>
              </a:rPr>
              <a:t>DocHackathonVdQ2014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04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479</Words>
  <Application>Microsoft Macintosh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TOURNOI HACKATHON  DES DONNÉES OUVERTES</vt:lpstr>
      <vt:lpstr>Description du projet  stationnements libres et ouverts </vt:lpstr>
      <vt:lpstr>Stationnements libres et ouverts Évaluation par le jury</vt:lpstr>
      <vt:lpstr>Tournoi hackathon – Volet provincial Application sur les évènements et idées de sorties </vt:lpstr>
      <vt:lpstr>Données standardisées Ville de Québec </vt:lpstr>
      <vt:lpstr>Données standardisées des autres villes et du gouvernement du Québec</vt:lpstr>
      <vt:lpstr>Documentation Hackathon 2014</vt:lpstr>
    </vt:vector>
  </TitlesOfParts>
  <Company>Ville de Québec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Savard, Dominic (TIT-SG)</dc:creator>
  <cp:lastModifiedBy>l</cp:lastModifiedBy>
  <cp:revision>52</cp:revision>
  <cp:lastPrinted>2014-03-21T22:21:07Z</cp:lastPrinted>
  <dcterms:created xsi:type="dcterms:W3CDTF">2014-03-21T17:01:56Z</dcterms:created>
  <dcterms:modified xsi:type="dcterms:W3CDTF">2014-03-22T10:50:03Z</dcterms:modified>
</cp:coreProperties>
</file>