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fi-FI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736" y="-128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3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479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264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493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49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35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891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19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44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316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036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0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ulukk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43501"/>
              </p:ext>
            </p:extLst>
          </p:nvPr>
        </p:nvGraphicFramePr>
        <p:xfrm>
          <a:off x="401241" y="1680633"/>
          <a:ext cx="8896429" cy="1055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487"/>
                <a:gridCol w="6757942"/>
              </a:tblGrid>
              <a:tr h="1835136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Headline</a:t>
                      </a: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40632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Short</a:t>
                      </a:r>
                      <a:r>
                        <a:rPr lang="en-US" sz="2000" b="0" i="0" baseline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 summary of the design context</a:t>
                      </a:r>
                      <a:endParaRPr lang="en-US" sz="2000" b="0" i="0" noProof="0" dirty="0" smtClean="0">
                        <a:solidFill>
                          <a:schemeClr val="tx1"/>
                        </a:solidFill>
                        <a:latin typeface="Merriweather Sans Light"/>
                        <a:cs typeface="Merriweather Sans Light"/>
                      </a:endParaRP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6765">
                <a:tc>
                  <a:txBody>
                    <a:bodyPr/>
                    <a:lstStyle/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Business and customer goals</a:t>
                      </a: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40632">
                <a:tc>
                  <a:txBody>
                    <a:bodyPr/>
                    <a:lstStyle/>
                    <a:p>
                      <a:pPr marL="0" marR="0" indent="0" algn="l" defTabSz="497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Goals and responsibilities for </a:t>
                      </a:r>
                      <a:r>
                        <a:rPr lang="en-US" sz="2000" b="0" i="1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Learn</a:t>
                      </a:r>
                      <a:r>
                        <a:rPr lang="en-US" sz="20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 and </a:t>
                      </a:r>
                      <a:r>
                        <a:rPr lang="en-US" sz="2000" b="0" i="1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Explore phases</a:t>
                      </a: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49999">
                <a:tc>
                  <a:txBody>
                    <a:bodyPr/>
                    <a:lstStyle/>
                    <a:p>
                      <a:r>
                        <a:rPr lang="en-US" sz="20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Target customers</a:t>
                      </a: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i="0" noProof="0" dirty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49999">
                <a:tc>
                  <a:txBody>
                    <a:bodyPr/>
                    <a:lstStyle/>
                    <a:p>
                      <a:r>
                        <a:rPr lang="en-US" sz="2000" b="0" i="0" noProof="0" dirty="0" smtClean="0">
                          <a:solidFill>
                            <a:schemeClr val="tx1"/>
                          </a:solidFill>
                          <a:latin typeface="Merriweather Sans Light"/>
                          <a:cs typeface="Merriweather Sans Light"/>
                        </a:rPr>
                        <a:t>Key Performance Indicators (KPI)</a:t>
                      </a: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i="0" noProof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Merriweather Sans Light Italic"/>
                        <a:cs typeface="Merriweather Sans Light Italic"/>
                      </a:endParaRPr>
                    </a:p>
                  </a:txBody>
                  <a:tcPr marL="96008" marR="96008" marT="85344" marB="853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Otsikko 1"/>
          <p:cNvSpPr txBox="1">
            <a:spLocks/>
          </p:cNvSpPr>
          <p:nvPr/>
        </p:nvSpPr>
        <p:spPr>
          <a:xfrm>
            <a:off x="401241" y="1"/>
            <a:ext cx="7213997" cy="1680633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>
            <a:lvl1pPr algn="ctr" defTabSz="640080" rtl="0" eaLnBrk="1" latinLnBrk="0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000" i="1" dirty="0" smtClean="0">
                <a:solidFill>
                  <a:srgbClr val="D31959"/>
                </a:solidFill>
                <a:latin typeface="Merriweather Sans Light" charset="0"/>
                <a:cs typeface="Merriweather Sans Light" charset="0"/>
              </a:rPr>
              <a:t>Design </a:t>
            </a:r>
            <a:r>
              <a:rPr lang="fi-FI" sz="4000" i="1" dirty="0" err="1" smtClean="0">
                <a:solidFill>
                  <a:srgbClr val="D31959"/>
                </a:solidFill>
                <a:latin typeface="Merriweather Sans Light" charset="0"/>
                <a:cs typeface="Merriweather Sans Light" charset="0"/>
              </a:rPr>
              <a:t>Brief</a:t>
            </a:r>
            <a:endParaRPr lang="fi-FI" sz="4000" i="1" dirty="0">
              <a:solidFill>
                <a:srgbClr val="D31959"/>
              </a:solidFill>
              <a:latin typeface="Merriweather Sans Light" charset="0"/>
              <a:cs typeface="Merriweather Sans Light" charset="0"/>
            </a:endParaRPr>
          </a:p>
        </p:txBody>
      </p:sp>
      <p:grpSp>
        <p:nvGrpSpPr>
          <p:cNvPr id="6" name="Ryhmitä 5"/>
          <p:cNvGrpSpPr/>
          <p:nvPr/>
        </p:nvGrpSpPr>
        <p:grpSpPr>
          <a:xfrm>
            <a:off x="43057" y="6815866"/>
            <a:ext cx="250629" cy="5811362"/>
            <a:chOff x="43057" y="3652906"/>
            <a:chExt cx="250629" cy="5811362"/>
          </a:xfrm>
        </p:grpSpPr>
        <p:sp>
          <p:nvSpPr>
            <p:cNvPr id="7" name="Otsikko 1"/>
            <p:cNvSpPr txBox="1">
              <a:spLocks/>
            </p:cNvSpPr>
            <p:nvPr/>
          </p:nvSpPr>
          <p:spPr bwMode="auto">
            <a:xfrm rot="16200000">
              <a:off x="-2676511" y="6372474"/>
              <a:ext cx="5689766" cy="25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lIns="99551" tIns="49775" rIns="99551" bIns="49775"/>
            <a:lstStyle>
              <a:lvl1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 kern="1200">
                  <a:solidFill>
                    <a:schemeClr val="tx1"/>
                  </a:solidFill>
                  <a:latin typeface="Helvetica Light"/>
                  <a:ea typeface="ＭＳ Ｐゴシック" charset="0"/>
                  <a:cs typeface="Helvetica Light"/>
                </a:defRPr>
              </a:lvl1pPr>
              <a:lvl2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2pPr>
              <a:lvl3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3pPr>
              <a:lvl4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4pPr>
              <a:lvl5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5pPr>
              <a:lvl6pPr marL="497754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6pPr>
              <a:lvl7pPr marL="995507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7pPr>
              <a:lvl8pPr marL="1493261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8pPr>
              <a:lvl9pPr marL="1991015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9pPr>
            </a:lstStyle>
            <a:p>
              <a:pPr algn="l" eaLnBrk="1" hangingPunct="1">
                <a:buClr>
                  <a:srgbClr val="D31959"/>
                </a:buClr>
                <a:buSzPct val="200000"/>
                <a:defRPr/>
              </a:pPr>
              <a:r>
                <a:rPr lang="fi-FI" sz="1000" dirty="0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FORGE Service </a:t>
              </a:r>
              <a:r>
                <a:rPr lang="fi-FI" sz="1000" dirty="0" err="1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Lab</a:t>
              </a:r>
              <a:r>
                <a:rPr lang="fi-FI" sz="1000" dirty="0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 – Service Design Toolkit</a:t>
              </a:r>
              <a:endParaRPr lang="fi-FI" sz="1000" i="1" dirty="0">
                <a:solidFill>
                  <a:schemeClr val="bg1">
                    <a:lumMod val="85000"/>
                  </a:schemeClr>
                </a:solidFill>
                <a:latin typeface="Merriweather Sans Light"/>
                <a:ea typeface="Merriweather Sans Light"/>
                <a:cs typeface="Merriweather Sans Light"/>
              </a:endParaRPr>
            </a:p>
          </p:txBody>
        </p:sp>
        <p:pic>
          <p:nvPicPr>
            <p:cNvPr id="8" name="Kuva 7" descr="Untitled-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189" y="9284268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96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Macintosh PowerPoint</Application>
  <PresentationFormat>A3-paperi (297 x 420 mm)</PresentationFormat>
  <Paragraphs>8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Office-teema</vt:lpstr>
      <vt:lpstr>PowerPoint-esitys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subject/>
  <dc:creator/>
  <cp:keywords/>
  <dc:description/>
  <cp:lastModifiedBy>Wille</cp:lastModifiedBy>
  <cp:revision>6</cp:revision>
  <dcterms:created xsi:type="dcterms:W3CDTF">2014-12-08T08:34:26Z</dcterms:created>
  <dcterms:modified xsi:type="dcterms:W3CDTF">2014-12-17T11:34:01Z</dcterms:modified>
  <cp:category/>
</cp:coreProperties>
</file>