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i-FI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0" y="-85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5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1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0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 txBox="1">
            <a:spLocks/>
          </p:cNvSpPr>
          <p:nvPr/>
        </p:nvSpPr>
        <p:spPr>
          <a:xfrm>
            <a:off x="534988" y="0"/>
            <a:ext cx="9618662" cy="126047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ctr" defTabSz="64008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i="1" dirty="0" err="1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Empathy</a:t>
            </a:r>
            <a:r>
              <a:rPr lang="fi-FI" sz="4000" i="1" dirty="0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 </a:t>
            </a:r>
            <a:r>
              <a:rPr lang="fi-FI" sz="4000" i="1" dirty="0" err="1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Map</a:t>
            </a:r>
            <a:endParaRPr lang="fi-FI" sz="4000" i="1" dirty="0">
              <a:solidFill>
                <a:srgbClr val="D31959"/>
              </a:solidFill>
              <a:latin typeface="Merriweather Sans Light" charset="0"/>
              <a:cs typeface="Merriweather Sans Light" charset="0"/>
            </a:endParaRPr>
          </a:p>
        </p:txBody>
      </p:sp>
      <p:graphicFrame>
        <p:nvGraphicFramePr>
          <p:cNvPr id="48" name="Taulukko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35100"/>
              </p:ext>
            </p:extLst>
          </p:nvPr>
        </p:nvGraphicFramePr>
        <p:xfrm>
          <a:off x="3285492" y="7439802"/>
          <a:ext cx="6202886" cy="1794041"/>
        </p:xfrm>
        <a:graphic>
          <a:graphicData uri="http://schemas.openxmlformats.org/drawingml/2006/table">
            <a:tbl>
              <a:tblPr firstRow="1" bandRow="1"/>
              <a:tblGrid>
                <a:gridCol w="3101443"/>
                <a:gridCol w="3101443"/>
              </a:tblGrid>
              <a:tr h="1794041">
                <a:tc>
                  <a:txBody>
                    <a:bodyPr/>
                    <a:lstStyle>
                      <a:lvl1pPr marL="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008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8016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2024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6032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0040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4048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48056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2064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968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57CC5"/>
                          </a:solidFill>
                          <a:effectLst/>
                          <a:uLnTx/>
                          <a:uFillTx/>
                          <a:latin typeface="Merriweather Sans Light" charset="0"/>
                          <a:ea typeface="ＭＳ Ｐゴシック" charset="0"/>
                          <a:cs typeface="Merriweather Sans Light" charset="0"/>
                        </a:rPr>
                        <a:t>PAINS?</a:t>
                      </a:r>
                    </a:p>
                  </a:txBody>
                  <a:tcPr>
                    <a:lnL w="38100" cap="flat" cmpd="sng" algn="ctr">
                      <a:solidFill>
                        <a:srgbClr val="A8DEE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8DEE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8DEE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8DEE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008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8016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2024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6032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0040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4048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48056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20640" algn="l" defTabSz="640080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968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57CC5"/>
                          </a:solidFill>
                          <a:effectLst/>
                          <a:uLnTx/>
                          <a:uFillTx/>
                          <a:latin typeface="Merriweather Sans Light" charset="0"/>
                          <a:ea typeface="ＭＳ Ｐゴシック" charset="0"/>
                          <a:cs typeface="Merriweather Sans Light" charset="0"/>
                        </a:rPr>
                        <a:t>GAINS?</a:t>
                      </a:r>
                      <a:endParaRPr kumimoji="0" lang="fi-FI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57CC5"/>
                        </a:solidFill>
                        <a:effectLst/>
                        <a:uLnTx/>
                        <a:uFillTx/>
                        <a:latin typeface="Merriweather Sans Light" charset="0"/>
                        <a:ea typeface="ＭＳ Ｐゴシック" charset="0"/>
                        <a:cs typeface="Merriweather Sans Light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A8DEE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8DEE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8DEE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8DEE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9" name="Kuva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11" y="3414317"/>
            <a:ext cx="1564210" cy="1842640"/>
          </a:xfrm>
          <a:prstGeom prst="rect">
            <a:avLst/>
          </a:prstGeom>
        </p:spPr>
      </p:pic>
      <p:sp>
        <p:nvSpPr>
          <p:cNvPr id="50" name="Tekstiruutu 38"/>
          <p:cNvSpPr txBox="1">
            <a:spLocks noChangeArrowheads="1"/>
          </p:cNvSpPr>
          <p:nvPr/>
        </p:nvSpPr>
        <p:spPr bwMode="auto">
          <a:xfrm>
            <a:off x="3712789" y="4179917"/>
            <a:ext cx="1775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i-FI" sz="1400" dirty="0" smtClean="0">
                <a:solidFill>
                  <a:srgbClr val="157CC5"/>
                </a:solidFill>
                <a:latin typeface="Merriweather Sans Light" charset="0"/>
                <a:cs typeface="Merriweather Sans Light" charset="0"/>
              </a:rPr>
              <a:t>SEE?</a:t>
            </a:r>
            <a:endParaRPr lang="fi-FI" sz="1400" dirty="0">
              <a:solidFill>
                <a:srgbClr val="157CC5"/>
              </a:solidFill>
              <a:latin typeface="Merriweather Sans Light" charset="0"/>
              <a:cs typeface="Merriweather Sans Light" charset="0"/>
            </a:endParaRPr>
          </a:p>
        </p:txBody>
      </p:sp>
      <p:sp>
        <p:nvSpPr>
          <p:cNvPr id="51" name="Tekstiruutu 38"/>
          <p:cNvSpPr txBox="1">
            <a:spLocks noChangeArrowheads="1"/>
          </p:cNvSpPr>
          <p:nvPr/>
        </p:nvSpPr>
        <p:spPr bwMode="auto">
          <a:xfrm>
            <a:off x="7262917" y="4026029"/>
            <a:ext cx="1775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i-FI" sz="1400" dirty="0" smtClean="0">
                <a:solidFill>
                  <a:srgbClr val="157CC5"/>
                </a:solidFill>
                <a:latin typeface="Merriweather Sans Light" charset="0"/>
                <a:cs typeface="Merriweather Sans Light" charset="0"/>
              </a:rPr>
              <a:t>HEAR?</a:t>
            </a:r>
            <a:endParaRPr lang="fi-FI" sz="1400" dirty="0">
              <a:solidFill>
                <a:srgbClr val="157CC5"/>
              </a:solidFill>
              <a:latin typeface="Merriweather Sans Light" charset="0"/>
              <a:cs typeface="Merriweather Sans Light" charset="0"/>
            </a:endParaRPr>
          </a:p>
        </p:txBody>
      </p:sp>
      <p:sp>
        <p:nvSpPr>
          <p:cNvPr id="52" name="Tekstiruutu 38"/>
          <p:cNvSpPr txBox="1">
            <a:spLocks noChangeArrowheads="1"/>
          </p:cNvSpPr>
          <p:nvPr/>
        </p:nvSpPr>
        <p:spPr bwMode="auto">
          <a:xfrm>
            <a:off x="5487853" y="5526735"/>
            <a:ext cx="1775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i-FI" sz="1400" dirty="0" smtClean="0">
                <a:solidFill>
                  <a:srgbClr val="157CC5"/>
                </a:solidFill>
                <a:latin typeface="Merriweather Sans Light" charset="0"/>
                <a:cs typeface="Merriweather Sans Light" charset="0"/>
              </a:rPr>
              <a:t>SAY AND DO?</a:t>
            </a:r>
            <a:endParaRPr lang="fi-FI" sz="1400" dirty="0">
              <a:solidFill>
                <a:srgbClr val="157CC5"/>
              </a:solidFill>
              <a:latin typeface="Merriweather Sans Light" charset="0"/>
              <a:cs typeface="Merriweather Sans Light" charset="0"/>
            </a:endParaRPr>
          </a:p>
        </p:txBody>
      </p:sp>
      <p:grpSp>
        <p:nvGrpSpPr>
          <p:cNvPr id="53" name="Ryhmitä 52"/>
          <p:cNvGrpSpPr/>
          <p:nvPr/>
        </p:nvGrpSpPr>
        <p:grpSpPr>
          <a:xfrm>
            <a:off x="3156644" y="1260482"/>
            <a:ext cx="6331734" cy="6204747"/>
            <a:chOff x="6278090" y="3499410"/>
            <a:chExt cx="3217262" cy="3152736"/>
          </a:xfrm>
        </p:grpSpPr>
        <p:cxnSp>
          <p:nvCxnSpPr>
            <p:cNvPr id="54" name="Suora yhdysviiva 53"/>
            <p:cNvCxnSpPr/>
            <p:nvPr/>
          </p:nvCxnSpPr>
          <p:spPr>
            <a:xfrm flipV="1">
              <a:off x="8438484" y="3499410"/>
              <a:ext cx="972058" cy="972058"/>
            </a:xfrm>
            <a:prstGeom prst="line">
              <a:avLst/>
            </a:prstGeom>
            <a:noFill/>
            <a:ln w="38100" cap="flat" cmpd="sng" algn="ctr">
              <a:solidFill>
                <a:srgbClr val="A8DEEF"/>
              </a:solidFill>
              <a:prstDash val="sysDash"/>
            </a:ln>
            <a:effectLst/>
          </p:spPr>
        </p:cxnSp>
        <p:cxnSp>
          <p:nvCxnSpPr>
            <p:cNvPr id="55" name="Suora yhdysviiva 54"/>
            <p:cNvCxnSpPr/>
            <p:nvPr/>
          </p:nvCxnSpPr>
          <p:spPr>
            <a:xfrm flipV="1">
              <a:off x="6343560" y="5680088"/>
              <a:ext cx="972058" cy="972058"/>
            </a:xfrm>
            <a:prstGeom prst="line">
              <a:avLst/>
            </a:prstGeom>
            <a:noFill/>
            <a:ln w="38100" cap="flat" cmpd="sng" algn="ctr">
              <a:solidFill>
                <a:srgbClr val="A8DEEF"/>
              </a:solidFill>
              <a:prstDash val="sysDash"/>
            </a:ln>
            <a:effectLst/>
          </p:spPr>
        </p:cxnSp>
        <p:cxnSp>
          <p:nvCxnSpPr>
            <p:cNvPr id="56" name="Suora yhdysviiva 55"/>
            <p:cNvCxnSpPr/>
            <p:nvPr/>
          </p:nvCxnSpPr>
          <p:spPr>
            <a:xfrm rot="16200000" flipV="1">
              <a:off x="6278090" y="3526154"/>
              <a:ext cx="972058" cy="972058"/>
            </a:xfrm>
            <a:prstGeom prst="line">
              <a:avLst/>
            </a:prstGeom>
            <a:noFill/>
            <a:ln w="38100" cap="flat" cmpd="sng" algn="ctr">
              <a:solidFill>
                <a:srgbClr val="A8DEEF"/>
              </a:solidFill>
              <a:prstDash val="sysDash"/>
            </a:ln>
            <a:effectLst/>
          </p:spPr>
        </p:cxnSp>
        <p:cxnSp>
          <p:nvCxnSpPr>
            <p:cNvPr id="57" name="Suora yhdysviiva 56"/>
            <p:cNvCxnSpPr/>
            <p:nvPr/>
          </p:nvCxnSpPr>
          <p:spPr>
            <a:xfrm rot="16200000" flipV="1">
              <a:off x="8523294" y="5667168"/>
              <a:ext cx="972058" cy="972058"/>
            </a:xfrm>
            <a:prstGeom prst="line">
              <a:avLst/>
            </a:prstGeom>
            <a:noFill/>
            <a:ln w="38100" cap="flat" cmpd="sng" algn="ctr">
              <a:solidFill>
                <a:srgbClr val="A8DEEF"/>
              </a:solidFill>
              <a:prstDash val="sysDash"/>
            </a:ln>
            <a:effectLst/>
          </p:spPr>
        </p:cxnSp>
      </p:grpSp>
      <p:sp>
        <p:nvSpPr>
          <p:cNvPr id="70" name="Tekstiruutu 38"/>
          <p:cNvSpPr txBox="1">
            <a:spLocks noChangeArrowheads="1"/>
          </p:cNvSpPr>
          <p:nvPr/>
        </p:nvSpPr>
        <p:spPr bwMode="auto">
          <a:xfrm>
            <a:off x="5487853" y="2928940"/>
            <a:ext cx="1775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i-FI" sz="1400" dirty="0" smtClean="0">
                <a:solidFill>
                  <a:srgbClr val="157CC5"/>
                </a:solidFill>
                <a:latin typeface="Merriweather Sans Light" charset="0"/>
                <a:cs typeface="Merriweather Sans Light" charset="0"/>
              </a:rPr>
              <a:t>THINK AND FEEL?</a:t>
            </a:r>
            <a:endParaRPr lang="fi-FI" sz="1400" dirty="0">
              <a:solidFill>
                <a:srgbClr val="157CC5"/>
              </a:solidFill>
              <a:latin typeface="Merriweather Sans Light" charset="0"/>
              <a:cs typeface="Merriweather Sans Light" charset="0"/>
            </a:endParaRPr>
          </a:p>
        </p:txBody>
      </p:sp>
      <p:grpSp>
        <p:nvGrpSpPr>
          <p:cNvPr id="14" name="Ryhmitä 13"/>
          <p:cNvGrpSpPr/>
          <p:nvPr/>
        </p:nvGrpSpPr>
        <p:grpSpPr>
          <a:xfrm>
            <a:off x="43057" y="3652906"/>
            <a:ext cx="250629" cy="5811362"/>
            <a:chOff x="43057" y="3652906"/>
            <a:chExt cx="250629" cy="5811362"/>
          </a:xfrm>
        </p:grpSpPr>
        <p:sp>
          <p:nvSpPr>
            <p:cNvPr id="15" name="Otsikko 1"/>
            <p:cNvSpPr txBox="1">
              <a:spLocks/>
            </p:cNvSpPr>
            <p:nvPr/>
          </p:nvSpPr>
          <p:spPr bwMode="auto">
            <a:xfrm rot="16200000">
              <a:off x="-2676511" y="6372474"/>
              <a:ext cx="5689766" cy="25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9551" tIns="49775" rIns="99551" bIns="49775"/>
            <a:lstStyle>
              <a:lvl1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 kern="120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defRPr>
              </a:lvl1pPr>
              <a:lvl2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2pPr>
              <a:lvl3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3pPr>
              <a:lvl4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4pPr>
              <a:lvl5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5pPr>
              <a:lvl6pPr marL="497754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6pPr>
              <a:lvl7pPr marL="995507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7pPr>
              <a:lvl8pPr marL="1493261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8pPr>
              <a:lvl9pPr marL="1991015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D31959"/>
                </a:buClr>
                <a:buSzPct val="200000"/>
                <a:defRPr/>
              </a:pP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FORGE Service </a:t>
              </a:r>
              <a:r>
                <a:rPr lang="fi-FI" sz="1000" dirty="0" err="1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Lab</a:t>
              </a: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 – Service Design Toolkit</a:t>
              </a:r>
              <a:endParaRPr lang="fi-FI" sz="1000" i="1" dirty="0">
                <a:solidFill>
                  <a:schemeClr val="bg1">
                    <a:lumMod val="85000"/>
                  </a:schemeClr>
                </a:solidFill>
                <a:latin typeface="Merriweather Sans Light"/>
                <a:ea typeface="Merriweather Sans Light"/>
                <a:cs typeface="Merriweather Sans Light"/>
              </a:endParaRPr>
            </a:p>
          </p:txBody>
        </p:sp>
        <p:pic>
          <p:nvPicPr>
            <p:cNvPr id="16" name="Kuva 15" descr="Untitled-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189" y="928426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6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Macintosh PowerPoint</Application>
  <PresentationFormat>A3-paperi (297 x 420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Wille</dc:creator>
  <cp:lastModifiedBy>Wille</cp:lastModifiedBy>
  <cp:revision>6</cp:revision>
  <dcterms:created xsi:type="dcterms:W3CDTF">2014-12-08T08:34:26Z</dcterms:created>
  <dcterms:modified xsi:type="dcterms:W3CDTF">2014-12-17T11:31:09Z</dcterms:modified>
</cp:coreProperties>
</file>