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801600" cy="9601200" type="A3"/>
  <p:notesSz cx="6858000" cy="9144000"/>
  <p:defaultTextStyle>
    <a:defPPr>
      <a:defRPr lang="fi-FI"/>
    </a:defPPr>
    <a:lvl1pPr marL="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20" y="-696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4370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5479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untainen otsikko 1"/>
          <p:cNvSpPr>
            <a:spLocks noGrp="1"/>
          </p:cNvSpPr>
          <p:nvPr>
            <p:ph type="title" orient="vert"/>
          </p:nvPr>
        </p:nvSpPr>
        <p:spPr>
          <a:xfrm>
            <a:off x="12994959" y="537845"/>
            <a:ext cx="4031615" cy="11470323"/>
          </a:xfrm>
        </p:spPr>
        <p:txBody>
          <a:bodyPr vert="eaVert"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95668" y="537845"/>
            <a:ext cx="11885930" cy="11470323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1264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5493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499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95669" y="3135948"/>
            <a:ext cx="7958772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9067800" y="3135948"/>
            <a:ext cx="7958773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5352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1891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5619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447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2316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6036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705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008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640080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ct val="20000"/>
        </a:spcBef>
        <a:buFont typeface="Arial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640080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64008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640080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ulukk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683459"/>
              </p:ext>
            </p:extLst>
          </p:nvPr>
        </p:nvGraphicFramePr>
        <p:xfrm>
          <a:off x="534989" y="1260475"/>
          <a:ext cx="11861904" cy="7914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459"/>
                <a:gridCol w="9930445"/>
              </a:tblGrid>
              <a:tr h="1376352">
                <a:tc>
                  <a:txBody>
                    <a:bodyPr/>
                    <a:lstStyle/>
                    <a:p>
                      <a:pPr marL="0" marR="0" indent="0" algn="l" defTabSz="497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noProof="0" dirty="0" smtClean="0">
                          <a:solidFill>
                            <a:schemeClr val="tx1"/>
                          </a:solidFill>
                          <a:latin typeface="Merriweather Sans Light"/>
                          <a:cs typeface="Merriweather Sans Light"/>
                        </a:rPr>
                        <a:t>WHO?</a:t>
                      </a:r>
                    </a:p>
                    <a:p>
                      <a:endParaRPr lang="en-US" sz="2800" b="0" i="0" noProof="0" dirty="0">
                        <a:solidFill>
                          <a:schemeClr val="tx1"/>
                        </a:solidFill>
                        <a:latin typeface="Merriweather Sans Light"/>
                        <a:cs typeface="Merriweather Sans Light"/>
                      </a:endParaRPr>
                    </a:p>
                  </a:txBody>
                  <a:tcPr marL="128010" marR="128010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97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i="0" noProof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128010" marR="128010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80474">
                <a:tc>
                  <a:txBody>
                    <a:bodyPr/>
                    <a:lstStyle/>
                    <a:p>
                      <a:pPr marL="0" marR="0" indent="0" algn="l" defTabSz="497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noProof="0" dirty="0" smtClean="0">
                          <a:solidFill>
                            <a:schemeClr val="tx1"/>
                          </a:solidFill>
                          <a:latin typeface="Merriweather Sans Light"/>
                          <a:cs typeface="Merriweather Sans Light"/>
                        </a:rPr>
                        <a:t>WHAT?</a:t>
                      </a:r>
                    </a:p>
                    <a:p>
                      <a:endParaRPr lang="en-US" sz="2800" b="0" i="0" noProof="0" dirty="0">
                        <a:solidFill>
                          <a:schemeClr val="tx1"/>
                        </a:solidFill>
                        <a:latin typeface="Merriweather Sans Light"/>
                        <a:cs typeface="Merriweather Sans Light"/>
                      </a:endParaRPr>
                    </a:p>
                  </a:txBody>
                  <a:tcPr marL="128010" marR="128010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200" b="0" i="0" noProof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128010" marR="128010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02574">
                <a:tc>
                  <a:txBody>
                    <a:bodyPr/>
                    <a:lstStyle/>
                    <a:p>
                      <a:pPr marL="0" marR="0" lvl="1" indent="0" algn="l" defTabSz="497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noProof="0" smtClean="0">
                          <a:solidFill>
                            <a:schemeClr val="tx1"/>
                          </a:solidFill>
                          <a:latin typeface="Merriweather Sans Light"/>
                          <a:cs typeface="Merriweather Sans Light"/>
                        </a:rPr>
                        <a:t>WHEN?</a:t>
                      </a:r>
                    </a:p>
                    <a:p>
                      <a:pPr marL="0" marR="0" lvl="1" indent="0" algn="l" defTabSz="497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noProof="0" smtClean="0">
                        <a:latin typeface="Merriweather Sans Light"/>
                        <a:cs typeface="Merriweather Sans Light"/>
                      </a:endParaRPr>
                    </a:p>
                  </a:txBody>
                  <a:tcPr marL="128010" marR="128010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97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i="0" noProof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128010" marR="128010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80474">
                <a:tc>
                  <a:txBody>
                    <a:bodyPr/>
                    <a:lstStyle/>
                    <a:p>
                      <a:pPr marL="0" marR="0" indent="0" algn="l" defTabSz="497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noProof="0" smtClean="0">
                          <a:solidFill>
                            <a:schemeClr val="tx1"/>
                          </a:solidFill>
                          <a:latin typeface="Merriweather Sans Light"/>
                          <a:cs typeface="Merriweather Sans Light"/>
                        </a:rPr>
                        <a:t>WHERE?</a:t>
                      </a:r>
                    </a:p>
                    <a:p>
                      <a:endParaRPr lang="en-US" sz="2800" b="0" i="0" noProof="0">
                        <a:solidFill>
                          <a:schemeClr val="tx1"/>
                        </a:solidFill>
                        <a:latin typeface="Merriweather Sans Light"/>
                        <a:cs typeface="Merriweather Sans Light"/>
                      </a:endParaRPr>
                    </a:p>
                  </a:txBody>
                  <a:tcPr marL="128010" marR="128010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200" b="0" i="0" noProof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128010" marR="128010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37499">
                <a:tc>
                  <a:txBody>
                    <a:bodyPr/>
                    <a:lstStyle/>
                    <a:p>
                      <a:pPr marL="0" marR="0" indent="0" algn="l" defTabSz="497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noProof="0" smtClean="0">
                          <a:solidFill>
                            <a:schemeClr val="tx1"/>
                          </a:solidFill>
                          <a:latin typeface="Merriweather Sans Light"/>
                          <a:cs typeface="Merriweather Sans Light"/>
                        </a:rPr>
                        <a:t>WHY?</a:t>
                      </a:r>
                    </a:p>
                    <a:p>
                      <a:endParaRPr lang="en-US" sz="2800" b="0" i="0" noProof="0">
                        <a:solidFill>
                          <a:schemeClr val="tx1"/>
                        </a:solidFill>
                        <a:latin typeface="Merriweather Sans Light"/>
                        <a:cs typeface="Merriweather Sans Light"/>
                      </a:endParaRPr>
                    </a:p>
                  </a:txBody>
                  <a:tcPr marL="128010" marR="128010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200" b="0" i="0" noProof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128010" marR="128010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37499">
                <a:tc>
                  <a:txBody>
                    <a:bodyPr/>
                    <a:lstStyle/>
                    <a:p>
                      <a:r>
                        <a:rPr lang="en-US" sz="2800" b="0" i="0" noProof="0" smtClean="0">
                          <a:solidFill>
                            <a:schemeClr val="tx1"/>
                          </a:solidFill>
                          <a:latin typeface="Merriweather Sans Light"/>
                          <a:cs typeface="Merriweather Sans Light"/>
                        </a:rPr>
                        <a:t>HOW?</a:t>
                      </a:r>
                      <a:endParaRPr lang="en-US" sz="2800" b="0" i="0" noProof="0">
                        <a:solidFill>
                          <a:schemeClr val="tx1"/>
                        </a:solidFill>
                        <a:latin typeface="Merriweather Sans Light"/>
                        <a:cs typeface="Merriweather Sans Light"/>
                      </a:endParaRPr>
                    </a:p>
                  </a:txBody>
                  <a:tcPr marL="128010" marR="128010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200" b="0" i="0" noProof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128010" marR="128010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Otsikko 1"/>
          <p:cNvSpPr txBox="1">
            <a:spLocks/>
          </p:cNvSpPr>
          <p:nvPr/>
        </p:nvSpPr>
        <p:spPr>
          <a:xfrm>
            <a:off x="534988" y="0"/>
            <a:ext cx="9618662" cy="1260475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>
            <a:lvl1pPr algn="ctr" defTabSz="640080" rtl="0" eaLnBrk="1" latinLnBrk="0" hangingPunct="1">
              <a:spcBef>
                <a:spcPct val="0"/>
              </a:spcBef>
              <a:buNone/>
              <a:defRPr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i-FI" sz="4000" i="1" dirty="0" smtClean="0">
                <a:solidFill>
                  <a:srgbClr val="D31959"/>
                </a:solidFill>
                <a:latin typeface="Merriweather Sans Light" charset="0"/>
                <a:cs typeface="Merriweather Sans Light" charset="0"/>
              </a:rPr>
              <a:t>WWWWW&amp;H</a:t>
            </a:r>
            <a:endParaRPr lang="fi-FI" sz="4000" i="1" dirty="0">
              <a:solidFill>
                <a:srgbClr val="D31959"/>
              </a:solidFill>
              <a:latin typeface="Merriweather Sans Light" charset="0"/>
              <a:cs typeface="Merriweather Sans Light" charset="0"/>
            </a:endParaRPr>
          </a:p>
        </p:txBody>
      </p:sp>
      <p:grpSp>
        <p:nvGrpSpPr>
          <p:cNvPr id="6" name="Ryhmitä 5"/>
          <p:cNvGrpSpPr/>
          <p:nvPr/>
        </p:nvGrpSpPr>
        <p:grpSpPr>
          <a:xfrm>
            <a:off x="43057" y="3652906"/>
            <a:ext cx="250629" cy="5811362"/>
            <a:chOff x="43057" y="3652906"/>
            <a:chExt cx="250629" cy="5811362"/>
          </a:xfrm>
        </p:grpSpPr>
        <p:sp>
          <p:nvSpPr>
            <p:cNvPr id="7" name="Otsikko 1"/>
            <p:cNvSpPr txBox="1">
              <a:spLocks/>
            </p:cNvSpPr>
            <p:nvPr/>
          </p:nvSpPr>
          <p:spPr bwMode="auto">
            <a:xfrm rot="16200000">
              <a:off x="-2676511" y="6372474"/>
              <a:ext cx="5689766" cy="250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lIns="99551" tIns="49775" rIns="99551" bIns="49775"/>
            <a:lstStyle>
              <a:lvl1pPr algn="ctr" defTabSz="497754" rtl="0" eaLnBrk="0" fontAlgn="base" hangingPunct="0">
                <a:spcBef>
                  <a:spcPct val="0"/>
                </a:spcBef>
                <a:spcAft>
                  <a:spcPct val="0"/>
                </a:spcAft>
                <a:defRPr sz="4800" kern="1200">
                  <a:solidFill>
                    <a:schemeClr val="tx1"/>
                  </a:solidFill>
                  <a:latin typeface="Helvetica Light"/>
                  <a:ea typeface="ＭＳ Ｐゴシック" charset="0"/>
                  <a:cs typeface="Helvetica Light"/>
                </a:defRPr>
              </a:lvl1pPr>
              <a:lvl2pPr algn="ctr" defTabSz="497754" rtl="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Helvetica Light" charset="0"/>
                  <a:ea typeface="ＭＳ Ｐゴシック" charset="0"/>
                  <a:cs typeface="Helvetica Light" charset="0"/>
                </a:defRPr>
              </a:lvl2pPr>
              <a:lvl3pPr algn="ctr" defTabSz="497754" rtl="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Helvetica Light" charset="0"/>
                  <a:ea typeface="ＭＳ Ｐゴシック" charset="0"/>
                  <a:cs typeface="Helvetica Light" charset="0"/>
                </a:defRPr>
              </a:lvl3pPr>
              <a:lvl4pPr algn="ctr" defTabSz="497754" rtl="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Helvetica Light" charset="0"/>
                  <a:ea typeface="ＭＳ Ｐゴシック" charset="0"/>
                  <a:cs typeface="Helvetica Light" charset="0"/>
                </a:defRPr>
              </a:lvl4pPr>
              <a:lvl5pPr algn="ctr" defTabSz="497754" rtl="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Helvetica Light" charset="0"/>
                  <a:ea typeface="ＭＳ Ｐゴシック" charset="0"/>
                  <a:cs typeface="Helvetica Light" charset="0"/>
                </a:defRPr>
              </a:lvl5pPr>
              <a:lvl6pPr marL="497754" algn="ctr" defTabSz="497754" rtl="0" fontAlgn="base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Gotham Narrow Book" charset="0"/>
                  <a:ea typeface="ＭＳ Ｐゴシック" charset="0"/>
                </a:defRPr>
              </a:lvl6pPr>
              <a:lvl7pPr marL="995507" algn="ctr" defTabSz="497754" rtl="0" fontAlgn="base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Gotham Narrow Book" charset="0"/>
                  <a:ea typeface="ＭＳ Ｐゴシック" charset="0"/>
                </a:defRPr>
              </a:lvl7pPr>
              <a:lvl8pPr marL="1493261" algn="ctr" defTabSz="497754" rtl="0" fontAlgn="base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Gotham Narrow Book" charset="0"/>
                  <a:ea typeface="ＭＳ Ｐゴシック" charset="0"/>
                </a:defRPr>
              </a:lvl8pPr>
              <a:lvl9pPr marL="1991015" algn="ctr" defTabSz="497754" rtl="0" fontAlgn="base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Gotham Narrow Book" charset="0"/>
                  <a:ea typeface="ＭＳ Ｐゴシック" charset="0"/>
                </a:defRPr>
              </a:lvl9pPr>
            </a:lstStyle>
            <a:p>
              <a:pPr algn="l" eaLnBrk="1" hangingPunct="1">
                <a:buClr>
                  <a:srgbClr val="D31959"/>
                </a:buClr>
                <a:buSzPct val="200000"/>
                <a:defRPr/>
              </a:pPr>
              <a:r>
                <a:rPr lang="fi-FI" sz="1000" dirty="0" smtClean="0">
                  <a:solidFill>
                    <a:schemeClr val="bg1">
                      <a:lumMod val="85000"/>
                    </a:schemeClr>
                  </a:solidFill>
                  <a:latin typeface="Merriweather Sans Light"/>
                  <a:ea typeface="Merriweather Sans Light"/>
                  <a:cs typeface="Merriweather Sans Light"/>
                </a:rPr>
                <a:t>FORGE Service </a:t>
              </a:r>
              <a:r>
                <a:rPr lang="fi-FI" sz="1000" dirty="0" err="1" smtClean="0">
                  <a:solidFill>
                    <a:schemeClr val="bg1">
                      <a:lumMod val="85000"/>
                    </a:schemeClr>
                  </a:solidFill>
                  <a:latin typeface="Merriweather Sans Light"/>
                  <a:ea typeface="Merriweather Sans Light"/>
                  <a:cs typeface="Merriweather Sans Light"/>
                </a:rPr>
                <a:t>Lab</a:t>
              </a:r>
              <a:r>
                <a:rPr lang="fi-FI" sz="1000" dirty="0" smtClean="0">
                  <a:solidFill>
                    <a:schemeClr val="bg1">
                      <a:lumMod val="85000"/>
                    </a:schemeClr>
                  </a:solidFill>
                  <a:latin typeface="Merriweather Sans Light"/>
                  <a:ea typeface="Merriweather Sans Light"/>
                  <a:cs typeface="Merriweather Sans Light"/>
                </a:rPr>
                <a:t> – Service Design Toolkit</a:t>
              </a:r>
              <a:endParaRPr lang="fi-FI" sz="1000" i="1" dirty="0">
                <a:solidFill>
                  <a:schemeClr val="bg1">
                    <a:lumMod val="85000"/>
                  </a:schemeClr>
                </a:solidFill>
                <a:latin typeface="Merriweather Sans Light"/>
                <a:ea typeface="Merriweather Sans Light"/>
                <a:cs typeface="Merriweather Sans Light"/>
              </a:endParaRPr>
            </a:p>
          </p:txBody>
        </p:sp>
        <p:pic>
          <p:nvPicPr>
            <p:cNvPr id="8" name="Kuva 7" descr="Untitled-1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189" y="9284268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965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</Words>
  <Application>Microsoft Macintosh PowerPoint</Application>
  <PresentationFormat>A3-paperi (297 x 420 mm)</PresentationFormat>
  <Paragraphs>8</Paragraphs>
  <Slides>1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2" baseType="lpstr">
      <vt:lpstr>Office-teema</vt:lpstr>
      <vt:lpstr>PowerPoint-esitys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Wille</dc:creator>
  <cp:lastModifiedBy>Wille</cp:lastModifiedBy>
  <cp:revision>3</cp:revision>
  <dcterms:created xsi:type="dcterms:W3CDTF">2014-12-08T08:34:26Z</dcterms:created>
  <dcterms:modified xsi:type="dcterms:W3CDTF">2014-12-17T11:33:29Z</dcterms:modified>
</cp:coreProperties>
</file>