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83" r:id="rId2"/>
  </p:sldMasterIdLst>
  <p:notesMasterIdLst>
    <p:notesMasterId r:id="rId10"/>
  </p:notesMasterIdLst>
  <p:handoutMasterIdLst>
    <p:handoutMasterId r:id="rId11"/>
  </p:handoutMasterIdLst>
  <p:sldIdLst>
    <p:sldId id="680" r:id="rId3"/>
    <p:sldId id="698" r:id="rId4"/>
    <p:sldId id="696" r:id="rId5"/>
    <p:sldId id="695" r:id="rId6"/>
    <p:sldId id="681" r:id="rId7"/>
    <p:sldId id="697" r:id="rId8"/>
    <p:sldId id="68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sing" id="{81983A70-6EFA-4367-8249-E0347897A46D}">
          <p14:sldIdLst/>
        </p14:section>
        <p14:section name="Integrazione dati" id="{3B1A1F4A-1CCB-40D2-BBD8-CE57E2765A16}">
          <p14:sldIdLst>
            <p14:sldId id="680"/>
            <p14:sldId id="698"/>
            <p14:sldId id="696"/>
            <p14:sldId id="695"/>
            <p14:sldId id="681"/>
            <p14:sldId id="697"/>
            <p14:sldId id="6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83031" autoAdjust="0"/>
  </p:normalViewPr>
  <p:slideViewPr>
    <p:cSldViewPr snapToGrid="0" snapToObjects="1" showGuides="1">
      <p:cViewPr varScale="1">
        <p:scale>
          <a:sx n="136" d="100"/>
          <a:sy n="136" d="100"/>
        </p:scale>
        <p:origin x="2468" y="10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8" d="100"/>
          <a:sy n="158" d="100"/>
        </p:scale>
        <p:origin x="-66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EEEBE-0236-3C48-A32F-7E6E1003A39B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421D9-111F-6F43-BCD2-0E8C398E0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2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8D46-DC60-E14D-AA9D-90A8CFFBB06D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1FC63-6043-6D4D-BF5E-D246953F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FC63-6043-6D4D-BF5E-D246953FD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FC63-6043-6D4D-BF5E-D246953FDD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1FC63-6043-6D4D-BF5E-D246953FD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8"/>
          <p:cNvSpPr/>
          <p:nvPr/>
        </p:nvSpPr>
        <p:spPr>
          <a:xfrm>
            <a:off x="0" y="0"/>
            <a:ext cx="9144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sz="1800">
              <a:solidFill>
                <a:srgbClr val="FFFFFF"/>
              </a:solidFill>
            </a:endParaRPr>
          </a:p>
        </p:txBody>
      </p:sp>
      <p:pic>
        <p:nvPicPr>
          <p:cNvPr id="6" name="Immagine 9" descr="Modulo_SUPSI_DT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79390"/>
            <a:ext cx="40751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1" y="1773240"/>
            <a:ext cx="8496300" cy="15843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1" y="3357565"/>
            <a:ext cx="8496300" cy="1900237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/>
          </p:nvPr>
        </p:nvSpPr>
        <p:spPr>
          <a:xfrm>
            <a:off x="326934" y="5371910"/>
            <a:ext cx="8497183" cy="952691"/>
          </a:xfrm>
        </p:spPr>
        <p:txBody>
          <a:bodyPr/>
          <a:lstStyle>
            <a:lvl1pPr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323849" y="6454778"/>
            <a:ext cx="2133600" cy="403225"/>
          </a:xfrm>
        </p:spPr>
        <p:txBody>
          <a:bodyPr/>
          <a:lstStyle>
            <a:lvl1pPr>
              <a:defRPr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001" y="1125541"/>
            <a:ext cx="8516267" cy="7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fr-CH" dirty="0"/>
              <a:t>Fare clic per modificare stile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469F0-B0E9-EA44-B049-1F45723F693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34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44554"/>
            <a:ext cx="2895600" cy="27692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etto fondo ver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" descr="logo_SUPSI_acr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09552"/>
            <a:ext cx="4699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324000" y="1854000"/>
            <a:ext cx="8519315" cy="2184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36000" y="144000"/>
            <a:ext cx="4267200" cy="304800"/>
          </a:xfrm>
          <a:prstGeom prst="rect">
            <a:avLst/>
          </a:prstGeom>
        </p:spPr>
        <p:txBody>
          <a:bodyPr wrap="square" numCol="1"/>
          <a:lstStyle>
            <a:lvl1pPr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2"/>
          <p:cNvSpPr>
            <a:spLocks noGrp="1"/>
          </p:cNvSpPr>
          <p:nvPr>
            <p:ph type="dt" sz="half" idx="14"/>
          </p:nvPr>
        </p:nvSpPr>
        <p:spPr>
          <a:xfrm>
            <a:off x="323849" y="6453189"/>
            <a:ext cx="2133600" cy="4048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7DD2FB69-0B53-2240-A5A1-E1936E842A06}" type="datetime1">
              <a:rPr lang="it-IT"/>
              <a:pPr/>
              <a:t>12/05/2021</a:t>
            </a:fld>
            <a:endParaRPr lang="it-IT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5"/>
          </p:nvPr>
        </p:nvSpPr>
        <p:spPr>
          <a:xfrm>
            <a:off x="8077201" y="188914"/>
            <a:ext cx="742951" cy="476251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35F33D3-FBCF-7A4F-AE1A-7BF1E1F0578F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44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etto fondo celes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" descr="logo_SUPSI_acr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09552"/>
            <a:ext cx="4699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324000" y="1854000"/>
            <a:ext cx="8519315" cy="2184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36000" y="144000"/>
            <a:ext cx="4267200" cy="304800"/>
          </a:xfrm>
          <a:prstGeom prst="rect">
            <a:avLst/>
          </a:prstGeom>
        </p:spPr>
        <p:txBody>
          <a:bodyPr wrap="square" numCol="1"/>
          <a:lstStyle>
            <a:lvl1pPr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2"/>
          <p:cNvSpPr>
            <a:spLocks noGrp="1"/>
          </p:cNvSpPr>
          <p:nvPr>
            <p:ph type="dt" sz="half" idx="14"/>
          </p:nvPr>
        </p:nvSpPr>
        <p:spPr>
          <a:xfrm>
            <a:off x="323849" y="6453189"/>
            <a:ext cx="2133600" cy="4048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368BA5E2-58D9-884C-B4A5-C1912B16834E}" type="datetime1">
              <a:rPr lang="it-IT"/>
              <a:pPr/>
              <a:t>12/05/2021</a:t>
            </a:fld>
            <a:endParaRPr lang="it-IT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5"/>
          </p:nvPr>
        </p:nvSpPr>
        <p:spPr>
          <a:xfrm>
            <a:off x="8077201" y="188914"/>
            <a:ext cx="742951" cy="476251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B3433EF-EF23-AC4D-BCC1-151E469971A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36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etto fondo b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" descr="logo_SUPSI_acr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09552"/>
            <a:ext cx="4699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olo 1"/>
          <p:cNvSpPr>
            <a:spLocks noGrp="1"/>
          </p:cNvSpPr>
          <p:nvPr>
            <p:ph type="title"/>
          </p:nvPr>
        </p:nvSpPr>
        <p:spPr>
          <a:xfrm>
            <a:off x="324000" y="1854000"/>
            <a:ext cx="8519315" cy="21846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36000" y="144000"/>
            <a:ext cx="4267200" cy="304800"/>
          </a:xfrm>
          <a:prstGeom prst="rect">
            <a:avLst/>
          </a:prstGeom>
        </p:spPr>
        <p:txBody>
          <a:bodyPr wrap="square" numCol="1"/>
          <a:lstStyle>
            <a:lvl1pPr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egnaposto data 2"/>
          <p:cNvSpPr>
            <a:spLocks noGrp="1"/>
          </p:cNvSpPr>
          <p:nvPr>
            <p:ph type="dt" sz="half" idx="14"/>
          </p:nvPr>
        </p:nvSpPr>
        <p:spPr>
          <a:xfrm>
            <a:off x="323849" y="6453189"/>
            <a:ext cx="2133600" cy="4048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E75B1922-1A47-1F4B-A12B-4C445FF30ACC}" type="datetime1">
              <a:rPr lang="it-IT"/>
              <a:pPr/>
              <a:t>12/05/2021</a:t>
            </a:fld>
            <a:endParaRPr lang="it-IT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5"/>
          </p:nvPr>
        </p:nvSpPr>
        <p:spPr>
          <a:xfrm>
            <a:off x="8077201" y="188914"/>
            <a:ext cx="742951" cy="476251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660D95C-8BCA-2143-8DCF-EAA9694C338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8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000" y="1125541"/>
            <a:ext cx="8535600" cy="7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6000" y="1916115"/>
            <a:ext cx="8535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000" y="1125541"/>
            <a:ext cx="8535600" cy="7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06000" y="1916115"/>
            <a:ext cx="41940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7600" y="1916115"/>
            <a:ext cx="41940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000" y="1125541"/>
            <a:ext cx="8535600" cy="7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06000" y="2851150"/>
            <a:ext cx="4194000" cy="33861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7600" y="2851150"/>
            <a:ext cx="4194000" cy="33861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06000" y="1916115"/>
            <a:ext cx="8535600" cy="86481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5608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" y="1126802"/>
            <a:ext cx="8534400" cy="57943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04801" y="1752601"/>
            <a:ext cx="4192588" cy="639763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04801" y="2438401"/>
            <a:ext cx="4192588" cy="36877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7602" y="1752601"/>
            <a:ext cx="4194175" cy="639763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7602" y="2438401"/>
            <a:ext cx="4194175" cy="3687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None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5999" y="1125541"/>
            <a:ext cx="8535600" cy="7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6337" y="1127797"/>
            <a:ext cx="3139179" cy="9144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1" y="1126801"/>
            <a:ext cx="5244820" cy="49955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26336" y="2133602"/>
            <a:ext cx="3139179" cy="39925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" y="4800601"/>
            <a:ext cx="8519315" cy="566739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04800" y="5367339"/>
            <a:ext cx="8519315" cy="8048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6000" y="187200"/>
            <a:ext cx="4267200" cy="304800"/>
          </a:xfrm>
        </p:spPr>
        <p:txBody>
          <a:bodyPr/>
          <a:lstStyle>
            <a:lvl1pPr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4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1" y="1125541"/>
            <a:ext cx="84963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1916115"/>
            <a:ext cx="84963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49" y="6453189"/>
            <a:ext cx="21336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821FAC86-6C8A-2245-999D-574E57D751AA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1" y="188914"/>
            <a:ext cx="819151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680E7C-6BC1-6E4E-9FB5-E3C4BC031A5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Immagine 6" descr="logo_SUPSI_acr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09552"/>
            <a:ext cx="46990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87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7595-0629-4048-80E3-AA8C4948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8" y="765972"/>
            <a:ext cx="8535600" cy="719137"/>
          </a:xfrm>
        </p:spPr>
        <p:txBody>
          <a:bodyPr/>
          <a:lstStyle/>
          <a:p>
            <a:r>
              <a:rPr lang="it-IT" noProof="0" dirty="0"/>
              <a:t>Data Fusion: </a:t>
            </a:r>
            <a:r>
              <a:rPr lang="it-IT" noProof="0" dirty="0" err="1"/>
              <a:t>Concatenation</a:t>
            </a:r>
            <a:endParaRPr lang="it-I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C2E2-BB51-2E47-8802-7C7E3FDF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99" y="1361512"/>
            <a:ext cx="8535600" cy="4639718"/>
          </a:xfrm>
        </p:spPr>
        <p:txBody>
          <a:bodyPr/>
          <a:lstStyle/>
          <a:p>
            <a:r>
              <a:rPr lang="it-IT" noProof="0" dirty="0"/>
              <a:t>Integrazione di sorgenti dati diverse in un unico dataset</a:t>
            </a:r>
          </a:p>
          <a:p>
            <a:r>
              <a:rPr lang="it-IT" noProof="0" dirty="0"/>
              <a:t>Concatenazione per riga o per colonna</a:t>
            </a:r>
          </a:p>
          <a:p>
            <a:pPr marL="0" indent="0">
              <a:buNone/>
            </a:pPr>
            <a:endParaRPr lang="it-IT" noProof="0" dirty="0"/>
          </a:p>
          <a:p>
            <a:pPr marL="0" indent="0">
              <a:buNone/>
            </a:pPr>
            <a:endParaRPr lang="it-IT" noProof="0" dirty="0"/>
          </a:p>
          <a:p>
            <a:endParaRPr lang="it-IT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A2E5-9D8D-C24B-ABAA-E74D99B12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9D0-50CF-6240-8465-B337B4A1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01909"/>
              </p:ext>
            </p:extLst>
          </p:nvPr>
        </p:nvGraphicFramePr>
        <p:xfrm>
          <a:off x="1199015" y="2395346"/>
          <a:ext cx="1971476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790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466284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439402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2058EE-AB6D-0243-8587-20E3C01A0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2050"/>
              </p:ext>
            </p:extLst>
          </p:nvPr>
        </p:nvGraphicFramePr>
        <p:xfrm>
          <a:off x="5533393" y="2395346"/>
          <a:ext cx="2038380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631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571343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466406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David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Marco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142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5E08E8-5DB7-FF47-83C7-24B2A68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83685"/>
              </p:ext>
            </p:extLst>
          </p:nvPr>
        </p:nvGraphicFramePr>
        <p:xfrm>
          <a:off x="3094427" y="4429670"/>
          <a:ext cx="2215201" cy="142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345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613928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13928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44</a:t>
                      </a:r>
                      <a:endParaRPr lang="en-US" sz="1400" dirty="0"/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David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262301534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Marco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142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61103491"/>
                  </a:ext>
                </a:extLst>
              </a:tr>
            </a:tbl>
          </a:graphicData>
        </a:graphic>
      </p:graphicFrame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F6A3FBB1-83ED-504D-9C3D-C547C17BF491}"/>
              </a:ext>
            </a:extLst>
          </p:cNvPr>
          <p:cNvSpPr/>
          <p:nvPr/>
        </p:nvSpPr>
        <p:spPr>
          <a:xfrm rot="2956635" flipV="1">
            <a:off x="3232409" y="3463747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0E35167A-3FA0-5A4A-A0DD-063E8B9F7EBF}"/>
              </a:ext>
            </a:extLst>
          </p:cNvPr>
          <p:cNvSpPr/>
          <p:nvPr/>
        </p:nvSpPr>
        <p:spPr>
          <a:xfrm rot="7876866" flipV="1">
            <a:off x="4562144" y="3464623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3728232" y="3216597"/>
            <a:ext cx="13673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CONCAT ROWS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75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7595-0629-4048-80E3-AA8C4948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59" y="908594"/>
            <a:ext cx="8535600" cy="719137"/>
          </a:xfrm>
        </p:spPr>
        <p:txBody>
          <a:bodyPr/>
          <a:lstStyle/>
          <a:p>
            <a:r>
              <a:rPr lang="it-IT" noProof="0" dirty="0"/>
              <a:t>Data Fusion: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C2E2-BB51-2E47-8802-7C7E3FDF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59" y="1460938"/>
            <a:ext cx="8535600" cy="4981903"/>
          </a:xfrm>
        </p:spPr>
        <p:txBody>
          <a:bodyPr/>
          <a:lstStyle/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dirty="0"/>
          </a:p>
          <a:p>
            <a:pPr marL="0" indent="0">
              <a:buNone/>
            </a:pPr>
            <a:endParaRPr lang="it-IT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A2E5-9D8D-C24B-ABAA-E74D99B12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9D0-50CF-6240-8465-B337B4A1BFE0}"/>
              </a:ext>
            </a:extLst>
          </p:cNvPr>
          <p:cNvGraphicFramePr>
            <a:graphicFrameLocks noGrp="1"/>
          </p:cNvGraphicFramePr>
          <p:nvPr/>
        </p:nvGraphicFramePr>
        <p:xfrm>
          <a:off x="853440" y="1973336"/>
          <a:ext cx="2390627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31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2058EE-AB6D-0243-8587-20E3C01A00A5}"/>
              </a:ext>
            </a:extLst>
          </p:cNvPr>
          <p:cNvGraphicFramePr>
            <a:graphicFrameLocks noGrp="1"/>
          </p:cNvGraphicFramePr>
          <p:nvPr/>
        </p:nvGraphicFramePr>
        <p:xfrm>
          <a:off x="5606966" y="1991883"/>
          <a:ext cx="2683594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528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1055027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14039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5E08E8-5DB7-FF47-83C7-24B2A68BAA54}"/>
              </a:ext>
            </a:extLst>
          </p:cNvPr>
          <p:cNvGraphicFramePr>
            <a:graphicFrameLocks noGrp="1"/>
          </p:cNvGraphicFramePr>
          <p:nvPr/>
        </p:nvGraphicFramePr>
        <p:xfrm>
          <a:off x="2180493" y="4301098"/>
          <a:ext cx="4067270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04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571699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  <a:gridCol w="1134960">
                  <a:extLst>
                    <a:ext uri="{9D8B030D-6E8A-4147-A177-3AD203B41FA5}">
                      <a16:colId xmlns:a16="http://schemas.microsoft.com/office/drawing/2014/main" val="1590851404"/>
                    </a:ext>
                  </a:extLst>
                </a:gridCol>
                <a:gridCol w="707121">
                  <a:extLst>
                    <a:ext uri="{9D8B030D-6E8A-4147-A177-3AD203B41FA5}">
                      <a16:colId xmlns:a16="http://schemas.microsoft.com/office/drawing/2014/main" val="1342931035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F6A3FBB1-83ED-504D-9C3D-C547C17BF491}"/>
              </a:ext>
            </a:extLst>
          </p:cNvPr>
          <p:cNvSpPr/>
          <p:nvPr/>
        </p:nvSpPr>
        <p:spPr>
          <a:xfrm rot="2956635" flipV="1">
            <a:off x="2691801" y="3375441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0E35167A-3FA0-5A4A-A0DD-063E8B9F7EBF}"/>
              </a:ext>
            </a:extLst>
          </p:cNvPr>
          <p:cNvSpPr/>
          <p:nvPr/>
        </p:nvSpPr>
        <p:spPr>
          <a:xfrm rot="7876866" flipV="1">
            <a:off x="5015684" y="3376365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3503744" y="3034921"/>
            <a:ext cx="17216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JOIN ON  “Customer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”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40733" y="1669201"/>
            <a:ext cx="875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LEFT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28029" y="1709363"/>
            <a:ext cx="9954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RIGHT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87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7595-0629-4048-80E3-AA8C4948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59" y="908594"/>
            <a:ext cx="8535600" cy="719137"/>
          </a:xfrm>
        </p:spPr>
        <p:txBody>
          <a:bodyPr/>
          <a:lstStyle/>
          <a:p>
            <a:r>
              <a:rPr lang="it-IT" noProof="0" dirty="0"/>
              <a:t>Data Fusion: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C2E2-BB51-2E47-8802-7C7E3FDF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59" y="1460938"/>
            <a:ext cx="8535600" cy="4981903"/>
          </a:xfrm>
        </p:spPr>
        <p:txBody>
          <a:bodyPr/>
          <a:lstStyle/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dirty="0"/>
          </a:p>
          <a:p>
            <a:endParaRPr lang="it-IT" noProof="0" dirty="0"/>
          </a:p>
          <a:p>
            <a:r>
              <a:rPr lang="it-IT" noProof="0" dirty="0"/>
              <a:t>Note: join </a:t>
            </a:r>
            <a:r>
              <a:rPr lang="it-IT" noProof="0" dirty="0" err="1"/>
              <a:t>operation</a:t>
            </a:r>
            <a:r>
              <a:rPr lang="it-IT" noProof="0" dirty="0"/>
              <a:t> </a:t>
            </a:r>
            <a:r>
              <a:rPr lang="it-IT" noProof="0" dirty="0" err="1"/>
              <a:t>also</a:t>
            </a:r>
            <a:r>
              <a:rPr lang="it-IT" noProof="0" dirty="0"/>
              <a:t> works </a:t>
            </a:r>
            <a:r>
              <a:rPr lang="it-IT" noProof="0" dirty="0" err="1"/>
              <a:t>when</a:t>
            </a:r>
            <a:r>
              <a:rPr lang="it-IT" noProof="0" dirty="0"/>
              <a:t> customers are in </a:t>
            </a:r>
            <a:r>
              <a:rPr lang="it-IT" noProof="0" dirty="0" err="1"/>
              <a:t>different</a:t>
            </a:r>
            <a:r>
              <a:rPr lang="it-IT" noProof="0" dirty="0"/>
              <a:t> </a:t>
            </a:r>
            <a:r>
              <a:rPr lang="it-IT" noProof="0" dirty="0" err="1"/>
              <a:t>order</a:t>
            </a:r>
            <a:r>
              <a:rPr lang="it-IT" noProof="0" dirty="0"/>
              <a:t> in the </a:t>
            </a:r>
            <a:r>
              <a:rPr lang="it-IT" noProof="0" dirty="0" err="1"/>
              <a:t>two</a:t>
            </a:r>
            <a:r>
              <a:rPr lang="it-IT" noProof="0" dirty="0"/>
              <a:t> </a:t>
            </a:r>
            <a:r>
              <a:rPr lang="it-IT" noProof="0" dirty="0" err="1"/>
              <a:t>tables</a:t>
            </a:r>
            <a:r>
              <a:rPr lang="it-IT" noProof="0" dirty="0"/>
              <a:t>. A </a:t>
            </a:r>
            <a:r>
              <a:rPr lang="it-IT" noProof="0" dirty="0" err="1"/>
              <a:t>column</a:t>
            </a:r>
            <a:r>
              <a:rPr lang="it-IT" noProof="0" dirty="0"/>
              <a:t> </a:t>
            </a:r>
            <a:r>
              <a:rPr lang="it-IT" noProof="0" dirty="0" err="1"/>
              <a:t>concatenation</a:t>
            </a:r>
            <a:r>
              <a:rPr lang="it-IT" noProof="0" dirty="0"/>
              <a:t> </a:t>
            </a:r>
            <a:r>
              <a:rPr lang="it-IT" noProof="0" dirty="0" err="1"/>
              <a:t>would</a:t>
            </a:r>
            <a:r>
              <a:rPr lang="it-IT" noProof="0" dirty="0"/>
              <a:t> </a:t>
            </a:r>
            <a:r>
              <a:rPr lang="it-IT" noProof="0" dirty="0" err="1"/>
              <a:t>have</a:t>
            </a:r>
            <a:r>
              <a:rPr lang="it-IT" noProof="0" dirty="0"/>
              <a:t> </a:t>
            </a:r>
            <a:r>
              <a:rPr lang="it-IT" noProof="0" dirty="0" err="1"/>
              <a:t>produced</a:t>
            </a:r>
            <a:r>
              <a:rPr lang="it-IT" noProof="0" dirty="0"/>
              <a:t> a </a:t>
            </a:r>
            <a:r>
              <a:rPr lang="it-IT" noProof="0" dirty="0" err="1"/>
              <a:t>wrong</a:t>
            </a:r>
            <a:r>
              <a:rPr lang="it-IT" noProof="0" dirty="0"/>
              <a:t> </a:t>
            </a:r>
            <a:r>
              <a:rPr lang="it-IT" noProof="0" dirty="0" err="1"/>
              <a:t>result</a:t>
            </a:r>
            <a:r>
              <a:rPr lang="it-IT" noProof="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A2E5-9D8D-C24B-ABAA-E74D99B12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9D0-50CF-6240-8465-B337B4A1BFE0}"/>
              </a:ext>
            </a:extLst>
          </p:cNvPr>
          <p:cNvGraphicFramePr>
            <a:graphicFrameLocks noGrp="1"/>
          </p:cNvGraphicFramePr>
          <p:nvPr/>
        </p:nvGraphicFramePr>
        <p:xfrm>
          <a:off x="764130" y="2178927"/>
          <a:ext cx="2390627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31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2058EE-AB6D-0243-8587-20E3C01A0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959"/>
              </p:ext>
            </p:extLst>
          </p:nvPr>
        </p:nvGraphicFramePr>
        <p:xfrm>
          <a:off x="5696276" y="2240103"/>
          <a:ext cx="2683594" cy="5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528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1055027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14039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5E08E8-5DB7-FF47-83C7-24B2A68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5368"/>
              </p:ext>
            </p:extLst>
          </p:nvPr>
        </p:nvGraphicFramePr>
        <p:xfrm>
          <a:off x="2364452" y="4583482"/>
          <a:ext cx="3959855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075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491747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556601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  <a:gridCol w="1104986">
                  <a:extLst>
                    <a:ext uri="{9D8B030D-6E8A-4147-A177-3AD203B41FA5}">
                      <a16:colId xmlns:a16="http://schemas.microsoft.com/office/drawing/2014/main" val="1590851404"/>
                    </a:ext>
                  </a:extLst>
                </a:gridCol>
                <a:gridCol w="688446">
                  <a:extLst>
                    <a:ext uri="{9D8B030D-6E8A-4147-A177-3AD203B41FA5}">
                      <a16:colId xmlns:a16="http://schemas.microsoft.com/office/drawing/2014/main" val="1342931035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F6A3FBB1-83ED-504D-9C3D-C547C17BF491}"/>
              </a:ext>
            </a:extLst>
          </p:cNvPr>
          <p:cNvSpPr/>
          <p:nvPr/>
        </p:nvSpPr>
        <p:spPr>
          <a:xfrm rot="2956635" flipV="1">
            <a:off x="2709044" y="3602723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0E35167A-3FA0-5A4A-A0DD-063E8B9F7EBF}"/>
              </a:ext>
            </a:extLst>
          </p:cNvPr>
          <p:cNvSpPr/>
          <p:nvPr/>
        </p:nvSpPr>
        <p:spPr>
          <a:xfrm rot="7876866" flipV="1">
            <a:off x="5207073" y="3595272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3427456" y="3238246"/>
            <a:ext cx="22089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LEFT JOIN ON  “Customer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”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11132" y="1877144"/>
            <a:ext cx="875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LEFT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04583" y="1963483"/>
            <a:ext cx="9954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RIGHT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86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7595-0629-4048-80E3-AA8C4948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59" y="908594"/>
            <a:ext cx="8535600" cy="719137"/>
          </a:xfrm>
        </p:spPr>
        <p:txBody>
          <a:bodyPr/>
          <a:lstStyle/>
          <a:p>
            <a:r>
              <a:rPr lang="it-IT" noProof="0" dirty="0"/>
              <a:t>Data Fusion: </a:t>
            </a:r>
            <a:r>
              <a:rPr lang="it-IT" noProof="0" dirty="0" err="1"/>
              <a:t>Right</a:t>
            </a:r>
            <a:r>
              <a:rPr lang="it-IT" noProof="0" dirty="0"/>
              <a:t>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C2E2-BB51-2E47-8802-7C7E3FDF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59" y="1460938"/>
            <a:ext cx="8535600" cy="4981903"/>
          </a:xfrm>
        </p:spPr>
        <p:txBody>
          <a:bodyPr/>
          <a:lstStyle/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dirty="0"/>
          </a:p>
          <a:p>
            <a:endParaRPr lang="it-IT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A2E5-9D8D-C24B-ABAA-E74D99B12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9D0-50CF-6240-8465-B337B4A1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51407"/>
              </p:ext>
            </p:extLst>
          </p:nvPr>
        </p:nvGraphicFramePr>
        <p:xfrm>
          <a:off x="764130" y="2178927"/>
          <a:ext cx="2390627" cy="5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31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5E08E8-5DB7-FF47-83C7-24B2A68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96833"/>
              </p:ext>
            </p:extLst>
          </p:nvPr>
        </p:nvGraphicFramePr>
        <p:xfrm>
          <a:off x="2158561" y="4583482"/>
          <a:ext cx="3959855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23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558899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556601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  <a:gridCol w="1104986">
                  <a:extLst>
                    <a:ext uri="{9D8B030D-6E8A-4147-A177-3AD203B41FA5}">
                      <a16:colId xmlns:a16="http://schemas.microsoft.com/office/drawing/2014/main" val="1590851404"/>
                    </a:ext>
                  </a:extLst>
                </a:gridCol>
                <a:gridCol w="688446">
                  <a:extLst>
                    <a:ext uri="{9D8B030D-6E8A-4147-A177-3AD203B41FA5}">
                      <a16:colId xmlns:a16="http://schemas.microsoft.com/office/drawing/2014/main" val="1342931035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F6A3FBB1-83ED-504D-9C3D-C547C17BF491}"/>
              </a:ext>
            </a:extLst>
          </p:cNvPr>
          <p:cNvSpPr/>
          <p:nvPr/>
        </p:nvSpPr>
        <p:spPr>
          <a:xfrm rot="2956635" flipV="1">
            <a:off x="2548289" y="3566187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0E35167A-3FA0-5A4A-A0DD-063E8B9F7EBF}"/>
              </a:ext>
            </a:extLst>
          </p:cNvPr>
          <p:cNvSpPr/>
          <p:nvPr/>
        </p:nvSpPr>
        <p:spPr>
          <a:xfrm rot="7876866" flipV="1">
            <a:off x="5207073" y="3594033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3249600" y="3165579"/>
            <a:ext cx="23291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RIGHT JOIN ON  “Customer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”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11132" y="1877144"/>
            <a:ext cx="875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LEFT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04583" y="1963483"/>
            <a:ext cx="9954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RIGHT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2FF5AB-4C22-485C-B8B8-6416BAFF5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3390"/>
              </p:ext>
            </p:extLst>
          </p:nvPr>
        </p:nvGraphicFramePr>
        <p:xfrm>
          <a:off x="5831024" y="2234557"/>
          <a:ext cx="2683594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528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1055027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14039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6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7595-0629-4048-80E3-AA8C4948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59" y="908594"/>
            <a:ext cx="8535600" cy="719137"/>
          </a:xfrm>
        </p:spPr>
        <p:txBody>
          <a:bodyPr/>
          <a:lstStyle/>
          <a:p>
            <a:r>
              <a:rPr lang="it-IT" noProof="0" dirty="0"/>
              <a:t>Data Fusion: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C2E2-BB51-2E47-8802-7C7E3FDF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59" y="1460938"/>
            <a:ext cx="8535600" cy="4981903"/>
          </a:xfrm>
        </p:spPr>
        <p:txBody>
          <a:bodyPr/>
          <a:lstStyle/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dirty="0"/>
          </a:p>
          <a:p>
            <a:pPr marL="0" indent="0">
              <a:buNone/>
            </a:pPr>
            <a:endParaRPr lang="it-IT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A2E5-9D8D-C24B-ABAA-E74D99B12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9D0-50CF-6240-8465-B337B4A1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34991"/>
              </p:ext>
            </p:extLst>
          </p:nvPr>
        </p:nvGraphicFramePr>
        <p:xfrm>
          <a:off x="598712" y="2427345"/>
          <a:ext cx="2390627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31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Elena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326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2058EE-AB6D-0243-8587-20E3C01A0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6445"/>
              </p:ext>
            </p:extLst>
          </p:nvPr>
        </p:nvGraphicFramePr>
        <p:xfrm>
          <a:off x="5893639" y="2498814"/>
          <a:ext cx="2683594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528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1055027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14039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5E08E8-5DB7-FF47-83C7-24B2A68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55254"/>
              </p:ext>
            </p:extLst>
          </p:nvPr>
        </p:nvGraphicFramePr>
        <p:xfrm>
          <a:off x="2396198" y="4666719"/>
          <a:ext cx="4067270" cy="11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04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505086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571699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  <a:gridCol w="1134960">
                  <a:extLst>
                    <a:ext uri="{9D8B030D-6E8A-4147-A177-3AD203B41FA5}">
                      <a16:colId xmlns:a16="http://schemas.microsoft.com/office/drawing/2014/main" val="1590851404"/>
                    </a:ext>
                  </a:extLst>
                </a:gridCol>
                <a:gridCol w="707121">
                  <a:extLst>
                    <a:ext uri="{9D8B030D-6E8A-4147-A177-3AD203B41FA5}">
                      <a16:colId xmlns:a16="http://schemas.microsoft.com/office/drawing/2014/main" val="1342931035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Elena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326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1458777211"/>
                  </a:ext>
                </a:extLst>
              </a:tr>
            </a:tbl>
          </a:graphicData>
        </a:graphic>
      </p:graphicFrame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F6A3FBB1-83ED-504D-9C3D-C547C17BF491}"/>
              </a:ext>
            </a:extLst>
          </p:cNvPr>
          <p:cNvSpPr/>
          <p:nvPr/>
        </p:nvSpPr>
        <p:spPr>
          <a:xfrm rot="2956635" flipV="1">
            <a:off x="3242923" y="3642343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0E35167A-3FA0-5A4A-A0DD-063E8B9F7EBF}"/>
              </a:ext>
            </a:extLst>
          </p:cNvPr>
          <p:cNvSpPr/>
          <p:nvPr/>
        </p:nvSpPr>
        <p:spPr>
          <a:xfrm rot="7876866" flipV="1">
            <a:off x="4547099" y="3641465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3283692" y="3177173"/>
            <a:ext cx="23996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OUTER JOIN ON  “Customer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”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07509" y="2179688"/>
            <a:ext cx="875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LEFT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914702" y="2216294"/>
            <a:ext cx="9954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RIGHT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252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7595-0629-4048-80E3-AA8C4948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59" y="908594"/>
            <a:ext cx="8535600" cy="719137"/>
          </a:xfrm>
        </p:spPr>
        <p:txBody>
          <a:bodyPr/>
          <a:lstStyle/>
          <a:p>
            <a:r>
              <a:rPr lang="it-IT" noProof="0" dirty="0"/>
              <a:t>Data Fusion: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C2E2-BB51-2E47-8802-7C7E3FDF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59" y="1460938"/>
            <a:ext cx="8535600" cy="4981903"/>
          </a:xfrm>
        </p:spPr>
        <p:txBody>
          <a:bodyPr/>
          <a:lstStyle/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dirty="0"/>
          </a:p>
          <a:p>
            <a:endParaRPr lang="it-IT" noProof="0" dirty="0"/>
          </a:p>
          <a:p>
            <a:r>
              <a:rPr lang="it-IT" noProof="0" dirty="0"/>
              <a:t>Note: join </a:t>
            </a:r>
            <a:r>
              <a:rPr lang="it-IT" noProof="0" dirty="0" err="1"/>
              <a:t>operation</a:t>
            </a:r>
            <a:r>
              <a:rPr lang="it-IT" noProof="0" dirty="0"/>
              <a:t> </a:t>
            </a:r>
            <a:r>
              <a:rPr lang="it-IT" noProof="0" dirty="0" err="1"/>
              <a:t>also</a:t>
            </a:r>
            <a:r>
              <a:rPr lang="it-IT" noProof="0" dirty="0"/>
              <a:t> works </a:t>
            </a:r>
            <a:r>
              <a:rPr lang="it-IT" noProof="0" dirty="0" err="1"/>
              <a:t>when</a:t>
            </a:r>
            <a:r>
              <a:rPr lang="it-IT" noProof="0" dirty="0"/>
              <a:t> customers are in </a:t>
            </a:r>
            <a:r>
              <a:rPr lang="it-IT" noProof="0" dirty="0" err="1"/>
              <a:t>different</a:t>
            </a:r>
            <a:r>
              <a:rPr lang="it-IT" noProof="0" dirty="0"/>
              <a:t> </a:t>
            </a:r>
            <a:r>
              <a:rPr lang="it-IT" noProof="0" dirty="0" err="1"/>
              <a:t>order</a:t>
            </a:r>
            <a:r>
              <a:rPr lang="it-IT" noProof="0" dirty="0"/>
              <a:t> in the </a:t>
            </a:r>
            <a:r>
              <a:rPr lang="it-IT" noProof="0" dirty="0" err="1"/>
              <a:t>two</a:t>
            </a:r>
            <a:r>
              <a:rPr lang="it-IT" noProof="0" dirty="0"/>
              <a:t> </a:t>
            </a:r>
            <a:r>
              <a:rPr lang="it-IT" noProof="0" dirty="0" err="1"/>
              <a:t>tables</a:t>
            </a:r>
            <a:r>
              <a:rPr lang="it-IT" noProof="0" dirty="0"/>
              <a:t>. A </a:t>
            </a:r>
            <a:r>
              <a:rPr lang="it-IT" noProof="0" dirty="0" err="1"/>
              <a:t>column</a:t>
            </a:r>
            <a:r>
              <a:rPr lang="it-IT" noProof="0" dirty="0"/>
              <a:t> </a:t>
            </a:r>
            <a:r>
              <a:rPr lang="it-IT" noProof="0" dirty="0" err="1"/>
              <a:t>concatenation</a:t>
            </a:r>
            <a:r>
              <a:rPr lang="it-IT" noProof="0" dirty="0"/>
              <a:t> </a:t>
            </a:r>
            <a:r>
              <a:rPr lang="it-IT" noProof="0" dirty="0" err="1"/>
              <a:t>would</a:t>
            </a:r>
            <a:r>
              <a:rPr lang="it-IT" noProof="0" dirty="0"/>
              <a:t> </a:t>
            </a:r>
            <a:r>
              <a:rPr lang="it-IT" noProof="0" dirty="0" err="1"/>
              <a:t>have</a:t>
            </a:r>
            <a:r>
              <a:rPr lang="it-IT" noProof="0" dirty="0"/>
              <a:t> </a:t>
            </a:r>
            <a:r>
              <a:rPr lang="it-IT" noProof="0" dirty="0" err="1"/>
              <a:t>produced</a:t>
            </a:r>
            <a:r>
              <a:rPr lang="it-IT" noProof="0" dirty="0"/>
              <a:t> a </a:t>
            </a:r>
            <a:r>
              <a:rPr lang="it-IT" noProof="0" dirty="0" err="1"/>
              <a:t>wrong</a:t>
            </a:r>
            <a:r>
              <a:rPr lang="it-IT" noProof="0" dirty="0"/>
              <a:t> </a:t>
            </a:r>
            <a:r>
              <a:rPr lang="it-IT" noProof="0" dirty="0" err="1"/>
              <a:t>result</a:t>
            </a:r>
            <a:r>
              <a:rPr lang="it-IT" noProof="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A2E5-9D8D-C24B-ABAA-E74D99B12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9D0-50CF-6240-8465-B337B4A1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19287"/>
              </p:ext>
            </p:extLst>
          </p:nvPr>
        </p:nvGraphicFramePr>
        <p:xfrm>
          <a:off x="764130" y="2178927"/>
          <a:ext cx="2390627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31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66398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2058EE-AB6D-0243-8587-20E3C01A00A5}"/>
              </a:ext>
            </a:extLst>
          </p:cNvPr>
          <p:cNvGraphicFramePr>
            <a:graphicFrameLocks noGrp="1"/>
          </p:cNvGraphicFramePr>
          <p:nvPr/>
        </p:nvGraphicFramePr>
        <p:xfrm>
          <a:off x="5696276" y="2240103"/>
          <a:ext cx="2683594" cy="57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528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1055027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614039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5E08E8-5DB7-FF47-83C7-24B2A68BAA54}"/>
              </a:ext>
            </a:extLst>
          </p:cNvPr>
          <p:cNvGraphicFramePr>
            <a:graphicFrameLocks noGrp="1"/>
          </p:cNvGraphicFramePr>
          <p:nvPr/>
        </p:nvGraphicFramePr>
        <p:xfrm>
          <a:off x="2364452" y="4583482"/>
          <a:ext cx="3959855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075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491747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556601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  <a:gridCol w="1104986">
                  <a:extLst>
                    <a:ext uri="{9D8B030D-6E8A-4147-A177-3AD203B41FA5}">
                      <a16:colId xmlns:a16="http://schemas.microsoft.com/office/drawing/2014/main" val="1590851404"/>
                    </a:ext>
                  </a:extLst>
                </a:gridCol>
                <a:gridCol w="688446">
                  <a:extLst>
                    <a:ext uri="{9D8B030D-6E8A-4147-A177-3AD203B41FA5}">
                      <a16:colId xmlns:a16="http://schemas.microsoft.com/office/drawing/2014/main" val="1342931035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NaN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F6A3FBB1-83ED-504D-9C3D-C547C17BF491}"/>
              </a:ext>
            </a:extLst>
          </p:cNvPr>
          <p:cNvSpPr/>
          <p:nvPr/>
        </p:nvSpPr>
        <p:spPr>
          <a:xfrm rot="2956635" flipV="1">
            <a:off x="2709044" y="3602723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0E35167A-3FA0-5A4A-A0DD-063E8B9F7EBF}"/>
              </a:ext>
            </a:extLst>
          </p:cNvPr>
          <p:cNvSpPr/>
          <p:nvPr/>
        </p:nvSpPr>
        <p:spPr>
          <a:xfrm rot="7876866" flipV="1">
            <a:off x="5207073" y="3595272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3427456" y="3238246"/>
            <a:ext cx="22089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LEFT JOIN ON  “Customer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”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11132" y="1877144"/>
            <a:ext cx="8752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LEFT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04583" y="1963483"/>
            <a:ext cx="9954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RIGHT</a:t>
            </a:r>
            <a:r>
              <a:rPr lang="en-US" sz="1400" kern="0" dirty="0">
                <a:ea typeface="ＭＳ Ｐゴシック" pitchFamily="-112" charset="-128"/>
                <a:cs typeface="ＭＳ Ｐゴシック" pitchFamily="-112" charset="-128"/>
              </a:rPr>
              <a:t> table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83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7595-0629-4048-80E3-AA8C4948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59" y="908594"/>
            <a:ext cx="8535600" cy="719137"/>
          </a:xfrm>
        </p:spPr>
        <p:txBody>
          <a:bodyPr/>
          <a:lstStyle/>
          <a:p>
            <a:r>
              <a:rPr lang="it-IT" noProof="0" dirty="0"/>
              <a:t>Data Fusion: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C2E2-BB51-2E47-8802-7C7E3FDF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59" y="1360182"/>
            <a:ext cx="8535600" cy="5418990"/>
          </a:xfrm>
        </p:spPr>
        <p:txBody>
          <a:bodyPr/>
          <a:lstStyle/>
          <a:p>
            <a:pPr marL="0" indent="0">
              <a:buNone/>
            </a:pPr>
            <a:r>
              <a:rPr lang="it-IT" noProof="0" dirty="0"/>
              <a:t>Nell’esempio precedente il join era “uno a uno” sulle due tabelle. Ogni riga della tabella LEFT è stata unita ad una riga della tabella RIGHT. Non è sempre così!</a:t>
            </a:r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pPr marL="0" indent="0">
              <a:buNone/>
            </a:pPr>
            <a:br>
              <a:rPr lang="it-IT" noProof="0" dirty="0"/>
            </a:br>
            <a:endParaRPr lang="it-IT" noProof="0" dirty="0"/>
          </a:p>
          <a:p>
            <a:r>
              <a:rPr lang="it-IT" noProof="0" dirty="0"/>
              <a:t>Qui abbiamo effettuato un join “molti a uno”: </a:t>
            </a:r>
            <a:r>
              <a:rPr lang="it-IT" noProof="0" dirty="0" err="1"/>
              <a:t>piu’</a:t>
            </a:r>
            <a:r>
              <a:rPr lang="it-IT" noProof="0" dirty="0"/>
              <a:t> righe della tabella LEFT sono stati associate ad una riga della tabella RIGHT</a:t>
            </a:r>
          </a:p>
          <a:p>
            <a:r>
              <a:rPr lang="it-IT" noProof="0" dirty="0"/>
              <a:t>Aggregazioni “molti a molti” sono anche possibili!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9A2E5-9D8D-C24B-ABAA-E74D99B12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8669D0-50CF-6240-8465-B337B4A1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19460"/>
              </p:ext>
            </p:extLst>
          </p:nvPr>
        </p:nvGraphicFramePr>
        <p:xfrm>
          <a:off x="359708" y="2090478"/>
          <a:ext cx="2703674" cy="142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480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473612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  <a:gridCol w="1234582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Lugano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Lugano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David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Mendrisio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610201246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Marco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Mendrisio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5868552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2058EE-AB6D-0243-8587-20E3C01A0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32540"/>
              </p:ext>
            </p:extLst>
          </p:nvPr>
        </p:nvGraphicFramePr>
        <p:xfrm>
          <a:off x="6220064" y="2079319"/>
          <a:ext cx="2335995" cy="8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41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1190854">
                  <a:extLst>
                    <a:ext uri="{9D8B030D-6E8A-4147-A177-3AD203B41FA5}">
                      <a16:colId xmlns:a16="http://schemas.microsoft.com/office/drawing/2014/main" val="1755915301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City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Population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Mendrisio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Lugano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64000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5E08E8-5DB7-FF47-83C7-24B2A68BA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01249"/>
              </p:ext>
            </p:extLst>
          </p:nvPr>
        </p:nvGraphicFramePr>
        <p:xfrm>
          <a:off x="2888567" y="4068812"/>
          <a:ext cx="3824209" cy="142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938661644"/>
                    </a:ext>
                  </a:extLst>
                </a:gridCol>
                <a:gridCol w="572086">
                  <a:extLst>
                    <a:ext uri="{9D8B030D-6E8A-4147-A177-3AD203B41FA5}">
                      <a16:colId xmlns:a16="http://schemas.microsoft.com/office/drawing/2014/main" val="474643507"/>
                    </a:ext>
                  </a:extLst>
                </a:gridCol>
                <a:gridCol w="1003495">
                  <a:extLst>
                    <a:ext uri="{9D8B030D-6E8A-4147-A177-3AD203B41FA5}">
                      <a16:colId xmlns:a16="http://schemas.microsoft.com/office/drawing/2014/main" val="1590851404"/>
                    </a:ext>
                  </a:extLst>
                </a:gridCol>
                <a:gridCol w="1123213">
                  <a:extLst>
                    <a:ext uri="{9D8B030D-6E8A-4147-A177-3AD203B41FA5}">
                      <a16:colId xmlns:a16="http://schemas.microsoft.com/office/drawing/2014/main" val="1342931035"/>
                    </a:ext>
                  </a:extLst>
                </a:gridCol>
              </a:tblGrid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City</a:t>
                      </a:r>
                      <a:endParaRPr lang="en-US" sz="1400" dirty="0"/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Population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3929747869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Alice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Lugano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64000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82877890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402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Lugano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64000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679484596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David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Mendrisio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1960925464"/>
                  </a:ext>
                </a:extLst>
              </a:tr>
              <a:tr h="285850">
                <a:tc>
                  <a:txBody>
                    <a:bodyPr/>
                    <a:lstStyle/>
                    <a:p>
                      <a:r>
                        <a:rPr lang="en-US" sz="1400" dirty="0"/>
                        <a:t>Marco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Mendrisio</a:t>
                      </a:r>
                    </a:p>
                  </a:txBody>
                  <a:tcPr marL="70484" marR="70484" marT="35242" marB="3524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 marL="70484" marR="70484" marT="35242" marB="35242"/>
                </a:tc>
                <a:extLst>
                  <a:ext uri="{0D108BD9-81ED-4DB2-BD59-A6C34878D82A}">
                    <a16:rowId xmlns:a16="http://schemas.microsoft.com/office/drawing/2014/main" val="2980393622"/>
                  </a:ext>
                </a:extLst>
              </a:tr>
            </a:tbl>
          </a:graphicData>
        </a:graphic>
      </p:graphicFrame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F6A3FBB1-83ED-504D-9C3D-C547C17BF491}"/>
              </a:ext>
            </a:extLst>
          </p:cNvPr>
          <p:cNvSpPr/>
          <p:nvPr/>
        </p:nvSpPr>
        <p:spPr>
          <a:xfrm rot="2956635" flipV="1">
            <a:off x="3165375" y="3147945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tched Right Arrow 8">
            <a:extLst>
              <a:ext uri="{FF2B5EF4-FFF2-40B4-BE49-F238E27FC236}">
                <a16:creationId xmlns:a16="http://schemas.microsoft.com/office/drawing/2014/main" id="{0E35167A-3FA0-5A4A-A0DD-063E8B9F7EBF}"/>
              </a:ext>
            </a:extLst>
          </p:cNvPr>
          <p:cNvSpPr/>
          <p:nvPr/>
        </p:nvSpPr>
        <p:spPr>
          <a:xfrm rot="7876866" flipV="1">
            <a:off x="5311321" y="3193177"/>
            <a:ext cx="978408" cy="612147"/>
          </a:xfrm>
          <a:prstGeom prst="notchedRightArrow">
            <a:avLst>
              <a:gd name="adj1" fmla="val 50000"/>
              <a:gd name="adj2" fmla="val 727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4073546" y="3228021"/>
            <a:ext cx="12054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JOIN ON “City</a:t>
            </a:r>
            <a:r>
              <a:rPr lang="en-US" sz="1400" dirty="0"/>
              <a:t>”</a:t>
            </a:r>
            <a:endParaRPr lang="it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640323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 supsi-dti per documentazione cors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_DSA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prstTxWarp prst="textNoShape">
          <a:avLst/>
        </a:prstTxWarp>
      </a:bodyPr>
      <a:lstStyle>
        <a:defPPr eaLnBrk="0" hangingPunct="0">
          <a:spcBef>
            <a:spcPct val="20000"/>
          </a:spcBef>
          <a:defRPr sz="1400" kern="0" dirty="0" smtClean="0">
            <a:latin typeface="+mn-lt"/>
            <a:ea typeface="ＭＳ Ｐゴシック" pitchFamily="-112" charset="-128"/>
            <a:cs typeface="ＭＳ Ｐゴシック" pitchFamily="-112" charset="-128"/>
          </a:defRPr>
        </a:defPPr>
      </a:lstStyle>
    </a:txDef>
  </a:objectDefaults>
  <a:extraClrSchemeLst>
    <a:extraClrScheme>
      <a:clrScheme name="SUPSI_DS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supsi-dti per documentazione corsi.thmx</Template>
  <TotalTime>117</TotalTime>
  <Words>465</Words>
  <Application>Microsoft Office PowerPoint</Application>
  <PresentationFormat>On-screen Show (4:3)</PresentationFormat>
  <Paragraphs>340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modello supsi-dti per documentazione corsi</vt:lpstr>
      <vt:lpstr>Tema di Office</vt:lpstr>
      <vt:lpstr>Data Fusion: Concatenation</vt:lpstr>
      <vt:lpstr>Data Fusion: Join</vt:lpstr>
      <vt:lpstr>Data Fusion: Left join</vt:lpstr>
      <vt:lpstr>Data Fusion: Right join</vt:lpstr>
      <vt:lpstr>Data Fusion: Outer Join</vt:lpstr>
      <vt:lpstr>Data Fusion: Left join</vt:lpstr>
      <vt:lpstr>Data Fusion: Join</vt:lpstr>
    </vt:vector>
  </TitlesOfParts>
  <Company>SUPSI-DTI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SUPSI-DTI</dc:creator>
  <cp:lastModifiedBy>Forgione Marco</cp:lastModifiedBy>
  <cp:revision>1438</cp:revision>
  <cp:lastPrinted>2019-03-11T12:49:03Z</cp:lastPrinted>
  <dcterms:created xsi:type="dcterms:W3CDTF">2017-01-16T12:51:24Z</dcterms:created>
  <dcterms:modified xsi:type="dcterms:W3CDTF">2021-05-12T14:40:15Z</dcterms:modified>
</cp:coreProperties>
</file>