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0" r:id="rId4"/>
    <p:sldId id="257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77F8A1-7EF7-4C9B-A145-0F0350AD042A}" v="228" dt="2023-03-16T04:27:40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35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C250-D7D7-1AD4-715E-9C910B135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9EA91-3029-4D15-0A08-BC1944649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98335-2518-C80C-D794-28AF817A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1820-4135-4432-80A7-B9CFE66E970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D1C38-FB26-FE57-9D5D-43454CD4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1486B-4A6D-9446-F71E-0EFD083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4566-0586-4EF6-B4B2-8A272C46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6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0F33-87D4-F2E9-5D94-5DE7A7FB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91A9D-C4BA-F6B6-3938-7D387937F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7A55A-3A1C-5B0D-3F08-947B9D29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1820-4135-4432-80A7-B9CFE66E970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5BF5A-BE2E-E9B5-9296-A44C478B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92A78-C22D-0E8C-B546-61981B46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4566-0586-4EF6-B4B2-8A272C46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4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1BCB2-E7A2-93A5-93EE-7A3434C03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7388F-ABE8-B3DB-0552-03F65E908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D02CE-9ECE-8C83-41C9-A0D71644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1820-4135-4432-80A7-B9CFE66E970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E01F5-7410-8BBA-B2DE-4F65140B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ECEDA-976C-7060-C7A8-795E442A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4566-0586-4EF6-B4B2-8A272C46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0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0E43-3EA9-3CCD-5E10-BE2FF4D1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1983-77E4-1738-7CBA-B2648EF6D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73C10-A32B-03B8-4D93-0A206FF0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1820-4135-4432-80A7-B9CFE66E970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233E-3328-89DB-9ABB-46F0DCFD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0E11F-D5A7-7ACA-60F9-E798A060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4566-0586-4EF6-B4B2-8A272C46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2ADC-AC1C-F0A8-AEE4-F94E081A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AFE31-C958-47C1-AEBA-D80DA5248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C354A-79BE-7295-4C2A-DE19E036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1820-4135-4432-80A7-B9CFE66E970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0455-8D93-E220-FDE3-F3C266B9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268F7-5CCD-3C31-5C1B-2FCC2F28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4566-0586-4EF6-B4B2-8A272C46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8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EE5B-390A-88DA-1C7A-7330FBCC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A84E-0361-6BEA-8745-237CD46DF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4BDC2-F8C7-1FA9-B90D-A23F3534D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0BBF6-4F3D-74BB-88ED-F60ED63F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1820-4135-4432-80A7-B9CFE66E970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F054A-35DA-B03C-EC97-EA4F2666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8B519-4657-1347-1EDA-6C081E44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4566-0586-4EF6-B4B2-8A272C46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6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79E4-FF39-F864-33F5-56B719B5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F406C-5A7B-6A74-BEA7-B76A9287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979D3-E927-5A6D-1CE1-3C455D261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A4157-636B-ECC4-73CE-DF1F291B0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86BC8-502B-788A-9E37-7308C61D2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C88A8-A1E4-C28E-6A75-0A8E51D8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1820-4135-4432-80A7-B9CFE66E970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5D7D7-D637-8889-DFE8-30BDDEDA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34667-9C30-818A-07DA-3C19AE91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4566-0586-4EF6-B4B2-8A272C46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F339-F301-65D3-BBC6-B48E4BDD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7CE0E-969C-61D8-25F5-F09944FA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1820-4135-4432-80A7-B9CFE66E970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EC054-B73B-09CD-0A77-E26708DD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AB00C-89EB-E5D3-620F-9E08E475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4566-0586-4EF6-B4B2-8A272C46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0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ACF46-495D-47EB-253D-02D9C26D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1820-4135-4432-80A7-B9CFE66E970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CD72D-DB4A-DDC5-6536-9DD688EC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23098-FE42-AFA6-AFD5-0B71339E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4566-0586-4EF6-B4B2-8A272C46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9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6D61-FA12-FB2D-7A15-2F5A7F95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0DCD-21E9-B636-67BB-D6E2ACF98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C5296-12A1-D951-A79B-1B6290420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02808-E0F6-6241-AB32-D08F196F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1820-4135-4432-80A7-B9CFE66E970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97D16-A52C-EE9A-DC16-8EC46F33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A309D-28C8-ED6E-43E1-83731E0C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4566-0586-4EF6-B4B2-8A272C46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E2DF-B7ED-4794-220C-7D5742AC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68D22-5051-C066-B996-4756CAC1F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C8974-4546-11C8-AAA4-47D34FB2C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7E606-A796-DF8C-D71A-32E43B42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1820-4135-4432-80A7-B9CFE66E970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C4A1D-DD6D-0E50-97AC-51C542C3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B5B72-5395-8AE9-75D4-0D330B3F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4566-0586-4EF6-B4B2-8A272C46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6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B9BBF-C0DD-6887-9383-EB7027C8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9EACA-605E-18AF-F080-ECB9125B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F3A67-5D0E-BB85-638F-4B964C4AA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91820-4135-4432-80A7-B9CFE66E970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8E5D-4738-C16F-BAA6-CFFBABE5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FB02-65E4-5768-F0EE-A5E73D9B7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F4566-0586-4EF6-B4B2-8A272C46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2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62F3BF-1577-24C4-70C1-630D37A1BB37}"/>
              </a:ext>
            </a:extLst>
          </p:cNvPr>
          <p:cNvSpPr txBox="1"/>
          <p:nvPr/>
        </p:nvSpPr>
        <p:spPr>
          <a:xfrm>
            <a:off x="0" y="4548"/>
            <a:ext cx="121920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Техническое задание: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900" dirty="0"/>
              <a:t>О Программе: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900" dirty="0"/>
              <a:t>Разрабатываемая Программа – это классический клиент базы данных </a:t>
            </a:r>
            <a:r>
              <a:rPr lang="en-US" sz="900" dirty="0"/>
              <a:t>SQL.</a:t>
            </a:r>
            <a:r>
              <a:rPr lang="ru-RU" sz="900" dirty="0"/>
              <a:t> </a:t>
            </a:r>
            <a:endParaRPr lang="en-US" sz="9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900" dirty="0"/>
              <a:t>Реализована с помощью </a:t>
            </a:r>
            <a:r>
              <a:rPr lang="en-US" sz="900" dirty="0"/>
              <a:t>Qt6 </a:t>
            </a:r>
            <a:r>
              <a:rPr lang="ru-RU" sz="900" dirty="0"/>
              <a:t> на </a:t>
            </a:r>
            <a:r>
              <a:rPr lang="en-US" sz="900" dirty="0"/>
              <a:t>Python. </a:t>
            </a:r>
            <a:endParaRPr lang="ru-RU" sz="9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900" dirty="0"/>
              <a:t>Программа уже есть. Необходимо доработать часть её.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900" dirty="0"/>
              <a:t>Главная задача разработки Программы: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900" dirty="0"/>
              <a:t>Программа создаётся для создания и редактирования технологического Процесса. Составление технологического Процесса это главная задача Программы. Все функции в Программе нацелены на создание и редактирование Процесса. Точнее, на быстрое и удобное создание и редактирование Процесса.</a:t>
            </a:r>
            <a:endParaRPr lang="en-US" sz="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900" dirty="0"/>
              <a:t>В чём состоит Техническое задание: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900" dirty="0"/>
              <a:t>Задание на 90% относится к архитектуре </a:t>
            </a:r>
            <a:r>
              <a:rPr lang="en-US" sz="900" dirty="0"/>
              <a:t>Model/View/Delegates </a:t>
            </a:r>
            <a:r>
              <a:rPr lang="ru-RU" sz="900" dirty="0"/>
              <a:t>модуля </a:t>
            </a:r>
            <a:r>
              <a:rPr lang="en-US" sz="900" dirty="0"/>
              <a:t>Qt6</a:t>
            </a:r>
            <a:r>
              <a:rPr lang="ru-RU" sz="900" dirty="0"/>
              <a:t> для виджета «Процесс» и виджета «Параметры». Оба виджета на картинке выглядят не так как требуется. На следующих страницах дано текстовое описание того как они должны работать. Виджеты и соответствующие модели уже реализованы, но не работают как нужно. Их нужно переделать или заново написать, если так будет проще.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900" dirty="0"/>
              <a:t>Ещё </a:t>
            </a:r>
            <a:r>
              <a:rPr lang="en-US" sz="900" dirty="0"/>
              <a:t>1</a:t>
            </a:r>
            <a:r>
              <a:rPr lang="ru-RU" sz="900" dirty="0"/>
              <a:t>0% относится к оптимизации </a:t>
            </a:r>
            <a:r>
              <a:rPr lang="en-US" sz="900" dirty="0"/>
              <a:t>SQL </a:t>
            </a:r>
            <a:r>
              <a:rPr lang="ru-RU" sz="900" dirty="0"/>
              <a:t>таблиц и </a:t>
            </a:r>
            <a:r>
              <a:rPr lang="en-US" sz="900" dirty="0"/>
              <a:t>SQL </a:t>
            </a:r>
            <a:r>
              <a:rPr lang="ru-RU" sz="900" dirty="0"/>
              <a:t>запросов под требования реализованной вами архитектуры </a:t>
            </a:r>
            <a:r>
              <a:rPr lang="en-US" sz="900" dirty="0"/>
              <a:t>Model/View/Delegates</a:t>
            </a:r>
            <a:r>
              <a:rPr lang="ru-RU" sz="900" dirty="0"/>
              <a:t> приложения.</a:t>
            </a:r>
          </a:p>
          <a:p>
            <a:endParaRPr lang="ru-RU" sz="9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08F042-ED07-161B-3E4C-C897BFC200F5}"/>
              </a:ext>
            </a:extLst>
          </p:cNvPr>
          <p:cNvGrpSpPr/>
          <p:nvPr/>
        </p:nvGrpSpPr>
        <p:grpSpPr>
          <a:xfrm>
            <a:off x="1770874" y="1768640"/>
            <a:ext cx="8792015" cy="5089361"/>
            <a:chOff x="2726266" y="3275349"/>
            <a:chExt cx="6189133" cy="358265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AD57065-3B49-9571-0536-53960379C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6266" y="3275349"/>
              <a:ext cx="6189133" cy="3582652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C916F98-6883-35EC-E3D7-A0C20FEF5DE5}"/>
                </a:ext>
              </a:extLst>
            </p:cNvPr>
            <p:cNvSpPr/>
            <p:nvPr/>
          </p:nvSpPr>
          <p:spPr>
            <a:xfrm>
              <a:off x="5094080" y="3560022"/>
              <a:ext cx="2441995" cy="31878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144E3C3-139F-C149-9C00-AF55786BB7BE}"/>
                </a:ext>
              </a:extLst>
            </p:cNvPr>
            <p:cNvSpPr/>
            <p:nvPr/>
          </p:nvSpPr>
          <p:spPr>
            <a:xfrm>
              <a:off x="7561618" y="3524261"/>
              <a:ext cx="1287413" cy="3223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629FAB-76F0-BDD3-19F8-AA561B42554E}"/>
                </a:ext>
              </a:extLst>
            </p:cNvPr>
            <p:cNvSpPr/>
            <p:nvPr/>
          </p:nvSpPr>
          <p:spPr>
            <a:xfrm>
              <a:off x="3255114" y="3560022"/>
              <a:ext cx="1813424" cy="31878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FE104C-F7B6-7C8A-75C4-9AA9C01F0D61}"/>
                </a:ext>
              </a:extLst>
            </p:cNvPr>
            <p:cNvSpPr/>
            <p:nvPr/>
          </p:nvSpPr>
          <p:spPr>
            <a:xfrm>
              <a:off x="5174262" y="3778383"/>
              <a:ext cx="2324663" cy="2010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48EC14-C9E7-EABB-E726-48CDA113A5AF}"/>
                </a:ext>
              </a:extLst>
            </p:cNvPr>
            <p:cNvSpPr txBox="1"/>
            <p:nvPr/>
          </p:nvSpPr>
          <p:spPr>
            <a:xfrm>
              <a:off x="3395804" y="4297427"/>
              <a:ext cx="1286880" cy="353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FF0000"/>
                  </a:solidFill>
                </a:rPr>
                <a:t>Библиотека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EC1482-B4B2-B3EA-A82D-F0922E87CAE7}"/>
                </a:ext>
              </a:extLst>
            </p:cNvPr>
            <p:cNvSpPr txBox="1"/>
            <p:nvPr/>
          </p:nvSpPr>
          <p:spPr>
            <a:xfrm>
              <a:off x="5656395" y="4297427"/>
              <a:ext cx="966420" cy="353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FF0000"/>
                  </a:solidFill>
                </a:rPr>
                <a:t>Процесс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194A4E-BC37-D686-0428-084C8CBF8184}"/>
                </a:ext>
              </a:extLst>
            </p:cNvPr>
            <p:cNvSpPr txBox="1"/>
            <p:nvPr/>
          </p:nvSpPr>
          <p:spPr>
            <a:xfrm>
              <a:off x="7562606" y="4297427"/>
              <a:ext cx="1263161" cy="353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FF0000"/>
                  </a:solidFill>
                </a:rPr>
                <a:t>Параметры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006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62F3BF-1577-24C4-70C1-630D37A1BB37}"/>
              </a:ext>
            </a:extLst>
          </p:cNvPr>
          <p:cNvSpPr txBox="1"/>
          <p:nvPr/>
        </p:nvSpPr>
        <p:spPr>
          <a:xfrm>
            <a:off x="0" y="4548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Техническое задание: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900" dirty="0"/>
              <a:t>О виджете «Библиотека»: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900" dirty="0"/>
              <a:t>Библиотека уже реализована с помощью классов </a:t>
            </a:r>
            <a:r>
              <a:rPr lang="en-US" sz="900" dirty="0" err="1"/>
              <a:t>QAbstractItemModel</a:t>
            </a:r>
            <a:r>
              <a:rPr lang="en-US" sz="900" dirty="0"/>
              <a:t> </a:t>
            </a:r>
            <a:r>
              <a:rPr lang="ru-RU" sz="900" dirty="0"/>
              <a:t>и </a:t>
            </a:r>
            <a:r>
              <a:rPr lang="en-US" sz="900" dirty="0" err="1"/>
              <a:t>QTreeView</a:t>
            </a:r>
            <a:r>
              <a:rPr lang="en-US" sz="900" dirty="0"/>
              <a:t>. </a:t>
            </a:r>
            <a:endParaRPr lang="ru-RU" sz="9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900" dirty="0"/>
              <a:t>Библиотека работает нормально. Переделывать её не нужно.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900" dirty="0"/>
              <a:t>Всего в Библиотеке доступно около 80 Типов стандартных Операций.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900" dirty="0"/>
              <a:t>Типы и Свойства Операций можно извлечь из узлов модели Библиотеки через: </a:t>
            </a:r>
            <a:r>
              <a:rPr lang="en-US" sz="900" dirty="0" err="1"/>
              <a:t>QStandardItem.data</a:t>
            </a:r>
            <a:r>
              <a:rPr lang="en-US" sz="900" dirty="0"/>
              <a:t>(</a:t>
            </a:r>
            <a:r>
              <a:rPr lang="en-US" sz="900" dirty="0" err="1"/>
              <a:t>Qt.DisplayRole</a:t>
            </a:r>
            <a:r>
              <a:rPr lang="en-US" sz="900" dirty="0"/>
              <a:t>), </a:t>
            </a:r>
            <a:r>
              <a:rPr lang="en-US" sz="900" dirty="0" err="1"/>
              <a:t>QStandardItem.data</a:t>
            </a:r>
            <a:r>
              <a:rPr lang="en-US" sz="900" dirty="0"/>
              <a:t>(</a:t>
            </a:r>
            <a:r>
              <a:rPr lang="en-US" sz="900" dirty="0" err="1"/>
              <a:t>Qt.UserRole</a:t>
            </a:r>
            <a:r>
              <a:rPr lang="en-US" sz="900" dirty="0"/>
              <a:t> + 1), … , </a:t>
            </a:r>
            <a:r>
              <a:rPr lang="en-US" sz="900" dirty="0" err="1"/>
              <a:t>QStandardItem.data</a:t>
            </a:r>
            <a:r>
              <a:rPr lang="en-US" sz="900" dirty="0"/>
              <a:t>(</a:t>
            </a:r>
            <a:r>
              <a:rPr lang="en-US" sz="900" dirty="0" err="1"/>
              <a:t>Qt.UserRole</a:t>
            </a:r>
            <a:r>
              <a:rPr lang="en-US" sz="900" dirty="0"/>
              <a:t> + 9)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900" dirty="0"/>
              <a:t>Исходные данные Библиотеки хранятся в </a:t>
            </a:r>
            <a:r>
              <a:rPr lang="en-US" sz="900" dirty="0"/>
              <a:t>SQL </a:t>
            </a:r>
            <a:r>
              <a:rPr lang="ru-RU" sz="900" dirty="0"/>
              <a:t>таблице </a:t>
            </a:r>
            <a:r>
              <a:rPr lang="en-US" sz="900" dirty="0"/>
              <a:t>‘</a:t>
            </a:r>
            <a:r>
              <a:rPr lang="en-US" sz="900" dirty="0" err="1"/>
              <a:t>operations_library</a:t>
            </a:r>
            <a:r>
              <a:rPr lang="en-US" sz="900" dirty="0"/>
              <a:t>’</a:t>
            </a:r>
            <a:r>
              <a:rPr lang="ru-RU" sz="9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900" dirty="0"/>
              <a:t>Библиотека нужна чтобы добавлять Операции в Процесс. Добавление ещё не работает, и его нужно реализовать. Добавление должно быть реализовано через перетаскивание Операций или двойным кликом на Операцию в Библиотеке.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900" dirty="0"/>
              <a:t>О виджете «Процесс»: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900" dirty="0"/>
              <a:t>Виджет Процесс нужен для создания и редактирования технологического Процесса. Данные в виджете Процесс – это и есть технологический Процесс. Составление технологического Процесса это главная задача Программы. Все функции в Программе нацелены на создание и редактирование Процесса, а точнее на быстрое и удобное создание и редактирование Процесса.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900" dirty="0"/>
              <a:t>Процесс состоит из стандартных Типов Операций. Стандартные Типы Операции хранятся в Библиотеке.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900" dirty="0"/>
              <a:t>Процесс может включать все 80 Типов Операций, или только несколько Типов. Изначально Процесс пустой и с помощью виджетов «Библиотека» и «Процесс» этот Процесс наполняется Операциями.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900" dirty="0"/>
              <a:t>Некоторые Типы Операций могут повторяться в Процессе многократно, а другие - только один раз. Это одно из свойств Операций: повторяемая или уникальная.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900" dirty="0"/>
              <a:t>И Библиотека и Процесс имеют иерархическую структуру данных.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900" dirty="0"/>
              <a:t>У Операций есть свойство «Родительских Тип». То есть Операция может быть добавлена только в качестве дочерней и только к определённому Родительскому Типу Операций. Поэтому Операции из Библиотеки не могут быть добавлены в Процесс куда угодно. Операции могут быть добавлены только «на своё место». Это ограничение должно быть реализовано в модели данных Процесса.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900" dirty="0"/>
              <a:t>О Параметрах: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900" dirty="0"/>
              <a:t>У некоторых Операций есть Параметры.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900" dirty="0"/>
              <a:t>Количество Параметров может быть от нуля до нескольких.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900" dirty="0"/>
              <a:t>В свойствах Операций (</a:t>
            </a:r>
            <a:r>
              <a:rPr lang="en-US" sz="900" dirty="0" err="1"/>
              <a:t>QStandardItem.data</a:t>
            </a:r>
            <a:r>
              <a:rPr lang="en-US" sz="900" dirty="0"/>
              <a:t>(</a:t>
            </a:r>
            <a:r>
              <a:rPr lang="en-US" sz="900" dirty="0" err="1"/>
              <a:t>Qt.DisplayRole</a:t>
            </a:r>
            <a:r>
              <a:rPr lang="en-US" sz="900" dirty="0"/>
              <a:t>), </a:t>
            </a:r>
            <a:r>
              <a:rPr lang="en-US" sz="900" dirty="0" err="1"/>
              <a:t>QStandardItem.data</a:t>
            </a:r>
            <a:r>
              <a:rPr lang="en-US" sz="900" dirty="0"/>
              <a:t>(</a:t>
            </a:r>
            <a:r>
              <a:rPr lang="en-US" sz="900" dirty="0" err="1"/>
              <a:t>Qt.UserRole</a:t>
            </a:r>
            <a:r>
              <a:rPr lang="en-US" sz="900" dirty="0"/>
              <a:t> + 1), … , </a:t>
            </a:r>
            <a:r>
              <a:rPr lang="en-US" sz="900" dirty="0" err="1"/>
              <a:t>QStandardItem.data</a:t>
            </a:r>
            <a:r>
              <a:rPr lang="en-US" sz="900" dirty="0"/>
              <a:t>(</a:t>
            </a:r>
            <a:r>
              <a:rPr lang="en-US" sz="900" dirty="0" err="1"/>
              <a:t>Qt.UserRole</a:t>
            </a:r>
            <a:r>
              <a:rPr lang="en-US" sz="900" dirty="0"/>
              <a:t> + 9)</a:t>
            </a:r>
            <a:r>
              <a:rPr lang="ru-RU" sz="900" dirty="0"/>
              <a:t>) хранятся свойства Параметров: «</a:t>
            </a:r>
            <a:r>
              <a:rPr lang="en-US" sz="900" dirty="0"/>
              <a:t>labels</a:t>
            </a:r>
            <a:r>
              <a:rPr lang="ru-RU" sz="900" dirty="0"/>
              <a:t>» Параметров и «Ограничения на тип и формат вводимых данных».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900" dirty="0"/>
              <a:t>Численные, текстовые и логические значения Параметров хранятся в таблицах </a:t>
            </a:r>
            <a:r>
              <a:rPr lang="en-US" sz="900" dirty="0"/>
              <a:t>SQL</a:t>
            </a:r>
            <a:r>
              <a:rPr lang="ru-RU" sz="900" dirty="0"/>
              <a:t>. Параметры одного Типа Операции хранятся в одной таблице, а Параметры другого Типа Операции – в другой</a:t>
            </a:r>
            <a:r>
              <a:rPr lang="en-US" sz="900" dirty="0"/>
              <a:t>. </a:t>
            </a:r>
            <a:r>
              <a:rPr lang="ru-RU" sz="900" dirty="0"/>
              <a:t>Всего в библиотеке 80 Типов Операций, но некоторые не имеют Параметров, поэтому таблиц </a:t>
            </a:r>
            <a:r>
              <a:rPr lang="en-US" sz="900" dirty="0"/>
              <a:t>SQL </a:t>
            </a:r>
            <a:r>
              <a:rPr lang="ru-RU" sz="900" dirty="0"/>
              <a:t>хранения значений Параметров не 80 штук,  а всего около 40 таблиц.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900" dirty="0"/>
              <a:t>Виджет «Параметры» реализован с помощью классов </a:t>
            </a:r>
            <a:r>
              <a:rPr lang="en-US" sz="900" dirty="0" err="1">
                <a:solidFill>
                  <a:schemeClr val="tx1"/>
                </a:solidFill>
              </a:rPr>
              <a:t>QDataWidgetMapper</a:t>
            </a:r>
            <a:r>
              <a:rPr lang="ru-RU" sz="900" dirty="0">
                <a:solidFill>
                  <a:schemeClr val="tx1"/>
                </a:solidFill>
              </a:rPr>
              <a:t> и </a:t>
            </a:r>
            <a:r>
              <a:rPr lang="en-US" sz="900" dirty="0" err="1">
                <a:solidFill>
                  <a:schemeClr val="tx1"/>
                </a:solidFill>
              </a:rPr>
              <a:t>QLineEdit</a:t>
            </a:r>
            <a:r>
              <a:rPr lang="en-US" sz="900" dirty="0">
                <a:solidFill>
                  <a:schemeClr val="tx1"/>
                </a:solidFill>
              </a:rPr>
              <a:t>.</a:t>
            </a:r>
            <a:r>
              <a:rPr lang="ru-RU" sz="900" dirty="0">
                <a:solidFill>
                  <a:schemeClr val="tx1"/>
                </a:solidFill>
              </a:rPr>
              <a:t> В тестовом режиме (без </a:t>
            </a:r>
            <a:r>
              <a:rPr lang="en-US" sz="900" dirty="0">
                <a:solidFill>
                  <a:schemeClr val="tx1"/>
                </a:solidFill>
              </a:rPr>
              <a:t>SQL) </a:t>
            </a:r>
            <a:r>
              <a:rPr lang="ru-RU" sz="900" dirty="0">
                <a:solidFill>
                  <a:schemeClr val="tx1"/>
                </a:solidFill>
              </a:rPr>
              <a:t>виджет «Параметры» работал нормально. После подключения </a:t>
            </a:r>
            <a:r>
              <a:rPr lang="en-US" sz="900" dirty="0">
                <a:solidFill>
                  <a:schemeClr val="tx1"/>
                </a:solidFill>
              </a:rPr>
              <a:t>SQL </a:t>
            </a:r>
            <a:r>
              <a:rPr lang="ru-RU" sz="900" dirty="0"/>
              <a:t>виджет </a:t>
            </a:r>
            <a:r>
              <a:rPr lang="ru-RU" sz="900" dirty="0">
                <a:solidFill>
                  <a:schemeClr val="tx1"/>
                </a:solidFill>
              </a:rPr>
              <a:t>Параметры не был доработан и его надо будет доработать </a:t>
            </a:r>
            <a:r>
              <a:rPr lang="ru-RU" sz="900" dirty="0"/>
              <a:t>для работы с </a:t>
            </a:r>
            <a:r>
              <a:rPr lang="en-US" sz="900" dirty="0">
                <a:solidFill>
                  <a:schemeClr val="tx1"/>
                </a:solidFill>
              </a:rPr>
              <a:t>SQL.</a:t>
            </a:r>
            <a:endParaRPr lang="ru-RU" sz="900" dirty="0"/>
          </a:p>
          <a:p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339062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62F3BF-1577-24C4-70C1-630D37A1BB37}"/>
              </a:ext>
            </a:extLst>
          </p:cNvPr>
          <p:cNvSpPr txBox="1"/>
          <p:nvPr/>
        </p:nvSpPr>
        <p:spPr>
          <a:xfrm>
            <a:off x="254758" y="199484"/>
            <a:ext cx="11787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Техническое задание: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900" dirty="0"/>
              <a:t>Хранение, преобразование и отображение данных: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900" dirty="0"/>
              <a:t>Все исходные данные хранятся исключительно в </a:t>
            </a:r>
            <a:r>
              <a:rPr lang="en-US" sz="900" dirty="0"/>
              <a:t>SQL </a:t>
            </a:r>
            <a:r>
              <a:rPr lang="ru-RU" sz="900" dirty="0"/>
              <a:t>таблицах (</a:t>
            </a:r>
            <a:r>
              <a:rPr lang="en-US" sz="900" dirty="0"/>
              <a:t>PostgreSQL)</a:t>
            </a:r>
            <a:r>
              <a:rPr lang="ru-RU" sz="900" dirty="0"/>
              <a:t>. При добавлении, удалении и изменении данных в Графическом интерфейсе, данные должны записываться в </a:t>
            </a:r>
            <a:r>
              <a:rPr lang="en-US" sz="900" dirty="0"/>
              <a:t>SQL </a:t>
            </a:r>
            <a:r>
              <a:rPr lang="ru-RU" sz="900" dirty="0"/>
              <a:t>«на лету».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900" dirty="0"/>
              <a:t>Преобразование данных для их отображения выполняется моделями данных </a:t>
            </a:r>
            <a:r>
              <a:rPr lang="en-US" sz="900" dirty="0"/>
              <a:t>Qt6</a:t>
            </a:r>
            <a:endParaRPr lang="ru-RU" sz="900" dirty="0"/>
          </a:p>
          <a:p>
            <a:pPr marL="800100" lvl="1" indent="-342900">
              <a:buFont typeface="+mj-lt"/>
              <a:buAutoNum type="arabicPeriod"/>
            </a:pPr>
            <a:r>
              <a:rPr lang="ru-RU" sz="900" dirty="0"/>
              <a:t>Отображение данных для пользователя выполняется в виде двух деревьев «Библиотека» и «Процесс», и одной формы из полей ввода данных – «Параметры».</a:t>
            </a:r>
          </a:p>
          <a:p>
            <a:pPr marL="1257300" lvl="2" indent="-342900">
              <a:buFont typeface="+mj-lt"/>
              <a:buAutoNum type="arabicPeriod"/>
            </a:pPr>
            <a:r>
              <a:rPr lang="ru-RU" sz="900" dirty="0"/>
              <a:t>«Библиотека» (</a:t>
            </a:r>
            <a:r>
              <a:rPr lang="en-US" sz="900" dirty="0"/>
              <a:t>“Library of operations”) – </a:t>
            </a:r>
            <a:r>
              <a:rPr lang="ru-RU" sz="900" dirty="0"/>
              <a:t>это набор доступных Операций </a:t>
            </a:r>
            <a:r>
              <a:rPr lang="en-US" sz="900" dirty="0"/>
              <a:t>(</a:t>
            </a:r>
            <a:r>
              <a:rPr lang="ru-RU" sz="900" dirty="0"/>
              <a:t>узлы дерева) из которых нужно строить Процесс в «Процессе» двойным кликом или перетаскиванием.</a:t>
            </a:r>
          </a:p>
          <a:p>
            <a:pPr marL="1257300" lvl="2" indent="-342900">
              <a:buFont typeface="+mj-lt"/>
              <a:buAutoNum type="arabicPeriod"/>
            </a:pPr>
            <a:r>
              <a:rPr lang="ru-RU" sz="900" dirty="0"/>
              <a:t>«Процесс» (</a:t>
            </a:r>
            <a:r>
              <a:rPr lang="en-US" sz="900" dirty="0"/>
              <a:t>“Process Editor”</a:t>
            </a:r>
            <a:r>
              <a:rPr lang="ru-RU" sz="900" dirty="0"/>
              <a:t>)</a:t>
            </a:r>
            <a:r>
              <a:rPr lang="en-US" sz="900" dirty="0"/>
              <a:t> – </a:t>
            </a:r>
            <a:r>
              <a:rPr lang="ru-RU" sz="900" dirty="0"/>
              <a:t>это отображение Процесса. Предназначен для редактирования Процесса: выбора, удаления, переноса и копирования Операций или групп Операций (узлов или веток дерева) внутри Процесса.</a:t>
            </a:r>
          </a:p>
          <a:p>
            <a:pPr marL="1257300" lvl="2" indent="-342900">
              <a:buFont typeface="+mj-lt"/>
              <a:buAutoNum type="arabicPeriod"/>
            </a:pPr>
            <a:r>
              <a:rPr lang="ru-RU" sz="900" dirty="0"/>
              <a:t>«Параметры» (</a:t>
            </a:r>
            <a:r>
              <a:rPr lang="en-US" sz="900" dirty="0"/>
              <a:t>“Parameters of  Operation”) – </a:t>
            </a:r>
            <a:r>
              <a:rPr lang="ru-RU" sz="900" dirty="0"/>
              <a:t>это поля для ввода или выбора значений параметров Операции (цифровых значений и списков преимущественно). Отображаются поля той Операции, которая выбрана в «Процессе». У каждой Операции количество параметров разное, от нуля до нескольких.</a:t>
            </a:r>
          </a:p>
          <a:p>
            <a:pPr marL="1257300" lvl="2" indent="-342900">
              <a:buFont typeface="+mj-lt"/>
              <a:buAutoNum type="arabicPeriod"/>
            </a:pPr>
            <a:endParaRPr lang="ru-RU" sz="900" dirty="0"/>
          </a:p>
          <a:p>
            <a:pPr marL="800100" lvl="1" indent="-342900">
              <a:buFont typeface="+mj-lt"/>
              <a:buAutoNum type="arabicPeriod"/>
            </a:pPr>
            <a:endParaRPr lang="en-US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C968EB-A88D-2E4A-9A0E-49B216A5398D}"/>
              </a:ext>
            </a:extLst>
          </p:cNvPr>
          <p:cNvSpPr/>
          <p:nvPr/>
        </p:nvSpPr>
        <p:spPr>
          <a:xfrm>
            <a:off x="6264324" y="3992722"/>
            <a:ext cx="2784144" cy="409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class </a:t>
            </a:r>
            <a:r>
              <a:rPr lang="en-US" sz="1050" dirty="0" err="1">
                <a:solidFill>
                  <a:schemeClr val="tx1"/>
                </a:solidFill>
              </a:rPr>
              <a:t>SqlProxyModel</a:t>
            </a:r>
            <a:r>
              <a:rPr lang="en-US" sz="1050" dirty="0">
                <a:solidFill>
                  <a:schemeClr val="tx1"/>
                </a:solidFill>
              </a:rPr>
              <a:t>( </a:t>
            </a:r>
            <a:r>
              <a:rPr lang="en-US" sz="1050" dirty="0" err="1">
                <a:solidFill>
                  <a:schemeClr val="tx1"/>
                </a:solidFill>
              </a:rPr>
              <a:t>QAbstractProxyModel</a:t>
            </a:r>
            <a:r>
              <a:rPr lang="en-US" sz="1050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8B4539-B574-3706-C284-5A42F6D3C3A4}"/>
              </a:ext>
            </a:extLst>
          </p:cNvPr>
          <p:cNvSpPr/>
          <p:nvPr/>
        </p:nvSpPr>
        <p:spPr>
          <a:xfrm>
            <a:off x="6969459" y="3337630"/>
            <a:ext cx="1373874" cy="409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QSqlTableModel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79F935-5A04-8D2C-7143-2072D950E2AB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7656396" y="3747063"/>
            <a:ext cx="0" cy="24565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14F51-6CF6-0F6B-9BAD-BFFF035D2B99}"/>
              </a:ext>
            </a:extLst>
          </p:cNvPr>
          <p:cNvSpPr/>
          <p:nvPr/>
        </p:nvSpPr>
        <p:spPr>
          <a:xfrm>
            <a:off x="6901221" y="2298546"/>
            <a:ext cx="1510350" cy="409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operations</a:t>
            </a:r>
            <a:r>
              <a:rPr lang="ru-RU" sz="1050" dirty="0">
                <a:solidFill>
                  <a:schemeClr val="tx1"/>
                </a:solidFill>
              </a:rPr>
              <a:t> (</a:t>
            </a:r>
            <a:r>
              <a:rPr lang="en-US" sz="1050" dirty="0">
                <a:solidFill>
                  <a:schemeClr val="tx1"/>
                </a:solidFill>
              </a:rPr>
              <a:t>id, </a:t>
            </a:r>
            <a:r>
              <a:rPr lang="en-US" sz="1050" dirty="0" err="1">
                <a:solidFill>
                  <a:schemeClr val="tx1"/>
                </a:solidFill>
              </a:rPr>
              <a:t>type_id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329728-82CA-9AD8-3DC8-8398B4B57B66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7656396" y="2707979"/>
            <a:ext cx="0" cy="62965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DB309-F92B-4D7E-B1EA-5F8FBD4D144F}"/>
              </a:ext>
            </a:extLst>
          </p:cNvPr>
          <p:cNvSpPr/>
          <p:nvPr/>
        </p:nvSpPr>
        <p:spPr>
          <a:xfrm>
            <a:off x="150125" y="1698468"/>
            <a:ext cx="11259403" cy="13920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6AF093-FF81-F3C6-4219-F59CCE62F4E3}"/>
              </a:ext>
            </a:extLst>
          </p:cNvPr>
          <p:cNvSpPr txBox="1"/>
          <p:nvPr/>
        </p:nvSpPr>
        <p:spPr>
          <a:xfrm>
            <a:off x="225365" y="1782374"/>
            <a:ext cx="186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PostgreSQL tables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65F9B1-4DEC-B18A-8BD9-2C0B5744155D}"/>
              </a:ext>
            </a:extLst>
          </p:cNvPr>
          <p:cNvSpPr/>
          <p:nvPr/>
        </p:nvSpPr>
        <p:spPr>
          <a:xfrm>
            <a:off x="5618404" y="6029314"/>
            <a:ext cx="918556" cy="409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QtreeView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D27E4-106A-0B6E-7B83-53720FD46218}"/>
              </a:ext>
            </a:extLst>
          </p:cNvPr>
          <p:cNvSpPr/>
          <p:nvPr/>
        </p:nvSpPr>
        <p:spPr>
          <a:xfrm>
            <a:off x="9496390" y="4471361"/>
            <a:ext cx="1446658" cy="409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QDataWidgetMapper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220BD28-06F2-48F7-D868-F49A5574CF9B}"/>
              </a:ext>
            </a:extLst>
          </p:cNvPr>
          <p:cNvCxnSpPr>
            <a:cxnSpLocks/>
            <a:stCxn id="12" idx="1"/>
            <a:endCxn id="28" idx="0"/>
          </p:cNvCxnSpPr>
          <p:nvPr/>
        </p:nvCxnSpPr>
        <p:spPr>
          <a:xfrm rot="10800000" flipV="1">
            <a:off x="6077682" y="4197438"/>
            <a:ext cx="186642" cy="1831875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0C16754-AF7D-1C30-67F5-E81A150CFCA3}"/>
              </a:ext>
            </a:extLst>
          </p:cNvPr>
          <p:cNvSpPr txBox="1"/>
          <p:nvPr/>
        </p:nvSpPr>
        <p:spPr>
          <a:xfrm>
            <a:off x="5792438" y="4628985"/>
            <a:ext cx="87876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000" dirty="0"/>
              <a:t>Удалять, </a:t>
            </a:r>
            <a:br>
              <a:rPr lang="ru-RU" sz="1000" dirty="0"/>
            </a:br>
            <a:r>
              <a:rPr lang="ru-RU" sz="1000" dirty="0"/>
              <a:t>переносить, </a:t>
            </a:r>
            <a:br>
              <a:rPr lang="ru-RU" sz="1000" dirty="0"/>
            </a:br>
            <a:r>
              <a:rPr lang="ru-RU" sz="1000" dirty="0"/>
              <a:t>копировать </a:t>
            </a:r>
            <a:br>
              <a:rPr lang="ru-RU" sz="1000" dirty="0"/>
            </a:br>
            <a:r>
              <a:rPr lang="ru-RU" sz="1000" dirty="0"/>
              <a:t>операции</a:t>
            </a:r>
            <a:endParaRPr lang="en-US" sz="1000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59D9B67-A83D-3A76-29B9-F6C4CD4E687B}"/>
              </a:ext>
            </a:extLst>
          </p:cNvPr>
          <p:cNvCxnSpPr>
            <a:cxnSpLocks/>
            <a:stCxn id="12" idx="3"/>
            <a:endCxn id="30" idx="0"/>
          </p:cNvCxnSpPr>
          <p:nvPr/>
        </p:nvCxnSpPr>
        <p:spPr>
          <a:xfrm>
            <a:off x="9048468" y="4197439"/>
            <a:ext cx="1171251" cy="27392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2FE63AE-B27A-B17D-C1AC-4DAB85E56871}"/>
              </a:ext>
            </a:extLst>
          </p:cNvPr>
          <p:cNvSpPr/>
          <p:nvPr/>
        </p:nvSpPr>
        <p:spPr>
          <a:xfrm>
            <a:off x="9496390" y="6029312"/>
            <a:ext cx="1446658" cy="409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QlineEdit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67B0E8-4549-CA55-7362-769230BAEF38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>
            <a:off x="10219719" y="4880794"/>
            <a:ext cx="0" cy="114851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F0F519D-CD2B-C8D8-0B23-B7F522AA452B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536960" y="4676078"/>
            <a:ext cx="2959430" cy="1557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F3B7F6A-3842-21EF-A9DB-18552ECC7709}"/>
              </a:ext>
            </a:extLst>
          </p:cNvPr>
          <p:cNvSpPr/>
          <p:nvPr/>
        </p:nvSpPr>
        <p:spPr>
          <a:xfrm>
            <a:off x="9295789" y="2120432"/>
            <a:ext cx="1833783" cy="244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operation_type_id_1</a:t>
            </a:r>
            <a:r>
              <a:rPr lang="ru-RU" sz="1050" dirty="0">
                <a:solidFill>
                  <a:schemeClr val="tx1"/>
                </a:solidFill>
              </a:rPr>
              <a:t> (</a:t>
            </a:r>
            <a:r>
              <a:rPr lang="en-US" sz="105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F45C2F4-9AB3-3610-FEFB-76367BCE606C}"/>
              </a:ext>
            </a:extLst>
          </p:cNvPr>
          <p:cNvSpPr/>
          <p:nvPr/>
        </p:nvSpPr>
        <p:spPr>
          <a:xfrm>
            <a:off x="9295789" y="2650420"/>
            <a:ext cx="1833783" cy="244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operation_type_id_79</a:t>
            </a:r>
            <a:r>
              <a:rPr lang="ru-RU" sz="1050" dirty="0">
                <a:solidFill>
                  <a:schemeClr val="tx1"/>
                </a:solidFill>
              </a:rPr>
              <a:t> (</a:t>
            </a:r>
            <a:r>
              <a:rPr lang="en-US" sz="105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A9481A-1476-63CB-9948-9589B1333EAA}"/>
              </a:ext>
            </a:extLst>
          </p:cNvPr>
          <p:cNvSpPr/>
          <p:nvPr/>
        </p:nvSpPr>
        <p:spPr>
          <a:xfrm>
            <a:off x="9295789" y="2386564"/>
            <a:ext cx="1833783" cy="244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F1436E-FBE0-0C74-B16E-6C89E3BEE433}"/>
              </a:ext>
            </a:extLst>
          </p:cNvPr>
          <p:cNvCxnSpPr>
            <a:cxnSpLocks/>
            <a:stCxn id="47" idx="1"/>
            <a:endCxn id="20" idx="3"/>
          </p:cNvCxnSpPr>
          <p:nvPr/>
        </p:nvCxnSpPr>
        <p:spPr>
          <a:xfrm rot="10800000" flipV="1">
            <a:off x="8411571" y="2242693"/>
            <a:ext cx="884218" cy="2605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ADE6BA2-3D82-3C15-DE7F-F804BDF1EE1A}"/>
              </a:ext>
            </a:extLst>
          </p:cNvPr>
          <p:cNvCxnSpPr>
            <a:cxnSpLocks/>
            <a:stCxn id="49" idx="1"/>
            <a:endCxn id="20" idx="3"/>
          </p:cNvCxnSpPr>
          <p:nvPr/>
        </p:nvCxnSpPr>
        <p:spPr>
          <a:xfrm rot="10800000">
            <a:off x="8411571" y="2503263"/>
            <a:ext cx="884218" cy="5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2A44BA-B3FA-8A56-689E-4FE2DFC0D22D}"/>
              </a:ext>
            </a:extLst>
          </p:cNvPr>
          <p:cNvCxnSpPr>
            <a:cxnSpLocks/>
            <a:stCxn id="48" idx="1"/>
            <a:endCxn id="20" idx="3"/>
          </p:cNvCxnSpPr>
          <p:nvPr/>
        </p:nvCxnSpPr>
        <p:spPr>
          <a:xfrm rot="10800000">
            <a:off x="8411571" y="2503263"/>
            <a:ext cx="884218" cy="2694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144E1F6-7DE4-1BD5-65D1-BBE5630D70DF}"/>
              </a:ext>
            </a:extLst>
          </p:cNvPr>
          <p:cNvSpPr/>
          <p:nvPr/>
        </p:nvSpPr>
        <p:spPr>
          <a:xfrm>
            <a:off x="2165445" y="2298546"/>
            <a:ext cx="1956178" cy="409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operations_library</a:t>
            </a:r>
            <a:r>
              <a:rPr lang="ru-RU" sz="1050" dirty="0">
                <a:solidFill>
                  <a:schemeClr val="tx1"/>
                </a:solidFill>
              </a:rPr>
              <a:t> (</a:t>
            </a:r>
            <a:r>
              <a:rPr lang="en-US" sz="1050" dirty="0" err="1">
                <a:solidFill>
                  <a:schemeClr val="tx1"/>
                </a:solidFill>
              </a:rPr>
              <a:t>type_id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9CE4EB0-666E-E5B3-258F-667BF7831869}"/>
              </a:ext>
            </a:extLst>
          </p:cNvPr>
          <p:cNvCxnSpPr>
            <a:stCxn id="20" idx="1"/>
            <a:endCxn id="72" idx="3"/>
          </p:cNvCxnSpPr>
          <p:nvPr/>
        </p:nvCxnSpPr>
        <p:spPr>
          <a:xfrm rot="10800000">
            <a:off x="4121623" y="2503263"/>
            <a:ext cx="277959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FCED752-1BE7-C73D-6A25-FC3860FF5332}"/>
              </a:ext>
            </a:extLst>
          </p:cNvPr>
          <p:cNvSpPr/>
          <p:nvPr/>
        </p:nvSpPr>
        <p:spPr>
          <a:xfrm>
            <a:off x="150125" y="3204269"/>
            <a:ext cx="11259403" cy="24375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2678725-031C-213D-2B42-19E26E6EE28A}"/>
              </a:ext>
            </a:extLst>
          </p:cNvPr>
          <p:cNvSpPr txBox="1"/>
          <p:nvPr/>
        </p:nvSpPr>
        <p:spPr>
          <a:xfrm>
            <a:off x="225365" y="3301825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Qt6 Models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DC7E78F-A4B3-ED0A-3A14-C7EBEA12C43C}"/>
              </a:ext>
            </a:extLst>
          </p:cNvPr>
          <p:cNvSpPr/>
          <p:nvPr/>
        </p:nvSpPr>
        <p:spPr>
          <a:xfrm>
            <a:off x="150125" y="5748946"/>
            <a:ext cx="11259403" cy="98243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E0246E-B50E-F426-A863-82F1D7CBE4F1}"/>
              </a:ext>
            </a:extLst>
          </p:cNvPr>
          <p:cNvSpPr txBox="1"/>
          <p:nvPr/>
        </p:nvSpPr>
        <p:spPr>
          <a:xfrm>
            <a:off x="225365" y="584650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Qt6 Views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C8858E8-BD65-2E93-AD0F-296C5137BE4A}"/>
              </a:ext>
            </a:extLst>
          </p:cNvPr>
          <p:cNvSpPr/>
          <p:nvPr/>
        </p:nvSpPr>
        <p:spPr>
          <a:xfrm>
            <a:off x="2684256" y="6029314"/>
            <a:ext cx="918556" cy="409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QtreeView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FAC62B0-A5C4-021E-E2E7-E4A23118F4AB}"/>
              </a:ext>
            </a:extLst>
          </p:cNvPr>
          <p:cNvCxnSpPr>
            <a:cxnSpLocks/>
            <a:stCxn id="106" idx="2"/>
            <a:endCxn id="96" idx="0"/>
          </p:cNvCxnSpPr>
          <p:nvPr/>
        </p:nvCxnSpPr>
        <p:spPr>
          <a:xfrm rot="5400000">
            <a:off x="2329955" y="5215734"/>
            <a:ext cx="162715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68B0DB2-C36F-174F-2263-3C5B4D84F3FA}"/>
              </a:ext>
            </a:extLst>
          </p:cNvPr>
          <p:cNvCxnSpPr>
            <a:cxnSpLocks/>
            <a:stCxn id="96" idx="3"/>
            <a:endCxn id="12" idx="1"/>
          </p:cNvCxnSpPr>
          <p:nvPr/>
        </p:nvCxnSpPr>
        <p:spPr>
          <a:xfrm flipV="1">
            <a:off x="3602812" y="4197439"/>
            <a:ext cx="2661512" cy="2036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CAF5D1E-D389-FD57-5342-82F3C948F438}"/>
              </a:ext>
            </a:extLst>
          </p:cNvPr>
          <p:cNvSpPr txBox="1"/>
          <p:nvPr/>
        </p:nvSpPr>
        <p:spPr>
          <a:xfrm>
            <a:off x="2828481" y="4682523"/>
            <a:ext cx="718466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000" dirty="0"/>
              <a:t>Только </a:t>
            </a:r>
            <a:br>
              <a:rPr lang="ru-RU" sz="1000" dirty="0"/>
            </a:br>
            <a:r>
              <a:rPr lang="ru-RU" sz="1000" dirty="0"/>
              <a:t>чтение</a:t>
            </a:r>
            <a:br>
              <a:rPr lang="ru-RU" sz="1000" dirty="0"/>
            </a:br>
            <a:r>
              <a:rPr lang="ru-RU" sz="1000" dirty="0"/>
              <a:t>операций</a:t>
            </a:r>
            <a:endParaRPr lang="en-US" sz="10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6D46FAB-A6F0-81D4-E56F-6CA118DC33CC}"/>
              </a:ext>
            </a:extLst>
          </p:cNvPr>
          <p:cNvSpPr/>
          <p:nvPr/>
        </p:nvSpPr>
        <p:spPr>
          <a:xfrm>
            <a:off x="1751462" y="3992722"/>
            <a:ext cx="2784144" cy="409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class </a:t>
            </a:r>
            <a:r>
              <a:rPr lang="en-US" sz="1050" dirty="0" err="1">
                <a:solidFill>
                  <a:schemeClr val="tx1"/>
                </a:solidFill>
              </a:rPr>
              <a:t>LibraryModel</a:t>
            </a:r>
            <a:r>
              <a:rPr lang="en-US" sz="1050" dirty="0">
                <a:solidFill>
                  <a:schemeClr val="tx1"/>
                </a:solidFill>
              </a:rPr>
              <a:t>( </a:t>
            </a:r>
            <a:r>
              <a:rPr lang="en-US" sz="1050" dirty="0" err="1">
                <a:solidFill>
                  <a:schemeClr val="tx1"/>
                </a:solidFill>
              </a:rPr>
              <a:t>QStandardItemModel</a:t>
            </a:r>
            <a:r>
              <a:rPr lang="en-US" sz="1050" dirty="0">
                <a:solidFill>
                  <a:schemeClr val="tx1"/>
                </a:solidFill>
              </a:rPr>
              <a:t> )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B70D957C-CAEF-5F3F-C097-D1CAB6E117AE}"/>
              </a:ext>
            </a:extLst>
          </p:cNvPr>
          <p:cNvCxnSpPr>
            <a:cxnSpLocks/>
            <a:stCxn id="72" idx="2"/>
            <a:endCxn id="106" idx="0"/>
          </p:cNvCxnSpPr>
          <p:nvPr/>
        </p:nvCxnSpPr>
        <p:spPr>
          <a:xfrm rot="5400000">
            <a:off x="2501163" y="3350350"/>
            <a:ext cx="128474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9A80A81-DE21-9996-8A2A-509E2D7B9319}"/>
              </a:ext>
            </a:extLst>
          </p:cNvPr>
          <p:cNvSpPr txBox="1"/>
          <p:nvPr/>
        </p:nvSpPr>
        <p:spPr>
          <a:xfrm>
            <a:off x="4615787" y="4775359"/>
            <a:ext cx="79220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000" dirty="0"/>
              <a:t>Добавлять </a:t>
            </a:r>
            <a:br>
              <a:rPr lang="ru-RU" sz="1000" dirty="0"/>
            </a:br>
            <a:r>
              <a:rPr lang="ru-RU" sz="1000" dirty="0"/>
              <a:t>операции</a:t>
            </a:r>
            <a:endParaRPr lang="en-US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ABAB894-C04B-7B37-B1FC-CB60465CAF1E}"/>
              </a:ext>
            </a:extLst>
          </p:cNvPr>
          <p:cNvSpPr txBox="1"/>
          <p:nvPr/>
        </p:nvSpPr>
        <p:spPr>
          <a:xfrm>
            <a:off x="2828481" y="3283741"/>
            <a:ext cx="718466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000" dirty="0"/>
              <a:t>Только </a:t>
            </a:r>
            <a:br>
              <a:rPr lang="ru-RU" sz="1000" dirty="0"/>
            </a:br>
            <a:r>
              <a:rPr lang="ru-RU" sz="1000" dirty="0"/>
              <a:t>чтение</a:t>
            </a:r>
            <a:br>
              <a:rPr lang="ru-RU" sz="1000" dirty="0"/>
            </a:br>
            <a:r>
              <a:rPr lang="ru-RU" sz="1000" dirty="0"/>
              <a:t>операций</a:t>
            </a:r>
            <a:endParaRPr lang="en-US" sz="1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6F20840-6A35-3411-B890-55F9D2E2CB84}"/>
              </a:ext>
            </a:extLst>
          </p:cNvPr>
          <p:cNvSpPr txBox="1"/>
          <p:nvPr/>
        </p:nvSpPr>
        <p:spPr>
          <a:xfrm>
            <a:off x="9659930" y="5023699"/>
            <a:ext cx="111957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Редактировать параметры операции</a:t>
            </a:r>
            <a:endParaRPr lang="en-US" sz="10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E8019FF-3C0F-82FB-8FE7-B1EC7FA40B23}"/>
              </a:ext>
            </a:extLst>
          </p:cNvPr>
          <p:cNvSpPr txBox="1"/>
          <p:nvPr/>
        </p:nvSpPr>
        <p:spPr>
          <a:xfrm>
            <a:off x="7182146" y="4845388"/>
            <a:ext cx="1783939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Выбрать операцию для редактирования её параметров</a:t>
            </a:r>
            <a:endParaRPr lang="en-US" sz="10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937C811-2369-6541-04B9-14C8C887E433}"/>
              </a:ext>
            </a:extLst>
          </p:cNvPr>
          <p:cNvSpPr txBox="1"/>
          <p:nvPr/>
        </p:nvSpPr>
        <p:spPr>
          <a:xfrm>
            <a:off x="2008143" y="6461955"/>
            <a:ext cx="21134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‘Library of Operations’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435372-39A0-D475-476D-14136CF3C4DC}"/>
              </a:ext>
            </a:extLst>
          </p:cNvPr>
          <p:cNvSpPr txBox="1"/>
          <p:nvPr/>
        </p:nvSpPr>
        <p:spPr>
          <a:xfrm>
            <a:off x="5047298" y="6461955"/>
            <a:ext cx="21134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‘Process Editor’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385CFA4-FFF7-B7F8-D205-0D2A5370972B}"/>
              </a:ext>
            </a:extLst>
          </p:cNvPr>
          <p:cNvSpPr txBox="1"/>
          <p:nvPr/>
        </p:nvSpPr>
        <p:spPr>
          <a:xfrm>
            <a:off x="9162979" y="6461955"/>
            <a:ext cx="21134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‘Parameters of Operation’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104D724-F5BD-F15B-5D8A-4F2A04CD6C0F}"/>
              </a:ext>
            </a:extLst>
          </p:cNvPr>
          <p:cNvSpPr txBox="1"/>
          <p:nvPr/>
        </p:nvSpPr>
        <p:spPr>
          <a:xfrm>
            <a:off x="5215036" y="2279053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type_id</a:t>
            </a:r>
            <a:endParaRPr lang="en-US" sz="10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6FB8B66-6628-DF55-2866-3984BC0E484B}"/>
              </a:ext>
            </a:extLst>
          </p:cNvPr>
          <p:cNvSpPr txBox="1"/>
          <p:nvPr/>
        </p:nvSpPr>
        <p:spPr>
          <a:xfrm>
            <a:off x="8500829" y="2296518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405289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F740E-A0C3-74CA-B35E-B1558B8AF356}"/>
              </a:ext>
            </a:extLst>
          </p:cNvPr>
          <p:cNvSpPr txBox="1"/>
          <p:nvPr/>
        </p:nvSpPr>
        <p:spPr>
          <a:xfrm>
            <a:off x="426167" y="162099"/>
            <a:ext cx="11518959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‘main.py’: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class 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MainUi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def __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init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__():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self.right_widget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QStackedWidget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</a:t>
            </a:r>
            <a:endParaRPr lang="ru-RU" sz="700" dirty="0">
              <a:latin typeface="Lucida Console" panose="020B060904050402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self.editor_widget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EditorWidget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self.right_widget.addWidget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self.editor_widget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class Main(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QMainWindow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def __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init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__():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self.on_click_load_process_version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def 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on_click_load_process_version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(self):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self.settings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[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process_editor_model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'] = 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SqlProxyModel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self.ui.editor_widget.setup_simulation_model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editor.py’: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class 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EditorWidgetUi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def __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init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__():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self.tab_widget_children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[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TestTab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(),]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class 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EditorWidget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def __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init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__():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self.ui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EditorWidgetUi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def 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setup_process_editor_model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 widget in 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self.ui.tab_widget_children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widget.setup_process_editor_model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‘test_tab.py’: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class 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TestTabUi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def __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init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__():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self.library_view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QTreeView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self.process_editor_view</a:t>
            </a:r>
            <a:r>
              <a:rPr lang="ru-RU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= 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QTreeView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self.line_edit_parameters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[]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 i in range(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max_parameters_count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):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self.line_edit_parameters.append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QLineEdit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n-US" sz="700" dirty="0">
              <a:latin typeface="Lucida Console" panose="020B060904050402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class 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TestTab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def __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init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__():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self.ui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TestTabUi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self.library_model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LibraryModel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self.ui.library_view.doubleClicked.connect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self.on_doubleclick_library_view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def 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on_doubleclick_library_view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ru-RU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Добавляет Операцию из Библиотеки в Процесс</a:t>
            </a:r>
            <a:endParaRPr lang="en-US" sz="700" dirty="0">
              <a:latin typeface="Lucida Console" panose="020B060904050402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def </a:t>
            </a:r>
            <a:r>
              <a:rPr lang="en-US" sz="700" dirty="0" err="1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on_click_simulation_view</a:t>
            </a: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</a:t>
            </a:r>
            <a:r>
              <a:rPr lang="ru-RU" sz="700" dirty="0">
                <a:latin typeface="Lucida Console" panose="020B060904050402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Выбирает операцию в Процессе</a:t>
            </a:r>
            <a:endParaRPr lang="en-US" sz="700" dirty="0">
              <a:latin typeface="Lucida Console" panose="020B060904050402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700" dirty="0">
              <a:latin typeface="Lucida Console" panose="020B060904050402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700" dirty="0">
              <a:latin typeface="Lucida Console" panose="020B060904050402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6A6AC2A-5006-F9B6-6A4E-4AED34D1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579" y="3542715"/>
            <a:ext cx="5563835" cy="3220691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652882B-3FF5-A514-3E5A-20572BFB0C9C}"/>
              </a:ext>
            </a:extLst>
          </p:cNvPr>
          <p:cNvSpPr/>
          <p:nvPr/>
        </p:nvSpPr>
        <p:spPr>
          <a:xfrm>
            <a:off x="6673916" y="3616224"/>
            <a:ext cx="852337" cy="211016"/>
          </a:xfrm>
          <a:custGeom>
            <a:avLst/>
            <a:gdLst>
              <a:gd name="connsiteX0" fmla="*/ 450994 w 852337"/>
              <a:gd name="connsiteY0" fmla="*/ 86889 h 211016"/>
              <a:gd name="connsiteX1" fmla="*/ 12413 w 852337"/>
              <a:gd name="connsiteY1" fmla="*/ 82752 h 211016"/>
              <a:gd name="connsiteX2" fmla="*/ 0 w 852337"/>
              <a:gd name="connsiteY2" fmla="*/ 198603 h 211016"/>
              <a:gd name="connsiteX3" fmla="*/ 467544 w 852337"/>
              <a:gd name="connsiteY3" fmla="*/ 211016 h 211016"/>
              <a:gd name="connsiteX4" fmla="*/ 467544 w 852337"/>
              <a:gd name="connsiteY4" fmla="*/ 165503 h 211016"/>
              <a:gd name="connsiteX5" fmla="*/ 852337 w 852337"/>
              <a:gd name="connsiteY5" fmla="*/ 169640 h 211016"/>
              <a:gd name="connsiteX6" fmla="*/ 852337 w 852337"/>
              <a:gd name="connsiteY6" fmla="*/ 8276 h 211016"/>
              <a:gd name="connsiteX7" fmla="*/ 430306 w 852337"/>
              <a:gd name="connsiteY7" fmla="*/ 0 h 211016"/>
              <a:gd name="connsiteX8" fmla="*/ 450994 w 852337"/>
              <a:gd name="connsiteY8" fmla="*/ 86889 h 21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2337" h="211016">
                <a:moveTo>
                  <a:pt x="450994" y="86889"/>
                </a:moveTo>
                <a:lnTo>
                  <a:pt x="12413" y="82752"/>
                </a:lnTo>
                <a:lnTo>
                  <a:pt x="0" y="198603"/>
                </a:lnTo>
                <a:lnTo>
                  <a:pt x="467544" y="211016"/>
                </a:lnTo>
                <a:lnTo>
                  <a:pt x="467544" y="165503"/>
                </a:lnTo>
                <a:lnTo>
                  <a:pt x="852337" y="169640"/>
                </a:lnTo>
                <a:lnTo>
                  <a:pt x="852337" y="8276"/>
                </a:lnTo>
                <a:lnTo>
                  <a:pt x="430306" y="0"/>
                </a:lnTo>
                <a:lnTo>
                  <a:pt x="450994" y="86889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0B93952-C497-028E-90E4-E99DA010E0A3}"/>
              </a:ext>
            </a:extLst>
          </p:cNvPr>
          <p:cNvSpPr/>
          <p:nvPr/>
        </p:nvSpPr>
        <p:spPr>
          <a:xfrm>
            <a:off x="4638201" y="800358"/>
            <a:ext cx="1990165" cy="2923443"/>
          </a:xfrm>
          <a:custGeom>
            <a:avLst/>
            <a:gdLst>
              <a:gd name="connsiteX0" fmla="*/ 0 w 1990165"/>
              <a:gd name="connsiteY0" fmla="*/ 10603 h 2923443"/>
              <a:gd name="connsiteX1" fmla="*/ 1117140 w 1990165"/>
              <a:gd name="connsiteY1" fmla="*/ 184380 h 2923443"/>
              <a:gd name="connsiteX2" fmla="*/ 1369531 w 1990165"/>
              <a:gd name="connsiteY2" fmla="*/ 1276695 h 2923443"/>
              <a:gd name="connsiteX3" fmla="*/ 1410907 w 1990165"/>
              <a:gd name="connsiteY3" fmla="*/ 2431074 h 2923443"/>
              <a:gd name="connsiteX4" fmla="*/ 1990165 w 1990165"/>
              <a:gd name="connsiteY4" fmla="*/ 2923443 h 29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165" h="2923443">
                <a:moveTo>
                  <a:pt x="0" y="10603"/>
                </a:moveTo>
                <a:cubicBezTo>
                  <a:pt x="444442" y="-8016"/>
                  <a:pt x="888885" y="-26635"/>
                  <a:pt x="1117140" y="184380"/>
                </a:cubicBezTo>
                <a:cubicBezTo>
                  <a:pt x="1345395" y="395395"/>
                  <a:pt x="1320570" y="902246"/>
                  <a:pt x="1369531" y="1276695"/>
                </a:cubicBezTo>
                <a:cubicBezTo>
                  <a:pt x="1418492" y="1651144"/>
                  <a:pt x="1307468" y="2156616"/>
                  <a:pt x="1410907" y="2431074"/>
                </a:cubicBezTo>
                <a:cubicBezTo>
                  <a:pt x="1514346" y="2705532"/>
                  <a:pt x="1752255" y="2814487"/>
                  <a:pt x="1990165" y="2923443"/>
                </a:cubicBezTo>
              </a:path>
            </a:pathLst>
          </a:custGeom>
          <a:noFill/>
          <a:ln w="3175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82BF3B6-881D-F75B-A9EF-1CDC0C981F0C}"/>
              </a:ext>
            </a:extLst>
          </p:cNvPr>
          <p:cNvSpPr/>
          <p:nvPr/>
        </p:nvSpPr>
        <p:spPr>
          <a:xfrm>
            <a:off x="4994031" y="1329918"/>
            <a:ext cx="5147120" cy="2853152"/>
          </a:xfrm>
          <a:custGeom>
            <a:avLst/>
            <a:gdLst>
              <a:gd name="connsiteX0" fmla="*/ 0 w 4977481"/>
              <a:gd name="connsiteY0" fmla="*/ 14788 h 2853152"/>
              <a:gd name="connsiteX1" fmla="*/ 2689412 w 4977481"/>
              <a:gd name="connsiteY1" fmla="*/ 18925 h 2853152"/>
              <a:gd name="connsiteX2" fmla="*/ 4228583 w 4977481"/>
              <a:gd name="connsiteY2" fmla="*/ 200978 h 2853152"/>
              <a:gd name="connsiteX3" fmla="*/ 4638201 w 4977481"/>
              <a:gd name="connsiteY3" fmla="*/ 1040902 h 2853152"/>
              <a:gd name="connsiteX4" fmla="*/ 4977481 w 4977481"/>
              <a:gd name="connsiteY4" fmla="*/ 2853152 h 285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481" h="2853152">
                <a:moveTo>
                  <a:pt x="0" y="14788"/>
                </a:moveTo>
                <a:cubicBezTo>
                  <a:pt x="992324" y="1340"/>
                  <a:pt x="1984648" y="-12107"/>
                  <a:pt x="2689412" y="18925"/>
                </a:cubicBezTo>
                <a:cubicBezTo>
                  <a:pt x="3394176" y="49957"/>
                  <a:pt x="3903785" y="30649"/>
                  <a:pt x="4228583" y="200978"/>
                </a:cubicBezTo>
                <a:cubicBezTo>
                  <a:pt x="4553381" y="371307"/>
                  <a:pt x="4513385" y="598873"/>
                  <a:pt x="4638201" y="1040902"/>
                </a:cubicBezTo>
                <a:cubicBezTo>
                  <a:pt x="4763017" y="1482931"/>
                  <a:pt x="4870249" y="2168041"/>
                  <a:pt x="4977481" y="2853152"/>
                </a:cubicBezTo>
              </a:path>
            </a:pathLst>
          </a:custGeom>
          <a:noFill/>
          <a:ln w="3175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8E348-1CDE-659F-01A3-C3C2BC08C0F3}"/>
              </a:ext>
            </a:extLst>
          </p:cNvPr>
          <p:cNvSpPr txBox="1"/>
          <p:nvPr/>
        </p:nvSpPr>
        <p:spPr>
          <a:xfrm>
            <a:off x="9400742" y="1802809"/>
            <a:ext cx="769372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900" dirty="0">
                <a:solidFill>
                  <a:srgbClr val="FF0000"/>
                </a:solidFill>
              </a:rPr>
              <a:t>Модель данных для Процесса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068006B-D72D-E1BE-0F0B-C0A89A3CF189}"/>
              </a:ext>
            </a:extLst>
          </p:cNvPr>
          <p:cNvSpPr/>
          <p:nvPr/>
        </p:nvSpPr>
        <p:spPr>
          <a:xfrm>
            <a:off x="4228583" y="1846900"/>
            <a:ext cx="3049379" cy="1695815"/>
          </a:xfrm>
          <a:custGeom>
            <a:avLst/>
            <a:gdLst>
              <a:gd name="connsiteX0" fmla="*/ 0 w 3049379"/>
              <a:gd name="connsiteY0" fmla="*/ 19138 h 1827250"/>
              <a:gd name="connsiteX1" fmla="*/ 2023265 w 3049379"/>
              <a:gd name="connsiteY1" fmla="*/ 39826 h 1827250"/>
              <a:gd name="connsiteX2" fmla="*/ 2739062 w 3049379"/>
              <a:gd name="connsiteY2" fmla="*/ 374968 h 1827250"/>
              <a:gd name="connsiteX3" fmla="*/ 3049379 w 3049379"/>
              <a:gd name="connsiteY3" fmla="*/ 1827250 h 182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9379" h="1827250">
                <a:moveTo>
                  <a:pt x="0" y="19138"/>
                </a:moveTo>
                <a:cubicBezTo>
                  <a:pt x="783377" y="-171"/>
                  <a:pt x="1566755" y="-19479"/>
                  <a:pt x="2023265" y="39826"/>
                </a:cubicBezTo>
                <a:cubicBezTo>
                  <a:pt x="2479775" y="99131"/>
                  <a:pt x="2568043" y="77064"/>
                  <a:pt x="2739062" y="374968"/>
                </a:cubicBezTo>
                <a:cubicBezTo>
                  <a:pt x="2910081" y="672872"/>
                  <a:pt x="2979730" y="1250061"/>
                  <a:pt x="3049379" y="1827250"/>
                </a:cubicBezTo>
              </a:path>
            </a:pathLst>
          </a:custGeom>
          <a:noFill/>
          <a:ln w="3175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6A92555-9E6F-7D89-FBD0-9BCE2E81C397}"/>
              </a:ext>
            </a:extLst>
          </p:cNvPr>
          <p:cNvSpPr/>
          <p:nvPr/>
        </p:nvSpPr>
        <p:spPr>
          <a:xfrm>
            <a:off x="3396934" y="1437075"/>
            <a:ext cx="1736622" cy="855131"/>
          </a:xfrm>
          <a:custGeom>
            <a:avLst/>
            <a:gdLst>
              <a:gd name="connsiteX0" fmla="*/ 1332293 w 1922812"/>
              <a:gd name="connsiteY0" fmla="*/ 2795 h 855131"/>
              <a:gd name="connsiteX1" fmla="*/ 1638472 w 1922812"/>
              <a:gd name="connsiteY1" fmla="*/ 19345 h 855131"/>
              <a:gd name="connsiteX2" fmla="*/ 1882588 w 1922812"/>
              <a:gd name="connsiteY2" fmla="*/ 147609 h 855131"/>
              <a:gd name="connsiteX3" fmla="*/ 1915689 w 1922812"/>
              <a:gd name="connsiteY3" fmla="*/ 371037 h 855131"/>
              <a:gd name="connsiteX4" fmla="*/ 1911551 w 1922812"/>
              <a:gd name="connsiteY4" fmla="*/ 627566 h 855131"/>
              <a:gd name="connsiteX5" fmla="*/ 1799837 w 1922812"/>
              <a:gd name="connsiteY5" fmla="*/ 706179 h 855131"/>
              <a:gd name="connsiteX6" fmla="*/ 1472970 w 1922812"/>
              <a:gd name="connsiteY6" fmla="*/ 759968 h 855131"/>
              <a:gd name="connsiteX7" fmla="*/ 0 w 1922812"/>
              <a:gd name="connsiteY7" fmla="*/ 855131 h 85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2812" h="855131">
                <a:moveTo>
                  <a:pt x="1332293" y="2795"/>
                </a:moveTo>
                <a:cubicBezTo>
                  <a:pt x="1439524" y="-998"/>
                  <a:pt x="1546756" y="-4791"/>
                  <a:pt x="1638472" y="19345"/>
                </a:cubicBezTo>
                <a:cubicBezTo>
                  <a:pt x="1730188" y="43481"/>
                  <a:pt x="1836385" y="88994"/>
                  <a:pt x="1882588" y="147609"/>
                </a:cubicBezTo>
                <a:cubicBezTo>
                  <a:pt x="1928791" y="206224"/>
                  <a:pt x="1910862" y="291044"/>
                  <a:pt x="1915689" y="371037"/>
                </a:cubicBezTo>
                <a:cubicBezTo>
                  <a:pt x="1920516" y="451030"/>
                  <a:pt x="1930860" y="571709"/>
                  <a:pt x="1911551" y="627566"/>
                </a:cubicBezTo>
                <a:cubicBezTo>
                  <a:pt x="1892242" y="683423"/>
                  <a:pt x="1872934" y="684112"/>
                  <a:pt x="1799837" y="706179"/>
                </a:cubicBezTo>
                <a:cubicBezTo>
                  <a:pt x="1726740" y="728246"/>
                  <a:pt x="1772943" y="735143"/>
                  <a:pt x="1472970" y="759968"/>
                </a:cubicBezTo>
                <a:cubicBezTo>
                  <a:pt x="1172997" y="784793"/>
                  <a:pt x="586498" y="819962"/>
                  <a:pt x="0" y="855131"/>
                </a:cubicBezTo>
              </a:path>
            </a:pathLst>
          </a:custGeom>
          <a:noFill/>
          <a:ln w="3175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4E911E6-76AE-C3C1-96A5-A65D66557B2D}"/>
              </a:ext>
            </a:extLst>
          </p:cNvPr>
          <p:cNvSpPr/>
          <p:nvPr/>
        </p:nvSpPr>
        <p:spPr>
          <a:xfrm>
            <a:off x="4427186" y="2490809"/>
            <a:ext cx="5333310" cy="1588822"/>
          </a:xfrm>
          <a:custGeom>
            <a:avLst/>
            <a:gdLst>
              <a:gd name="connsiteX0" fmla="*/ 0 w 6421488"/>
              <a:gd name="connsiteY0" fmla="*/ 6551 h 1802251"/>
              <a:gd name="connsiteX1" fmla="*/ 1501933 w 6421488"/>
              <a:gd name="connsiteY1" fmla="*/ 2414 h 1802251"/>
              <a:gd name="connsiteX2" fmla="*/ 4849216 w 6421488"/>
              <a:gd name="connsiteY2" fmla="*/ 122403 h 1802251"/>
              <a:gd name="connsiteX3" fmla="*/ 5891881 w 6421488"/>
              <a:gd name="connsiteY3" fmla="*/ 428582 h 1802251"/>
              <a:gd name="connsiteX4" fmla="*/ 6421488 w 6421488"/>
              <a:gd name="connsiteY4" fmla="*/ 1802251 h 1802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1488" h="1802251">
                <a:moveTo>
                  <a:pt x="0" y="6551"/>
                </a:moveTo>
                <a:cubicBezTo>
                  <a:pt x="346865" y="-5172"/>
                  <a:pt x="1501933" y="2414"/>
                  <a:pt x="1501933" y="2414"/>
                </a:cubicBezTo>
                <a:cubicBezTo>
                  <a:pt x="2310136" y="21723"/>
                  <a:pt x="4117558" y="51375"/>
                  <a:pt x="4849216" y="122403"/>
                </a:cubicBezTo>
                <a:cubicBezTo>
                  <a:pt x="5580874" y="193431"/>
                  <a:pt x="5629836" y="148607"/>
                  <a:pt x="5891881" y="428582"/>
                </a:cubicBezTo>
                <a:cubicBezTo>
                  <a:pt x="6153926" y="708557"/>
                  <a:pt x="6287707" y="1255404"/>
                  <a:pt x="6421488" y="1802251"/>
                </a:cubicBezTo>
              </a:path>
            </a:pathLst>
          </a:custGeom>
          <a:noFill/>
          <a:ln w="3175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C19C83-8B1D-0400-B34A-A19D1FE856E3}"/>
              </a:ext>
            </a:extLst>
          </p:cNvPr>
          <p:cNvSpPr txBox="1"/>
          <p:nvPr/>
        </p:nvSpPr>
        <p:spPr>
          <a:xfrm>
            <a:off x="8461303" y="2530455"/>
            <a:ext cx="1038526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900" dirty="0">
                <a:solidFill>
                  <a:srgbClr val="FF0000"/>
                </a:solidFill>
              </a:rPr>
              <a:t>Инициализация виджета Процесс и связь Процесса с виджетом Параметры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162F81-85CB-D74C-1170-D1583E16F597}"/>
              </a:ext>
            </a:extLst>
          </p:cNvPr>
          <p:cNvSpPr/>
          <p:nvPr/>
        </p:nvSpPr>
        <p:spPr>
          <a:xfrm>
            <a:off x="9499830" y="3181781"/>
            <a:ext cx="1911551" cy="819236"/>
          </a:xfrm>
          <a:custGeom>
            <a:avLst/>
            <a:gdLst>
              <a:gd name="connsiteX0" fmla="*/ 0 w 1911551"/>
              <a:gd name="connsiteY0" fmla="*/ 0 h 819236"/>
              <a:gd name="connsiteX1" fmla="*/ 285491 w 1911551"/>
              <a:gd name="connsiteY1" fmla="*/ 273079 h 819236"/>
              <a:gd name="connsiteX2" fmla="*/ 906125 w 1911551"/>
              <a:gd name="connsiteY2" fmla="*/ 388930 h 819236"/>
              <a:gd name="connsiteX3" fmla="*/ 1328156 w 1911551"/>
              <a:gd name="connsiteY3" fmla="*/ 393068 h 819236"/>
              <a:gd name="connsiteX4" fmla="*/ 1671573 w 1911551"/>
              <a:gd name="connsiteY4" fmla="*/ 463406 h 819236"/>
              <a:gd name="connsiteX5" fmla="*/ 1911551 w 1911551"/>
              <a:gd name="connsiteY5" fmla="*/ 819236 h 81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1551" h="819236">
                <a:moveTo>
                  <a:pt x="0" y="0"/>
                </a:moveTo>
                <a:cubicBezTo>
                  <a:pt x="67235" y="104128"/>
                  <a:pt x="134470" y="208257"/>
                  <a:pt x="285491" y="273079"/>
                </a:cubicBezTo>
                <a:cubicBezTo>
                  <a:pt x="436512" y="337901"/>
                  <a:pt x="732348" y="368932"/>
                  <a:pt x="906125" y="388930"/>
                </a:cubicBezTo>
                <a:cubicBezTo>
                  <a:pt x="1079902" y="408928"/>
                  <a:pt x="1200581" y="380655"/>
                  <a:pt x="1328156" y="393068"/>
                </a:cubicBezTo>
                <a:cubicBezTo>
                  <a:pt x="1455731" y="405481"/>
                  <a:pt x="1574341" y="392378"/>
                  <a:pt x="1671573" y="463406"/>
                </a:cubicBezTo>
                <a:cubicBezTo>
                  <a:pt x="1768805" y="534434"/>
                  <a:pt x="1840178" y="676835"/>
                  <a:pt x="1911551" y="819236"/>
                </a:cubicBezTo>
              </a:path>
            </a:pathLst>
          </a:custGeom>
          <a:noFill/>
          <a:ln w="3175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A6A93-0C6D-6615-BB2A-1EB35014C9F0}"/>
              </a:ext>
            </a:extLst>
          </p:cNvPr>
          <p:cNvSpPr/>
          <p:nvPr/>
        </p:nvSpPr>
        <p:spPr>
          <a:xfrm>
            <a:off x="2019128" y="1861900"/>
            <a:ext cx="3316574" cy="1750018"/>
          </a:xfrm>
          <a:custGeom>
            <a:avLst/>
            <a:gdLst>
              <a:gd name="connsiteX0" fmla="*/ 2205317 w 3316574"/>
              <a:gd name="connsiteY0" fmla="*/ 0 h 1750018"/>
              <a:gd name="connsiteX1" fmla="*/ 2730787 w 3316574"/>
              <a:gd name="connsiteY1" fmla="*/ 53789 h 1750018"/>
              <a:gd name="connsiteX2" fmla="*/ 3185918 w 3316574"/>
              <a:gd name="connsiteY2" fmla="*/ 314455 h 1750018"/>
              <a:gd name="connsiteX3" fmla="*/ 3310045 w 3316574"/>
              <a:gd name="connsiteY3" fmla="*/ 893713 h 1750018"/>
              <a:gd name="connsiteX4" fmla="*/ 3268669 w 3316574"/>
              <a:gd name="connsiteY4" fmla="*/ 1518484 h 1750018"/>
              <a:gd name="connsiteX5" fmla="*/ 3012141 w 3316574"/>
              <a:gd name="connsiteY5" fmla="*/ 1729499 h 1750018"/>
              <a:gd name="connsiteX6" fmla="*/ 2333582 w 3316574"/>
              <a:gd name="connsiteY6" fmla="*/ 1741912 h 1750018"/>
              <a:gd name="connsiteX7" fmla="*/ 0 w 3316574"/>
              <a:gd name="connsiteY7" fmla="*/ 1704674 h 17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16574" h="1750018">
                <a:moveTo>
                  <a:pt x="2205317" y="0"/>
                </a:moveTo>
                <a:cubicBezTo>
                  <a:pt x="2386335" y="690"/>
                  <a:pt x="2567354" y="1380"/>
                  <a:pt x="2730787" y="53789"/>
                </a:cubicBezTo>
                <a:cubicBezTo>
                  <a:pt x="2894220" y="106198"/>
                  <a:pt x="3089375" y="174468"/>
                  <a:pt x="3185918" y="314455"/>
                </a:cubicBezTo>
                <a:cubicBezTo>
                  <a:pt x="3282461" y="454442"/>
                  <a:pt x="3296253" y="693042"/>
                  <a:pt x="3310045" y="893713"/>
                </a:cubicBezTo>
                <a:cubicBezTo>
                  <a:pt x="3323837" y="1094385"/>
                  <a:pt x="3318320" y="1379186"/>
                  <a:pt x="3268669" y="1518484"/>
                </a:cubicBezTo>
                <a:cubicBezTo>
                  <a:pt x="3219018" y="1657782"/>
                  <a:pt x="3167989" y="1692261"/>
                  <a:pt x="3012141" y="1729499"/>
                </a:cubicBezTo>
                <a:cubicBezTo>
                  <a:pt x="2856293" y="1766737"/>
                  <a:pt x="2333582" y="1741912"/>
                  <a:pt x="2333582" y="1741912"/>
                </a:cubicBezTo>
                <a:lnTo>
                  <a:pt x="0" y="1704674"/>
                </a:lnTo>
              </a:path>
            </a:pathLst>
          </a:custGeom>
          <a:noFill/>
          <a:ln w="3175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C5BEDF-1FCD-D327-C243-88674C3BA442}"/>
              </a:ext>
            </a:extLst>
          </p:cNvPr>
          <p:cNvSpPr/>
          <p:nvPr/>
        </p:nvSpPr>
        <p:spPr>
          <a:xfrm>
            <a:off x="3740351" y="2925252"/>
            <a:ext cx="4137557" cy="1220580"/>
          </a:xfrm>
          <a:custGeom>
            <a:avLst/>
            <a:gdLst>
              <a:gd name="connsiteX0" fmla="*/ 0 w 4137557"/>
              <a:gd name="connsiteY0" fmla="*/ 4138 h 1220580"/>
              <a:gd name="connsiteX1" fmla="*/ 1154378 w 4137557"/>
              <a:gd name="connsiteY1" fmla="*/ 0 h 1220580"/>
              <a:gd name="connsiteX2" fmla="*/ 2631486 w 4137557"/>
              <a:gd name="connsiteY2" fmla="*/ 4138 h 1220580"/>
              <a:gd name="connsiteX3" fmla="*/ 3624500 w 4137557"/>
              <a:gd name="connsiteY3" fmla="*/ 78614 h 1220580"/>
              <a:gd name="connsiteX4" fmla="*/ 4038255 w 4137557"/>
              <a:gd name="connsiteY4" fmla="*/ 351693 h 1220580"/>
              <a:gd name="connsiteX5" fmla="*/ 4137557 w 4137557"/>
              <a:gd name="connsiteY5" fmla="*/ 1220580 h 122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7557" h="1220580">
                <a:moveTo>
                  <a:pt x="0" y="4138"/>
                </a:moveTo>
                <a:lnTo>
                  <a:pt x="1154378" y="0"/>
                </a:lnTo>
                <a:lnTo>
                  <a:pt x="2631486" y="4138"/>
                </a:lnTo>
                <a:cubicBezTo>
                  <a:pt x="3043173" y="17240"/>
                  <a:pt x="3390039" y="20688"/>
                  <a:pt x="3624500" y="78614"/>
                </a:cubicBezTo>
                <a:cubicBezTo>
                  <a:pt x="3858962" y="136540"/>
                  <a:pt x="3952746" y="161365"/>
                  <a:pt x="4038255" y="351693"/>
                </a:cubicBezTo>
                <a:cubicBezTo>
                  <a:pt x="4123764" y="542021"/>
                  <a:pt x="4130660" y="881300"/>
                  <a:pt x="4137557" y="1220580"/>
                </a:cubicBezTo>
              </a:path>
            </a:pathLst>
          </a:custGeom>
          <a:noFill/>
          <a:ln w="3175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D105A8-1BA1-BA86-47BB-13A47F5BF758}"/>
              </a:ext>
            </a:extLst>
          </p:cNvPr>
          <p:cNvSpPr/>
          <p:nvPr/>
        </p:nvSpPr>
        <p:spPr>
          <a:xfrm>
            <a:off x="4166519" y="3041104"/>
            <a:ext cx="5478125" cy="1017839"/>
          </a:xfrm>
          <a:custGeom>
            <a:avLst/>
            <a:gdLst>
              <a:gd name="connsiteX0" fmla="*/ 0 w 5478125"/>
              <a:gd name="connsiteY0" fmla="*/ 0 h 1017839"/>
              <a:gd name="connsiteX1" fmla="*/ 2250831 w 5478125"/>
              <a:gd name="connsiteY1" fmla="*/ 24825 h 1017839"/>
              <a:gd name="connsiteX2" fmla="*/ 3922404 w 5478125"/>
              <a:gd name="connsiteY2" fmla="*/ 223428 h 1017839"/>
              <a:gd name="connsiteX3" fmla="*/ 5022994 w 5478125"/>
              <a:gd name="connsiteY3" fmla="*/ 624771 h 1017839"/>
              <a:gd name="connsiteX4" fmla="*/ 5478125 w 5478125"/>
              <a:gd name="connsiteY4" fmla="*/ 1017839 h 101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8125" h="1017839">
                <a:moveTo>
                  <a:pt x="0" y="0"/>
                </a:moveTo>
                <a:lnTo>
                  <a:pt x="2250831" y="24825"/>
                </a:lnTo>
                <a:cubicBezTo>
                  <a:pt x="2904565" y="62063"/>
                  <a:pt x="3460377" y="123437"/>
                  <a:pt x="3922404" y="223428"/>
                </a:cubicBezTo>
                <a:cubicBezTo>
                  <a:pt x="4384431" y="323419"/>
                  <a:pt x="4763707" y="492369"/>
                  <a:pt x="5022994" y="624771"/>
                </a:cubicBezTo>
                <a:cubicBezTo>
                  <a:pt x="5282281" y="757173"/>
                  <a:pt x="5380203" y="887506"/>
                  <a:pt x="5478125" y="1017839"/>
                </a:cubicBezTo>
              </a:path>
            </a:pathLst>
          </a:custGeom>
          <a:noFill/>
          <a:ln w="3175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5AFB740-46B9-1D74-6E82-FD23497DD964}"/>
              </a:ext>
            </a:extLst>
          </p:cNvPr>
          <p:cNvSpPr/>
          <p:nvPr/>
        </p:nvSpPr>
        <p:spPr>
          <a:xfrm>
            <a:off x="4981618" y="3272335"/>
            <a:ext cx="6334599" cy="724545"/>
          </a:xfrm>
          <a:custGeom>
            <a:avLst/>
            <a:gdLst>
              <a:gd name="connsiteX0" fmla="*/ 0 w 6334599"/>
              <a:gd name="connsiteY0" fmla="*/ 74948 h 724545"/>
              <a:gd name="connsiteX1" fmla="*/ 1688123 w 6334599"/>
              <a:gd name="connsiteY1" fmla="*/ 472 h 724545"/>
              <a:gd name="connsiteX2" fmla="*/ 2950078 w 6334599"/>
              <a:gd name="connsiteY2" fmla="*/ 54260 h 724545"/>
              <a:gd name="connsiteX3" fmla="*/ 4729227 w 6334599"/>
              <a:gd name="connsiteY3" fmla="*/ 252863 h 724545"/>
              <a:gd name="connsiteX4" fmla="*/ 5693278 w 6334599"/>
              <a:gd name="connsiteY4" fmla="*/ 372852 h 724545"/>
              <a:gd name="connsiteX5" fmla="*/ 6057383 w 6334599"/>
              <a:gd name="connsiteY5" fmla="*/ 443191 h 724545"/>
              <a:gd name="connsiteX6" fmla="*/ 6334599 w 6334599"/>
              <a:gd name="connsiteY6" fmla="*/ 724545 h 72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4599" h="724545">
                <a:moveTo>
                  <a:pt x="0" y="74948"/>
                </a:moveTo>
                <a:cubicBezTo>
                  <a:pt x="598221" y="39434"/>
                  <a:pt x="1196443" y="3920"/>
                  <a:pt x="1688123" y="472"/>
                </a:cubicBezTo>
                <a:cubicBezTo>
                  <a:pt x="2179803" y="-2976"/>
                  <a:pt x="2443228" y="12195"/>
                  <a:pt x="2950078" y="54260"/>
                </a:cubicBezTo>
                <a:cubicBezTo>
                  <a:pt x="3456928" y="96325"/>
                  <a:pt x="4729227" y="252863"/>
                  <a:pt x="4729227" y="252863"/>
                </a:cubicBezTo>
                <a:lnTo>
                  <a:pt x="5693278" y="372852"/>
                </a:lnTo>
                <a:cubicBezTo>
                  <a:pt x="5914637" y="404573"/>
                  <a:pt x="5950496" y="384576"/>
                  <a:pt x="6057383" y="443191"/>
                </a:cubicBezTo>
                <a:cubicBezTo>
                  <a:pt x="6164270" y="501806"/>
                  <a:pt x="6249434" y="613175"/>
                  <a:pt x="6334599" y="724545"/>
                </a:cubicBezTo>
              </a:path>
            </a:pathLst>
          </a:custGeom>
          <a:noFill/>
          <a:ln w="3175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9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D4C89A-4435-806B-23BF-A260095269CB}"/>
              </a:ext>
            </a:extLst>
          </p:cNvPr>
          <p:cNvSpPr txBox="1"/>
          <p:nvPr/>
        </p:nvSpPr>
        <p:spPr>
          <a:xfrm>
            <a:off x="254758" y="199484"/>
            <a:ext cx="117871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900" dirty="0"/>
              <a:t>Техническое задание:</a:t>
            </a:r>
            <a:endParaRPr lang="en-US" sz="9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900" dirty="0"/>
              <a:t>Use cases</a:t>
            </a:r>
            <a:r>
              <a:rPr lang="ru-RU" sz="900" dirty="0"/>
              <a:t>, с</a:t>
            </a:r>
            <a:r>
              <a:rPr lang="ru-RU" sz="900" b="0" i="0" dirty="0">
                <a:solidFill>
                  <a:srgbClr val="000000"/>
                </a:solidFill>
                <a:effectLst/>
                <a:latin typeface="Linux Libertine"/>
              </a:rPr>
              <a:t>ценари</a:t>
            </a:r>
            <a:r>
              <a:rPr lang="ru-RU" sz="900" dirty="0">
                <a:solidFill>
                  <a:srgbClr val="000000"/>
                </a:solidFill>
                <a:latin typeface="Linux Libertine"/>
              </a:rPr>
              <a:t>и</a:t>
            </a:r>
            <a:r>
              <a:rPr lang="ru-RU" sz="900" b="0" i="0" dirty="0">
                <a:solidFill>
                  <a:srgbClr val="000000"/>
                </a:solidFill>
                <a:effectLst/>
                <a:latin typeface="Linux Libertine"/>
              </a:rPr>
              <a:t> использования</a:t>
            </a:r>
            <a:r>
              <a:rPr lang="ru-RU" sz="900" dirty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ru-RU" sz="900" dirty="0"/>
              <a:t>Запуск Программы:</a:t>
            </a:r>
          </a:p>
          <a:p>
            <a:pPr marL="1714500" lvl="3" indent="-342900">
              <a:buFont typeface="+mj-lt"/>
              <a:buAutoNum type="alphaLcParenR"/>
            </a:pPr>
            <a:r>
              <a:rPr lang="ru-RU" sz="900" dirty="0"/>
              <a:t>Что уже сделано:</a:t>
            </a:r>
          </a:p>
          <a:p>
            <a:pPr marL="2171700" lvl="4" indent="-342900">
              <a:buFont typeface="+mj-lt"/>
              <a:buAutoNum type="alphaLcParenR"/>
            </a:pPr>
            <a:r>
              <a:rPr lang="ru-RU" sz="900" dirty="0"/>
              <a:t>При запуске Программы она подключается таблице </a:t>
            </a:r>
            <a:r>
              <a:rPr lang="en-US" sz="900" dirty="0"/>
              <a:t>SQL ‘process’ </a:t>
            </a:r>
            <a:r>
              <a:rPr lang="ru-RU" sz="900" dirty="0"/>
              <a:t>и загружает все записи. После чего выбирается запись, где </a:t>
            </a:r>
            <a:r>
              <a:rPr lang="en-US" sz="900" dirty="0"/>
              <a:t>‘</a:t>
            </a:r>
            <a:r>
              <a:rPr lang="en-US" sz="900" dirty="0" err="1"/>
              <a:t>process_id</a:t>
            </a:r>
            <a:r>
              <a:rPr lang="en-US" sz="900" dirty="0"/>
              <a:t>’ = 1. </a:t>
            </a:r>
          </a:p>
          <a:p>
            <a:pPr marL="2171700" lvl="4" indent="-342900">
              <a:buFont typeface="+mj-lt"/>
              <a:buAutoNum type="alphaLcParenR"/>
            </a:pPr>
            <a:r>
              <a:rPr lang="ru-RU" sz="900" dirty="0"/>
              <a:t>Затем Программа загружает записи из таблицы </a:t>
            </a:r>
            <a:r>
              <a:rPr lang="en-US" sz="900" dirty="0"/>
              <a:t>‘</a:t>
            </a:r>
            <a:r>
              <a:rPr lang="en-US" sz="900" dirty="0" err="1"/>
              <a:t>process_versions</a:t>
            </a:r>
            <a:r>
              <a:rPr lang="en-US" sz="900" dirty="0"/>
              <a:t>’ </a:t>
            </a:r>
            <a:r>
              <a:rPr lang="ru-RU" sz="900" dirty="0"/>
              <a:t>, но только те записи где </a:t>
            </a:r>
            <a:r>
              <a:rPr lang="en-US" sz="900" dirty="0"/>
              <a:t>‘</a:t>
            </a:r>
            <a:r>
              <a:rPr lang="en-US" sz="900" dirty="0" err="1"/>
              <a:t>process_id</a:t>
            </a:r>
            <a:r>
              <a:rPr lang="en-US" sz="900" dirty="0"/>
              <a:t>’ = 1. </a:t>
            </a:r>
            <a:r>
              <a:rPr lang="ru-RU" sz="900" dirty="0"/>
              <a:t>Из загруженных записей </a:t>
            </a:r>
            <a:r>
              <a:rPr lang="en-US" sz="900" dirty="0"/>
              <a:t> </a:t>
            </a:r>
            <a:r>
              <a:rPr lang="ru-RU" sz="900" dirty="0"/>
              <a:t>выбирается запись где </a:t>
            </a:r>
            <a:r>
              <a:rPr lang="en-US" sz="900" dirty="0"/>
              <a:t>‘</a:t>
            </a:r>
            <a:r>
              <a:rPr lang="en-US" sz="900" dirty="0" err="1"/>
              <a:t>process_version_id</a:t>
            </a:r>
            <a:r>
              <a:rPr lang="en-US" sz="900" dirty="0"/>
              <a:t>’ </a:t>
            </a:r>
            <a:r>
              <a:rPr lang="ru-RU" sz="900" dirty="0"/>
              <a:t>= 1. Значение</a:t>
            </a:r>
            <a:r>
              <a:rPr lang="en-US" sz="900" dirty="0"/>
              <a:t> 1 </a:t>
            </a:r>
            <a:r>
              <a:rPr lang="ru-RU" sz="900" dirty="0"/>
              <a:t> записывается в</a:t>
            </a:r>
            <a:r>
              <a:rPr lang="en-US" sz="900" dirty="0"/>
              <a:t> </a:t>
            </a:r>
            <a:r>
              <a:rPr lang="ru-RU" sz="900" dirty="0"/>
              <a:t>ключ </a:t>
            </a:r>
            <a:r>
              <a:rPr lang="en-US" sz="900" dirty="0"/>
              <a:t>'</a:t>
            </a:r>
            <a:r>
              <a:rPr lang="en-US" sz="900" dirty="0" err="1"/>
              <a:t>process_version_id</a:t>
            </a:r>
            <a:r>
              <a:rPr lang="en-US" sz="900" dirty="0"/>
              <a:t>’</a:t>
            </a:r>
            <a:r>
              <a:rPr lang="ru-RU" sz="900" dirty="0"/>
              <a:t> глобального словаря </a:t>
            </a:r>
            <a:r>
              <a:rPr lang="en-US" sz="900" dirty="0" err="1"/>
              <a:t>self.settings</a:t>
            </a:r>
            <a:r>
              <a:rPr lang="ru-RU" sz="900" dirty="0"/>
              <a:t> (</a:t>
            </a:r>
            <a:r>
              <a:rPr lang="en-US" sz="900" dirty="0" err="1"/>
              <a:t>self.settings</a:t>
            </a:r>
            <a:r>
              <a:rPr lang="en-US" sz="900" dirty="0"/>
              <a:t>['</a:t>
            </a:r>
            <a:r>
              <a:rPr lang="en-US" sz="900" dirty="0" err="1"/>
              <a:t>process_version_id</a:t>
            </a:r>
            <a:r>
              <a:rPr lang="en-US" sz="900" dirty="0"/>
              <a:t>’]</a:t>
            </a:r>
            <a:r>
              <a:rPr lang="ru-RU" sz="900" dirty="0"/>
              <a:t>).</a:t>
            </a:r>
          </a:p>
          <a:p>
            <a:pPr marL="2171700" lvl="4" indent="-342900">
              <a:buFont typeface="+mj-lt"/>
              <a:buAutoNum type="alphaLcParenR"/>
            </a:pPr>
            <a:r>
              <a:rPr lang="ru-RU" sz="900" dirty="0"/>
              <a:t>В ключ </a:t>
            </a:r>
            <a:r>
              <a:rPr lang="en-US" sz="900" dirty="0" err="1"/>
              <a:t>self.settings</a:t>
            </a:r>
            <a:r>
              <a:rPr lang="en-US" sz="900" dirty="0"/>
              <a:t>[</a:t>
            </a:r>
            <a:r>
              <a:rPr lang="en-US" sz="900" dirty="0" err="1"/>
              <a:t>process_editor_model</a:t>
            </a:r>
            <a:r>
              <a:rPr lang="en-US" sz="900" dirty="0"/>
              <a:t>’] </a:t>
            </a:r>
            <a:r>
              <a:rPr lang="ru-RU" sz="900" dirty="0"/>
              <a:t>записывается экземпляр пользовательского класса</a:t>
            </a:r>
            <a:r>
              <a:rPr lang="en-US" sz="900" dirty="0"/>
              <a:t> </a:t>
            </a:r>
            <a:r>
              <a:rPr lang="en-US" sz="900" dirty="0" err="1"/>
              <a:t>SqlProxyModel</a:t>
            </a:r>
            <a:r>
              <a:rPr lang="en-US" sz="900" dirty="0"/>
              <a:t>()</a:t>
            </a:r>
            <a:endParaRPr lang="ru-RU" sz="900" dirty="0"/>
          </a:p>
          <a:p>
            <a:pPr marL="1714500" lvl="3" indent="-342900">
              <a:buFont typeface="+mj-lt"/>
              <a:buAutoNum type="alphaLcParenR"/>
            </a:pPr>
            <a:r>
              <a:rPr lang="ru-RU" sz="900" dirty="0"/>
              <a:t>Что нужно сделать:</a:t>
            </a:r>
          </a:p>
          <a:p>
            <a:pPr marL="2171700" lvl="4" indent="-342900">
              <a:buFont typeface="+mj-lt"/>
              <a:buAutoNum type="alphaLcParenR"/>
            </a:pPr>
            <a:r>
              <a:rPr lang="ru-RU" sz="900" dirty="0"/>
              <a:t>Программа создает иерархическую модель данных Процесса – это экземпляр пользовательского класса </a:t>
            </a:r>
            <a:r>
              <a:rPr lang="en-US" sz="900" dirty="0" err="1"/>
              <a:t>SqlProxyModel</a:t>
            </a:r>
            <a:r>
              <a:rPr lang="en-US" sz="900" dirty="0"/>
              <a:t> </a:t>
            </a:r>
            <a:r>
              <a:rPr lang="ru-RU" sz="900" dirty="0"/>
              <a:t>:</a:t>
            </a:r>
          </a:p>
          <a:p>
            <a:pPr marL="2628900" lvl="5" indent="-342900">
              <a:buFont typeface="+mj-lt"/>
              <a:buAutoNum type="romanLcPeriod"/>
            </a:pPr>
            <a:r>
              <a:rPr lang="ru-RU" sz="900" dirty="0"/>
              <a:t>Модель данных </a:t>
            </a:r>
            <a:r>
              <a:rPr lang="en-US" sz="900" dirty="0" err="1"/>
              <a:t>QSqlTableModel</a:t>
            </a:r>
            <a:r>
              <a:rPr lang="ru-RU" sz="900" dirty="0"/>
              <a:t> выбирает все записи </a:t>
            </a:r>
            <a:r>
              <a:rPr lang="en-US" sz="900" dirty="0"/>
              <a:t>SQL </a:t>
            </a:r>
            <a:r>
              <a:rPr lang="ru-RU" sz="900" dirty="0"/>
              <a:t>таблицы </a:t>
            </a:r>
            <a:r>
              <a:rPr lang="en-US" sz="900" dirty="0"/>
              <a:t>‘operations’ </a:t>
            </a:r>
            <a:r>
              <a:rPr lang="ru-RU" sz="900" dirty="0"/>
              <a:t>с фильтром </a:t>
            </a:r>
            <a:r>
              <a:rPr lang="en-US" sz="900" dirty="0"/>
              <a:t>‘</a:t>
            </a:r>
            <a:r>
              <a:rPr lang="en-US" sz="900" dirty="0" err="1"/>
              <a:t>process_version_id</a:t>
            </a:r>
            <a:r>
              <a:rPr lang="en-US" sz="900" dirty="0"/>
              <a:t>’ </a:t>
            </a:r>
            <a:r>
              <a:rPr lang="ru-RU" sz="900" dirty="0"/>
              <a:t>= </a:t>
            </a:r>
            <a:r>
              <a:rPr lang="en-US" sz="900" dirty="0" err="1"/>
              <a:t>self.settings</a:t>
            </a:r>
            <a:r>
              <a:rPr lang="en-US" sz="900" dirty="0"/>
              <a:t>[‘</a:t>
            </a:r>
            <a:r>
              <a:rPr lang="en-US" sz="900" dirty="0" err="1"/>
              <a:t>process_version_id</a:t>
            </a:r>
            <a:r>
              <a:rPr lang="en-US" sz="900" dirty="0"/>
              <a:t>’]</a:t>
            </a:r>
            <a:r>
              <a:rPr lang="ru-RU" sz="900" dirty="0"/>
              <a:t> </a:t>
            </a:r>
          </a:p>
          <a:p>
            <a:pPr marL="2628900" lvl="5" indent="-342900">
              <a:buFont typeface="+mj-lt"/>
              <a:buAutoNum type="romanLcPeriod"/>
            </a:pPr>
            <a:r>
              <a:rPr lang="ru-RU" sz="900" dirty="0"/>
              <a:t>Примечание: при открытии Программы значение </a:t>
            </a:r>
            <a:r>
              <a:rPr lang="en-US" sz="900" dirty="0" err="1"/>
              <a:t>self.settings</a:t>
            </a:r>
            <a:r>
              <a:rPr lang="en-US" sz="900" dirty="0"/>
              <a:t>[‘</a:t>
            </a:r>
            <a:r>
              <a:rPr lang="en-US" sz="900" dirty="0" err="1"/>
              <a:t>process_version_id</a:t>
            </a:r>
            <a:r>
              <a:rPr lang="en-US" sz="900" dirty="0"/>
              <a:t>’]</a:t>
            </a:r>
            <a:r>
              <a:rPr lang="ru-RU" sz="900" dirty="0"/>
              <a:t> = 1.</a:t>
            </a:r>
          </a:p>
          <a:p>
            <a:pPr marL="2628900" lvl="5" indent="-342900">
              <a:buFont typeface="+mj-lt"/>
              <a:buAutoNum type="romanLcPeriod"/>
            </a:pPr>
            <a:r>
              <a:rPr lang="ru-RU" sz="900" dirty="0"/>
              <a:t>Затем пользовательский класс </a:t>
            </a:r>
            <a:r>
              <a:rPr lang="en-US" sz="900" dirty="0" err="1"/>
              <a:t>SqlProxyModel</a:t>
            </a:r>
            <a:r>
              <a:rPr lang="ru-RU" sz="900" dirty="0"/>
              <a:t> преобразует «на лету» плоскую таблицу данных в иерархическую структуру с помощью модели данных на базе класса </a:t>
            </a:r>
            <a:r>
              <a:rPr lang="en-US" sz="900" dirty="0" err="1"/>
              <a:t>QAbstractProxyModel</a:t>
            </a:r>
            <a:r>
              <a:rPr lang="ru-RU" sz="900" dirty="0"/>
              <a:t> модуля </a:t>
            </a:r>
            <a:r>
              <a:rPr lang="en-US" sz="900" dirty="0"/>
              <a:t>Qt6</a:t>
            </a:r>
            <a:r>
              <a:rPr lang="ru-RU" sz="900" dirty="0"/>
              <a:t>.</a:t>
            </a:r>
          </a:p>
          <a:p>
            <a:pPr marL="2628900" lvl="5" indent="-342900">
              <a:buFont typeface="+mj-lt"/>
              <a:buAutoNum type="romanLcPeriod"/>
            </a:pPr>
            <a:r>
              <a:rPr lang="ru-RU" sz="900" dirty="0"/>
              <a:t>Для преобразования плоской таблицы в иерархическую структуру используются значения четырёх колонок таблицы </a:t>
            </a:r>
            <a:r>
              <a:rPr lang="en-US" sz="900" dirty="0"/>
              <a:t>SQL ‘operations’</a:t>
            </a:r>
            <a:r>
              <a:rPr lang="ru-RU" sz="900" dirty="0"/>
              <a:t>:</a:t>
            </a:r>
          </a:p>
          <a:p>
            <a:pPr marL="3086100" lvl="6" indent="-342900">
              <a:buFont typeface="+mj-lt"/>
              <a:buAutoNum type="romanLcPeriod"/>
            </a:pPr>
            <a:r>
              <a:rPr lang="en-US" sz="900" dirty="0"/>
              <a:t>‘id’ – </a:t>
            </a:r>
            <a:r>
              <a:rPr lang="ru-RU" sz="900" dirty="0"/>
              <a:t>уникальный номер Операции.</a:t>
            </a:r>
          </a:p>
          <a:p>
            <a:pPr marL="3086100" lvl="6" indent="-342900">
              <a:buFont typeface="+mj-lt"/>
              <a:buAutoNum type="romanLcPeriod"/>
            </a:pPr>
            <a:r>
              <a:rPr lang="en-US" sz="900" dirty="0"/>
              <a:t>‘</a:t>
            </a:r>
            <a:r>
              <a:rPr lang="en-US" sz="900" dirty="0" err="1"/>
              <a:t>parent_id</a:t>
            </a:r>
            <a:r>
              <a:rPr lang="en-US" sz="900" dirty="0"/>
              <a:t>’ – </a:t>
            </a:r>
            <a:r>
              <a:rPr lang="ru-RU" sz="900" dirty="0"/>
              <a:t>уникальный номер Родительской Операции, а также уникальный номер «Группы Дочерних Операций» одного и того же «Родителя».</a:t>
            </a:r>
            <a:endParaRPr lang="en-US" sz="900" dirty="0"/>
          </a:p>
          <a:p>
            <a:pPr marL="3086100" lvl="6" indent="-342900">
              <a:buFont typeface="+mj-lt"/>
              <a:buAutoNum type="romanLcPeriod"/>
            </a:pPr>
            <a:r>
              <a:rPr lang="en-US" sz="900" dirty="0"/>
              <a:t>‘</a:t>
            </a:r>
            <a:r>
              <a:rPr lang="en-US" sz="900" dirty="0" err="1"/>
              <a:t>order_id</a:t>
            </a:r>
            <a:r>
              <a:rPr lang="en-US" sz="900" dirty="0"/>
              <a:t>’ – </a:t>
            </a:r>
            <a:r>
              <a:rPr lang="ru-RU" sz="900" dirty="0"/>
              <a:t>порядковый номер Дочерней Операции в «Группу Дочерних Операций» (начинается с 1)</a:t>
            </a:r>
          </a:p>
          <a:p>
            <a:pPr marL="3086100" lvl="6" indent="-342900">
              <a:buFont typeface="+mj-lt"/>
              <a:buAutoNum type="romanLcPeriod"/>
            </a:pPr>
            <a:r>
              <a:rPr lang="en-US" sz="900" dirty="0"/>
              <a:t>‘</a:t>
            </a:r>
            <a:r>
              <a:rPr lang="en-US" sz="900" dirty="0" err="1"/>
              <a:t>type_id</a:t>
            </a:r>
            <a:r>
              <a:rPr lang="en-US" sz="900" dirty="0"/>
              <a:t>’ – </a:t>
            </a:r>
            <a:r>
              <a:rPr lang="ru-RU" sz="900" dirty="0"/>
              <a:t>Тип Операции, соответствует уникальному номеру Типа Операции в Библиотеке (Операция с </a:t>
            </a:r>
            <a:r>
              <a:rPr lang="en-US" sz="900" dirty="0"/>
              <a:t>‘</a:t>
            </a:r>
            <a:r>
              <a:rPr lang="en-US" sz="900" dirty="0" err="1"/>
              <a:t>type_id</a:t>
            </a:r>
            <a:r>
              <a:rPr lang="en-US" sz="900" dirty="0"/>
              <a:t>’ = 1 – </a:t>
            </a:r>
            <a:r>
              <a:rPr lang="ru-RU" sz="900" dirty="0"/>
              <a:t>это корневой элемент Процесса)</a:t>
            </a:r>
          </a:p>
          <a:p>
            <a:pPr marL="2628900" lvl="5" indent="-342900">
              <a:buFont typeface="+mj-lt"/>
              <a:buAutoNum type="romanLcPeriod"/>
            </a:pPr>
            <a:endParaRPr lang="ru-RU" sz="900" dirty="0"/>
          </a:p>
          <a:p>
            <a:pPr marL="2171700" lvl="4" indent="-342900">
              <a:buFont typeface="+mj-lt"/>
              <a:buAutoNum type="alphaLcParenR"/>
            </a:pPr>
            <a:r>
              <a:rPr lang="ru-RU" sz="900" dirty="0"/>
              <a:t>Иерархическая модель данных Процесса </a:t>
            </a:r>
            <a:r>
              <a:rPr lang="en-US" sz="900" dirty="0" err="1"/>
              <a:t>SqlProxyModel</a:t>
            </a:r>
            <a:r>
              <a:rPr lang="en-US" sz="900" dirty="0"/>
              <a:t> </a:t>
            </a:r>
            <a:r>
              <a:rPr lang="ru-RU" sz="900" dirty="0"/>
              <a:t>соединяется с классом </a:t>
            </a:r>
            <a:r>
              <a:rPr lang="en-US" sz="900" dirty="0" err="1"/>
              <a:t>QTreeView</a:t>
            </a:r>
            <a:r>
              <a:rPr lang="en-US" sz="900" dirty="0"/>
              <a:t> </a:t>
            </a:r>
            <a:r>
              <a:rPr lang="ru-RU" sz="900" dirty="0"/>
              <a:t>виджета «Процесс» и Процесс отображается  в виде дерева. Дерево имеет только один столбец и множество строк.</a:t>
            </a:r>
          </a:p>
          <a:p>
            <a:pPr marL="2171700" lvl="4" indent="-342900">
              <a:buFont typeface="+mj-lt"/>
              <a:buAutoNum type="alphaLcParenR"/>
            </a:pPr>
            <a:r>
              <a:rPr lang="ru-RU" sz="900" dirty="0"/>
              <a:t>В виджете «Процесс» автоматически выбирается корневой узел.</a:t>
            </a:r>
          </a:p>
          <a:p>
            <a:pPr marL="2171700" lvl="4" indent="-342900">
              <a:buFont typeface="+mj-lt"/>
              <a:buAutoNum type="alphaLcParenR"/>
            </a:pPr>
            <a:r>
              <a:rPr lang="ru-RU" sz="900" dirty="0"/>
              <a:t>В виджете Параметры отображаются параметры выбранного коревого узла.</a:t>
            </a:r>
          </a:p>
          <a:p>
            <a:pPr marL="2171700" lvl="4" indent="-342900">
              <a:buFont typeface="+mj-lt"/>
              <a:buAutoNum type="alphaLcParenR"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7786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1679</Words>
  <Application>Microsoft Office PowerPoint</Application>
  <PresentationFormat>Widescreen</PresentationFormat>
  <Paragraphs>131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Linux Libertine</vt:lpstr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Troshin Aleksandr</dc:creator>
  <cp:lastModifiedBy>Troshin Aleksandr</cp:lastModifiedBy>
  <cp:revision>2</cp:revision>
  <dcterms:created xsi:type="dcterms:W3CDTF">2023-03-14T00:36:33Z</dcterms:created>
  <dcterms:modified xsi:type="dcterms:W3CDTF">2023-03-17T07:42:11Z</dcterms:modified>
</cp:coreProperties>
</file>