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media/image8.png" ContentType="image/png"/>
  <Override PartName="/ppt/media/image2.jpeg" ContentType="image/jpeg"/>
  <Override PartName="/ppt/media/image3.jpeg" ContentType="image/jpeg"/>
  <Override PartName="/ppt/media/image4.png" ContentType="image/png"/>
  <Override PartName="/ppt/media/image5.jpeg" ContentType="image/jpeg"/>
  <Override PartName="/ppt/media/image6.png" ContentType="image/png"/>
  <Override PartName="/ppt/media/image9.png" ContentType="image/png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b="0" lang="en-GB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E4D60E34-F5DE-47F6-AB5B-01F5048ED487}" type="slidenum">
              <a:rPr b="0" lang="en-GB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tIns="91440" bIns="91440" anchor="b"/>
          <a:p>
            <a:r>
              <a:rPr b="0" lang="en-GB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tIns="91440" bIns="91440" anchor="ctr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08E2C67A-5F98-42B7-A97C-C325E751FBF7}" type="slidenum">
              <a:rPr b="0" lang="en-GB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GB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单击此处编辑母版标题样式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360000" cy="3600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2618B1A2-FF56-4949-B177-C4B1CEE507DE}" type="datetime1"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05/12/2018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360000" cy="360000"/>
          </a:xfrm>
          <a:prstGeom prst="rect">
            <a:avLst/>
          </a:prstGeom>
        </p:spPr>
        <p:txBody>
          <a:bodyPr lIns="90000" rIns="90000" tIns="45000" bIns="45000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D5328EC3-726E-4C3F-BC72-30A6ABA812CF}" type="slidenum">
              <a:rPr b="0" lang="en-GB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</p:spPr>
        <p:txBody>
          <a:bodyPr tIns="91440" bIns="91440" anchor="ctr"/>
          <a:p>
            <a:r>
              <a:rPr b="0" lang="en-GB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8D94DC4-DB1A-4BDB-81C0-3D3AB44CD2C1}" type="slidenum">
              <a:rPr b="0" lang="en-GB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311760" y="4230720"/>
            <a:ext cx="5998320" cy="604800"/>
          </a:xfrm>
          <a:prstGeom prst="rect">
            <a:avLst/>
          </a:prstGeom>
        </p:spPr>
        <p:txBody>
          <a:bodyPr tIns="91440" bIns="91440" anchor="ctr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D09B4293-3049-4F1B-8F57-1FECEA6B033E}" type="slidenum">
              <a:rPr b="0" lang="en-GB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CD20C9D3-495B-4C3F-B188-19A602A9CBF4}" type="slidenum">
              <a:rPr b="0" lang="en-GB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GB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30414493-FA51-4E0B-8E3B-1161154F3A31}" type="slidenum">
              <a:rPr b="0" lang="en-GB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GB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PlaceHolder 2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tIns="91440" bIns="91440" anchor="b"/>
          <a:p>
            <a:r>
              <a:rPr b="0" lang="en-GB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tIns="91440" bIns="91440" anchor="ctr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82B92B80-41B6-4911-9365-3F1B204B11B5}" type="slidenum">
              <a:rPr b="0" lang="en-GB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GB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257760" y="1209240"/>
            <a:ext cx="8574120" cy="1011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GB" sz="4800" spc="-1" strike="noStrike">
                <a:solidFill>
                  <a:srgbClr val="00b050"/>
                </a:solidFill>
                <a:latin typeface="Arial"/>
                <a:ea typeface="Arial"/>
              </a:rPr>
              <a:t>Global Life Expectancy Analysis</a:t>
            </a:r>
            <a:endParaRPr b="0" lang="en-GB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TextShape 2"/>
          <p:cNvSpPr txBox="1"/>
          <p:nvPr/>
        </p:nvSpPr>
        <p:spPr>
          <a:xfrm>
            <a:off x="887760" y="2489040"/>
            <a:ext cx="7084080" cy="2151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595959"/>
                </a:solidFill>
                <a:latin typeface="Arial"/>
                <a:ea typeface="Arial"/>
              </a:rPr>
              <a:t>Group 5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20000"/>
              </a:lnSpc>
            </a:pPr>
            <a:r>
              <a:rPr b="0" lang="en-GB" sz="2000" spc="-1" strike="noStrike">
                <a:solidFill>
                  <a:srgbClr val="595959"/>
                </a:solidFill>
                <a:latin typeface="Arial"/>
                <a:ea typeface="Arial"/>
              </a:rPr>
              <a:t>Arda Cankat Bati</a:t>
            </a:r>
            <a:endParaRPr b="0" lang="en-GB" sz="2000" spc="-1" strike="noStrike">
              <a:latin typeface="Arial"/>
            </a:endParaRPr>
          </a:p>
          <a:p>
            <a:pPr marL="457200" indent="-342720" algn="ctr">
              <a:lnSpc>
                <a:spcPct val="120000"/>
              </a:lnSpc>
            </a:pPr>
            <a:r>
              <a:rPr b="0" lang="en-GB" sz="2000" spc="-1" strike="noStrike">
                <a:solidFill>
                  <a:srgbClr val="595959"/>
                </a:solidFill>
                <a:latin typeface="Arial"/>
                <a:ea typeface="Arial"/>
              </a:rPr>
              <a:t>Qingyuan Jin</a:t>
            </a:r>
            <a:endParaRPr b="0" lang="en-GB" sz="2000" spc="-1" strike="noStrike">
              <a:latin typeface="Arial"/>
            </a:endParaRPr>
          </a:p>
          <a:p>
            <a:pPr marL="457200" indent="-342720" algn="ctr">
              <a:lnSpc>
                <a:spcPct val="120000"/>
              </a:lnSpc>
            </a:pPr>
            <a:r>
              <a:rPr b="0" lang="en-GB" sz="2000" spc="-1" strike="noStrike">
                <a:solidFill>
                  <a:srgbClr val="595959"/>
                </a:solidFill>
                <a:latin typeface="Arial"/>
                <a:ea typeface="Arial"/>
              </a:rPr>
              <a:t>Weinan Li</a:t>
            </a:r>
            <a:endParaRPr b="0" lang="en-GB" sz="2000" spc="-1" strike="noStrike">
              <a:latin typeface="Arial"/>
            </a:endParaRPr>
          </a:p>
          <a:p>
            <a:pPr marL="457200" indent="-342720" algn="ctr">
              <a:lnSpc>
                <a:spcPct val="120000"/>
              </a:lnSpc>
            </a:pPr>
            <a:r>
              <a:rPr b="0" lang="en-GB" sz="2000" spc="-1" strike="noStrike">
                <a:solidFill>
                  <a:srgbClr val="595959"/>
                </a:solidFill>
                <a:latin typeface="Arial"/>
                <a:ea typeface="Arial"/>
              </a:rPr>
              <a:t>Wei Zhang</a:t>
            </a:r>
            <a:endParaRPr b="0" lang="en-GB" sz="2000" spc="-1" strike="noStrike">
              <a:latin typeface="Arial"/>
            </a:endParaRPr>
          </a:p>
          <a:p>
            <a:pPr marL="457200" indent="-342720" algn="ctr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Picture 4" descr=""/>
          <p:cNvPicPr/>
          <p:nvPr/>
        </p:nvPicPr>
        <p:blipFill>
          <a:blip r:embed="rId1"/>
          <a:stretch/>
        </p:blipFill>
        <p:spPr>
          <a:xfrm>
            <a:off x="5328000" y="288000"/>
            <a:ext cx="3050280" cy="4536000"/>
          </a:xfrm>
          <a:prstGeom prst="rect">
            <a:avLst/>
          </a:prstGeom>
          <a:ln>
            <a:noFill/>
          </a:ln>
        </p:spPr>
      </p:pic>
      <p:sp>
        <p:nvSpPr>
          <p:cNvPr id="320" name="CustomShape 1"/>
          <p:cNvSpPr/>
          <p:nvPr/>
        </p:nvSpPr>
        <p:spPr>
          <a:xfrm>
            <a:off x="795600" y="852120"/>
            <a:ext cx="3380400" cy="36648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2"/>
          <p:cNvSpPr/>
          <p:nvPr/>
        </p:nvSpPr>
        <p:spPr>
          <a:xfrm>
            <a:off x="723960" y="876600"/>
            <a:ext cx="1496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14480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Introduction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795600" y="1435320"/>
            <a:ext cx="3380400" cy="36684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4"/>
          <p:cNvSpPr/>
          <p:nvPr/>
        </p:nvSpPr>
        <p:spPr>
          <a:xfrm>
            <a:off x="723960" y="1438200"/>
            <a:ext cx="3092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14480">
              <a:lnSpc>
                <a:spcPct val="100000"/>
              </a:lnSpc>
              <a:spcBef>
                <a:spcPts val="1599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Dataset Overview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24" name="CustomShape 5"/>
          <p:cNvSpPr/>
          <p:nvPr/>
        </p:nvSpPr>
        <p:spPr>
          <a:xfrm>
            <a:off x="795600" y="2018880"/>
            <a:ext cx="3380400" cy="36684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CustomShape 6"/>
          <p:cNvSpPr/>
          <p:nvPr/>
        </p:nvSpPr>
        <p:spPr>
          <a:xfrm>
            <a:off x="723960" y="2021760"/>
            <a:ext cx="2034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14480">
              <a:lnSpc>
                <a:spcPct val="100000"/>
              </a:lnSpc>
              <a:spcBef>
                <a:spcPts val="1599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Motivation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26" name="CustomShape 7"/>
          <p:cNvSpPr/>
          <p:nvPr/>
        </p:nvSpPr>
        <p:spPr>
          <a:xfrm>
            <a:off x="795600" y="2638440"/>
            <a:ext cx="3380400" cy="36648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Differences between countries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27" name="CustomShape 8"/>
          <p:cNvSpPr/>
          <p:nvPr/>
        </p:nvSpPr>
        <p:spPr>
          <a:xfrm>
            <a:off x="701640" y="2674080"/>
            <a:ext cx="2321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9"/>
          <p:cNvSpPr/>
          <p:nvPr/>
        </p:nvSpPr>
        <p:spPr>
          <a:xfrm>
            <a:off x="795600" y="3256920"/>
            <a:ext cx="3380400" cy="36684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CustomShape 10"/>
          <p:cNvSpPr/>
          <p:nvPr/>
        </p:nvSpPr>
        <p:spPr>
          <a:xfrm>
            <a:off x="720000" y="3259080"/>
            <a:ext cx="232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14480">
              <a:lnSpc>
                <a:spcPct val="100000"/>
              </a:lnSpc>
              <a:spcBef>
                <a:spcPts val="1599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Relevance Analysis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30" name="CustomShape 11"/>
          <p:cNvSpPr/>
          <p:nvPr/>
        </p:nvSpPr>
        <p:spPr>
          <a:xfrm>
            <a:off x="795600" y="216000"/>
            <a:ext cx="17568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latin typeface="Arial"/>
                <a:ea typeface="SimHei"/>
              </a:rPr>
              <a:t>OUTLINE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331" name="CustomShape 12"/>
          <p:cNvSpPr/>
          <p:nvPr/>
        </p:nvSpPr>
        <p:spPr>
          <a:xfrm>
            <a:off x="795600" y="4385520"/>
            <a:ext cx="3380400" cy="36648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Conclusion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32" name="CustomShape 13"/>
          <p:cNvSpPr/>
          <p:nvPr/>
        </p:nvSpPr>
        <p:spPr>
          <a:xfrm>
            <a:off x="723960" y="3873600"/>
            <a:ext cx="14968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14480">
              <a:lnSpc>
                <a:spcPct val="100000"/>
              </a:lnSpc>
              <a:spcBef>
                <a:spcPts val="1599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Conclusion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33" name="CustomShape 14"/>
          <p:cNvSpPr/>
          <p:nvPr/>
        </p:nvSpPr>
        <p:spPr>
          <a:xfrm>
            <a:off x="792000" y="3802680"/>
            <a:ext cx="3384000" cy="36684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Change through the years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Picture 2" descr=""/>
          <p:cNvPicPr/>
          <p:nvPr/>
        </p:nvPicPr>
        <p:blipFill>
          <a:blip r:embed="rId1"/>
          <a:stretch/>
        </p:blipFill>
        <p:spPr>
          <a:xfrm>
            <a:off x="4680000" y="2232000"/>
            <a:ext cx="4181400" cy="2448000"/>
          </a:xfrm>
          <a:prstGeom prst="rect">
            <a:avLst/>
          </a:prstGeom>
          <a:ln>
            <a:noFill/>
          </a:ln>
        </p:spPr>
      </p:pic>
      <p:sp>
        <p:nvSpPr>
          <p:cNvPr id="335" name="TextShape 1"/>
          <p:cNvSpPr txBox="1"/>
          <p:nvPr/>
        </p:nvSpPr>
        <p:spPr>
          <a:xfrm>
            <a:off x="576000" y="432000"/>
            <a:ext cx="4176000" cy="720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</a:rPr>
              <a:t>Introduction</a:t>
            </a:r>
            <a:endParaRPr b="0" lang="en-GB" sz="40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36" name="TextShape 2"/>
          <p:cNvSpPr txBox="1"/>
          <p:nvPr/>
        </p:nvSpPr>
        <p:spPr>
          <a:xfrm>
            <a:off x="216000" y="1451520"/>
            <a:ext cx="7128000" cy="337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GB" sz="1800" spc="-1" strike="noStrike">
                <a:solidFill>
                  <a:srgbClr val="000000"/>
                </a:solidFill>
                <a:latin typeface="Garamond"/>
                <a:ea typeface="Arial"/>
              </a:rPr>
              <a:t>Life Expectancy:</a:t>
            </a:r>
            <a:r>
              <a:rPr b="0" lang="en-GB" sz="1800" spc="-1" strike="noStrike">
                <a:solidFill>
                  <a:srgbClr val="000000"/>
                </a:solidFill>
                <a:latin typeface="Garamond"/>
                <a:ea typeface="Arial"/>
              </a:rPr>
              <a:t> The average period that a person may expect to live.</a:t>
            </a:r>
            <a:endParaRPr b="0" lang="en-GB" sz="1800" spc="-1" strike="noStrike">
              <a:latin typeface="Garamond"/>
            </a:endParaRPr>
          </a:p>
          <a:p>
            <a:endParaRPr b="0" lang="en-GB" sz="1800" spc="-1" strike="noStrike">
              <a:latin typeface="Garamond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latin typeface="Garamond"/>
                <a:ea typeface="Arial"/>
              </a:rPr>
              <a:t>Live fast die young?</a:t>
            </a:r>
            <a:endParaRPr b="0" lang="en-GB" sz="1800" spc="-1" strike="noStrike">
              <a:latin typeface="Garamond"/>
            </a:endParaRPr>
          </a:p>
          <a:p>
            <a:endParaRPr b="0" lang="en-GB" sz="1800" spc="-1" strike="noStrike">
              <a:latin typeface="Garamon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Garamond"/>
                <a:ea typeface="Arial"/>
              </a:rPr>
              <a:t>Problem: affected by too many variables</a:t>
            </a:r>
            <a:endParaRPr b="0" lang="en-GB" sz="1800" spc="-1" strike="noStrike">
              <a:latin typeface="Garamon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800" spc="-1" strike="noStrike">
              <a:latin typeface="Garamon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Garamond"/>
                <a:ea typeface="Arial"/>
              </a:rPr>
              <a:t>Harder to analyse for individuals, more </a:t>
            </a:r>
            <a:endParaRPr b="0" lang="en-GB" sz="1800" spc="-1" strike="noStrike">
              <a:latin typeface="Garamon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Garamond"/>
                <a:ea typeface="Arial"/>
              </a:rPr>
              <a:t>predictable for groups</a:t>
            </a:r>
            <a:endParaRPr b="0" lang="en-GB" sz="1800" spc="-1" strike="noStrike">
              <a:latin typeface="Garamon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800" spc="-1" strike="noStrike">
              <a:latin typeface="Garamon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Garamond"/>
                <a:ea typeface="Arial"/>
              </a:rPr>
              <a:t>Selecting variables that apply in general is </a:t>
            </a:r>
            <a:endParaRPr b="0" lang="en-GB" sz="1800" spc="-1" strike="noStrike">
              <a:latin typeface="Garamon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Garamond"/>
                <a:ea typeface="Arial"/>
              </a:rPr>
              <a:t>the key</a:t>
            </a:r>
            <a:endParaRPr b="0" lang="en-GB" sz="1800" spc="-1" strike="noStrike">
              <a:latin typeface="Garamond"/>
            </a:endParaRPr>
          </a:p>
          <a:p>
            <a:endParaRPr b="0" lang="en-GB" sz="1800" spc="-1" strike="noStrike">
              <a:latin typeface="Garamond"/>
            </a:endParaRPr>
          </a:p>
        </p:txBody>
      </p:sp>
    </p:spTree>
  </p:cSld>
  <p:transition spd="slow">
    <p:fad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576000" y="432000"/>
            <a:ext cx="4176000" cy="720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</a:rPr>
              <a:t>The Dataset</a:t>
            </a:r>
            <a:endParaRPr b="0" lang="en-GB" sz="40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338" name="Picture 5" descr=""/>
          <p:cNvPicPr/>
          <p:nvPr/>
        </p:nvPicPr>
        <p:blipFill>
          <a:blip r:embed="rId1"/>
          <a:stretch/>
        </p:blipFill>
        <p:spPr>
          <a:xfrm>
            <a:off x="5760000" y="227160"/>
            <a:ext cx="2742840" cy="2508840"/>
          </a:xfrm>
          <a:prstGeom prst="rect">
            <a:avLst/>
          </a:prstGeom>
          <a:ln>
            <a:noFill/>
          </a:ln>
        </p:spPr>
      </p:pic>
      <p:pic>
        <p:nvPicPr>
          <p:cNvPr id="339" name="" descr=""/>
          <p:cNvPicPr/>
          <p:nvPr/>
        </p:nvPicPr>
        <p:blipFill>
          <a:blip r:embed="rId2"/>
          <a:stretch/>
        </p:blipFill>
        <p:spPr>
          <a:xfrm>
            <a:off x="6120000" y="2808000"/>
            <a:ext cx="2380320" cy="2043360"/>
          </a:xfrm>
          <a:prstGeom prst="rect">
            <a:avLst/>
          </a:prstGeom>
          <a:ln>
            <a:noFill/>
          </a:ln>
        </p:spPr>
      </p:pic>
      <p:sp>
        <p:nvSpPr>
          <p:cNvPr id="340" name="TextShape 2"/>
          <p:cNvSpPr txBox="1"/>
          <p:nvPr/>
        </p:nvSpPr>
        <p:spPr>
          <a:xfrm>
            <a:off x="360000" y="1462320"/>
            <a:ext cx="5256000" cy="343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000" spc="-1" strike="noStrike">
                <a:solidFill>
                  <a:srgbClr val="000000"/>
                </a:solidFill>
                <a:latin typeface="Garamond"/>
                <a:ea typeface="Arial"/>
              </a:rPr>
              <a:t>Dataset taken from kaggle.com</a:t>
            </a:r>
            <a:endParaRPr b="0" lang="en-GB" sz="2000" spc="-1" strike="noStrike">
              <a:latin typeface="Garamond"/>
            </a:endParaRPr>
          </a:p>
          <a:p>
            <a:endParaRPr b="0" lang="en-GB" sz="2000" spc="-1" strike="noStrike">
              <a:latin typeface="Garamond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latin typeface="Garamond"/>
                <a:ea typeface="Arial"/>
              </a:rPr>
              <a:t>Generated from the World Health Organization website</a:t>
            </a:r>
            <a:endParaRPr b="0" lang="en-GB" sz="2000" spc="-1" strike="noStrike">
              <a:latin typeface="Garamond"/>
            </a:endParaRPr>
          </a:p>
          <a:p>
            <a:endParaRPr b="0" lang="en-GB" sz="2000" spc="-1" strike="noStrike">
              <a:latin typeface="Garamon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Garamond"/>
                <a:ea typeface="Arial"/>
              </a:rPr>
              <a:t>193 countries, 21 Features, between 2000 – 2015</a:t>
            </a:r>
            <a:endParaRPr b="0" lang="en-GB" sz="2000" spc="-1" strike="noStrike">
              <a:latin typeface="Garamon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000" spc="-1" strike="noStrike">
              <a:latin typeface="Garamon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Garamond"/>
                <a:ea typeface="Arial"/>
              </a:rPr>
              <a:t>Features: Economical, Physical, Diseases etc.</a:t>
            </a:r>
            <a:endParaRPr b="0" lang="en-GB" sz="2000" spc="-1" strike="noStrike">
              <a:latin typeface="Garamon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000" spc="-1" strike="noStrike">
              <a:latin typeface="Garamond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Garamond"/>
                <a:ea typeface="Arial"/>
              </a:rPr>
              <a:t>Some incomplete points, required more cleaning than normal</a:t>
            </a:r>
            <a:endParaRPr b="0" lang="en-GB" sz="2000" spc="-1" strike="noStrike">
              <a:latin typeface="Garamond"/>
            </a:endParaRPr>
          </a:p>
        </p:txBody>
      </p:sp>
    </p:spTree>
  </p:cSld>
  <p:transition spd="slow">
    <p:fad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Picture 7" descr=""/>
          <p:cNvPicPr/>
          <p:nvPr/>
        </p:nvPicPr>
        <p:blipFill>
          <a:blip r:embed="rId1"/>
          <a:stretch/>
        </p:blipFill>
        <p:spPr>
          <a:xfrm>
            <a:off x="490680" y="1302840"/>
            <a:ext cx="711360" cy="2806920"/>
          </a:xfrm>
          <a:prstGeom prst="rect">
            <a:avLst/>
          </a:prstGeom>
          <a:ln>
            <a:noFill/>
          </a:ln>
        </p:spPr>
      </p:pic>
      <p:sp>
        <p:nvSpPr>
          <p:cNvPr id="342" name="TextShape 1"/>
          <p:cNvSpPr txBox="1"/>
          <p:nvPr/>
        </p:nvSpPr>
        <p:spPr>
          <a:xfrm>
            <a:off x="204480" y="4104000"/>
            <a:ext cx="1152000" cy="288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2a6099"/>
                </a:solidFill>
                <a:latin typeface="Garamond"/>
              </a:rPr>
              <a:t> </a:t>
            </a:r>
            <a:r>
              <a:rPr b="0" lang="en-GB" sz="1800" spc="-1" strike="noStrike">
                <a:solidFill>
                  <a:srgbClr val="2a6099"/>
                </a:solidFill>
                <a:latin typeface="Garamond"/>
              </a:rPr>
              <a:t>in years</a:t>
            </a:r>
            <a:endParaRPr b="0" lang="en-GB" sz="1800" spc="-1" strike="noStrike">
              <a:solidFill>
                <a:srgbClr val="2a6099"/>
              </a:solidFill>
              <a:latin typeface="Garamond"/>
              <a:ea typeface="Arial"/>
            </a:endParaRPr>
          </a:p>
        </p:txBody>
      </p:sp>
      <p:pic>
        <p:nvPicPr>
          <p:cNvPr id="343" name="" descr=""/>
          <p:cNvPicPr/>
          <p:nvPr/>
        </p:nvPicPr>
        <p:blipFill>
          <a:blip r:embed="rId2"/>
          <a:stretch/>
        </p:blipFill>
        <p:spPr>
          <a:xfrm>
            <a:off x="1212480" y="360000"/>
            <a:ext cx="7931520" cy="4773600"/>
          </a:xfrm>
          <a:prstGeom prst="rect">
            <a:avLst/>
          </a:prstGeom>
          <a:ln>
            <a:noFill/>
          </a:ln>
        </p:spPr>
      </p:pic>
      <p:sp>
        <p:nvSpPr>
          <p:cNvPr id="344" name="TextShape 2"/>
          <p:cNvSpPr txBox="1"/>
          <p:nvPr/>
        </p:nvSpPr>
        <p:spPr>
          <a:xfrm>
            <a:off x="3240000" y="147240"/>
            <a:ext cx="3528000" cy="288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2a6099"/>
                </a:solidFill>
                <a:latin typeface="Garamond"/>
              </a:rPr>
              <a:t>Life Expectancy in the year 2000</a:t>
            </a:r>
            <a:endParaRPr b="0" lang="en-GB" sz="1800" spc="-1" strike="noStrike">
              <a:solidFill>
                <a:srgbClr val="2a6099"/>
              </a:solidFill>
              <a:latin typeface="Garamond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Picture 7" descr=""/>
          <p:cNvPicPr/>
          <p:nvPr/>
        </p:nvPicPr>
        <p:blipFill>
          <a:blip r:embed="rId1"/>
          <a:stretch/>
        </p:blipFill>
        <p:spPr>
          <a:xfrm>
            <a:off x="490680" y="1302840"/>
            <a:ext cx="711360" cy="2806920"/>
          </a:xfrm>
          <a:prstGeom prst="rect">
            <a:avLst/>
          </a:prstGeom>
          <a:ln>
            <a:noFill/>
          </a:ln>
        </p:spPr>
      </p:pic>
      <p:pic>
        <p:nvPicPr>
          <p:cNvPr id="346" name="" descr=""/>
          <p:cNvPicPr/>
          <p:nvPr/>
        </p:nvPicPr>
        <p:blipFill>
          <a:blip r:embed="rId2"/>
          <a:stretch/>
        </p:blipFill>
        <p:spPr>
          <a:xfrm>
            <a:off x="1224000" y="309960"/>
            <a:ext cx="7416000" cy="4716000"/>
          </a:xfrm>
          <a:prstGeom prst="rect">
            <a:avLst/>
          </a:prstGeom>
          <a:ln>
            <a:noFill/>
          </a:ln>
        </p:spPr>
      </p:pic>
      <p:sp>
        <p:nvSpPr>
          <p:cNvPr id="347" name="TextShape 1"/>
          <p:cNvSpPr txBox="1"/>
          <p:nvPr/>
        </p:nvSpPr>
        <p:spPr>
          <a:xfrm>
            <a:off x="204480" y="4106160"/>
            <a:ext cx="1152000" cy="288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2a6099"/>
                </a:solidFill>
                <a:latin typeface="Garamond"/>
              </a:rPr>
              <a:t> </a:t>
            </a:r>
            <a:r>
              <a:rPr b="0" lang="en-GB" sz="1800" spc="-1" strike="noStrike">
                <a:solidFill>
                  <a:srgbClr val="2a6099"/>
                </a:solidFill>
                <a:latin typeface="Garamond"/>
              </a:rPr>
              <a:t>in years</a:t>
            </a:r>
            <a:endParaRPr b="0" lang="en-GB" sz="1800" spc="-1" strike="noStrike">
              <a:solidFill>
                <a:srgbClr val="2a6099"/>
              </a:solidFill>
              <a:latin typeface="Garamond"/>
              <a:ea typeface="Arial"/>
            </a:endParaRPr>
          </a:p>
        </p:txBody>
      </p:sp>
      <p:sp>
        <p:nvSpPr>
          <p:cNvPr id="348" name="TextShape 2"/>
          <p:cNvSpPr txBox="1"/>
          <p:nvPr/>
        </p:nvSpPr>
        <p:spPr>
          <a:xfrm>
            <a:off x="3240000" y="144000"/>
            <a:ext cx="3528000" cy="288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2a6099"/>
                </a:solidFill>
                <a:latin typeface="Garamond"/>
              </a:rPr>
              <a:t>Life Expectancy in the year 2015</a:t>
            </a:r>
            <a:endParaRPr b="0" lang="en-GB" sz="1800" spc="-1" strike="noStrike">
              <a:solidFill>
                <a:srgbClr val="2a6099"/>
              </a:solidFill>
              <a:latin typeface="Garamond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576000" y="432000"/>
            <a:ext cx="4176000" cy="720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</a:rPr>
              <a:t>Motivation</a:t>
            </a:r>
            <a:endParaRPr b="0" lang="en-GB" sz="40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350" name="" descr=""/>
          <p:cNvPicPr/>
          <p:nvPr/>
        </p:nvPicPr>
        <p:blipFill>
          <a:blip r:embed="rId1"/>
          <a:stretch/>
        </p:blipFill>
        <p:spPr>
          <a:xfrm>
            <a:off x="5760360" y="216360"/>
            <a:ext cx="2832840" cy="4711320"/>
          </a:xfrm>
          <a:prstGeom prst="rect">
            <a:avLst/>
          </a:prstGeom>
          <a:ln>
            <a:noFill/>
          </a:ln>
        </p:spPr>
      </p:pic>
      <p:sp>
        <p:nvSpPr>
          <p:cNvPr id="351" name="TextShape 2"/>
          <p:cNvSpPr txBox="1"/>
          <p:nvPr/>
        </p:nvSpPr>
        <p:spPr>
          <a:xfrm>
            <a:off x="84960" y="1296000"/>
            <a:ext cx="5627520" cy="418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Garamond"/>
              </a:rPr>
              <a:t>Big difference between the countries</a:t>
            </a:r>
            <a:endParaRPr b="0" lang="en-GB" sz="1800" spc="-1" strike="noStrike">
              <a:latin typeface="Garamond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144000" y="1741320"/>
            <a:ext cx="51991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GB" sz="1800" spc="-1" strike="noStrike">
                <a:latin typeface="Garamond"/>
              </a:rPr>
              <a:t>What features play a major role in this difference?</a:t>
            </a:r>
            <a:endParaRPr b="0" lang="en-GB" sz="1800" spc="-1" strike="noStrike">
              <a:latin typeface="Garamond"/>
            </a:endParaRPr>
          </a:p>
        </p:txBody>
      </p:sp>
      <p:sp>
        <p:nvSpPr>
          <p:cNvPr id="353" name="TextShape 4"/>
          <p:cNvSpPr txBox="1"/>
          <p:nvPr/>
        </p:nvSpPr>
        <p:spPr>
          <a:xfrm>
            <a:off x="114840" y="2317320"/>
            <a:ext cx="55011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Garamond"/>
              </a:rPr>
              <a:t>Factors that are most related to life exp.</a:t>
            </a:r>
            <a:endParaRPr b="0" lang="en-GB" sz="1800" spc="-1" strike="noStrike">
              <a:latin typeface="Garamond"/>
            </a:endParaRPr>
          </a:p>
        </p:txBody>
      </p:sp>
      <p:sp>
        <p:nvSpPr>
          <p:cNvPr id="354" name="TextShape 5"/>
          <p:cNvSpPr txBox="1"/>
          <p:nvPr/>
        </p:nvSpPr>
        <p:spPr>
          <a:xfrm>
            <a:off x="200880" y="3344400"/>
            <a:ext cx="5199120" cy="68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GB" sz="1800" spc="-1" strike="noStrike">
                <a:latin typeface="Garamond"/>
              </a:rPr>
              <a:t>How can we keep it up?</a:t>
            </a:r>
            <a:endParaRPr b="0" lang="en-GB" sz="1800" spc="-1" strike="noStrike">
              <a:latin typeface="Garamon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endParaRPr b="0" lang="en-GB" sz="1800" spc="-1" strike="noStrike">
              <a:latin typeface="Garamond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GB" sz="1800" spc="-1" strike="noStrike">
                <a:latin typeface="Garamond"/>
              </a:rPr>
              <a:t>How can the lower life exp. countries do better?</a:t>
            </a:r>
            <a:endParaRPr b="0" lang="en-GB" sz="1800" spc="-1" strike="noStrike">
              <a:latin typeface="Garamond"/>
            </a:endParaRPr>
          </a:p>
        </p:txBody>
      </p:sp>
      <p:sp>
        <p:nvSpPr>
          <p:cNvPr id="355" name="TextShape 6"/>
          <p:cNvSpPr txBox="1"/>
          <p:nvPr/>
        </p:nvSpPr>
        <p:spPr>
          <a:xfrm>
            <a:off x="216000" y="4248000"/>
            <a:ext cx="77641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Garamond"/>
              </a:rPr>
              <a:t>Suggestions / conclusions to paint the whole map blue</a:t>
            </a:r>
            <a:endParaRPr b="0" lang="en-GB" sz="1800" spc="-1" strike="noStrike">
              <a:latin typeface="Garamond"/>
            </a:endParaRPr>
          </a:p>
        </p:txBody>
      </p:sp>
      <p:sp>
        <p:nvSpPr>
          <p:cNvPr id="356" name="TextShape 7"/>
          <p:cNvSpPr txBox="1"/>
          <p:nvPr/>
        </p:nvSpPr>
        <p:spPr>
          <a:xfrm>
            <a:off x="114840" y="2808000"/>
            <a:ext cx="55011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Garamond"/>
              </a:rPr>
              <a:t>Overall increasing life expectancy from 2000 to 2015</a:t>
            </a:r>
            <a:endParaRPr b="0" lang="en-GB" sz="1800" spc="-1" strike="noStrike">
              <a:latin typeface="Garamond"/>
            </a:endParaRPr>
          </a:p>
        </p:txBody>
      </p:sp>
    </p:spTree>
  </p:cSld>
  <p:transition spd="slow">
    <p:fade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Application>LibreOffice/6.1.2.1$Windows_X86_64 LibreOffice_project/65905a128db06ba48db947242809d14d3f9a93fe</Application>
  <Words>299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2018-12-05T17:15:59Z</dcterms:modified>
  <cp:revision>155</cp:revision>
  <dc:subject/>
  <dc:title>Density Experiment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15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