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Merriweath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FB612C-EC5D-4065-9F8A-03E96FB974D6}">
  <a:tblStyle styleId="{9EFB612C-EC5D-4065-9F8A-03E96FB974D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erriweather-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Italic.fntdata"/><Relationship Id="rId3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5db1e00d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5db1e00d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5db1e00d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5db1e00d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5db1e00d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5db1e00d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5db1e00dc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5db1e00dc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5db1e00d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5db1e00d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5db1e00d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5db1e00d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95db1e00dc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5db1e00dc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95db1e00dc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95db1e00dc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5b4af00c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5b4af00c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5b4af00c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5b4af00c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5db1e00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5db1e00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5db1e00dc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5db1e00d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5db1e00dc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5db1e00dc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5db1e00dc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5db1e00dc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5db1e00dc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5db1e00dc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5db1e00d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5db1e00d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towardsdatascience.com/precision-vs-recall-386cf9f89488" TargetMode="External"/><Relationship Id="rId4" Type="http://schemas.openxmlformats.org/officeDocument/2006/relationships/hyperlink" Target="https://towardsdatascience.com/understanding-auc-roc-curve-68b2303cc9c5" TargetMode="External"/><Relationship Id="rId5" Type="http://schemas.openxmlformats.org/officeDocument/2006/relationships/hyperlink" Target="https://data-seattlecitygis.opendata.arcgis.com/datasets/5b5c745e0f1f48e7a53acec63a0022ab_0/data" TargetMode="External"/><Relationship Id="rId6" Type="http://schemas.openxmlformats.org/officeDocument/2006/relationships/hyperlink" Target="https://data-seattlecitygis.opendata.arcgis.com/datasets/5b5c745e0f1f48e7a53acec63a0022ab_0/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s3.us.cloud-object-storage.appdomain.cloud/cf-courses-data/CognitiveClass/DP0701EN/version-2/Data-Collisions.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IBM </a:t>
            </a:r>
            <a:r>
              <a:rPr lang="en" sz="3500"/>
              <a:t>DATA SCIENCE</a:t>
            </a:r>
            <a:r>
              <a:rPr lang="en" sz="3500"/>
              <a:t> SPECIALIZATION CAPSTONE</a:t>
            </a:r>
            <a:endParaRPr sz="3500"/>
          </a:p>
        </p:txBody>
      </p:sp>
      <p:sp>
        <p:nvSpPr>
          <p:cNvPr id="65" name="Google Shape;65;p13"/>
          <p:cNvSpPr txBox="1"/>
          <p:nvPr>
            <p:ph idx="1" type="subTitle"/>
          </p:nvPr>
        </p:nvSpPr>
        <p:spPr>
          <a:xfrm>
            <a:off x="4774700" y="3715035"/>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Barche Blaise Forgwa</a:t>
            </a:r>
            <a:endParaRPr>
              <a:solidFill>
                <a:schemeClr val="accent3"/>
              </a:solidFill>
            </a:endParaRPr>
          </a:p>
        </p:txBody>
      </p:sp>
      <p:sp>
        <p:nvSpPr>
          <p:cNvPr id="66" name="Google Shape;66;p13"/>
          <p:cNvSpPr txBox="1"/>
          <p:nvPr/>
        </p:nvSpPr>
        <p:spPr>
          <a:xfrm>
            <a:off x="4779125" y="2944675"/>
            <a:ext cx="6046500" cy="9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Roboto"/>
                <a:ea typeface="Roboto"/>
                <a:cs typeface="Roboto"/>
                <a:sym typeface="Roboto"/>
              </a:rPr>
              <a:t>Car accident severity prediction</a:t>
            </a:r>
            <a:endParaRPr b="1" sz="2000">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23775" y="1423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30" name="Google Shape;130;p22"/>
          <p:cNvSpPr txBox="1"/>
          <p:nvPr/>
        </p:nvSpPr>
        <p:spPr>
          <a:xfrm>
            <a:off x="581700" y="857400"/>
            <a:ext cx="38436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latin typeface="Roboto"/>
                <a:ea typeface="Roboto"/>
                <a:cs typeface="Roboto"/>
                <a:sym typeface="Roboto"/>
              </a:rPr>
              <a:t>KNN neighbor model</a:t>
            </a:r>
            <a:endParaRPr>
              <a:highlight>
                <a:schemeClr val="lt1"/>
              </a:highlight>
              <a:latin typeface="Roboto"/>
              <a:ea typeface="Roboto"/>
              <a:cs typeface="Roboto"/>
              <a:sym typeface="Roboto"/>
            </a:endParaRPr>
          </a:p>
        </p:txBody>
      </p:sp>
      <p:pic>
        <p:nvPicPr>
          <p:cNvPr id="131" name="Google Shape;131;p22"/>
          <p:cNvPicPr preferRelativeResize="0"/>
          <p:nvPr/>
        </p:nvPicPr>
        <p:blipFill>
          <a:blip r:embed="rId3">
            <a:alphaModFix/>
          </a:blip>
          <a:stretch>
            <a:fillRect/>
          </a:stretch>
        </p:blipFill>
        <p:spPr>
          <a:xfrm>
            <a:off x="865300" y="1579675"/>
            <a:ext cx="5621375" cy="3023250"/>
          </a:xfrm>
          <a:prstGeom prst="rect">
            <a:avLst/>
          </a:prstGeom>
          <a:noFill/>
          <a:ln>
            <a:noFill/>
          </a:ln>
        </p:spPr>
      </p:pic>
      <p:sp>
        <p:nvSpPr>
          <p:cNvPr id="132" name="Google Shape;132;p22"/>
          <p:cNvSpPr txBox="1"/>
          <p:nvPr/>
        </p:nvSpPr>
        <p:spPr>
          <a:xfrm>
            <a:off x="6606300" y="1456150"/>
            <a:ext cx="2479800" cy="3258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The KNN classifier predicted a property damage(0) better than it did an injury(1)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model</a:t>
            </a:r>
            <a:endParaRPr/>
          </a:p>
        </p:txBody>
      </p:sp>
      <p:pic>
        <p:nvPicPr>
          <p:cNvPr id="138" name="Google Shape;138;p23"/>
          <p:cNvPicPr preferRelativeResize="0"/>
          <p:nvPr/>
        </p:nvPicPr>
        <p:blipFill>
          <a:blip r:embed="rId3">
            <a:alphaModFix/>
          </a:blip>
          <a:stretch>
            <a:fillRect/>
          </a:stretch>
        </p:blipFill>
        <p:spPr>
          <a:xfrm>
            <a:off x="4622650" y="1619401"/>
            <a:ext cx="3792125" cy="2250800"/>
          </a:xfrm>
          <a:prstGeom prst="rect">
            <a:avLst/>
          </a:prstGeom>
          <a:noFill/>
          <a:ln>
            <a:noFill/>
          </a:ln>
        </p:spPr>
      </p:pic>
      <p:sp>
        <p:nvSpPr>
          <p:cNvPr id="139" name="Google Shape;139;p23"/>
          <p:cNvSpPr txBox="1"/>
          <p:nvPr/>
        </p:nvSpPr>
        <p:spPr>
          <a:xfrm>
            <a:off x="6576850" y="2622388"/>
            <a:ext cx="1557600" cy="41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AUC: 0.62</a:t>
            </a:r>
            <a:endParaRPr>
              <a:latin typeface="Roboto"/>
              <a:ea typeface="Roboto"/>
              <a:cs typeface="Roboto"/>
              <a:sym typeface="Roboto"/>
            </a:endParaRPr>
          </a:p>
        </p:txBody>
      </p:sp>
      <p:sp>
        <p:nvSpPr>
          <p:cNvPr id="140" name="Google Shape;140;p23"/>
          <p:cNvSpPr txBox="1"/>
          <p:nvPr/>
        </p:nvSpPr>
        <p:spPr>
          <a:xfrm>
            <a:off x="311725" y="4202100"/>
            <a:ext cx="19722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F1 score : 0.62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Accuracy score: </a:t>
            </a:r>
            <a:r>
              <a:rPr lang="en" sz="1450">
                <a:highlight>
                  <a:srgbClr val="FFFFFF"/>
                </a:highlight>
              </a:rPr>
              <a:t>0.62</a:t>
            </a:r>
            <a:endParaRPr sz="14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
        <p:nvSpPr>
          <p:cNvPr id="141" name="Google Shape;141;p23"/>
          <p:cNvSpPr txBox="1"/>
          <p:nvPr/>
        </p:nvSpPr>
        <p:spPr>
          <a:xfrm>
            <a:off x="5579525" y="3972625"/>
            <a:ext cx="1714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Precision: </a:t>
            </a:r>
            <a:r>
              <a:rPr lang="en" sz="1450">
                <a:highlight>
                  <a:srgbClr val="FFFFFF"/>
                </a:highlight>
              </a:rPr>
              <a:t>0.43</a:t>
            </a:r>
            <a:endParaRPr sz="1450">
              <a:highlight>
                <a:srgbClr val="FFFFFF"/>
              </a:highlight>
            </a:endParaRPr>
          </a:p>
          <a:p>
            <a:pPr indent="0" lvl="0" marL="0" rtl="0" algn="l">
              <a:spcBef>
                <a:spcPts val="0"/>
              </a:spcBef>
              <a:spcAft>
                <a:spcPts val="0"/>
              </a:spcAft>
              <a:buNone/>
            </a:pPr>
            <a:r>
              <a:rPr lang="en" sz="1450">
                <a:highlight>
                  <a:srgbClr val="FFFFFF"/>
                </a:highlight>
              </a:rPr>
              <a:t>Recall: 0.52</a:t>
            </a:r>
            <a:endParaRPr sz="14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pic>
        <p:nvPicPr>
          <p:cNvPr id="142" name="Google Shape;142;p23"/>
          <p:cNvPicPr preferRelativeResize="0"/>
          <p:nvPr/>
        </p:nvPicPr>
        <p:blipFill>
          <a:blip r:embed="rId4">
            <a:alphaModFix/>
          </a:blip>
          <a:stretch>
            <a:fillRect/>
          </a:stretch>
        </p:blipFill>
        <p:spPr>
          <a:xfrm>
            <a:off x="152400" y="1505625"/>
            <a:ext cx="4251435" cy="2772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 model</a:t>
            </a:r>
            <a:endParaRPr/>
          </a:p>
        </p:txBody>
      </p:sp>
      <p:sp>
        <p:nvSpPr>
          <p:cNvPr id="148" name="Google Shape;148;p24"/>
          <p:cNvSpPr txBox="1"/>
          <p:nvPr/>
        </p:nvSpPr>
        <p:spPr>
          <a:xfrm>
            <a:off x="6775125" y="2101050"/>
            <a:ext cx="19722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F1 score : 0.60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Accuracy score: </a:t>
            </a:r>
            <a:r>
              <a:rPr lang="en" sz="1450">
                <a:highlight>
                  <a:srgbClr val="FFFFFF"/>
                </a:highlight>
              </a:rPr>
              <a:t>0.58</a:t>
            </a:r>
            <a:endParaRPr sz="14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
        <p:nvSpPr>
          <p:cNvPr id="149" name="Google Shape;149;p24"/>
          <p:cNvSpPr txBox="1"/>
          <p:nvPr/>
        </p:nvSpPr>
        <p:spPr>
          <a:xfrm>
            <a:off x="4702125" y="4308575"/>
            <a:ext cx="2073000" cy="6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Precision: </a:t>
            </a:r>
            <a:r>
              <a:rPr lang="en" sz="1450">
                <a:highlight>
                  <a:srgbClr val="FFFFFF"/>
                </a:highlight>
              </a:rPr>
              <a:t>0.41</a:t>
            </a:r>
            <a:endParaRPr sz="1450">
              <a:highlight>
                <a:srgbClr val="FFFFFF"/>
              </a:highlight>
            </a:endParaRPr>
          </a:p>
          <a:p>
            <a:pPr indent="0" lvl="0" marL="0" rtl="0" algn="l">
              <a:spcBef>
                <a:spcPts val="0"/>
              </a:spcBef>
              <a:spcAft>
                <a:spcPts val="0"/>
              </a:spcAft>
              <a:buNone/>
            </a:pPr>
            <a:r>
              <a:rPr lang="en" sz="1450">
                <a:highlight>
                  <a:srgbClr val="FFFFFF"/>
                </a:highlight>
              </a:rPr>
              <a:t>Recall: 0.61</a:t>
            </a:r>
            <a:endParaRPr sz="14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pic>
        <p:nvPicPr>
          <p:cNvPr id="150" name="Google Shape;150;p24"/>
          <p:cNvPicPr preferRelativeResize="0"/>
          <p:nvPr/>
        </p:nvPicPr>
        <p:blipFill>
          <a:blip r:embed="rId3">
            <a:alphaModFix/>
          </a:blip>
          <a:stretch>
            <a:fillRect/>
          </a:stretch>
        </p:blipFill>
        <p:spPr>
          <a:xfrm>
            <a:off x="152400" y="1658025"/>
            <a:ext cx="4500060" cy="287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evaluation of the models</a:t>
            </a:r>
            <a:endParaRPr/>
          </a:p>
        </p:txBody>
      </p:sp>
      <p:graphicFrame>
        <p:nvGraphicFramePr>
          <p:cNvPr id="156" name="Google Shape;156;p25"/>
          <p:cNvGraphicFramePr/>
          <p:nvPr/>
        </p:nvGraphicFramePr>
        <p:xfrm>
          <a:off x="952500" y="1466850"/>
          <a:ext cx="3000000" cy="3000000"/>
        </p:xfrm>
        <a:graphic>
          <a:graphicData uri="http://schemas.openxmlformats.org/drawingml/2006/table">
            <a:tbl>
              <a:tblPr>
                <a:noFill/>
                <a:tableStyleId>{9EFB612C-EC5D-4065-9F8A-03E96FB974D6}</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en"/>
                        <a:t>Model</a:t>
                      </a:r>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t>F1 score</a:t>
                      </a:r>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t>Accuracy</a:t>
                      </a:r>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t>recall</a:t>
                      </a:r>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lang="en"/>
                        <a:t>precision</a:t>
                      </a:r>
                      <a:endParaRPr/>
                    </a:p>
                  </a:txBody>
                  <a:tcPr marT="91425" marB="91425" marR="91425" marL="91425">
                    <a:lnL cap="flat" cmpd="sng" w="9525">
                      <a:solidFill>
                        <a:schemeClr val="accent6"/>
                      </a:solidFill>
                      <a:prstDash val="solid"/>
                      <a:round/>
                      <a:headEnd len="sm" w="sm" type="none"/>
                      <a:tailEnd len="sm" w="sm" type="none"/>
                    </a:lnL>
                    <a:lnR cap="flat" cmpd="sng" w="9525">
                      <a:solidFill>
                        <a:schemeClr val="accent6"/>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chemeClr val="accent6"/>
                      </a:solidFill>
                      <a:prstDash val="solid"/>
                      <a:round/>
                      <a:headEnd len="sm" w="sm" type="none"/>
                      <a:tailEnd len="sm" w="sm" type="none"/>
                    </a:lnB>
                    <a:solidFill>
                      <a:schemeClr val="accent6"/>
                    </a:solidFill>
                  </a:tcPr>
                </a:tc>
              </a:tr>
              <a:tr h="398450">
                <a:tc>
                  <a:txBody>
                    <a:bodyPr/>
                    <a:lstStyle/>
                    <a:p>
                      <a:pPr indent="0" lvl="0" marL="0" rtl="0" algn="l">
                        <a:spcBef>
                          <a:spcPts val="0"/>
                        </a:spcBef>
                        <a:spcAft>
                          <a:spcPts val="0"/>
                        </a:spcAft>
                        <a:buNone/>
                      </a:pPr>
                      <a:r>
                        <a:rPr lang="en"/>
                        <a:t>KNN</a:t>
                      </a:r>
                      <a:endParaRPr/>
                    </a:p>
                  </a:txBody>
                  <a:tcPr marT="91425" marB="91425" marR="91425" marL="91425">
                    <a:lnT cap="flat" cmpd="sng" w="9525">
                      <a:solidFill>
                        <a:schemeClr val="accent6"/>
                      </a:solidFill>
                      <a:prstDash val="solid"/>
                      <a:round/>
                      <a:headEnd len="sm" w="sm" type="none"/>
                      <a:tailEnd len="sm" w="sm" type="none"/>
                    </a:lnT>
                  </a:tcPr>
                </a:tc>
                <a:tc>
                  <a:txBody>
                    <a:bodyPr/>
                    <a:lstStyle/>
                    <a:p>
                      <a:pPr indent="0" lvl="0" marL="0" rtl="0" algn="l">
                        <a:spcBef>
                          <a:spcPts val="0"/>
                        </a:spcBef>
                        <a:spcAft>
                          <a:spcPts val="0"/>
                        </a:spcAft>
                        <a:buNone/>
                      </a:pPr>
                      <a:r>
                        <a:rPr lang="en"/>
                        <a:t>0.58</a:t>
                      </a:r>
                      <a:endParaRPr/>
                    </a:p>
                  </a:txBody>
                  <a:tcPr marT="91425" marB="91425" marR="91425" marL="91425">
                    <a:lnT cap="flat" cmpd="sng" w="9525">
                      <a:solidFill>
                        <a:schemeClr val="accent6"/>
                      </a:solidFill>
                      <a:prstDash val="solid"/>
                      <a:round/>
                      <a:headEnd len="sm" w="sm" type="none"/>
                      <a:tailEnd len="sm" w="sm" type="none"/>
                    </a:lnT>
                  </a:tcPr>
                </a:tc>
                <a:tc>
                  <a:txBody>
                    <a:bodyPr/>
                    <a:lstStyle/>
                    <a:p>
                      <a:pPr indent="0" lvl="0" marL="0" rtl="0" algn="l">
                        <a:spcBef>
                          <a:spcPts val="0"/>
                        </a:spcBef>
                        <a:spcAft>
                          <a:spcPts val="0"/>
                        </a:spcAft>
                        <a:buNone/>
                      </a:pPr>
                      <a:r>
                        <a:rPr lang="en"/>
                        <a:t>0.65</a:t>
                      </a:r>
                      <a:endParaRPr/>
                    </a:p>
                  </a:txBody>
                  <a:tcPr marT="91425" marB="91425" marR="91425" marL="91425">
                    <a:lnT cap="flat" cmpd="sng" w="9525">
                      <a:solidFill>
                        <a:schemeClr val="accent6"/>
                      </a:solidFill>
                      <a:prstDash val="solid"/>
                      <a:round/>
                      <a:headEnd len="sm" w="sm" type="none"/>
                      <a:tailEnd len="sm" w="sm" type="none"/>
                    </a:lnT>
                  </a:tcPr>
                </a:tc>
                <a:tc>
                  <a:txBody>
                    <a:bodyPr/>
                    <a:lstStyle/>
                    <a:p>
                      <a:pPr indent="0" lvl="0" marL="0" rtl="0" algn="l">
                        <a:spcBef>
                          <a:spcPts val="0"/>
                        </a:spcBef>
                        <a:spcAft>
                          <a:spcPts val="0"/>
                        </a:spcAft>
                        <a:buNone/>
                      </a:pPr>
                      <a:r>
                        <a:rPr lang="en"/>
                        <a:t> 10</a:t>
                      </a:r>
                      <a:endParaRPr/>
                    </a:p>
                  </a:txBody>
                  <a:tcPr marT="91425" marB="91425" marR="91425" marL="91425">
                    <a:lnT cap="flat" cmpd="sng" w="9525">
                      <a:solidFill>
                        <a:schemeClr val="accent6"/>
                      </a:solidFill>
                      <a:prstDash val="solid"/>
                      <a:round/>
                      <a:headEnd len="sm" w="sm" type="none"/>
                      <a:tailEnd len="sm" w="sm" type="none"/>
                    </a:lnT>
                  </a:tcPr>
                </a:tc>
                <a:tc>
                  <a:txBody>
                    <a:bodyPr/>
                    <a:lstStyle/>
                    <a:p>
                      <a:pPr indent="0" lvl="0" marL="0" rtl="0" algn="l">
                        <a:spcBef>
                          <a:spcPts val="0"/>
                        </a:spcBef>
                        <a:spcAft>
                          <a:spcPts val="0"/>
                        </a:spcAft>
                        <a:buNone/>
                      </a:pPr>
                      <a:r>
                        <a:rPr lang="en"/>
                        <a:t>39</a:t>
                      </a:r>
                      <a:endParaRPr/>
                    </a:p>
                  </a:txBody>
                  <a:tcPr marT="91425" marB="91425" marR="91425" marL="91425">
                    <a:lnT cap="flat" cmpd="sng" w="9525">
                      <a:solidFill>
                        <a:schemeClr val="accent6"/>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0.62</a:t>
                      </a:r>
                      <a:endParaRPr/>
                    </a:p>
                  </a:txBody>
                  <a:tcPr marT="91425" marB="91425" marR="91425" marL="91425">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t>0.62</a:t>
                      </a:r>
                      <a:endParaRPr/>
                    </a:p>
                  </a:txBody>
                  <a:tcPr marT="91425" marB="91425" marR="91425" marL="91425">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t>43</a:t>
                      </a:r>
                      <a:endParaRPr/>
                    </a:p>
                  </a:txBody>
                  <a:tcPr marT="91425" marB="91425" marR="91425" marL="91425">
                    <a:lnB cap="flat" cmpd="sng" w="9525">
                      <a:solidFill>
                        <a:schemeClr val="accent6"/>
                      </a:solidFill>
                      <a:prstDash val="solid"/>
                      <a:round/>
                      <a:headEnd len="sm" w="sm" type="none"/>
                      <a:tailEnd len="sm" w="sm" type="none"/>
                    </a:lnB>
                  </a:tcPr>
                </a:tc>
                <a:tc>
                  <a:txBody>
                    <a:bodyPr/>
                    <a:lstStyle/>
                    <a:p>
                      <a:pPr indent="0" lvl="0" marL="0" rtl="0" algn="l">
                        <a:spcBef>
                          <a:spcPts val="0"/>
                        </a:spcBef>
                        <a:spcAft>
                          <a:spcPts val="0"/>
                        </a:spcAft>
                        <a:buNone/>
                      </a:pPr>
                      <a:r>
                        <a:rPr lang="en"/>
                        <a:t>52</a:t>
                      </a:r>
                      <a:endParaRPr/>
                    </a:p>
                  </a:txBody>
                  <a:tcPr marT="91425" marB="91425" marR="91425" marL="91425">
                    <a:lnB cap="flat" cmpd="sng" w="9525">
                      <a:solidFill>
                        <a:schemeClr val="accent6"/>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Decision tree</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0.60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0.58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0.61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0.41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accent6"/>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57" name="Google Shape;157;p25"/>
          <p:cNvSpPr txBox="1"/>
          <p:nvPr/>
        </p:nvSpPr>
        <p:spPr>
          <a:xfrm>
            <a:off x="530300" y="3530175"/>
            <a:ext cx="7805700" cy="13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Logistic regression model predicts relevant results better than the other </a:t>
            </a:r>
            <a:r>
              <a:rPr lang="en">
                <a:latin typeface="Roboto"/>
                <a:ea typeface="Roboto"/>
                <a:cs typeface="Roboto"/>
                <a:sym typeface="Roboto"/>
              </a:rPr>
              <a:t>classification</a:t>
            </a:r>
            <a:r>
              <a:rPr lang="en">
                <a:latin typeface="Roboto"/>
                <a:ea typeface="Roboto"/>
                <a:cs typeface="Roboto"/>
                <a:sym typeface="Roboto"/>
              </a:rPr>
              <a:t> models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163" name="Google Shape;163;p26"/>
          <p:cNvSpPr txBox="1"/>
          <p:nvPr/>
        </p:nvSpPr>
        <p:spPr>
          <a:xfrm>
            <a:off x="193150" y="1558325"/>
            <a:ext cx="8786400" cy="346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Roboto"/>
                <a:ea typeface="Roboto"/>
                <a:cs typeface="Roboto"/>
                <a:sym typeface="Roboto"/>
              </a:rPr>
              <a:t>The precision simply means the percentage of relevant predictions by the model, whereas the recall implies the percentage of relevant predictions correctly predicted by the model. Though there is often a tradeoff between these two evaluation matrices, the F1 score obtains the harmonic mean between these two evaluators.</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Overall, the three models had an accuracy between 58 to 65 %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decision tree model had a better precision that the other two models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rPr lang="en">
                <a:latin typeface="Roboto"/>
                <a:ea typeface="Roboto"/>
                <a:cs typeface="Roboto"/>
                <a:sym typeface="Roboto"/>
              </a:rPr>
              <a:t>The AUC(area under the receiver operator characteristic curve) measures the capability of </a:t>
            </a:r>
            <a:r>
              <a:rPr lang="en">
                <a:latin typeface="Roboto"/>
                <a:ea typeface="Roboto"/>
                <a:cs typeface="Roboto"/>
                <a:sym typeface="Roboto"/>
              </a:rPr>
              <a:t>distinguishing</a:t>
            </a:r>
            <a:r>
              <a:rPr lang="en">
                <a:latin typeface="Roboto"/>
                <a:ea typeface="Roboto"/>
                <a:cs typeface="Roboto"/>
                <a:sym typeface="Roboto"/>
              </a:rPr>
              <a:t> classes and ranges from 0(no ability to distinguish </a:t>
            </a:r>
            <a:r>
              <a:rPr lang="en">
                <a:latin typeface="Roboto"/>
                <a:ea typeface="Roboto"/>
                <a:cs typeface="Roboto"/>
                <a:sym typeface="Roboto"/>
              </a:rPr>
              <a:t>classes</a:t>
            </a:r>
            <a:r>
              <a:rPr lang="en">
                <a:latin typeface="Roboto"/>
                <a:ea typeface="Roboto"/>
                <a:cs typeface="Roboto"/>
                <a:sym typeface="Roboto"/>
              </a:rPr>
              <a:t>) to 1(can perfectly distinguish between classes)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69" name="Google Shape;169;p27"/>
          <p:cNvSpPr txBox="1"/>
          <p:nvPr/>
        </p:nvSpPr>
        <p:spPr>
          <a:xfrm>
            <a:off x="244225" y="1415300"/>
            <a:ext cx="8837400" cy="3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The three models were modest in predicting car accident severity.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This could be improved by: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Obtaining more data  regarding speeding condition of drivers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Better classification of road, light and weather conditions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Roboto"/>
                <a:ea typeface="Roboto"/>
                <a:cs typeface="Roboto"/>
                <a:sym typeface="Roboto"/>
              </a:rPr>
              <a:t>Nevertheless</a:t>
            </a:r>
            <a:r>
              <a:rPr lang="en">
                <a:latin typeface="Roboto"/>
                <a:ea typeface="Roboto"/>
                <a:cs typeface="Roboto"/>
                <a:sym typeface="Roboto"/>
              </a:rPr>
              <a:t> the logistic regression model proved to be a better classifier model than the others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75" name="Google Shape;175;p28"/>
          <p:cNvSpPr txBox="1"/>
          <p:nvPr/>
        </p:nvSpPr>
        <p:spPr>
          <a:xfrm>
            <a:off x="366825" y="1609425"/>
            <a:ext cx="8465400" cy="3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To drivers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 cautious in major roads in the city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Be cautious when driving along a block or when approaching an intersection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To traffic surveillance system:</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Obtain more information from drivers to enable creation of robust models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81" name="Google Shape;181;p29"/>
          <p:cNvSpPr txBox="1"/>
          <p:nvPr/>
        </p:nvSpPr>
        <p:spPr>
          <a:xfrm>
            <a:off x="765275" y="1977225"/>
            <a:ext cx="7672800" cy="28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Precision and recall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4"/>
              </a:rPr>
              <a:t>understanding ROC and AUC</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u="sng">
                <a:solidFill>
                  <a:schemeClr val="hlink"/>
                </a:solidFill>
                <a:latin typeface="Roboto"/>
                <a:ea typeface="Roboto"/>
                <a:cs typeface="Roboto"/>
                <a:sym typeface="Roboto"/>
                <a:hlinkClick r:id="rId5"/>
              </a:rPr>
              <a:t>Seattle</a:t>
            </a:r>
            <a:r>
              <a:rPr lang="en" u="sng">
                <a:solidFill>
                  <a:schemeClr val="hlink"/>
                </a:solidFill>
                <a:latin typeface="Roboto"/>
                <a:ea typeface="Roboto"/>
                <a:cs typeface="Roboto"/>
                <a:sym typeface="Roboto"/>
                <a:hlinkClick r:id="rId6"/>
              </a:rPr>
              <a:t> geodata</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72" name="Google Shape;72;p14"/>
          <p:cNvSpPr txBox="1"/>
          <p:nvPr/>
        </p:nvSpPr>
        <p:spPr>
          <a:xfrm>
            <a:off x="90225" y="1314875"/>
            <a:ext cx="9307200" cy="38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2100"/>
          </a:p>
          <a:p>
            <a:pPr indent="-361950" lvl="0" marL="457200" rtl="0" algn="l">
              <a:spcBef>
                <a:spcPts val="0"/>
              </a:spcBef>
              <a:spcAft>
                <a:spcPts val="0"/>
              </a:spcAft>
              <a:buSzPts val="2100"/>
              <a:buChar char="●"/>
            </a:pPr>
            <a:r>
              <a:rPr i="1" lang="en" sz="2100"/>
              <a:t> The outcomes of road traffic accidents are often influenced by the reaction time of traffic surveillance systems to contact emergency health care workers in case of human injuries or construction teams in case of property damage</a:t>
            </a:r>
            <a:r>
              <a:rPr i="1" lang="en" sz="2100"/>
              <a:t>. </a:t>
            </a:r>
            <a:endParaRPr i="1" sz="2100"/>
          </a:p>
          <a:p>
            <a:pPr indent="-361950" lvl="0" marL="457200" rtl="0" algn="l">
              <a:spcBef>
                <a:spcPts val="0"/>
              </a:spcBef>
              <a:spcAft>
                <a:spcPts val="0"/>
              </a:spcAft>
              <a:buSzPts val="2100"/>
              <a:buChar char="●"/>
            </a:pPr>
            <a:r>
              <a:rPr i="1" lang="en" sz="2100"/>
              <a:t>This project sought to build a prediction model for severity of road traffic accidents ( human injuries or property damage) such that traffic surveillance systems may prioritize the teams (health care teams or construction teams) to deploy to an accident site in future </a:t>
            </a:r>
            <a:endParaRPr i="1" sz="2100"/>
          </a:p>
          <a:p>
            <a:pPr indent="0" lvl="0" marL="0" rtl="0" algn="l">
              <a:spcBef>
                <a:spcPts val="0"/>
              </a:spcBef>
              <a:spcAft>
                <a:spcPts val="0"/>
              </a:spcAft>
              <a:buNone/>
            </a:pPr>
            <a:r>
              <a:rPr i="1" lang="en" sz="2100"/>
              <a:t>Accidents.</a:t>
            </a:r>
            <a:endParaRPr i="1" sz="2100"/>
          </a:p>
          <a:p>
            <a:pPr indent="0" lvl="0" marL="0" rtl="0" algn="l">
              <a:spcBef>
                <a:spcPts val="0"/>
              </a:spcBef>
              <a:spcAft>
                <a:spcPts val="0"/>
              </a:spcAft>
              <a:buNone/>
            </a:pPr>
            <a:r>
              <a:t/>
            </a:r>
            <a:endParaRPr i="1"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78" name="Google Shape;78;p15"/>
          <p:cNvSpPr txBox="1"/>
          <p:nvPr/>
        </p:nvSpPr>
        <p:spPr>
          <a:xfrm>
            <a:off x="90225" y="1327775"/>
            <a:ext cx="9053700" cy="38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Roboto"/>
                <a:ea typeface="Roboto"/>
                <a:cs typeface="Roboto"/>
                <a:sym typeface="Roboto"/>
              </a:rPr>
              <a:t>The </a:t>
            </a:r>
            <a:r>
              <a:rPr lang="en" sz="2300">
                <a:latin typeface="Roboto"/>
                <a:ea typeface="Roboto"/>
                <a:cs typeface="Roboto"/>
                <a:sym typeface="Roboto"/>
              </a:rPr>
              <a:t>Seattle</a:t>
            </a:r>
            <a:r>
              <a:rPr lang="en" sz="2300">
                <a:latin typeface="Roboto"/>
                <a:ea typeface="Roboto"/>
                <a:cs typeface="Roboto"/>
                <a:sym typeface="Roboto"/>
              </a:rPr>
              <a:t> Car Accident Database was obtained from (</a:t>
            </a:r>
            <a:r>
              <a:rPr lang="en" sz="2300" u="sng">
                <a:solidFill>
                  <a:schemeClr val="hlink"/>
                </a:solidFill>
                <a:latin typeface="Roboto"/>
                <a:ea typeface="Roboto"/>
                <a:cs typeface="Roboto"/>
                <a:sym typeface="Roboto"/>
                <a:hlinkClick r:id="rId3"/>
              </a:rPr>
              <a:t>Seattle car collision data</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This data set contained (194673 rows and 38 attributes)</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The accident severity was a categorical variable ranging from (property damage to human injuries)</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Logistic regression model was used to build a classification model to predict car accident severity</a:t>
            </a:r>
            <a:endParaRPr sz="2400">
              <a:latin typeface="Roboto"/>
              <a:ea typeface="Roboto"/>
              <a:cs typeface="Roboto"/>
              <a:sym typeface="Roboto"/>
            </a:endParaRPr>
          </a:p>
          <a:p>
            <a:pPr indent="0" lvl="0" marL="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understanding</a:t>
            </a:r>
            <a:endParaRPr/>
          </a:p>
        </p:txBody>
      </p:sp>
      <p:sp>
        <p:nvSpPr>
          <p:cNvPr id="84" name="Google Shape;84;p16"/>
          <p:cNvSpPr txBox="1"/>
          <p:nvPr/>
        </p:nvSpPr>
        <p:spPr>
          <a:xfrm>
            <a:off x="45188" y="1124625"/>
            <a:ext cx="9053700" cy="38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Selected features after data cleaning the target variable was SEVERITYCODE(recoded as 0 =property damage and 1=Injury)</a:t>
            </a:r>
            <a:endParaRPr>
              <a:latin typeface="Roboto"/>
              <a:ea typeface="Roboto"/>
              <a:cs typeface="Roboto"/>
              <a:sym typeface="Roboto"/>
            </a:endParaRPr>
          </a:p>
        </p:txBody>
      </p:sp>
      <p:graphicFrame>
        <p:nvGraphicFramePr>
          <p:cNvPr id="85" name="Google Shape;85;p16"/>
          <p:cNvGraphicFramePr/>
          <p:nvPr/>
        </p:nvGraphicFramePr>
        <p:xfrm>
          <a:off x="311700" y="1725752"/>
          <a:ext cx="3000000" cy="3000000"/>
        </p:xfrm>
        <a:graphic>
          <a:graphicData uri="http://schemas.openxmlformats.org/drawingml/2006/table">
            <a:tbl>
              <a:tblPr>
                <a:noFill/>
                <a:tableStyleId>{9EFB612C-EC5D-4065-9F8A-03E96FB974D6}</a:tableStyleId>
              </a:tblPr>
              <a:tblGrid>
                <a:gridCol w="2084325"/>
                <a:gridCol w="6436275"/>
              </a:tblGrid>
              <a:tr h="346600">
                <a:tc>
                  <a:txBody>
                    <a:bodyPr/>
                    <a:lstStyle/>
                    <a:p>
                      <a:pPr indent="0" lvl="0" marL="0" rtl="0" algn="l">
                        <a:spcBef>
                          <a:spcPts val="0"/>
                        </a:spcBef>
                        <a:spcAft>
                          <a:spcPts val="0"/>
                        </a:spcAft>
                        <a:buNone/>
                      </a:pPr>
                      <a:r>
                        <a:rPr b="1" lang="en" sz="900"/>
                        <a:t>Feature</a:t>
                      </a:r>
                      <a:endParaRPr b="1" sz="900"/>
                    </a:p>
                  </a:txBody>
                  <a:tcPr marT="91425" marB="91425" marR="91425" marL="91425"/>
                </a:tc>
                <a:tc>
                  <a:txBody>
                    <a:bodyPr/>
                    <a:lstStyle/>
                    <a:p>
                      <a:pPr indent="0" lvl="0" marL="0" rtl="0" algn="ctr">
                        <a:spcBef>
                          <a:spcPts val="0"/>
                        </a:spcBef>
                        <a:spcAft>
                          <a:spcPts val="0"/>
                        </a:spcAft>
                        <a:buNone/>
                      </a:pPr>
                      <a:r>
                        <a:rPr b="1" lang="en" sz="1100"/>
                        <a:t>Description</a:t>
                      </a:r>
                      <a:endParaRPr b="1" sz="1100"/>
                    </a:p>
                  </a:txBody>
                  <a:tcPr marT="91425" marB="91425" marR="91425" marL="91425"/>
                </a:tc>
              </a:tr>
              <a:tr h="515200">
                <a:tc>
                  <a:txBody>
                    <a:bodyPr/>
                    <a:lstStyle/>
                    <a:p>
                      <a:pPr indent="0" lvl="0" marL="0" rtl="0" algn="l">
                        <a:spcBef>
                          <a:spcPts val="0"/>
                        </a:spcBef>
                        <a:spcAft>
                          <a:spcPts val="0"/>
                        </a:spcAft>
                        <a:buNone/>
                      </a:pPr>
                      <a:r>
                        <a:rPr lang="en" sz="900"/>
                        <a:t>INATTENTIONIND</a:t>
                      </a:r>
                      <a:endParaRPr sz="900"/>
                    </a:p>
                  </a:txBody>
                  <a:tcPr marT="91425" marB="91425" marR="91425" marL="91425"/>
                </a:tc>
                <a:tc>
                  <a:txBody>
                    <a:bodyPr/>
                    <a:lstStyle/>
                    <a:p>
                      <a:pPr indent="0" lvl="0" marL="0" rtl="0" algn="l">
                        <a:spcBef>
                          <a:spcPts val="0"/>
                        </a:spcBef>
                        <a:spcAft>
                          <a:spcPts val="0"/>
                        </a:spcAft>
                        <a:buNone/>
                      </a:pPr>
                      <a:r>
                        <a:rPr lang="en" sz="1100"/>
                        <a:t>Whether or not collision was due to inattention (Y/N)</a:t>
                      </a:r>
                      <a:endParaRPr sz="1100"/>
                    </a:p>
                    <a:p>
                      <a:pPr indent="0" lvl="0" marL="0" rtl="0" algn="l">
                        <a:spcBef>
                          <a:spcPts val="0"/>
                        </a:spcBef>
                        <a:spcAft>
                          <a:spcPts val="0"/>
                        </a:spcAft>
                        <a:buNone/>
                      </a:pPr>
                      <a:r>
                        <a:t/>
                      </a:r>
                      <a:endParaRPr sz="1100"/>
                    </a:p>
                  </a:txBody>
                  <a:tcPr marT="91425" marB="91425" marR="91425" marL="91425"/>
                </a:tc>
              </a:tr>
              <a:tr h="346600">
                <a:tc>
                  <a:txBody>
                    <a:bodyPr/>
                    <a:lstStyle/>
                    <a:p>
                      <a:pPr indent="0" lvl="0" marL="0" rtl="0" algn="l">
                        <a:spcBef>
                          <a:spcPts val="0"/>
                        </a:spcBef>
                        <a:spcAft>
                          <a:spcPts val="0"/>
                        </a:spcAft>
                        <a:buNone/>
                      </a:pPr>
                      <a:r>
                        <a:rPr lang="en" sz="900"/>
                        <a:t>UNDERINFL</a:t>
                      </a:r>
                      <a:endParaRPr sz="900"/>
                    </a:p>
                  </a:txBody>
                  <a:tcPr marT="91425" marB="91425" marR="91425" marL="91425"/>
                </a:tc>
                <a:tc>
                  <a:txBody>
                    <a:bodyPr/>
                    <a:lstStyle/>
                    <a:p>
                      <a:pPr indent="0" lvl="0" marL="0" rtl="0" algn="l">
                        <a:spcBef>
                          <a:spcPts val="0"/>
                        </a:spcBef>
                        <a:spcAft>
                          <a:spcPts val="0"/>
                        </a:spcAft>
                        <a:buNone/>
                      </a:pPr>
                      <a:r>
                        <a:rPr lang="en" sz="1100"/>
                        <a:t>Whether or not a driver involved was under the influence of drugs or alcohol</a:t>
                      </a:r>
                      <a:endParaRPr sz="1100"/>
                    </a:p>
                  </a:txBody>
                  <a:tcPr marT="91425" marB="91425" marR="91425" marL="91425"/>
                </a:tc>
              </a:tr>
              <a:tr h="515200">
                <a:tc>
                  <a:txBody>
                    <a:bodyPr/>
                    <a:lstStyle/>
                    <a:p>
                      <a:pPr indent="0" lvl="0" marL="0" rtl="0" algn="l">
                        <a:spcBef>
                          <a:spcPts val="0"/>
                        </a:spcBef>
                        <a:spcAft>
                          <a:spcPts val="0"/>
                        </a:spcAft>
                        <a:buNone/>
                      </a:pPr>
                      <a:r>
                        <a:rPr lang="en" sz="900"/>
                        <a:t>WEATHER</a:t>
                      </a:r>
                      <a:endParaRPr sz="900"/>
                    </a:p>
                  </a:txBody>
                  <a:tcPr marT="91425" marB="91425" marR="91425" marL="91425"/>
                </a:tc>
                <a:tc>
                  <a:txBody>
                    <a:bodyPr/>
                    <a:lstStyle/>
                    <a:p>
                      <a:pPr indent="0" lvl="0" marL="0" rtl="0" algn="l">
                        <a:spcBef>
                          <a:spcPts val="0"/>
                        </a:spcBef>
                        <a:spcAft>
                          <a:spcPts val="0"/>
                        </a:spcAft>
                        <a:buNone/>
                      </a:pPr>
                      <a:r>
                        <a:rPr lang="en" sz="1100"/>
                        <a:t> A description of the weather conditions duringthe time of the collision.</a:t>
                      </a:r>
                      <a:endParaRPr sz="1100"/>
                    </a:p>
                    <a:p>
                      <a:pPr indent="0" lvl="0" marL="0" rtl="0" algn="l">
                        <a:spcBef>
                          <a:spcPts val="0"/>
                        </a:spcBef>
                        <a:spcAft>
                          <a:spcPts val="0"/>
                        </a:spcAft>
                        <a:buNone/>
                      </a:pPr>
                      <a:r>
                        <a:t/>
                      </a:r>
                      <a:endParaRPr sz="1100"/>
                    </a:p>
                  </a:txBody>
                  <a:tcPr marT="91425" marB="91425" marR="91425" marL="91425"/>
                </a:tc>
              </a:tr>
              <a:tr h="346600">
                <a:tc>
                  <a:txBody>
                    <a:bodyPr/>
                    <a:lstStyle/>
                    <a:p>
                      <a:pPr indent="0" lvl="0" marL="0" rtl="0" algn="l">
                        <a:spcBef>
                          <a:spcPts val="0"/>
                        </a:spcBef>
                        <a:spcAft>
                          <a:spcPts val="0"/>
                        </a:spcAft>
                        <a:buNone/>
                      </a:pPr>
                      <a:r>
                        <a:rPr lang="en" sz="900"/>
                        <a:t>ROADCOND</a:t>
                      </a:r>
                      <a:endParaRPr sz="900"/>
                    </a:p>
                  </a:txBody>
                  <a:tcPr marT="91425" marB="91425" marR="91425" marL="91425"/>
                </a:tc>
                <a:tc>
                  <a:txBody>
                    <a:bodyPr/>
                    <a:lstStyle/>
                    <a:p>
                      <a:pPr indent="0" lvl="0" marL="0" rtl="0" algn="l">
                        <a:spcBef>
                          <a:spcPts val="0"/>
                        </a:spcBef>
                        <a:spcAft>
                          <a:spcPts val="0"/>
                        </a:spcAft>
                        <a:buNone/>
                      </a:pPr>
                      <a:r>
                        <a:rPr lang="en" sz="1100"/>
                        <a:t>he condition of the road during the collision(Dry, wet)</a:t>
                      </a:r>
                      <a:endParaRPr sz="1100"/>
                    </a:p>
                  </a:txBody>
                  <a:tcPr marT="91425" marB="91425" marR="91425" marL="91425"/>
                </a:tc>
              </a:tr>
              <a:tr h="346600">
                <a:tc>
                  <a:txBody>
                    <a:bodyPr/>
                    <a:lstStyle/>
                    <a:p>
                      <a:pPr indent="0" lvl="0" marL="0" rtl="0" algn="l">
                        <a:spcBef>
                          <a:spcPts val="0"/>
                        </a:spcBef>
                        <a:spcAft>
                          <a:spcPts val="0"/>
                        </a:spcAft>
                        <a:buNone/>
                      </a:pPr>
                      <a:r>
                        <a:rPr lang="en" sz="900"/>
                        <a:t>LIGHTCOND</a:t>
                      </a:r>
                      <a:endParaRPr sz="900"/>
                    </a:p>
                  </a:txBody>
                  <a:tcPr marT="91425" marB="91425" marR="91425" marL="91425"/>
                </a:tc>
                <a:tc>
                  <a:txBody>
                    <a:bodyPr/>
                    <a:lstStyle/>
                    <a:p>
                      <a:pPr indent="0" lvl="0" marL="0" rtl="0" algn="l">
                        <a:spcBef>
                          <a:spcPts val="0"/>
                        </a:spcBef>
                        <a:spcAft>
                          <a:spcPts val="0"/>
                        </a:spcAft>
                        <a:buNone/>
                      </a:pPr>
                      <a:r>
                        <a:rPr lang="en" sz="1100"/>
                        <a:t>The light conditions during the collision</a:t>
                      </a:r>
                      <a:endParaRPr sz="1100"/>
                    </a:p>
                  </a:txBody>
                  <a:tcPr marT="91425" marB="91425" marR="91425" marL="91425"/>
                </a:tc>
              </a:tr>
              <a:tr h="515200">
                <a:tc>
                  <a:txBody>
                    <a:bodyPr/>
                    <a:lstStyle/>
                    <a:p>
                      <a:pPr indent="0" lvl="0" marL="0" rtl="0" algn="l">
                        <a:spcBef>
                          <a:spcPts val="0"/>
                        </a:spcBef>
                        <a:spcAft>
                          <a:spcPts val="0"/>
                        </a:spcAft>
                        <a:buNone/>
                      </a:pPr>
                      <a:r>
                        <a:rPr lang="en" sz="900"/>
                        <a:t>SPEEDING</a:t>
                      </a:r>
                      <a:endParaRPr sz="900"/>
                    </a:p>
                  </a:txBody>
                  <a:tcPr marT="91425" marB="91425" marR="91425" marL="91425"/>
                </a:tc>
                <a:tc>
                  <a:txBody>
                    <a:bodyPr/>
                    <a:lstStyle/>
                    <a:p>
                      <a:pPr indent="0" lvl="0" marL="0" rtl="0" algn="l">
                        <a:spcBef>
                          <a:spcPts val="0"/>
                        </a:spcBef>
                        <a:spcAft>
                          <a:spcPts val="0"/>
                        </a:spcAft>
                        <a:buNone/>
                      </a:pPr>
                      <a:r>
                        <a:rPr lang="en" sz="1100"/>
                        <a:t>Whether or not speeding was a factor in thecollision. (Y/N)</a:t>
                      </a:r>
                      <a:endParaRPr sz="1100"/>
                    </a:p>
                    <a:p>
                      <a:pPr indent="0" lvl="0" marL="0" rtl="0" algn="l">
                        <a:spcBef>
                          <a:spcPts val="0"/>
                        </a:spcBef>
                        <a:spcAft>
                          <a:spcPts val="0"/>
                        </a:spcAft>
                        <a:buNone/>
                      </a:pPr>
                      <a:r>
                        <a:t/>
                      </a:r>
                      <a:endParaRPr sz="1100"/>
                    </a:p>
                  </a:txBody>
                  <a:tcPr marT="91425" marB="91425" marR="91425" marL="91425"/>
                </a:tc>
              </a:tr>
              <a:tr h="346600">
                <a:tc>
                  <a:txBody>
                    <a:bodyPr/>
                    <a:lstStyle/>
                    <a:p>
                      <a:pPr indent="0" lvl="0" marL="0" rtl="0" algn="l">
                        <a:spcBef>
                          <a:spcPts val="0"/>
                        </a:spcBef>
                        <a:spcAft>
                          <a:spcPts val="0"/>
                        </a:spcAft>
                        <a:buNone/>
                      </a:pPr>
                      <a:r>
                        <a:rPr lang="en" sz="900"/>
                        <a:t>ADDRTYPE</a:t>
                      </a:r>
                      <a:endParaRPr sz="900"/>
                    </a:p>
                  </a:txBody>
                  <a:tcPr marT="91425" marB="91425" marR="91425" marL="91425"/>
                </a:tc>
                <a:tc>
                  <a:txBody>
                    <a:bodyPr/>
                    <a:lstStyle/>
                    <a:p>
                      <a:pPr indent="0" lvl="0" marL="0" rtl="0" algn="l">
                        <a:spcBef>
                          <a:spcPts val="0"/>
                        </a:spcBef>
                        <a:spcAft>
                          <a:spcPts val="0"/>
                        </a:spcAft>
                        <a:buNone/>
                      </a:pPr>
                      <a:r>
                        <a:rPr lang="en" sz="1100"/>
                        <a:t>Collision address type: ( Alley, Block ,Intersection)</a:t>
                      </a:r>
                      <a:endParaRPr sz="11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91" name="Google Shape;91;p17"/>
          <p:cNvSpPr txBox="1"/>
          <p:nvPr/>
        </p:nvSpPr>
        <p:spPr>
          <a:xfrm>
            <a:off x="21425" y="1305625"/>
            <a:ext cx="9144000" cy="37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Roboto"/>
                <a:ea typeface="Roboto"/>
                <a:cs typeface="Roboto"/>
                <a:sym typeface="Roboto"/>
              </a:rPr>
              <a:t>Following data visualization and cleaning , the data was balanced with </a:t>
            </a:r>
            <a:r>
              <a:rPr b="1" lang="en" sz="2400">
                <a:latin typeface="Roboto"/>
                <a:ea typeface="Roboto"/>
                <a:cs typeface="Roboto"/>
                <a:sym typeface="Roboto"/>
              </a:rPr>
              <a:t>SMOTE </a:t>
            </a:r>
            <a:r>
              <a:rPr lang="en" sz="2400">
                <a:latin typeface="Roboto"/>
                <a:ea typeface="Roboto"/>
                <a:cs typeface="Roboto"/>
                <a:sym typeface="Roboto"/>
              </a:rPr>
              <a:t>function from the imblearn </a:t>
            </a:r>
            <a:r>
              <a:rPr lang="en" sz="2400">
                <a:latin typeface="Roboto"/>
                <a:ea typeface="Roboto"/>
                <a:cs typeface="Roboto"/>
                <a:sym typeface="Roboto"/>
              </a:rPr>
              <a:t>library. The </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Three classification models from the scikit learn library  were used to build prediction models including:</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Logistic regression</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K-nearest neighbors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 sz="2400">
                <a:latin typeface="Roboto"/>
                <a:ea typeface="Roboto"/>
                <a:cs typeface="Roboto"/>
                <a:sym typeface="Roboto"/>
              </a:rPr>
              <a:t>Decision tree classifiers</a:t>
            </a:r>
            <a:endParaRPr sz="2400">
              <a:latin typeface="Roboto"/>
              <a:ea typeface="Roboto"/>
              <a:cs typeface="Roboto"/>
              <a:sym typeface="Roboto"/>
            </a:endParaRPr>
          </a:p>
          <a:p>
            <a:pPr indent="0" lvl="0" marL="0" rtl="0" algn="l">
              <a:spcBef>
                <a:spcPts val="0"/>
              </a:spcBef>
              <a:spcAft>
                <a:spcPts val="0"/>
              </a:spcAft>
              <a:buNone/>
            </a:pPr>
            <a:r>
              <a:rPr lang="en" sz="2400">
                <a:latin typeface="Roboto"/>
                <a:ea typeface="Roboto"/>
                <a:cs typeface="Roboto"/>
                <a:sym typeface="Roboto"/>
              </a:rPr>
              <a:t>Folium was used for geospatial plotting of different accident incidents</a:t>
            </a:r>
            <a:endParaRPr sz="2400">
              <a:latin typeface="Roboto"/>
              <a:ea typeface="Roboto"/>
              <a:cs typeface="Roboto"/>
              <a:sym typeface="Roboto"/>
            </a:endParaRPr>
          </a:p>
          <a:p>
            <a:pPr indent="0" lvl="0" marL="457200" rtl="0" algn="l">
              <a:spcBef>
                <a:spcPts val="0"/>
              </a:spcBef>
              <a:spcAft>
                <a:spcPts val="0"/>
              </a:spcAft>
              <a:buNone/>
            </a:pPr>
            <a:r>
              <a:t/>
            </a:r>
            <a:endParaRPr sz="24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Percentage of accident severity</a:t>
            </a:r>
            <a:endParaRPr/>
          </a:p>
        </p:txBody>
      </p:sp>
      <p:pic>
        <p:nvPicPr>
          <p:cNvPr id="97" name="Google Shape;97;p18"/>
          <p:cNvPicPr preferRelativeResize="0"/>
          <p:nvPr/>
        </p:nvPicPr>
        <p:blipFill>
          <a:blip r:embed="rId3">
            <a:alphaModFix/>
          </a:blip>
          <a:stretch>
            <a:fillRect/>
          </a:stretch>
        </p:blipFill>
        <p:spPr>
          <a:xfrm>
            <a:off x="152400" y="1277025"/>
            <a:ext cx="6286500" cy="3514725"/>
          </a:xfrm>
          <a:prstGeom prst="rect">
            <a:avLst/>
          </a:prstGeom>
          <a:noFill/>
          <a:ln>
            <a:noFill/>
          </a:ln>
        </p:spPr>
      </p:pic>
      <p:sp>
        <p:nvSpPr>
          <p:cNvPr id="98" name="Google Shape;98;p18"/>
          <p:cNvSpPr txBox="1"/>
          <p:nvPr/>
        </p:nvSpPr>
        <p:spPr>
          <a:xfrm>
            <a:off x="1225025" y="4546650"/>
            <a:ext cx="1368900" cy="2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Property damage</a:t>
            </a:r>
            <a:endParaRPr sz="800">
              <a:latin typeface="Roboto"/>
              <a:ea typeface="Roboto"/>
              <a:cs typeface="Roboto"/>
              <a:sym typeface="Roboto"/>
            </a:endParaRPr>
          </a:p>
        </p:txBody>
      </p:sp>
      <p:sp>
        <p:nvSpPr>
          <p:cNvPr id="99" name="Google Shape;99;p18"/>
          <p:cNvSpPr txBox="1"/>
          <p:nvPr/>
        </p:nvSpPr>
        <p:spPr>
          <a:xfrm>
            <a:off x="4452675" y="4546650"/>
            <a:ext cx="1368900" cy="2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Roboto"/>
                <a:ea typeface="Roboto"/>
                <a:cs typeface="Roboto"/>
                <a:sym typeface="Roboto"/>
              </a:rPr>
              <a:t>Injury</a:t>
            </a:r>
            <a:endParaRPr sz="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193250" y="117775"/>
            <a:ext cx="5377200" cy="4612575"/>
          </a:xfrm>
          <a:prstGeom prst="rect">
            <a:avLst/>
          </a:prstGeom>
          <a:noFill/>
          <a:ln>
            <a:noFill/>
          </a:ln>
        </p:spPr>
      </p:pic>
      <p:sp>
        <p:nvSpPr>
          <p:cNvPr id="105" name="Google Shape;105;p19"/>
          <p:cNvSpPr txBox="1"/>
          <p:nvPr/>
        </p:nvSpPr>
        <p:spPr>
          <a:xfrm>
            <a:off x="6404925" y="873800"/>
            <a:ext cx="2227200" cy="16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Car accidents were more common along major roads in the city</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908450" y="80875"/>
            <a:ext cx="7603525" cy="4379000"/>
          </a:xfrm>
          <a:prstGeom prst="rect">
            <a:avLst/>
          </a:prstGeom>
          <a:noFill/>
          <a:ln>
            <a:noFill/>
          </a:ln>
        </p:spPr>
      </p:pic>
      <p:sp>
        <p:nvSpPr>
          <p:cNvPr id="111" name="Google Shape;111;p20"/>
          <p:cNvSpPr txBox="1"/>
          <p:nvPr/>
        </p:nvSpPr>
        <p:spPr>
          <a:xfrm>
            <a:off x="254450" y="495775"/>
            <a:ext cx="4127700" cy="16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Car accidents were more common were there was a block or an intersection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23775" y="1423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117" name="Google Shape;117;p21"/>
          <p:cNvPicPr preferRelativeResize="0"/>
          <p:nvPr/>
        </p:nvPicPr>
        <p:blipFill>
          <a:blip r:embed="rId3">
            <a:alphaModFix/>
          </a:blip>
          <a:stretch>
            <a:fillRect/>
          </a:stretch>
        </p:blipFill>
        <p:spPr>
          <a:xfrm>
            <a:off x="311725" y="1731450"/>
            <a:ext cx="3407625" cy="2990275"/>
          </a:xfrm>
          <a:prstGeom prst="rect">
            <a:avLst/>
          </a:prstGeom>
          <a:noFill/>
          <a:ln>
            <a:noFill/>
          </a:ln>
        </p:spPr>
      </p:pic>
      <p:sp>
        <p:nvSpPr>
          <p:cNvPr id="118" name="Google Shape;118;p21"/>
          <p:cNvSpPr txBox="1"/>
          <p:nvPr/>
        </p:nvSpPr>
        <p:spPr>
          <a:xfrm>
            <a:off x="547050" y="4721725"/>
            <a:ext cx="45609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Best K for KNN model</a:t>
            </a:r>
            <a:endParaRPr>
              <a:latin typeface="Roboto"/>
              <a:ea typeface="Roboto"/>
              <a:cs typeface="Roboto"/>
              <a:sym typeface="Roboto"/>
            </a:endParaRPr>
          </a:p>
        </p:txBody>
      </p:sp>
      <p:cxnSp>
        <p:nvCxnSpPr>
          <p:cNvPr id="119" name="Google Shape;119;p21"/>
          <p:cNvCxnSpPr/>
          <p:nvPr/>
        </p:nvCxnSpPr>
        <p:spPr>
          <a:xfrm flipH="1">
            <a:off x="2112450" y="1868175"/>
            <a:ext cx="414600" cy="783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21"/>
          <p:cNvSpPr txBox="1"/>
          <p:nvPr/>
        </p:nvSpPr>
        <p:spPr>
          <a:xfrm>
            <a:off x="2450850" y="1673725"/>
            <a:ext cx="8964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k=4</a:t>
            </a:r>
            <a:endParaRPr>
              <a:latin typeface="Roboto"/>
              <a:ea typeface="Roboto"/>
              <a:cs typeface="Roboto"/>
              <a:sym typeface="Roboto"/>
            </a:endParaRPr>
          </a:p>
        </p:txBody>
      </p:sp>
      <p:sp>
        <p:nvSpPr>
          <p:cNvPr id="121" name="Google Shape;121;p21"/>
          <p:cNvSpPr txBox="1"/>
          <p:nvPr/>
        </p:nvSpPr>
        <p:spPr>
          <a:xfrm>
            <a:off x="581700" y="857400"/>
            <a:ext cx="3843600" cy="4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latin typeface="Roboto"/>
                <a:ea typeface="Roboto"/>
                <a:cs typeface="Roboto"/>
                <a:sym typeface="Roboto"/>
              </a:rPr>
              <a:t>KNN neighbor model</a:t>
            </a:r>
            <a:endParaRPr>
              <a:highlight>
                <a:schemeClr val="lt1"/>
              </a:highlight>
              <a:latin typeface="Roboto"/>
              <a:ea typeface="Roboto"/>
              <a:cs typeface="Roboto"/>
              <a:sym typeface="Roboto"/>
            </a:endParaRPr>
          </a:p>
        </p:txBody>
      </p:sp>
      <p:sp>
        <p:nvSpPr>
          <p:cNvPr id="122" name="Google Shape;122;p21"/>
          <p:cNvSpPr txBox="1"/>
          <p:nvPr/>
        </p:nvSpPr>
        <p:spPr>
          <a:xfrm>
            <a:off x="4167575" y="4202100"/>
            <a:ext cx="1972200" cy="9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F1 score : 0.58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Accuracy score: </a:t>
            </a:r>
            <a:r>
              <a:rPr lang="en" sz="1450">
                <a:highlight>
                  <a:srgbClr val="FFFFFF"/>
                </a:highlight>
              </a:rPr>
              <a:t>0.65</a:t>
            </a:r>
            <a:endParaRPr sz="14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
        <p:nvSpPr>
          <p:cNvPr id="123" name="Google Shape;123;p21"/>
          <p:cNvSpPr txBox="1"/>
          <p:nvPr/>
        </p:nvSpPr>
        <p:spPr>
          <a:xfrm>
            <a:off x="6666500" y="4331225"/>
            <a:ext cx="17145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Precision: </a:t>
            </a:r>
            <a:r>
              <a:rPr lang="en" sz="1450">
                <a:highlight>
                  <a:srgbClr val="FFFFFF"/>
                </a:highlight>
              </a:rPr>
              <a:t>0.39</a:t>
            </a:r>
            <a:endParaRPr sz="1450">
              <a:highlight>
                <a:srgbClr val="FFFFFF"/>
              </a:highlight>
            </a:endParaRPr>
          </a:p>
          <a:p>
            <a:pPr indent="0" lvl="0" marL="0" rtl="0" algn="l">
              <a:spcBef>
                <a:spcPts val="0"/>
              </a:spcBef>
              <a:spcAft>
                <a:spcPts val="0"/>
              </a:spcAft>
              <a:buNone/>
            </a:pPr>
            <a:r>
              <a:rPr lang="en" sz="1450">
                <a:highlight>
                  <a:srgbClr val="FFFFFF"/>
                </a:highlight>
              </a:rPr>
              <a:t>Recall: 0.10</a:t>
            </a:r>
            <a:endParaRPr sz="1450">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pic>
        <p:nvPicPr>
          <p:cNvPr id="124" name="Google Shape;124;p21"/>
          <p:cNvPicPr preferRelativeResize="0"/>
          <p:nvPr/>
        </p:nvPicPr>
        <p:blipFill>
          <a:blip r:embed="rId4">
            <a:alphaModFix/>
          </a:blip>
          <a:stretch>
            <a:fillRect/>
          </a:stretch>
        </p:blipFill>
        <p:spPr>
          <a:xfrm>
            <a:off x="4176550" y="1641900"/>
            <a:ext cx="4383870" cy="263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