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Bold" panose="020B0806030504020204" charset="0"/>
      <p:regular r:id="rId29"/>
    </p:embeddedFont>
    <p:embeddedFont>
      <p:font typeface="Open Sans Medium" panose="020B0604020202020204" charset="0"/>
      <p:regular r:id="rId30"/>
    </p:embeddedFont>
    <p:embeddedFont>
      <p:font typeface="Open Sauce Bold" panose="020B0604020202020204" charset="0"/>
      <p:regular r:id="rId31"/>
    </p:embeddedFont>
    <p:embeddedFont>
      <p:font typeface="Poppins Bold" panose="020B0604020202020204" charset="0"/>
      <p:regular r:id="rId32"/>
    </p:embeddedFont>
    <p:embeddedFont>
      <p:font typeface="Times New Roman" panose="02020603050405020304" pitchFamily="18" charset="0"/>
      <p:regular r:id="rId33"/>
    </p:embeddedFont>
    <p:embeddedFont>
      <p:font typeface="Times New Roman Bold" panose="02020803070505020304" pitchFamily="18" charset="0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7.png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sv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image" Target="../media/image7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2636" y="2123815"/>
            <a:ext cx="17462729" cy="1632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2"/>
              </a:lnSpc>
            </a:pPr>
            <a:r>
              <a:rPr lang="en-US" sz="443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"Forecasting Electricity Generation and Consumption in Bangladesh: A Comparative Study of ARIMA, VECM, and LSTM Models"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394984"/>
            <a:ext cx="4000500" cy="816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0"/>
              </a:lnSpc>
            </a:pPr>
            <a:r>
              <a:rPr lang="en-US" sz="4757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211625"/>
            <a:ext cx="3619500" cy="499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11"/>
              </a:lnSpc>
            </a:pPr>
            <a:r>
              <a:rPr lang="en-US" sz="2936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Md Forhad Hosen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745109"/>
            <a:ext cx="2857500" cy="520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8"/>
              </a:lnSpc>
            </a:pPr>
            <a:r>
              <a:rPr lang="en-US" sz="2977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ASH2015026M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62245" y="942975"/>
            <a:ext cx="3963511" cy="69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sz="401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773035" y="3770050"/>
            <a:ext cx="857676" cy="454569"/>
          </a:xfrm>
          <a:custGeom>
            <a:avLst/>
            <a:gdLst/>
            <a:ahLst/>
            <a:cxnLst/>
            <a:rect l="l" t="t" r="r" b="b"/>
            <a:pathLst>
              <a:path w="857676" h="454569">
                <a:moveTo>
                  <a:pt x="0" y="0"/>
                </a:moveTo>
                <a:lnTo>
                  <a:pt x="857677" y="0"/>
                </a:lnTo>
                <a:lnTo>
                  <a:pt x="857677" y="454569"/>
                </a:lnTo>
                <a:lnTo>
                  <a:pt x="0" y="454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3155003" y="5955119"/>
            <a:ext cx="851378" cy="451231"/>
          </a:xfrm>
          <a:custGeom>
            <a:avLst/>
            <a:gdLst/>
            <a:ahLst/>
            <a:cxnLst/>
            <a:rect l="l" t="t" r="r" b="b"/>
            <a:pathLst>
              <a:path w="851378" h="451231">
                <a:moveTo>
                  <a:pt x="0" y="0"/>
                </a:moveTo>
                <a:lnTo>
                  <a:pt x="851378" y="0"/>
                </a:lnTo>
                <a:lnTo>
                  <a:pt x="851378" y="451230"/>
                </a:lnTo>
                <a:lnTo>
                  <a:pt x="0" y="451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8819658" y="7846768"/>
            <a:ext cx="851378" cy="451231"/>
          </a:xfrm>
          <a:custGeom>
            <a:avLst/>
            <a:gdLst/>
            <a:ahLst/>
            <a:cxnLst/>
            <a:rect l="l" t="t" r="r" b="b"/>
            <a:pathLst>
              <a:path w="851378" h="451231">
                <a:moveTo>
                  <a:pt x="0" y="0"/>
                </a:moveTo>
                <a:lnTo>
                  <a:pt x="851378" y="0"/>
                </a:lnTo>
                <a:lnTo>
                  <a:pt x="851378" y="451231"/>
                </a:lnTo>
                <a:lnTo>
                  <a:pt x="0" y="451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24206" y="6679251"/>
            <a:ext cx="6474990" cy="3237495"/>
          </a:xfrm>
          <a:custGeom>
            <a:avLst/>
            <a:gdLst/>
            <a:ahLst/>
            <a:cxnLst/>
            <a:rect l="l" t="t" r="r" b="b"/>
            <a:pathLst>
              <a:path w="6474990" h="3237495">
                <a:moveTo>
                  <a:pt x="0" y="0"/>
                </a:moveTo>
                <a:lnTo>
                  <a:pt x="6474990" y="0"/>
                </a:lnTo>
                <a:lnTo>
                  <a:pt x="6474990" y="3237495"/>
                </a:lnTo>
                <a:lnTo>
                  <a:pt x="0" y="3237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6991" y="2354060"/>
            <a:ext cx="6686881" cy="3577481"/>
          </a:xfrm>
          <a:custGeom>
            <a:avLst/>
            <a:gdLst/>
            <a:ahLst/>
            <a:cxnLst/>
            <a:rect l="l" t="t" r="r" b="b"/>
            <a:pathLst>
              <a:path w="6686881" h="3577481">
                <a:moveTo>
                  <a:pt x="0" y="0"/>
                </a:moveTo>
                <a:lnTo>
                  <a:pt x="6686881" y="0"/>
                </a:lnTo>
                <a:lnTo>
                  <a:pt x="6686881" y="3577482"/>
                </a:lnTo>
                <a:lnTo>
                  <a:pt x="0" y="3577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47688" y="2181090"/>
            <a:ext cx="6553171" cy="3497755"/>
          </a:xfrm>
          <a:custGeom>
            <a:avLst/>
            <a:gdLst/>
            <a:ahLst/>
            <a:cxnLst/>
            <a:rect l="l" t="t" r="r" b="b"/>
            <a:pathLst>
              <a:path w="6553171" h="3497755">
                <a:moveTo>
                  <a:pt x="0" y="0"/>
                </a:moveTo>
                <a:lnTo>
                  <a:pt x="6553170" y="0"/>
                </a:lnTo>
                <a:lnTo>
                  <a:pt x="6553170" y="3497755"/>
                </a:lnTo>
                <a:lnTo>
                  <a:pt x="0" y="34977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51406" y="6270293"/>
            <a:ext cx="6815801" cy="3646454"/>
          </a:xfrm>
          <a:custGeom>
            <a:avLst/>
            <a:gdLst/>
            <a:ahLst/>
            <a:cxnLst/>
            <a:rect l="l" t="t" r="r" b="b"/>
            <a:pathLst>
              <a:path w="6815801" h="3646454">
                <a:moveTo>
                  <a:pt x="0" y="0"/>
                </a:moveTo>
                <a:lnTo>
                  <a:pt x="6815802" y="0"/>
                </a:lnTo>
                <a:lnTo>
                  <a:pt x="6815802" y="3646453"/>
                </a:lnTo>
                <a:lnTo>
                  <a:pt x="0" y="3646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53257" y="278817"/>
            <a:ext cx="7581487" cy="6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3"/>
              </a:lnSpc>
            </a:pPr>
            <a:r>
              <a:rPr lang="en-US" sz="4535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392" y="1405539"/>
            <a:ext cx="6316704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Electricity Generation (ARIMA)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88210" y="6935081"/>
            <a:ext cx="4966190" cy="289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P, q from ACF and PACF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model: ARIMA(2,2,2) 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AIC: 852.40432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BIC: 862.063454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RMSE: 912.26  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MAE: 596.19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254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Ljung</a:t>
            </a:r>
            <a:r>
              <a:rPr lang="en-US" sz="225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-Box Test p-value: 0.7731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506142" y="5059861"/>
            <a:ext cx="459391" cy="243477"/>
          </a:xfrm>
          <a:custGeom>
            <a:avLst/>
            <a:gdLst/>
            <a:ahLst/>
            <a:cxnLst/>
            <a:rect l="l" t="t" r="r" b="b"/>
            <a:pathLst>
              <a:path w="459391" h="243477">
                <a:moveTo>
                  <a:pt x="0" y="0"/>
                </a:moveTo>
                <a:lnTo>
                  <a:pt x="459391" y="0"/>
                </a:lnTo>
                <a:lnTo>
                  <a:pt x="459391" y="243478"/>
                </a:lnTo>
                <a:lnTo>
                  <a:pt x="0" y="243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3048007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9221607" y="7861543"/>
            <a:ext cx="575421" cy="304973"/>
          </a:xfrm>
          <a:custGeom>
            <a:avLst/>
            <a:gdLst/>
            <a:ahLst/>
            <a:cxnLst/>
            <a:rect l="l" t="t" r="r" b="b"/>
            <a:pathLst>
              <a:path w="575421" h="304973">
                <a:moveTo>
                  <a:pt x="0" y="0"/>
                </a:moveTo>
                <a:lnTo>
                  <a:pt x="575421" y="0"/>
                </a:lnTo>
                <a:lnTo>
                  <a:pt x="575421" y="304973"/>
                </a:lnTo>
                <a:lnTo>
                  <a:pt x="0" y="3049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8" name="Object 8"/>
          <p:cNvGraphicFramePr/>
          <p:nvPr>
            <p:extLst>
              <p:ext uri="{D42A27DB-BD31-4B8C-83A1-F6EECF244321}">
                <p14:modId xmlns:p14="http://schemas.microsoft.com/office/powerpoint/2010/main" val="1214434800"/>
              </p:ext>
            </p:extLst>
          </p:nvPr>
        </p:nvGraphicFramePr>
        <p:xfrm>
          <a:off x="10785474" y="2212975"/>
          <a:ext cx="5902325" cy="253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5" imgW="6134135" imgH="2179352" progId="Excel.Sheet.12">
                  <p:embed/>
                </p:oleObj>
              </mc:Choice>
              <mc:Fallback>
                <p:oleObj name="Worksheet" r:id="rId5" imgW="6134135" imgH="21793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5474" y="2212975"/>
                        <a:ext cx="5902325" cy="253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>
            <p:extLst>
              <p:ext uri="{D42A27DB-BD31-4B8C-83A1-F6EECF244321}">
                <p14:modId xmlns:p14="http://schemas.microsoft.com/office/powerpoint/2010/main" val="2492164765"/>
              </p:ext>
            </p:extLst>
          </p:nvPr>
        </p:nvGraphicFramePr>
        <p:xfrm>
          <a:off x="10267950" y="5921375"/>
          <a:ext cx="6817413" cy="363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7" imgW="6957095" imgH="4122475" progId="Excel.Sheet.12">
                  <p:embed/>
                </p:oleObj>
              </mc:Choice>
              <mc:Fallback>
                <p:oleObj name="Worksheet" r:id="rId7" imgW="6957095" imgH="4122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67950" y="5921375"/>
                        <a:ext cx="6817413" cy="3633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0"/>
          <p:cNvSpPr/>
          <p:nvPr/>
        </p:nvSpPr>
        <p:spPr>
          <a:xfrm>
            <a:off x="1028700" y="5420821"/>
            <a:ext cx="7728050" cy="4134507"/>
          </a:xfrm>
          <a:custGeom>
            <a:avLst/>
            <a:gdLst/>
            <a:ahLst/>
            <a:cxnLst/>
            <a:rect l="l" t="t" r="r" b="b"/>
            <a:pathLst>
              <a:path w="7728050" h="4134507">
                <a:moveTo>
                  <a:pt x="0" y="0"/>
                </a:moveTo>
                <a:lnTo>
                  <a:pt x="7728050" y="0"/>
                </a:lnTo>
                <a:lnTo>
                  <a:pt x="7728050" y="4134507"/>
                </a:lnTo>
                <a:lnTo>
                  <a:pt x="0" y="41345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60423" y="131870"/>
            <a:ext cx="7767153" cy="6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6"/>
              </a:lnSpc>
            </a:pPr>
            <a:r>
              <a:rPr lang="en-US" sz="4646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8306" y="1144904"/>
            <a:ext cx="5654695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Electricity Generation  (VAR)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0778" y="2211001"/>
            <a:ext cx="7242197" cy="163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93"/>
              </a:lnSpc>
              <a:spcBef>
                <a:spcPct val="0"/>
              </a:spcBef>
            </a:pPr>
            <a:r>
              <a:rPr lang="en-US" sz="235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 model include variable net consumption ,net generation and GDP . All variable data are non stationary . After 1st differencing data does not become stationary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254292" y="5458921"/>
            <a:ext cx="4995994" cy="30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Optimal lag order of 3 based on AIC and BIC.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52963" y="1545369"/>
            <a:ext cx="6832400" cy="611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7"/>
              </a:lnSpc>
            </a:pPr>
            <a:r>
              <a:rPr lang="en-US" sz="181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Then perform Johansen Cointegration Test and its confirm that data are cointegrated.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99732" y="9704226"/>
            <a:ext cx="3521383" cy="34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RMSE  1193.72, MAE  598.63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233132" y="2441976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6" y="0"/>
                </a:lnTo>
                <a:lnTo>
                  <a:pt x="522326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3428289" y="2820392"/>
            <a:ext cx="575421" cy="304973"/>
          </a:xfrm>
          <a:custGeom>
            <a:avLst/>
            <a:gdLst/>
            <a:ahLst/>
            <a:cxnLst/>
            <a:rect l="l" t="t" r="r" b="b"/>
            <a:pathLst>
              <a:path w="575421" h="304973">
                <a:moveTo>
                  <a:pt x="0" y="0"/>
                </a:moveTo>
                <a:lnTo>
                  <a:pt x="575422" y="0"/>
                </a:lnTo>
                <a:lnTo>
                  <a:pt x="575422" y="304973"/>
                </a:lnTo>
                <a:lnTo>
                  <a:pt x="0" y="3049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7" name="Object 7"/>
          <p:cNvGraphicFramePr/>
          <p:nvPr>
            <p:extLst>
              <p:ext uri="{D42A27DB-BD31-4B8C-83A1-F6EECF244321}">
                <p14:modId xmlns:p14="http://schemas.microsoft.com/office/powerpoint/2010/main" val="3854843917"/>
              </p:ext>
            </p:extLst>
          </p:nvPr>
        </p:nvGraphicFramePr>
        <p:xfrm>
          <a:off x="793750" y="2486025"/>
          <a:ext cx="5621338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5" imgW="6743594" imgH="7467616" progId="Excel.Sheet.12">
                  <p:embed/>
                </p:oleObj>
              </mc:Choice>
              <mc:Fallback>
                <p:oleObj name="Worksheet" r:id="rId5" imgW="6743594" imgH="74676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486025"/>
                        <a:ext cx="5621338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>
          <a:xfrm>
            <a:off x="9958095" y="2868103"/>
            <a:ext cx="7127269" cy="3813089"/>
          </a:xfrm>
          <a:custGeom>
            <a:avLst/>
            <a:gdLst/>
            <a:ahLst/>
            <a:cxnLst/>
            <a:rect l="l" t="t" r="r" b="b"/>
            <a:pathLst>
              <a:path w="7127269" h="3813089">
                <a:moveTo>
                  <a:pt x="0" y="0"/>
                </a:moveTo>
                <a:lnTo>
                  <a:pt x="7127268" y="0"/>
                </a:lnTo>
                <a:lnTo>
                  <a:pt x="7127268" y="3813089"/>
                </a:lnTo>
                <a:lnTo>
                  <a:pt x="0" y="38130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48298" y="6561285"/>
            <a:ext cx="6963954" cy="3725715"/>
          </a:xfrm>
          <a:custGeom>
            <a:avLst/>
            <a:gdLst/>
            <a:ahLst/>
            <a:cxnLst/>
            <a:rect l="l" t="t" r="r" b="b"/>
            <a:pathLst>
              <a:path w="6963954" h="3725715">
                <a:moveTo>
                  <a:pt x="0" y="0"/>
                </a:moveTo>
                <a:lnTo>
                  <a:pt x="6963954" y="0"/>
                </a:lnTo>
                <a:lnTo>
                  <a:pt x="6963954" y="3725715"/>
                </a:lnTo>
                <a:lnTo>
                  <a:pt x="0" y="37257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17183" y="235652"/>
            <a:ext cx="8253635" cy="74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5"/>
              </a:lnSpc>
            </a:pPr>
            <a:r>
              <a:rPr lang="en-US" sz="4938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392" y="1348389"/>
            <a:ext cx="5881669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Electricity Generation (LSTM)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2063765"/>
            <a:ext cx="9144000" cy="71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6"/>
              </a:lnSpc>
            </a:pPr>
            <a:r>
              <a:rPr lang="en-US" sz="208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combination of time steps = 5  and  100 epochs in this LSTM model  has Low RMSE and MAE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45310" y="2029616"/>
            <a:ext cx="4460785" cy="27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6"/>
              </a:lnSpc>
              <a:spcBef>
                <a:spcPct val="0"/>
              </a:spcBef>
            </a:pPr>
            <a:r>
              <a:rPr lang="en-US" sz="16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</a:t>
            </a:r>
            <a:r>
              <a:rPr lang="en-US" sz="1618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combination of time steps and epochs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BBA27B-DC94-4683-9B97-D94C2BE13527}"/>
              </a:ext>
            </a:extLst>
          </p:cNvPr>
          <p:cNvCxnSpPr>
            <a:cxnSpLocks/>
          </p:cNvCxnSpPr>
          <p:nvPr/>
        </p:nvCxnSpPr>
        <p:spPr>
          <a:xfrm>
            <a:off x="6407944" y="2486025"/>
            <a:ext cx="0" cy="623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6F5368-7190-4E10-BBBD-6BCD2CC66B51}"/>
              </a:ext>
            </a:extLst>
          </p:cNvPr>
          <p:cNvCxnSpPr>
            <a:cxnSpLocks/>
          </p:cNvCxnSpPr>
          <p:nvPr/>
        </p:nvCxnSpPr>
        <p:spPr>
          <a:xfrm>
            <a:off x="793750" y="8620125"/>
            <a:ext cx="5621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5422738" y="5647125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5252391" y="4868500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7" name="Object 7"/>
          <p:cNvGraphicFramePr/>
          <p:nvPr>
            <p:extLst>
              <p:ext uri="{D42A27DB-BD31-4B8C-83A1-F6EECF244321}">
                <p14:modId xmlns:p14="http://schemas.microsoft.com/office/powerpoint/2010/main" val="1612778413"/>
              </p:ext>
            </p:extLst>
          </p:nvPr>
        </p:nvGraphicFramePr>
        <p:xfrm>
          <a:off x="1409620" y="2450480"/>
          <a:ext cx="86868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Worksheet" r:id="rId5" imgW="8397169" imgH="2537531" progId="Excel.Sheet.12">
                  <p:embed/>
                </p:oleObj>
              </mc:Choice>
              <mc:Fallback>
                <p:oleObj name="Worksheet" r:id="rId5" imgW="8397169" imgH="25375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620" y="2450480"/>
                        <a:ext cx="8686800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>
          <a:xfrm>
            <a:off x="9319050" y="5340743"/>
            <a:ext cx="8823552" cy="4698541"/>
          </a:xfrm>
          <a:custGeom>
            <a:avLst/>
            <a:gdLst/>
            <a:ahLst/>
            <a:cxnLst/>
            <a:rect l="l" t="t" r="r" b="b"/>
            <a:pathLst>
              <a:path w="8823552" h="4698541">
                <a:moveTo>
                  <a:pt x="0" y="0"/>
                </a:moveTo>
                <a:lnTo>
                  <a:pt x="8823552" y="0"/>
                </a:lnTo>
                <a:lnTo>
                  <a:pt x="8823552" y="4698541"/>
                </a:lnTo>
                <a:lnTo>
                  <a:pt x="0" y="46985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17183" y="85066"/>
            <a:ext cx="8253635" cy="74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5"/>
              </a:lnSpc>
            </a:pPr>
            <a:r>
              <a:rPr lang="en-US" sz="4938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1144904"/>
            <a:ext cx="10042869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Forecasting Electricity Generation using Best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15959" y="1890727"/>
            <a:ext cx="7812717" cy="47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4"/>
              </a:lnSpc>
            </a:pPr>
            <a:r>
              <a:rPr lang="en-US" sz="27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comparison for Net consumption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51061" y="6766406"/>
            <a:ext cx="566568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ARIMA is a great choice for forecasting net electricity consumption.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43219" y="2673215"/>
            <a:ext cx="474067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steady increase in net consumption over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13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17183" y="85066"/>
            <a:ext cx="8253635" cy="74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5"/>
              </a:lnSpc>
            </a:pPr>
            <a:r>
              <a:rPr lang="en-US" sz="4938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487" y="1844742"/>
            <a:ext cx="11801921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Forecasted yearly Electricity Generation And consumption Value </a:t>
            </a:r>
          </a:p>
        </p:txBody>
      </p:sp>
      <p:graphicFrame>
        <p:nvGraphicFramePr>
          <p:cNvPr id="8" name="Object 8"/>
          <p:cNvGraphicFramePr/>
          <p:nvPr>
            <p:extLst>
              <p:ext uri="{D42A27DB-BD31-4B8C-83A1-F6EECF244321}">
                <p14:modId xmlns:p14="http://schemas.microsoft.com/office/powerpoint/2010/main" val="1735831234"/>
              </p:ext>
            </p:extLst>
          </p:nvPr>
        </p:nvGraphicFramePr>
        <p:xfrm>
          <a:off x="1909763" y="3763963"/>
          <a:ext cx="4449762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Worksheet" r:id="rId3" imgW="5326486" imgH="6050248" progId="Excel.Sheet.12">
                  <p:embed/>
                </p:oleObj>
              </mc:Choice>
              <mc:Fallback>
                <p:oleObj name="Worksheet" r:id="rId3" imgW="5326486" imgH="60502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763" y="3763963"/>
                        <a:ext cx="4449762" cy="505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>
            <p:extLst>
              <p:ext uri="{D42A27DB-BD31-4B8C-83A1-F6EECF244321}">
                <p14:modId xmlns:p14="http://schemas.microsoft.com/office/powerpoint/2010/main" val="3679114213"/>
              </p:ext>
            </p:extLst>
          </p:nvPr>
        </p:nvGraphicFramePr>
        <p:xfrm>
          <a:off x="9655175" y="3763963"/>
          <a:ext cx="4487863" cy="470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Worksheet" r:id="rId5" imgW="5371994" imgH="5631093" progId="Excel.Sheet.12">
                  <p:embed/>
                </p:oleObj>
              </mc:Choice>
              <mc:Fallback>
                <p:oleObj name="Worksheet" r:id="rId5" imgW="5371994" imgH="56310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5175" y="3763963"/>
                        <a:ext cx="4487863" cy="470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FAE3B9-089A-4EC5-8E5B-6E15D0E6D367}"/>
              </a:ext>
            </a:extLst>
          </p:cNvPr>
          <p:cNvCxnSpPr/>
          <p:nvPr/>
        </p:nvCxnSpPr>
        <p:spPr>
          <a:xfrm>
            <a:off x="6359525" y="3763963"/>
            <a:ext cx="0" cy="473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DEAA7A-0C0B-46BF-9FBB-2ACB14B112B8}"/>
              </a:ext>
            </a:extLst>
          </p:cNvPr>
          <p:cNvCxnSpPr/>
          <p:nvPr/>
        </p:nvCxnSpPr>
        <p:spPr>
          <a:xfrm>
            <a:off x="14143038" y="3763963"/>
            <a:ext cx="0" cy="4884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B94E3-5B13-415E-9A61-ADF8ACA25074}"/>
              </a:ext>
            </a:extLst>
          </p:cNvPr>
          <p:cNvCxnSpPr/>
          <p:nvPr/>
        </p:nvCxnSpPr>
        <p:spPr>
          <a:xfrm>
            <a:off x="9655175" y="8467725"/>
            <a:ext cx="459422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821440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82727" y="990600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55598"/>
            <a:ext cx="16571013" cy="547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534" lvl="1" indent="-259267" algn="just">
              <a:lnSpc>
                <a:spcPts val="5523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ARIMA provides the most accurate results for predicting electricity generation in Bangladesh due to its simplicity and efficiency.</a:t>
            </a:r>
          </a:p>
          <a:p>
            <a:pPr marL="518534" lvl="1" indent="-259267" algn="just">
              <a:lnSpc>
                <a:spcPts val="5523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VAR/VECM captures complex factors affecting electricity consumption, offering a detailed understanding.</a:t>
            </a:r>
          </a:p>
          <a:p>
            <a:pPr marL="518534" lvl="1" indent="-259267" algn="just">
              <a:lnSpc>
                <a:spcPts val="5523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Forecasts indicate a rise in electricity generation and consumption, requiring increased infrastructure investment to meet growing demand.</a:t>
            </a:r>
          </a:p>
          <a:p>
            <a:pPr marL="518534" lvl="1" indent="-259267" algn="just">
              <a:lnSpc>
                <a:spcPts val="5523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 studies could focus on improving LSTM models, incorporating renewable energy sources, and assessing environmental impacts for a more comprehensive outlook on Bangladesh's energy future</a:t>
            </a:r>
          </a:p>
          <a:p>
            <a:pPr algn="just">
              <a:lnSpc>
                <a:spcPts val="5523"/>
              </a:lnSpc>
            </a:pPr>
            <a:endParaRPr lang="en-US" sz="2401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138453" y="1131185"/>
            <a:ext cx="5886609" cy="895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7"/>
              </a:lnSpc>
            </a:pPr>
            <a:r>
              <a:rPr lang="en-US" sz="5226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821440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82727" y="990600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15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2580" y="1346835"/>
            <a:ext cx="9946966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Limitations of the Study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855667"/>
            <a:ext cx="15040914" cy="296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400" lvl="1" indent="-311700" algn="just">
              <a:lnSpc>
                <a:spcPts val="6034"/>
              </a:lnSpc>
              <a:buFont typeface="Arial"/>
              <a:buChar char="•"/>
            </a:pPr>
            <a:r>
              <a:rPr lang="en-US" sz="2887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Annual Data Only :</a:t>
            </a:r>
            <a:r>
              <a:rPr lang="en-US" sz="28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Using yearly data (1971–2023) masks seasonal, monthly, daily demand fluctuations critical for operational planning.</a:t>
            </a:r>
          </a:p>
          <a:p>
            <a:pPr marL="623400" lvl="1" indent="-311700" algn="just">
              <a:lnSpc>
                <a:spcPts val="6034"/>
              </a:lnSpc>
              <a:buFont typeface="Arial"/>
              <a:buChar char="•"/>
            </a:pPr>
            <a:r>
              <a:rPr lang="en-US" sz="2887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Small Sample for Deep Learning:</a:t>
            </a:r>
            <a:r>
              <a:rPr lang="en-US" sz="28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With only 53 observations, LSTM models risk overfitting and may not capture genuine patterns.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79283" y="2535188"/>
            <a:ext cx="12423759" cy="2110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09"/>
              </a:lnSpc>
            </a:pPr>
            <a:r>
              <a:rPr lang="en-US" sz="13841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35200" y="425440"/>
            <a:ext cx="4048200" cy="732655"/>
            <a:chOff x="0" y="0"/>
            <a:chExt cx="1066193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6193" cy="192963"/>
            </a:xfrm>
            <a:custGeom>
              <a:avLst/>
              <a:gdLst/>
              <a:ahLst/>
              <a:cxnLst/>
              <a:rect l="l" t="t" r="r" b="b"/>
              <a:pathLst>
                <a:path w="1066193" h="192963">
                  <a:moveTo>
                    <a:pt x="0" y="0"/>
                  </a:moveTo>
                  <a:lnTo>
                    <a:pt x="1066193" y="0"/>
                  </a:lnTo>
                  <a:lnTo>
                    <a:pt x="1066193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66193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456215" y="2171700"/>
            <a:ext cx="6849245" cy="6886809"/>
          </a:xfrm>
          <a:custGeom>
            <a:avLst/>
            <a:gdLst/>
            <a:ahLst/>
            <a:cxnLst/>
            <a:rect l="l" t="t" r="r" b="b"/>
            <a:pathLst>
              <a:path w="6849245" h="6886809">
                <a:moveTo>
                  <a:pt x="0" y="0"/>
                </a:moveTo>
                <a:lnTo>
                  <a:pt x="6849245" y="0"/>
                </a:lnTo>
                <a:lnTo>
                  <a:pt x="6849245" y="6886810"/>
                </a:lnTo>
                <a:lnTo>
                  <a:pt x="0" y="688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2494" y="910444"/>
            <a:ext cx="4372035" cy="120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63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2265" y="2911618"/>
            <a:ext cx="8944527" cy="492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electricity forecasting is essential for Bangladesh's energy planning, given rapid population growth, urbanization, and industrialization. Electrification has reached 99.5% in 2023, and installed capacity has expanded significantly. However, overestimating or underestimating demand can lead to supply shortages or excessive investments, impacting the economy. This study compares three forecasting models — ARIMA, VAR, and LSTM — to predict electricity generation and consumption, aiming to support policy decisions and infrastructure planning.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70462" y="2264322"/>
            <a:ext cx="4620752" cy="3173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7"/>
              </a:lnSpc>
              <a:spcBef>
                <a:spcPct val="0"/>
              </a:spcBef>
            </a:pPr>
            <a:r>
              <a:rPr lang="en-US" sz="2569" b="1">
                <a:solidFill>
                  <a:srgbClr val="231F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</a:t>
            </a:r>
            <a:r>
              <a:rPr lang="en-US" sz="2569" b="1" strike="noStrike">
                <a:solidFill>
                  <a:srgbClr val="231F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Consumption Problems</a:t>
            </a:r>
          </a:p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Shortages</a:t>
            </a:r>
          </a:p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Costs</a:t>
            </a:r>
          </a:p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Depletion</a:t>
            </a:r>
          </a:p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Impact</a:t>
            </a:r>
          </a:p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Instability</a:t>
            </a:r>
          </a:p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Strain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49905" y="5707895"/>
            <a:ext cx="3618455" cy="266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6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</a:t>
            </a:r>
            <a:r>
              <a:rPr lang="en-US" sz="2497" b="1" strike="noStrike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Generation Problems:</a:t>
            </a:r>
          </a:p>
          <a:p>
            <a:pPr algn="ctr">
              <a:lnSpc>
                <a:spcPts val="3496"/>
              </a:lnSpc>
              <a:spcBef>
                <a:spcPct val="0"/>
              </a:spcBef>
            </a:pPr>
            <a:r>
              <a:rPr lang="en-US" sz="2497" u="none" strike="noStrik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Overcapacity</a:t>
            </a:r>
          </a:p>
          <a:p>
            <a:pPr algn="ctr">
              <a:lnSpc>
                <a:spcPts val="3496"/>
              </a:lnSpc>
              <a:spcBef>
                <a:spcPct val="0"/>
              </a:spcBef>
            </a:pPr>
            <a:r>
              <a:rPr lang="en-US" sz="2497" u="none" strike="noStrik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Burden</a:t>
            </a:r>
          </a:p>
          <a:p>
            <a:pPr algn="ctr">
              <a:lnSpc>
                <a:spcPts val="3496"/>
              </a:lnSpc>
              <a:spcBef>
                <a:spcPct val="0"/>
              </a:spcBef>
            </a:pPr>
            <a:r>
              <a:rPr lang="en-US" sz="2497" u="none" strike="noStrik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Impact</a:t>
            </a:r>
          </a:p>
          <a:p>
            <a:pPr algn="ctr">
              <a:lnSpc>
                <a:spcPts val="3496"/>
              </a:lnSpc>
              <a:spcBef>
                <a:spcPct val="0"/>
              </a:spcBef>
            </a:pPr>
            <a:r>
              <a:rPr lang="en-US" sz="2497" u="none" strike="noStrik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Operational Costs</a:t>
            </a:r>
          </a:p>
          <a:p>
            <a:pPr marL="0" lvl="0" indent="0" algn="ctr">
              <a:lnSpc>
                <a:spcPts val="3496"/>
              </a:lnSpc>
              <a:spcBef>
                <a:spcPct val="0"/>
              </a:spcBef>
            </a:pPr>
            <a:r>
              <a:rPr lang="en-US" sz="2497" u="none" strike="noStrik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Wastage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57462" y="556500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821440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972658"/>
            <a:ext cx="18288000" cy="2297683"/>
            <a:chOff x="0" y="0"/>
            <a:chExt cx="4816593" cy="6051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605151"/>
            </a:xfrm>
            <a:custGeom>
              <a:avLst/>
              <a:gdLst/>
              <a:ahLst/>
              <a:cxnLst/>
              <a:rect l="l" t="t" r="r" b="b"/>
              <a:pathLst>
                <a:path w="4816592" h="605151">
                  <a:moveTo>
                    <a:pt x="0" y="0"/>
                  </a:moveTo>
                  <a:lnTo>
                    <a:pt x="4816592" y="0"/>
                  </a:lnTo>
                  <a:lnTo>
                    <a:pt x="4816592" y="605151"/>
                  </a:lnTo>
                  <a:lnTo>
                    <a:pt x="0" y="60515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643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27104" y="1972658"/>
            <a:ext cx="18305579" cy="2297683"/>
            <a:chOff x="0" y="0"/>
            <a:chExt cx="2836013" cy="3559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36013" cy="355971"/>
            </a:xfrm>
            <a:custGeom>
              <a:avLst/>
              <a:gdLst/>
              <a:ahLst/>
              <a:cxnLst/>
              <a:rect l="l" t="t" r="r" b="b"/>
              <a:pathLst>
                <a:path w="2836013" h="355971">
                  <a:moveTo>
                    <a:pt x="0" y="0"/>
                  </a:moveTo>
                  <a:lnTo>
                    <a:pt x="2836013" y="0"/>
                  </a:lnTo>
                  <a:lnTo>
                    <a:pt x="2836013" y="355971"/>
                  </a:lnTo>
                  <a:lnTo>
                    <a:pt x="0" y="35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216918" y="2158004"/>
            <a:ext cx="5903935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Research 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882727" y="990600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84045" y="4773472"/>
            <a:ext cx="740055" cy="740055"/>
            <a:chOff x="0" y="0"/>
            <a:chExt cx="194912" cy="1949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58027" y="4946332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34861" y="4870132"/>
            <a:ext cx="11295475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explore historical trends in electricity generation and consumption.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84045" y="6018353"/>
            <a:ext cx="740055" cy="740055"/>
            <a:chOff x="0" y="0"/>
            <a:chExt cx="194912" cy="19491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58027" y="6212097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434861" y="6082875"/>
            <a:ext cx="8556629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and validate time-series forecasting models.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34861" y="7392880"/>
            <a:ext cx="1276855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the performance and accuracy of ARIMA, VECM, and LSTM models.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284045" y="7306665"/>
            <a:ext cx="740055" cy="740055"/>
            <a:chOff x="0" y="0"/>
            <a:chExt cx="194912" cy="19491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58027" y="7479525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02165" y="8642808"/>
            <a:ext cx="10463702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short-term forecasts for the period 2024–2028.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284045" y="8599170"/>
            <a:ext cx="740055" cy="740055"/>
            <a:chOff x="0" y="0"/>
            <a:chExt cx="194912" cy="19491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358027" y="8772030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821440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81751" y="1563620"/>
            <a:ext cx="5920669" cy="760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507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Research Gap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82727" y="990600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2633" y="4121708"/>
            <a:ext cx="17149554" cy="263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495" lvl="1" indent="-326747" algn="just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Few studies have compared </a:t>
            </a:r>
            <a:r>
              <a:rPr lang="en-US" sz="3026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ARIMA, VAR, and LSTM models using a unified dataset for Bangladesh.</a:t>
            </a:r>
          </a:p>
          <a:p>
            <a:pPr marL="653495" lvl="1" indent="-326747" algn="just">
              <a:lnSpc>
                <a:spcPts val="4237"/>
              </a:lnSpc>
              <a:spcBef>
                <a:spcPct val="0"/>
              </a:spcBef>
              <a:buFont typeface="Arial"/>
              <a:buChar char="•"/>
            </a:pPr>
            <a:r>
              <a:rPr lang="en-US" sz="3026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Hybrid models combining these methods remain underexplored. This study addresses these gaps by evaluating all three models on Bangladesh’s historical data (1971–2023).</a:t>
            </a:r>
          </a:p>
          <a:p>
            <a:pPr marL="0" lvl="0" indent="0" algn="just">
              <a:lnSpc>
                <a:spcPts val="4237"/>
              </a:lnSpc>
              <a:spcBef>
                <a:spcPct val="0"/>
              </a:spcBef>
            </a:pPr>
            <a:endParaRPr lang="en-US" sz="3026" u="none" strike="noStrike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79422" y="29604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79422" y="465205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32017" y="2303745"/>
            <a:ext cx="740055" cy="740055"/>
            <a:chOff x="0" y="0"/>
            <a:chExt cx="194912" cy="1949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5999" y="2476606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99409" y="2207966"/>
            <a:ext cx="2567369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Collection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99409" y="2549596"/>
            <a:ext cx="13366823" cy="137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2"/>
              </a:lnSpc>
            </a:pPr>
            <a:r>
              <a:rPr lang="en-US" sz="23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Bangladesh Power Development Board (BPDB) and Bangladesh Bureau of Statistics (BBS). It includes historical electricity generation and consumption data, along with socio-economic factors like GDP, population, and per capita consumption, covering the period from 1971 to 2023.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32017" y="4357237"/>
            <a:ext cx="740055" cy="740055"/>
            <a:chOff x="0" y="0"/>
            <a:chExt cx="194912" cy="1949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05999" y="4530097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9409" y="4309612"/>
            <a:ext cx="285435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Software and Tools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56868" y="4700460"/>
            <a:ext cx="10545057" cy="40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4"/>
              </a:lnSpc>
              <a:spcBef>
                <a:spcPct val="0"/>
              </a:spcBef>
            </a:pPr>
            <a:r>
              <a:rPr lang="en-US" sz="23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analysis and modeling were conducted using Python (version 3.11.13).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32017" y="5935111"/>
            <a:ext cx="740055" cy="740055"/>
            <a:chOff x="0" y="0"/>
            <a:chExt cx="194912" cy="1949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4912" cy="194912"/>
            </a:xfrm>
            <a:custGeom>
              <a:avLst/>
              <a:gdLst/>
              <a:ahLst/>
              <a:cxnLst/>
              <a:rect l="l" t="t" r="r" b="b"/>
              <a:pathLst>
                <a:path w="194912" h="194912">
                  <a:moveTo>
                    <a:pt x="0" y="0"/>
                  </a:moveTo>
                  <a:lnTo>
                    <a:pt x="194912" y="0"/>
                  </a:lnTo>
                  <a:lnTo>
                    <a:pt x="194912" y="194912"/>
                  </a:lnTo>
                  <a:lnTo>
                    <a:pt x="0" y="194912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4912" cy="233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605999" y="6107971"/>
            <a:ext cx="59209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56868" y="6219591"/>
            <a:ext cx="1340936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ARIMA , VAR , LSTM  are use for modeling and forecasting electricity Generation and consumption.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61670" y="7170821"/>
            <a:ext cx="13504562" cy="2582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3"/>
              </a:lnSpc>
            </a:pPr>
            <a:r>
              <a:rPr lang="en-US" sz="21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ARIMA</a:t>
            </a:r>
            <a:r>
              <a:rPr lang="en-US" sz="21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 A statistical method suitable for linear time series data.</a:t>
            </a:r>
          </a:p>
          <a:p>
            <a:pPr algn="just">
              <a:lnSpc>
                <a:spcPts val="5313"/>
              </a:lnSpc>
            </a:pPr>
            <a:r>
              <a:rPr lang="en-US" sz="21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VECM</a:t>
            </a:r>
            <a:r>
              <a:rPr lang="en-US" sz="21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 A model that captures long-term relationships among multiple variables like GDP and electricity generation.</a:t>
            </a:r>
          </a:p>
          <a:p>
            <a:pPr algn="just">
              <a:lnSpc>
                <a:spcPts val="5313"/>
              </a:lnSpc>
            </a:pPr>
            <a:r>
              <a:rPr lang="en-US" sz="21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LSTM</a:t>
            </a:r>
            <a:r>
              <a:rPr lang="en-US" sz="21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 A deep learning model for capturing complex, nonlinear patterns in time series data.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2017" y="512516"/>
            <a:ext cx="654040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Methodology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56868" y="5830336"/>
            <a:ext cx="1448448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352952"/>
            <a:ext cx="7333037" cy="3170812"/>
          </a:xfrm>
          <a:custGeom>
            <a:avLst/>
            <a:gdLst/>
            <a:ahLst/>
            <a:cxnLst/>
            <a:rect l="l" t="t" r="r" b="b"/>
            <a:pathLst>
              <a:path w="7333037" h="3170812">
                <a:moveTo>
                  <a:pt x="0" y="0"/>
                </a:moveTo>
                <a:lnTo>
                  <a:pt x="7333037" y="0"/>
                </a:lnTo>
                <a:lnTo>
                  <a:pt x="7333037" y="3170812"/>
                </a:lnTo>
                <a:lnTo>
                  <a:pt x="0" y="3170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07" b="-1264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22236" y="2206224"/>
            <a:ext cx="3776454" cy="3970936"/>
          </a:xfrm>
          <a:custGeom>
            <a:avLst/>
            <a:gdLst/>
            <a:ahLst/>
            <a:cxnLst/>
            <a:rect l="l" t="t" r="r" b="b"/>
            <a:pathLst>
              <a:path w="6455186" h="3437819">
                <a:moveTo>
                  <a:pt x="0" y="0"/>
                </a:moveTo>
                <a:lnTo>
                  <a:pt x="6455186" y="0"/>
                </a:lnTo>
                <a:lnTo>
                  <a:pt x="6455186" y="3437820"/>
                </a:lnTo>
                <a:lnTo>
                  <a:pt x="0" y="343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6257027"/>
            <a:ext cx="7356220" cy="3659720"/>
          </a:xfrm>
          <a:custGeom>
            <a:avLst/>
            <a:gdLst/>
            <a:ahLst/>
            <a:cxnLst/>
            <a:rect l="l" t="t" r="r" b="b"/>
            <a:pathLst>
              <a:path w="7356220" h="3659720">
                <a:moveTo>
                  <a:pt x="0" y="0"/>
                </a:moveTo>
                <a:lnTo>
                  <a:pt x="7356220" y="0"/>
                </a:lnTo>
                <a:lnTo>
                  <a:pt x="7356220" y="3659719"/>
                </a:lnTo>
                <a:lnTo>
                  <a:pt x="0" y="365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73035" y="3770050"/>
            <a:ext cx="857676" cy="454569"/>
          </a:xfrm>
          <a:custGeom>
            <a:avLst/>
            <a:gdLst/>
            <a:ahLst/>
            <a:cxnLst/>
            <a:rect l="l" t="t" r="r" b="b"/>
            <a:pathLst>
              <a:path w="857676" h="454569">
                <a:moveTo>
                  <a:pt x="0" y="0"/>
                </a:moveTo>
                <a:lnTo>
                  <a:pt x="857677" y="0"/>
                </a:lnTo>
                <a:lnTo>
                  <a:pt x="857677" y="454569"/>
                </a:lnTo>
                <a:lnTo>
                  <a:pt x="0" y="454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3155002" y="6038103"/>
            <a:ext cx="851378" cy="451231"/>
          </a:xfrm>
          <a:custGeom>
            <a:avLst/>
            <a:gdLst/>
            <a:ahLst/>
            <a:cxnLst/>
            <a:rect l="l" t="t" r="r" b="b"/>
            <a:pathLst>
              <a:path w="851378" h="451231">
                <a:moveTo>
                  <a:pt x="0" y="0"/>
                </a:moveTo>
                <a:lnTo>
                  <a:pt x="851378" y="0"/>
                </a:lnTo>
                <a:lnTo>
                  <a:pt x="851378" y="451230"/>
                </a:lnTo>
                <a:lnTo>
                  <a:pt x="0" y="45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8819658" y="7846768"/>
            <a:ext cx="851378" cy="451231"/>
          </a:xfrm>
          <a:custGeom>
            <a:avLst/>
            <a:gdLst/>
            <a:ahLst/>
            <a:cxnLst/>
            <a:rect l="l" t="t" r="r" b="b"/>
            <a:pathLst>
              <a:path w="851378" h="451231">
                <a:moveTo>
                  <a:pt x="0" y="0"/>
                </a:moveTo>
                <a:lnTo>
                  <a:pt x="851378" y="0"/>
                </a:lnTo>
                <a:lnTo>
                  <a:pt x="851378" y="451231"/>
                </a:lnTo>
                <a:lnTo>
                  <a:pt x="0" y="451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24206" y="6679251"/>
            <a:ext cx="6474990" cy="3237495"/>
          </a:xfrm>
          <a:custGeom>
            <a:avLst/>
            <a:gdLst/>
            <a:ahLst/>
            <a:cxnLst/>
            <a:rect l="l" t="t" r="r" b="b"/>
            <a:pathLst>
              <a:path w="6474990" h="3237495">
                <a:moveTo>
                  <a:pt x="0" y="0"/>
                </a:moveTo>
                <a:lnTo>
                  <a:pt x="6474990" y="0"/>
                </a:lnTo>
                <a:lnTo>
                  <a:pt x="6474990" y="3237495"/>
                </a:lnTo>
                <a:lnTo>
                  <a:pt x="0" y="32374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53257" y="278817"/>
            <a:ext cx="7581487" cy="6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3"/>
              </a:lnSpc>
            </a:pPr>
            <a:r>
              <a:rPr lang="en-US" sz="4535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392" y="1405539"/>
            <a:ext cx="6316704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Electricity Consumption (ARIMA)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53800" y="6765439"/>
            <a:ext cx="4411691" cy="2836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P, q from ACF and PACF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model: ARIMA(2,2,0) 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AIC: 822.745930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BIC: 828.541407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RMSE: 719.77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MAE: 502.35</a:t>
            </a:r>
          </a:p>
          <a:p>
            <a:pPr marL="486752" lvl="1" indent="-243376" algn="ctr">
              <a:lnSpc>
                <a:spcPts val="3156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Ljung</a:t>
            </a: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-Box Test p-value: 0.8231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D045A8-0395-45A2-AFA4-B369910B8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80692" y="2286091"/>
            <a:ext cx="4414132" cy="1788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9F1300-DE5F-434B-B381-C5F01C27F0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63600" y="4076700"/>
            <a:ext cx="4414132" cy="1846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432027" y="4801591"/>
            <a:ext cx="459391" cy="243477"/>
          </a:xfrm>
          <a:custGeom>
            <a:avLst/>
            <a:gdLst/>
            <a:ahLst/>
            <a:cxnLst/>
            <a:rect l="l" t="t" r="r" b="b"/>
            <a:pathLst>
              <a:path w="459391" h="243477">
                <a:moveTo>
                  <a:pt x="0" y="0"/>
                </a:moveTo>
                <a:lnTo>
                  <a:pt x="459391" y="0"/>
                </a:lnTo>
                <a:lnTo>
                  <a:pt x="459391" y="243477"/>
                </a:lnTo>
                <a:lnTo>
                  <a:pt x="0" y="243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3048007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9057568" y="7861716"/>
            <a:ext cx="575421" cy="304973"/>
          </a:xfrm>
          <a:custGeom>
            <a:avLst/>
            <a:gdLst/>
            <a:ahLst/>
            <a:cxnLst/>
            <a:rect l="l" t="t" r="r" b="b"/>
            <a:pathLst>
              <a:path w="575421" h="304973">
                <a:moveTo>
                  <a:pt x="0" y="0"/>
                </a:moveTo>
                <a:lnTo>
                  <a:pt x="575421" y="0"/>
                </a:lnTo>
                <a:lnTo>
                  <a:pt x="575421" y="304973"/>
                </a:lnTo>
                <a:lnTo>
                  <a:pt x="0" y="3049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08331" y="5451862"/>
            <a:ext cx="8052249" cy="4297888"/>
          </a:xfrm>
          <a:custGeom>
            <a:avLst/>
            <a:gdLst/>
            <a:ahLst/>
            <a:cxnLst/>
            <a:rect l="l" t="t" r="r" b="b"/>
            <a:pathLst>
              <a:path w="8052249" h="4297888">
                <a:moveTo>
                  <a:pt x="0" y="0"/>
                </a:moveTo>
                <a:lnTo>
                  <a:pt x="8052248" y="0"/>
                </a:lnTo>
                <a:lnTo>
                  <a:pt x="8052248" y="4297888"/>
                </a:lnTo>
                <a:lnTo>
                  <a:pt x="0" y="42978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0423" y="469400"/>
            <a:ext cx="7767153" cy="6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6"/>
              </a:lnSpc>
            </a:pPr>
            <a:r>
              <a:rPr lang="en-US" sz="4646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392" y="1685029"/>
            <a:ext cx="6316704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Electricity Consumption (VAR)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0052" y="2547088"/>
            <a:ext cx="7242197" cy="163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93"/>
              </a:lnSpc>
              <a:spcBef>
                <a:spcPct val="0"/>
              </a:spcBef>
            </a:pPr>
            <a:r>
              <a:rPr lang="en-US" sz="235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 model include variable net consumption ,net generation and GDP . All variable data are non stationary . After 1st differencing data does not become stationary 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54292" y="5148093"/>
            <a:ext cx="4995994" cy="30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Optimal lag order of 3 based on AIC and BIC.</a:t>
            </a:r>
          </a:p>
        </p:txBody>
      </p:sp>
      <p:graphicFrame>
        <p:nvGraphicFramePr>
          <p:cNvPr id="14" name="Object 14"/>
          <p:cNvGraphicFramePr/>
          <p:nvPr>
            <p:extLst>
              <p:ext uri="{D42A27DB-BD31-4B8C-83A1-F6EECF244321}">
                <p14:modId xmlns:p14="http://schemas.microsoft.com/office/powerpoint/2010/main" val="227871253"/>
              </p:ext>
            </p:extLst>
          </p:nvPr>
        </p:nvGraphicFramePr>
        <p:xfrm>
          <a:off x="10591800" y="2527596"/>
          <a:ext cx="5202027" cy="193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6" imgW="6134135" imgH="2613857" progId="Excel.Sheet.12">
                  <p:embed/>
                </p:oleObj>
              </mc:Choice>
              <mc:Fallback>
                <p:oleObj name="Worksheet" r:id="rId6" imgW="6134135" imgH="2613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91800" y="2527596"/>
                        <a:ext cx="5202027" cy="1930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10245523" y="1911640"/>
            <a:ext cx="6832400" cy="611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7"/>
              </a:lnSpc>
            </a:pPr>
            <a:r>
              <a:rPr lang="en-US" sz="181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Then perform Johansen Cointegration Test and its confirm that data are cointegrated.</a:t>
            </a:r>
          </a:p>
        </p:txBody>
      </p:sp>
      <p:graphicFrame>
        <p:nvGraphicFramePr>
          <p:cNvPr id="16" name="Object 16"/>
          <p:cNvGraphicFramePr/>
          <p:nvPr>
            <p:extLst>
              <p:ext uri="{D42A27DB-BD31-4B8C-83A1-F6EECF244321}">
                <p14:modId xmlns:p14="http://schemas.microsoft.com/office/powerpoint/2010/main" val="3379909684"/>
              </p:ext>
            </p:extLst>
          </p:nvPr>
        </p:nvGraphicFramePr>
        <p:xfrm>
          <a:off x="9982200" y="5448300"/>
          <a:ext cx="8052249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8" imgW="6957095" imgH="4122475" progId="Excel.Sheet.12">
                  <p:embed/>
                </p:oleObj>
              </mc:Choice>
              <mc:Fallback>
                <p:oleObj name="Worksheet" r:id="rId8" imgW="6957095" imgH="4122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82200" y="5448300"/>
                        <a:ext cx="8052249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773764" y="9702125"/>
            <a:ext cx="3521383" cy="34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RMSE 450.08, MAE 263.88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2462B8-AE6D-447A-804F-8552F8D479C2}"/>
              </a:ext>
            </a:extLst>
          </p:cNvPr>
          <p:cNvCxnSpPr/>
          <p:nvPr/>
        </p:nvCxnSpPr>
        <p:spPr>
          <a:xfrm>
            <a:off x="15760700" y="2547088"/>
            <a:ext cx="0" cy="1905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AD1E7E-3DEB-408D-A337-A08E0AB0AE40}"/>
              </a:ext>
            </a:extLst>
          </p:cNvPr>
          <p:cNvCxnSpPr/>
          <p:nvPr/>
        </p:nvCxnSpPr>
        <p:spPr>
          <a:xfrm>
            <a:off x="10680700" y="4452938"/>
            <a:ext cx="52020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38559" y="2208488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4"/>
                </a:lnTo>
                <a:lnTo>
                  <a:pt x="0" y="2768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3374660" y="2822240"/>
            <a:ext cx="575421" cy="304973"/>
          </a:xfrm>
          <a:custGeom>
            <a:avLst/>
            <a:gdLst/>
            <a:ahLst/>
            <a:cxnLst/>
            <a:rect l="l" t="t" r="r" b="b"/>
            <a:pathLst>
              <a:path w="575421" h="304973">
                <a:moveTo>
                  <a:pt x="0" y="0"/>
                </a:moveTo>
                <a:lnTo>
                  <a:pt x="575421" y="0"/>
                </a:lnTo>
                <a:lnTo>
                  <a:pt x="575421" y="304974"/>
                </a:lnTo>
                <a:lnTo>
                  <a:pt x="0" y="3049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7" name="Object 7"/>
          <p:cNvGraphicFramePr/>
          <p:nvPr>
            <p:extLst>
              <p:ext uri="{D42A27DB-BD31-4B8C-83A1-F6EECF244321}">
                <p14:modId xmlns:p14="http://schemas.microsoft.com/office/powerpoint/2010/main" val="730469678"/>
              </p:ext>
            </p:extLst>
          </p:nvPr>
        </p:nvGraphicFramePr>
        <p:xfrm>
          <a:off x="665163" y="2114550"/>
          <a:ext cx="5716587" cy="641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5" imgW="7231415" imgH="7688493" progId="Excel.Sheet.12">
                  <p:embed/>
                </p:oleObj>
              </mc:Choice>
              <mc:Fallback>
                <p:oleObj name="Worksheet" r:id="rId5" imgW="7231415" imgH="7688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163" y="2114550"/>
                        <a:ext cx="5716587" cy="641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>
          <a:xfrm>
            <a:off x="9988306" y="2831852"/>
            <a:ext cx="7043157" cy="3768089"/>
          </a:xfrm>
          <a:custGeom>
            <a:avLst/>
            <a:gdLst/>
            <a:ahLst/>
            <a:cxnLst/>
            <a:rect l="l" t="t" r="r" b="b"/>
            <a:pathLst>
              <a:path w="7043157" h="3768089">
                <a:moveTo>
                  <a:pt x="0" y="0"/>
                </a:moveTo>
                <a:lnTo>
                  <a:pt x="7043157" y="0"/>
                </a:lnTo>
                <a:lnTo>
                  <a:pt x="7043157" y="3768089"/>
                </a:lnTo>
                <a:lnTo>
                  <a:pt x="0" y="37680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60888" y="6599941"/>
            <a:ext cx="6870574" cy="3675757"/>
          </a:xfrm>
          <a:custGeom>
            <a:avLst/>
            <a:gdLst/>
            <a:ahLst/>
            <a:cxnLst/>
            <a:rect l="l" t="t" r="r" b="b"/>
            <a:pathLst>
              <a:path w="6870574" h="3675757">
                <a:moveTo>
                  <a:pt x="0" y="0"/>
                </a:moveTo>
                <a:lnTo>
                  <a:pt x="6870575" y="0"/>
                </a:lnTo>
                <a:lnTo>
                  <a:pt x="6870575" y="3675757"/>
                </a:lnTo>
                <a:lnTo>
                  <a:pt x="0" y="36757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35468" y="141547"/>
            <a:ext cx="5786958" cy="525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3462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392" y="778577"/>
            <a:ext cx="6316704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Electricity Consumption (LSTM)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18061" y="1968694"/>
            <a:ext cx="8481534" cy="71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6"/>
              </a:lnSpc>
            </a:pPr>
            <a:r>
              <a:rPr lang="en-US" sz="208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combination of time steps = 4  and  100 epochs in this LSTM model  has Low RMSE and MAE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45310" y="1678332"/>
            <a:ext cx="4460785" cy="27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6"/>
              </a:lnSpc>
              <a:spcBef>
                <a:spcPct val="0"/>
              </a:spcBef>
            </a:pPr>
            <a:r>
              <a:rPr lang="en-US" sz="16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</a:t>
            </a:r>
            <a:r>
              <a:rPr lang="en-US" sz="1618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combination of time steps and epochs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B0E16D-CC4E-4E7D-A8F0-FFA5A7F3A2C1}"/>
              </a:ext>
            </a:extLst>
          </p:cNvPr>
          <p:cNvCxnSpPr/>
          <p:nvPr/>
        </p:nvCxnSpPr>
        <p:spPr>
          <a:xfrm>
            <a:off x="6381750" y="2114550"/>
            <a:ext cx="0" cy="641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3481BD-ED99-47F9-87DF-740CA2DBBE20}"/>
              </a:ext>
            </a:extLst>
          </p:cNvPr>
          <p:cNvCxnSpPr/>
          <p:nvPr/>
        </p:nvCxnSpPr>
        <p:spPr>
          <a:xfrm>
            <a:off x="665163" y="8529638"/>
            <a:ext cx="57165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2727" y="459875"/>
            <a:ext cx="2405273" cy="732655"/>
            <a:chOff x="0" y="0"/>
            <a:chExt cx="633488" cy="192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488" cy="192963"/>
            </a:xfrm>
            <a:custGeom>
              <a:avLst/>
              <a:gdLst/>
              <a:ahLst/>
              <a:cxnLst/>
              <a:rect l="l" t="t" r="r" b="b"/>
              <a:pathLst>
                <a:path w="633488" h="192963">
                  <a:moveTo>
                    <a:pt x="0" y="0"/>
                  </a:moveTo>
                  <a:lnTo>
                    <a:pt x="633488" y="0"/>
                  </a:lnTo>
                  <a:lnTo>
                    <a:pt x="633488" y="192963"/>
                  </a:lnTo>
                  <a:lnTo>
                    <a:pt x="0" y="192963"/>
                  </a:lnTo>
                  <a:close/>
                </a:path>
              </a:pathLst>
            </a:custGeom>
            <a:solidFill>
              <a:srgbClr val="C241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3488" cy="231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5422738" y="5647125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Object 6"/>
          <p:cNvGraphicFramePr/>
          <p:nvPr>
            <p:extLst>
              <p:ext uri="{D42A27DB-BD31-4B8C-83A1-F6EECF244321}">
                <p14:modId xmlns:p14="http://schemas.microsoft.com/office/powerpoint/2010/main" val="4098841426"/>
              </p:ext>
            </p:extLst>
          </p:nvPr>
        </p:nvGraphicFramePr>
        <p:xfrm>
          <a:off x="404109" y="2772200"/>
          <a:ext cx="946467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5" imgW="11346215" imgH="2567806" progId="Excel.Sheet.12">
                  <p:embed/>
                </p:oleObj>
              </mc:Choice>
              <mc:Fallback>
                <p:oleObj name="Worksheet" r:id="rId5" imgW="11346215" imgH="2567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109" y="2772200"/>
                        <a:ext cx="9464675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7"/>
          <p:cNvSpPr/>
          <p:nvPr/>
        </p:nvSpPr>
        <p:spPr>
          <a:xfrm>
            <a:off x="9411152" y="5560079"/>
            <a:ext cx="8876848" cy="4726921"/>
          </a:xfrm>
          <a:custGeom>
            <a:avLst/>
            <a:gdLst/>
            <a:ahLst/>
            <a:cxnLst/>
            <a:rect l="l" t="t" r="r" b="b"/>
            <a:pathLst>
              <a:path w="8876848" h="4726921">
                <a:moveTo>
                  <a:pt x="0" y="0"/>
                </a:moveTo>
                <a:lnTo>
                  <a:pt x="8876848" y="0"/>
                </a:lnTo>
                <a:lnTo>
                  <a:pt x="8876848" y="4726921"/>
                </a:lnTo>
                <a:lnTo>
                  <a:pt x="0" y="47269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882727" y="629034"/>
            <a:ext cx="137657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Page 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17183" y="85066"/>
            <a:ext cx="8253635" cy="74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5"/>
              </a:lnSpc>
            </a:pPr>
            <a:r>
              <a:rPr lang="en-US" sz="4938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Analysis And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144904"/>
            <a:ext cx="10042869" cy="46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51" lvl="1" indent="-300275" algn="ctr">
              <a:lnSpc>
                <a:spcPts val="3894"/>
              </a:lnSpc>
              <a:buFont typeface="Arial"/>
              <a:buChar char="•"/>
            </a:pPr>
            <a:r>
              <a:rPr lang="en-US" sz="27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Forecasting Electricity Consumption using Best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5959" y="1890727"/>
            <a:ext cx="7812717" cy="47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4"/>
              </a:lnSpc>
            </a:pPr>
            <a:r>
              <a:rPr lang="en-US" sz="27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comparison for Net consumption data</a:t>
            </a:r>
          </a:p>
        </p:txBody>
      </p:sp>
      <p:sp>
        <p:nvSpPr>
          <p:cNvPr id="12" name="Freeform 12"/>
          <p:cNvSpPr/>
          <p:nvPr/>
        </p:nvSpPr>
        <p:spPr>
          <a:xfrm rot="-5400000">
            <a:off x="15252391" y="4868500"/>
            <a:ext cx="522327" cy="276833"/>
          </a:xfrm>
          <a:custGeom>
            <a:avLst/>
            <a:gdLst/>
            <a:ahLst/>
            <a:cxnLst/>
            <a:rect l="l" t="t" r="r" b="b"/>
            <a:pathLst>
              <a:path w="522327" h="276833">
                <a:moveTo>
                  <a:pt x="0" y="0"/>
                </a:moveTo>
                <a:lnTo>
                  <a:pt x="522327" y="0"/>
                </a:lnTo>
                <a:lnTo>
                  <a:pt x="522327" y="276833"/>
                </a:lnTo>
                <a:lnTo>
                  <a:pt x="0" y="27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51061" y="6766406"/>
            <a:ext cx="566568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VECM is a great choice for forecasting net electricity consumption.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43219" y="2673215"/>
            <a:ext cx="474067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steady increase in net consumption over time.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CB752D-91BD-48DE-8867-B07136CF4502}"/>
              </a:ext>
            </a:extLst>
          </p:cNvPr>
          <p:cNvCxnSpPr/>
          <p:nvPr/>
        </p:nvCxnSpPr>
        <p:spPr>
          <a:xfrm>
            <a:off x="9821863" y="2740025"/>
            <a:ext cx="0" cy="17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985425-FC80-4F00-BBF5-E11BB5B8150E}"/>
              </a:ext>
            </a:extLst>
          </p:cNvPr>
          <p:cNvCxnSpPr/>
          <p:nvPr/>
        </p:nvCxnSpPr>
        <p:spPr>
          <a:xfrm>
            <a:off x="404109" y="4514850"/>
            <a:ext cx="9464675" cy="3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893</Words>
  <Application>Microsoft Office PowerPoint</Application>
  <PresentationFormat>Custom</PresentationFormat>
  <Paragraphs>119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Calibri</vt:lpstr>
      <vt:lpstr>Open Sans Medium</vt:lpstr>
      <vt:lpstr>Poppins Bold</vt:lpstr>
      <vt:lpstr>Canva Sans Bold</vt:lpstr>
      <vt:lpstr>Canva Sans</vt:lpstr>
      <vt:lpstr>Open Sans</vt:lpstr>
      <vt:lpstr>Arial</vt:lpstr>
      <vt:lpstr>Times New Roman</vt:lpstr>
      <vt:lpstr>Open Sauce Bold</vt:lpstr>
      <vt:lpstr>Times New Roman Bold</vt:lpstr>
      <vt:lpstr>Open Sans Bold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Research Presentation</dc:title>
  <dc:creator>forhad</dc:creator>
  <cp:lastModifiedBy>FORHAD HOSSEN</cp:lastModifiedBy>
  <cp:revision>5</cp:revision>
  <dcterms:created xsi:type="dcterms:W3CDTF">2006-08-16T00:00:00Z</dcterms:created>
  <dcterms:modified xsi:type="dcterms:W3CDTF">2025-09-13T16:47:28Z</dcterms:modified>
  <dc:identifier>DAGvenEg3x8</dc:identifier>
</cp:coreProperties>
</file>