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3" r:id="rId5"/>
    <p:sldId id="274" r:id="rId6"/>
    <p:sldId id="275" r:id="rId7"/>
    <p:sldId id="266" r:id="rId8"/>
    <p:sldId id="260" r:id="rId9"/>
    <p:sldId id="276" r:id="rId10"/>
    <p:sldId id="277" r:id="rId11"/>
    <p:sldId id="278" r:id="rId12"/>
    <p:sldId id="27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557B6-208A-48A8-8022-86E59DC3EC02}" v="62" dt="2020-12-10T23:02:26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8" d="100"/>
          <a:sy n="118" d="100"/>
        </p:scale>
        <p:origin x="173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2EDEA-44F3-4589-936A-DBC68CE3BD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568C1-C41C-4F89-89A7-3C59B395F9AE}">
      <dgm:prSet/>
      <dgm:spPr/>
      <dgm:t>
        <a:bodyPr/>
        <a:lstStyle/>
        <a:p>
          <a:r>
            <a:rPr lang="en-US" dirty="0"/>
            <a:t>From SEDAC</a:t>
          </a:r>
        </a:p>
      </dgm:t>
    </dgm:pt>
    <dgm:pt modelId="{64AD2CD2-4A51-44C4-939D-B61C65BCBBDC}" type="parTrans" cxnId="{99794440-2B81-42A6-A443-8C277783B4EA}">
      <dgm:prSet/>
      <dgm:spPr/>
      <dgm:t>
        <a:bodyPr/>
        <a:lstStyle/>
        <a:p>
          <a:endParaRPr lang="en-US"/>
        </a:p>
      </dgm:t>
    </dgm:pt>
    <dgm:pt modelId="{0C5AE4A8-4928-4637-8DD9-1A068A5789BC}" type="sibTrans" cxnId="{99794440-2B81-42A6-A443-8C277783B4EA}">
      <dgm:prSet/>
      <dgm:spPr/>
      <dgm:t>
        <a:bodyPr/>
        <a:lstStyle/>
        <a:p>
          <a:endParaRPr lang="en-US"/>
        </a:p>
      </dgm:t>
    </dgm:pt>
    <dgm:pt modelId="{C270B36F-8BF1-4DF8-BAB2-AA0C98408AE1}">
      <dgm:prSet/>
      <dgm:spPr/>
      <dgm:t>
        <a:bodyPr/>
        <a:lstStyle/>
        <a:p>
          <a:r>
            <a:rPr lang="en-US" dirty="0"/>
            <a:t>2106 rows </a:t>
          </a:r>
        </a:p>
      </dgm:t>
    </dgm:pt>
    <dgm:pt modelId="{21AB7910-87B2-4BB4-B969-E775F3BD380C}" type="parTrans" cxnId="{53E6EE7C-54C5-4A58-AFAE-DAAD003921B1}">
      <dgm:prSet/>
      <dgm:spPr/>
      <dgm:t>
        <a:bodyPr/>
        <a:lstStyle/>
        <a:p>
          <a:endParaRPr lang="en-US"/>
        </a:p>
      </dgm:t>
    </dgm:pt>
    <dgm:pt modelId="{D57B3A45-562F-4BB0-BA86-081D332C3A2F}" type="sibTrans" cxnId="{53E6EE7C-54C5-4A58-AFAE-DAAD003921B1}">
      <dgm:prSet/>
      <dgm:spPr/>
      <dgm:t>
        <a:bodyPr/>
        <a:lstStyle/>
        <a:p>
          <a:endParaRPr lang="en-US"/>
        </a:p>
      </dgm:t>
    </dgm:pt>
    <dgm:pt modelId="{88211830-3393-4A26-BDC0-0A7B46B8A622}">
      <dgm:prSet/>
      <dgm:spPr/>
      <dgm:t>
        <a:bodyPr/>
        <a:lstStyle/>
        <a:p>
          <a:r>
            <a:rPr lang="en-US" dirty="0"/>
            <a:t>6 variables</a:t>
          </a:r>
        </a:p>
      </dgm:t>
    </dgm:pt>
    <dgm:pt modelId="{271666AB-3659-461E-8575-0C1562122BEB}" type="parTrans" cxnId="{A7659D37-4217-4ECB-BB38-7504B2B3979E}">
      <dgm:prSet/>
      <dgm:spPr/>
      <dgm:t>
        <a:bodyPr/>
        <a:lstStyle/>
        <a:p>
          <a:endParaRPr lang="en-US"/>
        </a:p>
      </dgm:t>
    </dgm:pt>
    <dgm:pt modelId="{856FBD6D-95A1-4CB8-9C81-58A296EF4EE9}" type="sibTrans" cxnId="{A7659D37-4217-4ECB-BB38-7504B2B3979E}">
      <dgm:prSet/>
      <dgm:spPr/>
      <dgm:t>
        <a:bodyPr/>
        <a:lstStyle/>
        <a:p>
          <a:endParaRPr lang="en-US"/>
        </a:p>
      </dgm:t>
    </dgm:pt>
    <dgm:pt modelId="{379355C4-1C7E-42E0-A470-C8A79D15A287}">
      <dgm:prSet/>
      <dgm:spPr/>
      <dgm:t>
        <a:bodyPr/>
        <a:lstStyle/>
        <a:p>
          <a:r>
            <a:rPr lang="en-US" dirty="0"/>
            <a:t>Require pre-processing</a:t>
          </a:r>
        </a:p>
      </dgm:t>
    </dgm:pt>
    <dgm:pt modelId="{7A19C839-D8CA-436F-859A-EE90B7532EE6}" type="parTrans" cxnId="{FF05D2EB-8B1D-4693-85A9-140179A5A2F6}">
      <dgm:prSet/>
      <dgm:spPr/>
      <dgm:t>
        <a:bodyPr/>
        <a:lstStyle/>
        <a:p>
          <a:endParaRPr lang="en-US"/>
        </a:p>
      </dgm:t>
    </dgm:pt>
    <dgm:pt modelId="{29327AA0-80C3-4DBB-B23A-E42EC9DCF8E2}" type="sibTrans" cxnId="{FF05D2EB-8B1D-4693-85A9-140179A5A2F6}">
      <dgm:prSet/>
      <dgm:spPr/>
      <dgm:t>
        <a:bodyPr/>
        <a:lstStyle/>
        <a:p>
          <a:endParaRPr lang="en-US"/>
        </a:p>
      </dgm:t>
    </dgm:pt>
    <dgm:pt modelId="{E2C37E6E-9025-4649-A224-8AD18C7D36BC}" type="pres">
      <dgm:prSet presAssocID="{C952EDEA-44F3-4589-936A-DBC68CE3BD33}" presName="matrix" presStyleCnt="0">
        <dgm:presLayoutVars>
          <dgm:chMax val="1"/>
          <dgm:dir/>
          <dgm:resizeHandles val="exact"/>
        </dgm:presLayoutVars>
      </dgm:prSet>
      <dgm:spPr/>
    </dgm:pt>
    <dgm:pt modelId="{4E147BD6-2513-48FE-B9DB-0FE93AD758CA}" type="pres">
      <dgm:prSet presAssocID="{C952EDEA-44F3-4589-936A-DBC68CE3BD33}" presName="axisShape" presStyleLbl="bgShp" presStyleIdx="0" presStyleCnt="1"/>
      <dgm:spPr/>
    </dgm:pt>
    <dgm:pt modelId="{713E9A10-912F-4E18-AE71-91CDD02EDD0F}" type="pres">
      <dgm:prSet presAssocID="{C952EDEA-44F3-4589-936A-DBC68CE3BD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38D42E-A280-4F85-91BF-76DA817F7F56}" type="pres">
      <dgm:prSet presAssocID="{C952EDEA-44F3-4589-936A-DBC68CE3BD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DB6E31-32EC-440E-B96A-2E33931D2670}" type="pres">
      <dgm:prSet presAssocID="{C952EDEA-44F3-4589-936A-DBC68CE3BD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31F9E3-E0E1-43D3-BA36-87235BFB6AB1}" type="pres">
      <dgm:prSet presAssocID="{C952EDEA-44F3-4589-936A-DBC68CE3BD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C3ED17-F1A3-480C-BA84-A2511D67C9F9}" type="presOf" srcId="{54C568C1-C41C-4F89-89A7-3C59B395F9AE}" destId="{713E9A10-912F-4E18-AE71-91CDD02EDD0F}" srcOrd="0" destOrd="0" presId="urn:microsoft.com/office/officeart/2005/8/layout/matrix2"/>
    <dgm:cxn modelId="{A7659D37-4217-4ECB-BB38-7504B2B3979E}" srcId="{C952EDEA-44F3-4589-936A-DBC68CE3BD33}" destId="{88211830-3393-4A26-BDC0-0A7B46B8A622}" srcOrd="2" destOrd="0" parTransId="{271666AB-3659-461E-8575-0C1562122BEB}" sibTransId="{856FBD6D-95A1-4CB8-9C81-58A296EF4EE9}"/>
    <dgm:cxn modelId="{99794440-2B81-42A6-A443-8C277783B4EA}" srcId="{C952EDEA-44F3-4589-936A-DBC68CE3BD33}" destId="{54C568C1-C41C-4F89-89A7-3C59B395F9AE}" srcOrd="0" destOrd="0" parTransId="{64AD2CD2-4A51-44C4-939D-B61C65BCBBDC}" sibTransId="{0C5AE4A8-4928-4637-8DD9-1A068A5789BC}"/>
    <dgm:cxn modelId="{53E6EE7C-54C5-4A58-AFAE-DAAD003921B1}" srcId="{C952EDEA-44F3-4589-936A-DBC68CE3BD33}" destId="{C270B36F-8BF1-4DF8-BAB2-AA0C98408AE1}" srcOrd="1" destOrd="0" parTransId="{21AB7910-87B2-4BB4-B969-E775F3BD380C}" sibTransId="{D57B3A45-562F-4BB0-BA86-081D332C3A2F}"/>
    <dgm:cxn modelId="{10B155B5-4F0B-4351-A8BC-5446F9489EA4}" type="presOf" srcId="{C952EDEA-44F3-4589-936A-DBC68CE3BD33}" destId="{E2C37E6E-9025-4649-A224-8AD18C7D36BC}" srcOrd="0" destOrd="0" presId="urn:microsoft.com/office/officeart/2005/8/layout/matrix2"/>
    <dgm:cxn modelId="{84E35FBD-B161-41C6-B9AC-7DD301B5FEC0}" type="presOf" srcId="{379355C4-1C7E-42E0-A470-C8A79D15A287}" destId="{B131F9E3-E0E1-43D3-BA36-87235BFB6AB1}" srcOrd="0" destOrd="0" presId="urn:microsoft.com/office/officeart/2005/8/layout/matrix2"/>
    <dgm:cxn modelId="{24AF4BBD-7A5D-4F25-A4A1-89609EB92B5C}" type="presOf" srcId="{C270B36F-8BF1-4DF8-BAB2-AA0C98408AE1}" destId="{FF38D42E-A280-4F85-91BF-76DA817F7F56}" srcOrd="0" destOrd="0" presId="urn:microsoft.com/office/officeart/2005/8/layout/matrix2"/>
    <dgm:cxn modelId="{DF3D7EE0-47F8-4ACC-81C5-301AFC7F070E}" type="presOf" srcId="{88211830-3393-4A26-BDC0-0A7B46B8A622}" destId="{6CDB6E31-32EC-440E-B96A-2E33931D2670}" srcOrd="0" destOrd="0" presId="urn:microsoft.com/office/officeart/2005/8/layout/matrix2"/>
    <dgm:cxn modelId="{FF05D2EB-8B1D-4693-85A9-140179A5A2F6}" srcId="{C952EDEA-44F3-4589-936A-DBC68CE3BD33}" destId="{379355C4-1C7E-42E0-A470-C8A79D15A287}" srcOrd="3" destOrd="0" parTransId="{7A19C839-D8CA-436F-859A-EE90B7532EE6}" sibTransId="{29327AA0-80C3-4DBB-B23A-E42EC9DCF8E2}"/>
    <dgm:cxn modelId="{FBED134B-2B8B-4C56-ABC9-57923664FC41}" type="presParOf" srcId="{E2C37E6E-9025-4649-A224-8AD18C7D36BC}" destId="{4E147BD6-2513-48FE-B9DB-0FE93AD758CA}" srcOrd="0" destOrd="0" presId="urn:microsoft.com/office/officeart/2005/8/layout/matrix2"/>
    <dgm:cxn modelId="{17745053-DD7B-4971-A536-5816D683B26C}" type="presParOf" srcId="{E2C37E6E-9025-4649-A224-8AD18C7D36BC}" destId="{713E9A10-912F-4E18-AE71-91CDD02EDD0F}" srcOrd="1" destOrd="0" presId="urn:microsoft.com/office/officeart/2005/8/layout/matrix2"/>
    <dgm:cxn modelId="{B5757FA8-A89B-43A5-A116-2DCE2CABC65A}" type="presParOf" srcId="{E2C37E6E-9025-4649-A224-8AD18C7D36BC}" destId="{FF38D42E-A280-4F85-91BF-76DA817F7F56}" srcOrd="2" destOrd="0" presId="urn:microsoft.com/office/officeart/2005/8/layout/matrix2"/>
    <dgm:cxn modelId="{BA183B06-7919-4B1C-BC6B-BEB6260E72FF}" type="presParOf" srcId="{E2C37E6E-9025-4649-A224-8AD18C7D36BC}" destId="{6CDB6E31-32EC-440E-B96A-2E33931D2670}" srcOrd="3" destOrd="0" presId="urn:microsoft.com/office/officeart/2005/8/layout/matrix2"/>
    <dgm:cxn modelId="{6547A4E5-C20C-46B2-9016-44CD64BA8A7A}" type="presParOf" srcId="{E2C37E6E-9025-4649-A224-8AD18C7D36BC}" destId="{B131F9E3-E0E1-43D3-BA36-87235BFB6AB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BD8ED-A457-40C6-B014-E00F5C1FD5E8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552DC0A-232F-412F-8ECD-CDA00AC82DD6}">
      <dgm:prSet phldrT="[Text]"/>
      <dgm:spPr/>
      <dgm:t>
        <a:bodyPr/>
        <a:lstStyle/>
        <a:p>
          <a:endParaRPr lang="en-US" dirty="0"/>
        </a:p>
      </dgm:t>
    </dgm:pt>
    <dgm:pt modelId="{FEA32923-A8F1-4AF1-B81C-2472FCB7A082}" type="parTrans" cxnId="{94211037-8E00-4E31-872B-0006FBEBD0A7}">
      <dgm:prSet/>
      <dgm:spPr/>
      <dgm:t>
        <a:bodyPr/>
        <a:lstStyle/>
        <a:p>
          <a:endParaRPr lang="en-US"/>
        </a:p>
      </dgm:t>
    </dgm:pt>
    <dgm:pt modelId="{790D419D-B313-4E08-8E93-4C161E6176B0}" type="sibTrans" cxnId="{94211037-8E00-4E31-872B-0006FBEBD0A7}">
      <dgm:prSet/>
      <dgm:spPr/>
      <dgm:t>
        <a:bodyPr/>
        <a:lstStyle/>
        <a:p>
          <a:endParaRPr lang="en-US"/>
        </a:p>
      </dgm:t>
    </dgm:pt>
    <dgm:pt modelId="{EE2EEA4A-DD49-4523-BC1F-CE35D9B2DFEE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56CD9CBE-55C1-441E-A7EB-55554E2C05FA}" type="parTrans" cxnId="{8E649402-35F1-4C63-8E38-475B54E02A41}">
      <dgm:prSet/>
      <dgm:spPr/>
      <dgm:t>
        <a:bodyPr/>
        <a:lstStyle/>
        <a:p>
          <a:endParaRPr lang="en-US"/>
        </a:p>
      </dgm:t>
    </dgm:pt>
    <dgm:pt modelId="{CB675060-3308-4BE3-BD79-75EA67166AA3}" type="sibTrans" cxnId="{8E649402-35F1-4C63-8E38-475B54E02A41}">
      <dgm:prSet/>
      <dgm:spPr/>
      <dgm:t>
        <a:bodyPr/>
        <a:lstStyle/>
        <a:p>
          <a:endParaRPr lang="en-US"/>
        </a:p>
      </dgm:t>
    </dgm:pt>
    <dgm:pt modelId="{130960BE-A8C7-44F1-8082-5B5FF6DF307E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C3E33F3C-BE66-461B-A913-2B49D39AA514}" type="parTrans" cxnId="{AB8B8843-7F13-4FF2-8087-6010BF42AF40}">
      <dgm:prSet/>
      <dgm:spPr/>
      <dgm:t>
        <a:bodyPr/>
        <a:lstStyle/>
        <a:p>
          <a:endParaRPr lang="en-US"/>
        </a:p>
      </dgm:t>
    </dgm:pt>
    <dgm:pt modelId="{8BFEB2C6-EED2-4BC1-B6C1-FACF918F75BD}" type="sibTrans" cxnId="{AB8B8843-7F13-4FF2-8087-6010BF42AF40}">
      <dgm:prSet/>
      <dgm:spPr/>
      <dgm:t>
        <a:bodyPr/>
        <a:lstStyle/>
        <a:p>
          <a:endParaRPr lang="en-US"/>
        </a:p>
      </dgm:t>
    </dgm:pt>
    <dgm:pt modelId="{59C681CE-5C2F-4F1C-8C9D-C82DB83CFEEE}" type="pres">
      <dgm:prSet presAssocID="{25BBD8ED-A457-40C6-B014-E00F5C1FD5E8}" presName="outerComposite" presStyleCnt="0">
        <dgm:presLayoutVars>
          <dgm:chMax val="5"/>
          <dgm:dir/>
          <dgm:resizeHandles val="exact"/>
        </dgm:presLayoutVars>
      </dgm:prSet>
      <dgm:spPr/>
    </dgm:pt>
    <dgm:pt modelId="{DCBA5450-A2EF-4D9D-9296-4963048DFA5A}" type="pres">
      <dgm:prSet presAssocID="{25BBD8ED-A457-40C6-B014-E00F5C1FD5E8}" presName="dummyMaxCanvas" presStyleCnt="0">
        <dgm:presLayoutVars/>
      </dgm:prSet>
      <dgm:spPr/>
    </dgm:pt>
    <dgm:pt modelId="{08045996-97E7-4318-93FD-66A4995784B8}" type="pres">
      <dgm:prSet presAssocID="{25BBD8ED-A457-40C6-B014-E00F5C1FD5E8}" presName="ThreeNodes_1" presStyleLbl="node1" presStyleIdx="0" presStyleCnt="3" custScaleX="117647">
        <dgm:presLayoutVars>
          <dgm:bulletEnabled val="1"/>
        </dgm:presLayoutVars>
      </dgm:prSet>
      <dgm:spPr/>
    </dgm:pt>
    <dgm:pt modelId="{2C00E8D2-4477-43CE-8E64-786367E9F75F}" type="pres">
      <dgm:prSet presAssocID="{25BBD8ED-A457-40C6-B014-E00F5C1FD5E8}" presName="ThreeNodes_2" presStyleLbl="node1" presStyleIdx="1" presStyleCnt="3" custScaleX="117647">
        <dgm:presLayoutVars>
          <dgm:bulletEnabled val="1"/>
        </dgm:presLayoutVars>
      </dgm:prSet>
      <dgm:spPr/>
    </dgm:pt>
    <dgm:pt modelId="{027EB639-4141-47F4-9746-4C042CC36803}" type="pres">
      <dgm:prSet presAssocID="{25BBD8ED-A457-40C6-B014-E00F5C1FD5E8}" presName="ThreeNodes_3" presStyleLbl="node1" presStyleIdx="2" presStyleCnt="3" custScaleX="116716" custLinFactNeighborX="1658" custLinFactNeighborY="45053">
        <dgm:presLayoutVars>
          <dgm:bulletEnabled val="1"/>
        </dgm:presLayoutVars>
      </dgm:prSet>
      <dgm:spPr/>
    </dgm:pt>
    <dgm:pt modelId="{54CCA8E8-FEF6-486A-B5BC-7A44F4ADFACF}" type="pres">
      <dgm:prSet presAssocID="{25BBD8ED-A457-40C6-B014-E00F5C1FD5E8}" presName="ThreeConn_1-2" presStyleLbl="fgAccFollowNode1" presStyleIdx="0" presStyleCnt="2">
        <dgm:presLayoutVars>
          <dgm:bulletEnabled val="1"/>
        </dgm:presLayoutVars>
      </dgm:prSet>
      <dgm:spPr/>
    </dgm:pt>
    <dgm:pt modelId="{59897F60-AB71-4021-A01D-D6441FCAADF6}" type="pres">
      <dgm:prSet presAssocID="{25BBD8ED-A457-40C6-B014-E00F5C1FD5E8}" presName="ThreeConn_2-3" presStyleLbl="fgAccFollowNode1" presStyleIdx="1" presStyleCnt="2">
        <dgm:presLayoutVars>
          <dgm:bulletEnabled val="1"/>
        </dgm:presLayoutVars>
      </dgm:prSet>
      <dgm:spPr/>
    </dgm:pt>
    <dgm:pt modelId="{2C5782FD-92B2-4AA7-AD7E-94CC276B626E}" type="pres">
      <dgm:prSet presAssocID="{25BBD8ED-A457-40C6-B014-E00F5C1FD5E8}" presName="ThreeNodes_1_text" presStyleLbl="node1" presStyleIdx="2" presStyleCnt="3">
        <dgm:presLayoutVars>
          <dgm:bulletEnabled val="1"/>
        </dgm:presLayoutVars>
      </dgm:prSet>
      <dgm:spPr/>
    </dgm:pt>
    <dgm:pt modelId="{0062483C-78F4-4124-8DE9-1B5300077772}" type="pres">
      <dgm:prSet presAssocID="{25BBD8ED-A457-40C6-B014-E00F5C1FD5E8}" presName="ThreeNodes_2_text" presStyleLbl="node1" presStyleIdx="2" presStyleCnt="3">
        <dgm:presLayoutVars>
          <dgm:bulletEnabled val="1"/>
        </dgm:presLayoutVars>
      </dgm:prSet>
      <dgm:spPr/>
    </dgm:pt>
    <dgm:pt modelId="{CE3AD741-60A1-4E25-9F0D-708D24F95E36}" type="pres">
      <dgm:prSet presAssocID="{25BBD8ED-A457-40C6-B014-E00F5C1FD5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E649402-35F1-4C63-8E38-475B54E02A41}" srcId="{25BBD8ED-A457-40C6-B014-E00F5C1FD5E8}" destId="{EE2EEA4A-DD49-4523-BC1F-CE35D9B2DFEE}" srcOrd="1" destOrd="0" parTransId="{56CD9CBE-55C1-441E-A7EB-55554E2C05FA}" sibTransId="{CB675060-3308-4BE3-BD79-75EA67166AA3}"/>
    <dgm:cxn modelId="{94211037-8E00-4E31-872B-0006FBEBD0A7}" srcId="{25BBD8ED-A457-40C6-B014-E00F5C1FD5E8}" destId="{A552DC0A-232F-412F-8ECD-CDA00AC82DD6}" srcOrd="0" destOrd="0" parTransId="{FEA32923-A8F1-4AF1-B81C-2472FCB7A082}" sibTransId="{790D419D-B313-4E08-8E93-4C161E6176B0}"/>
    <dgm:cxn modelId="{C2FA675D-FA44-47E1-9F70-9CEEE8D55E4C}" type="presOf" srcId="{CB675060-3308-4BE3-BD79-75EA67166AA3}" destId="{59897F60-AB71-4021-A01D-D6441FCAADF6}" srcOrd="0" destOrd="0" presId="urn:microsoft.com/office/officeart/2005/8/layout/vProcess5"/>
    <dgm:cxn modelId="{AB8B8843-7F13-4FF2-8087-6010BF42AF40}" srcId="{25BBD8ED-A457-40C6-B014-E00F5C1FD5E8}" destId="{130960BE-A8C7-44F1-8082-5B5FF6DF307E}" srcOrd="2" destOrd="0" parTransId="{C3E33F3C-BE66-461B-A913-2B49D39AA514}" sibTransId="{8BFEB2C6-EED2-4BC1-B6C1-FACF918F75BD}"/>
    <dgm:cxn modelId="{DD991771-E3CC-49CB-AFE9-C9BC37778184}" type="presOf" srcId="{A552DC0A-232F-412F-8ECD-CDA00AC82DD6}" destId="{2C5782FD-92B2-4AA7-AD7E-94CC276B626E}" srcOrd="1" destOrd="0" presId="urn:microsoft.com/office/officeart/2005/8/layout/vProcess5"/>
    <dgm:cxn modelId="{423CB288-36F7-48AB-9824-E355E0608BD3}" type="presOf" srcId="{130960BE-A8C7-44F1-8082-5B5FF6DF307E}" destId="{027EB639-4141-47F4-9746-4C042CC36803}" srcOrd="0" destOrd="0" presId="urn:microsoft.com/office/officeart/2005/8/layout/vProcess5"/>
    <dgm:cxn modelId="{579EC191-8C80-4CF5-8605-AC809137F058}" type="presOf" srcId="{25BBD8ED-A457-40C6-B014-E00F5C1FD5E8}" destId="{59C681CE-5C2F-4F1C-8C9D-C82DB83CFEEE}" srcOrd="0" destOrd="0" presId="urn:microsoft.com/office/officeart/2005/8/layout/vProcess5"/>
    <dgm:cxn modelId="{15032EAE-B59E-46AC-AF47-F109603115E0}" type="presOf" srcId="{790D419D-B313-4E08-8E93-4C161E6176B0}" destId="{54CCA8E8-FEF6-486A-B5BC-7A44F4ADFACF}" srcOrd="0" destOrd="0" presId="urn:microsoft.com/office/officeart/2005/8/layout/vProcess5"/>
    <dgm:cxn modelId="{BDF150BA-A386-4773-95EA-2293F4B5506B}" type="presOf" srcId="{130960BE-A8C7-44F1-8082-5B5FF6DF307E}" destId="{CE3AD741-60A1-4E25-9F0D-708D24F95E36}" srcOrd="1" destOrd="0" presId="urn:microsoft.com/office/officeart/2005/8/layout/vProcess5"/>
    <dgm:cxn modelId="{7C89CFC2-8EDD-4F5A-9157-AE39A5057E38}" type="presOf" srcId="{EE2EEA4A-DD49-4523-BC1F-CE35D9B2DFEE}" destId="{2C00E8D2-4477-43CE-8E64-786367E9F75F}" srcOrd="0" destOrd="0" presId="urn:microsoft.com/office/officeart/2005/8/layout/vProcess5"/>
    <dgm:cxn modelId="{254FECE4-7A53-4EA0-91DA-9C06982AAEA4}" type="presOf" srcId="{EE2EEA4A-DD49-4523-BC1F-CE35D9B2DFEE}" destId="{0062483C-78F4-4124-8DE9-1B5300077772}" srcOrd="1" destOrd="0" presId="urn:microsoft.com/office/officeart/2005/8/layout/vProcess5"/>
    <dgm:cxn modelId="{375819F7-D26E-4C3A-B61C-1FA4E3409FD2}" type="presOf" srcId="{A552DC0A-232F-412F-8ECD-CDA00AC82DD6}" destId="{08045996-97E7-4318-93FD-66A4995784B8}" srcOrd="0" destOrd="0" presId="urn:microsoft.com/office/officeart/2005/8/layout/vProcess5"/>
    <dgm:cxn modelId="{725A97B8-E2B8-4957-892C-F9504C354494}" type="presParOf" srcId="{59C681CE-5C2F-4F1C-8C9D-C82DB83CFEEE}" destId="{DCBA5450-A2EF-4D9D-9296-4963048DFA5A}" srcOrd="0" destOrd="0" presId="urn:microsoft.com/office/officeart/2005/8/layout/vProcess5"/>
    <dgm:cxn modelId="{907D449B-CA0B-4F5B-A100-A44E595C8340}" type="presParOf" srcId="{59C681CE-5C2F-4F1C-8C9D-C82DB83CFEEE}" destId="{08045996-97E7-4318-93FD-66A4995784B8}" srcOrd="1" destOrd="0" presId="urn:microsoft.com/office/officeart/2005/8/layout/vProcess5"/>
    <dgm:cxn modelId="{9A935EC6-9EB5-4171-94F6-FD92C6E087C2}" type="presParOf" srcId="{59C681CE-5C2F-4F1C-8C9D-C82DB83CFEEE}" destId="{2C00E8D2-4477-43CE-8E64-786367E9F75F}" srcOrd="2" destOrd="0" presId="urn:microsoft.com/office/officeart/2005/8/layout/vProcess5"/>
    <dgm:cxn modelId="{351A43C8-71A2-4A28-BFCB-653FFEBA1525}" type="presParOf" srcId="{59C681CE-5C2F-4F1C-8C9D-C82DB83CFEEE}" destId="{027EB639-4141-47F4-9746-4C042CC36803}" srcOrd="3" destOrd="0" presId="urn:microsoft.com/office/officeart/2005/8/layout/vProcess5"/>
    <dgm:cxn modelId="{0279745E-2C5B-48B6-9D99-7E3972960DB1}" type="presParOf" srcId="{59C681CE-5C2F-4F1C-8C9D-C82DB83CFEEE}" destId="{54CCA8E8-FEF6-486A-B5BC-7A44F4ADFACF}" srcOrd="4" destOrd="0" presId="urn:microsoft.com/office/officeart/2005/8/layout/vProcess5"/>
    <dgm:cxn modelId="{E240B061-5161-4BFD-ADFD-A9DB971A9D9A}" type="presParOf" srcId="{59C681CE-5C2F-4F1C-8C9D-C82DB83CFEEE}" destId="{59897F60-AB71-4021-A01D-D6441FCAADF6}" srcOrd="5" destOrd="0" presId="urn:microsoft.com/office/officeart/2005/8/layout/vProcess5"/>
    <dgm:cxn modelId="{FE67C1F6-B74B-42E2-B84A-04F90BE0CC65}" type="presParOf" srcId="{59C681CE-5C2F-4F1C-8C9D-C82DB83CFEEE}" destId="{2C5782FD-92B2-4AA7-AD7E-94CC276B626E}" srcOrd="6" destOrd="0" presId="urn:microsoft.com/office/officeart/2005/8/layout/vProcess5"/>
    <dgm:cxn modelId="{AD208554-8375-4BE1-93A8-D167478662DC}" type="presParOf" srcId="{59C681CE-5C2F-4F1C-8C9D-C82DB83CFEEE}" destId="{0062483C-78F4-4124-8DE9-1B5300077772}" srcOrd="7" destOrd="0" presId="urn:microsoft.com/office/officeart/2005/8/layout/vProcess5"/>
    <dgm:cxn modelId="{86D60A43-D343-4460-8C6A-BE651421CE88}" type="presParOf" srcId="{59C681CE-5C2F-4F1C-8C9D-C82DB83CFEEE}" destId="{CE3AD741-60A1-4E25-9F0D-708D24F95E3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6206B-B66F-4C4C-8D40-CF5BB0E07E2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BA2BF5-AA7A-4904-AFDC-31987E5BFB5B}">
      <dgm:prSet custT="1"/>
      <dgm:spPr/>
      <dgm:t>
        <a:bodyPr/>
        <a:lstStyle/>
        <a:p>
          <a:r>
            <a:rPr lang="en-US" sz="2000" dirty="0"/>
            <a:t>Model 1: Liner regression with water-score and sanitation-score as independent variables</a:t>
          </a:r>
        </a:p>
      </dgm:t>
    </dgm:pt>
    <dgm:pt modelId="{191EDDFF-73E1-4A48-885B-42F4BFE9A522}" type="parTrans" cxnId="{792C978E-B08F-4405-9371-0CC3AC387B9C}">
      <dgm:prSet/>
      <dgm:spPr/>
      <dgm:t>
        <a:bodyPr/>
        <a:lstStyle/>
        <a:p>
          <a:endParaRPr lang="en-US"/>
        </a:p>
      </dgm:t>
    </dgm:pt>
    <dgm:pt modelId="{FBCD386B-9D61-497E-B5E9-F2F3FC815803}" type="sibTrans" cxnId="{792C978E-B08F-4405-9371-0CC3AC387B9C}">
      <dgm:prSet/>
      <dgm:spPr/>
      <dgm:t>
        <a:bodyPr/>
        <a:lstStyle/>
        <a:p>
          <a:endParaRPr lang="en-US"/>
        </a:p>
      </dgm:t>
    </dgm:pt>
    <dgm:pt modelId="{158B873C-FCD3-4EF7-852F-A9BC0D2D1A51}">
      <dgm:prSet custT="1"/>
      <dgm:spPr/>
      <dgm:t>
        <a:bodyPr/>
        <a:lstStyle/>
        <a:p>
          <a:r>
            <a:rPr lang="en-US" sz="2000" dirty="0"/>
            <a:t>Model 2: ridge regression with water-score and sanitation-score as independent variables</a:t>
          </a:r>
        </a:p>
      </dgm:t>
    </dgm:pt>
    <dgm:pt modelId="{87FF03C1-D12D-42C4-900B-8E15943B7CCE}" type="parTrans" cxnId="{378A09EB-9FA4-4BCB-8BFF-B9D5C6A00170}">
      <dgm:prSet/>
      <dgm:spPr/>
      <dgm:t>
        <a:bodyPr/>
        <a:lstStyle/>
        <a:p>
          <a:endParaRPr lang="en-US"/>
        </a:p>
      </dgm:t>
    </dgm:pt>
    <dgm:pt modelId="{828EA3B3-A8B5-41DD-81C0-A3A55760F957}" type="sibTrans" cxnId="{378A09EB-9FA4-4BCB-8BFF-B9D5C6A00170}">
      <dgm:prSet/>
      <dgm:spPr/>
      <dgm:t>
        <a:bodyPr/>
        <a:lstStyle/>
        <a:p>
          <a:endParaRPr lang="en-US"/>
        </a:p>
      </dgm:t>
    </dgm:pt>
    <dgm:pt modelId="{C9DCAF47-A518-4434-BE6D-2109C69F79E9}">
      <dgm:prSet custT="1"/>
      <dgm:spPr/>
      <dgm:t>
        <a:bodyPr/>
        <a:lstStyle/>
        <a:p>
          <a:r>
            <a:rPr lang="en-US" sz="2000" dirty="0"/>
            <a:t>Model 3: Liner regression with water-score, sanitation-score and economy as independent variables </a:t>
          </a:r>
        </a:p>
      </dgm:t>
    </dgm:pt>
    <dgm:pt modelId="{CDC5D270-75C9-4F82-A1A9-65E9FF366BFF}" type="parTrans" cxnId="{2DF7F0DD-3806-493E-89FE-3493DDA534A3}">
      <dgm:prSet/>
      <dgm:spPr/>
      <dgm:t>
        <a:bodyPr/>
        <a:lstStyle/>
        <a:p>
          <a:endParaRPr lang="en-US"/>
        </a:p>
      </dgm:t>
    </dgm:pt>
    <dgm:pt modelId="{4521FCD0-3349-4E3C-9C91-4B742CB178D5}" type="sibTrans" cxnId="{2DF7F0DD-3806-493E-89FE-3493DDA534A3}">
      <dgm:prSet/>
      <dgm:spPr/>
      <dgm:t>
        <a:bodyPr/>
        <a:lstStyle/>
        <a:p>
          <a:endParaRPr lang="en-US"/>
        </a:p>
      </dgm:t>
    </dgm:pt>
    <dgm:pt modelId="{F8C918C8-0C6B-4456-A8E4-BD31DB549241}">
      <dgm:prSet custT="1"/>
      <dgm:spPr/>
      <dgm:t>
        <a:bodyPr/>
        <a:lstStyle/>
        <a:p>
          <a:r>
            <a:rPr lang="en-US" sz="2000" dirty="0"/>
            <a:t>Model 4: Elastic-net regression with water-score, sanitation-score and economy as independent variables</a:t>
          </a:r>
        </a:p>
      </dgm:t>
    </dgm:pt>
    <dgm:pt modelId="{AEA26D87-5F73-437B-B8E9-685000E313DA}" type="parTrans" cxnId="{8BF41227-4986-4BB8-8F5C-ADF1C53DA8E5}">
      <dgm:prSet/>
      <dgm:spPr/>
      <dgm:t>
        <a:bodyPr/>
        <a:lstStyle/>
        <a:p>
          <a:endParaRPr lang="en-US"/>
        </a:p>
      </dgm:t>
    </dgm:pt>
    <dgm:pt modelId="{9271ACC2-19B8-46E1-B236-7916DA5353E0}" type="sibTrans" cxnId="{8BF41227-4986-4BB8-8F5C-ADF1C53DA8E5}">
      <dgm:prSet/>
      <dgm:spPr/>
      <dgm:t>
        <a:bodyPr/>
        <a:lstStyle/>
        <a:p>
          <a:endParaRPr lang="en-US"/>
        </a:p>
      </dgm:t>
    </dgm:pt>
    <dgm:pt modelId="{539A90C4-1265-4945-BAEB-46039D5EA8A4}" type="pres">
      <dgm:prSet presAssocID="{FF16206B-B66F-4C4C-8D40-CF5BB0E07E2D}" presName="linear" presStyleCnt="0">
        <dgm:presLayoutVars>
          <dgm:animLvl val="lvl"/>
          <dgm:resizeHandles val="exact"/>
        </dgm:presLayoutVars>
      </dgm:prSet>
      <dgm:spPr/>
    </dgm:pt>
    <dgm:pt modelId="{196B12E3-B513-4595-9C55-06C7C7D80EF1}" type="pres">
      <dgm:prSet presAssocID="{64BA2BF5-AA7A-4904-AFDC-31987E5BFB5B}" presName="parentText" presStyleLbl="node1" presStyleIdx="0" presStyleCnt="4" custScaleY="66400">
        <dgm:presLayoutVars>
          <dgm:chMax val="0"/>
          <dgm:bulletEnabled val="1"/>
        </dgm:presLayoutVars>
      </dgm:prSet>
      <dgm:spPr/>
    </dgm:pt>
    <dgm:pt modelId="{0C5533F1-EBE7-476D-8A39-8E4812C82A79}" type="pres">
      <dgm:prSet presAssocID="{FBCD386B-9D61-497E-B5E9-F2F3FC815803}" presName="spacer" presStyleCnt="0"/>
      <dgm:spPr/>
    </dgm:pt>
    <dgm:pt modelId="{709F2A1E-3FA8-4BE7-AE0D-DDF95165E401}" type="pres">
      <dgm:prSet presAssocID="{158B873C-FCD3-4EF7-852F-A9BC0D2D1A51}" presName="parentText" presStyleLbl="node1" presStyleIdx="1" presStyleCnt="4" custScaleY="66719">
        <dgm:presLayoutVars>
          <dgm:chMax val="0"/>
          <dgm:bulletEnabled val="1"/>
        </dgm:presLayoutVars>
      </dgm:prSet>
      <dgm:spPr/>
    </dgm:pt>
    <dgm:pt modelId="{A0E749E5-CAAA-4613-8A6E-C9689237F040}" type="pres">
      <dgm:prSet presAssocID="{828EA3B3-A8B5-41DD-81C0-A3A55760F957}" presName="spacer" presStyleCnt="0"/>
      <dgm:spPr/>
    </dgm:pt>
    <dgm:pt modelId="{3E9A61A0-0B91-4728-9C32-A2A17B39239F}" type="pres">
      <dgm:prSet presAssocID="{C9DCAF47-A518-4434-BE6D-2109C69F79E9}" presName="parentText" presStyleLbl="node1" presStyleIdx="2" presStyleCnt="4" custScaleY="65379">
        <dgm:presLayoutVars>
          <dgm:chMax val="0"/>
          <dgm:bulletEnabled val="1"/>
        </dgm:presLayoutVars>
      </dgm:prSet>
      <dgm:spPr/>
    </dgm:pt>
    <dgm:pt modelId="{4CD29631-BF51-4FA9-8D12-DC92CC65F2AA}" type="pres">
      <dgm:prSet presAssocID="{4521FCD0-3349-4E3C-9C91-4B742CB178D5}" presName="spacer" presStyleCnt="0"/>
      <dgm:spPr/>
    </dgm:pt>
    <dgm:pt modelId="{3616406D-2969-4931-9FB6-3667811AB151}" type="pres">
      <dgm:prSet presAssocID="{F8C918C8-0C6B-4456-A8E4-BD31DB549241}" presName="parentText" presStyleLbl="node1" presStyleIdx="3" presStyleCnt="4" custScaleY="65379">
        <dgm:presLayoutVars>
          <dgm:chMax val="0"/>
          <dgm:bulletEnabled val="1"/>
        </dgm:presLayoutVars>
      </dgm:prSet>
      <dgm:spPr/>
    </dgm:pt>
  </dgm:ptLst>
  <dgm:cxnLst>
    <dgm:cxn modelId="{B4524E17-0E6F-43F6-A574-4808951DE2DC}" type="presOf" srcId="{158B873C-FCD3-4EF7-852F-A9BC0D2D1A51}" destId="{709F2A1E-3FA8-4BE7-AE0D-DDF95165E401}" srcOrd="0" destOrd="0" presId="urn:microsoft.com/office/officeart/2005/8/layout/vList2"/>
    <dgm:cxn modelId="{8BF41227-4986-4BB8-8F5C-ADF1C53DA8E5}" srcId="{FF16206B-B66F-4C4C-8D40-CF5BB0E07E2D}" destId="{F8C918C8-0C6B-4456-A8E4-BD31DB549241}" srcOrd="3" destOrd="0" parTransId="{AEA26D87-5F73-437B-B8E9-685000E313DA}" sibTransId="{9271ACC2-19B8-46E1-B236-7916DA5353E0}"/>
    <dgm:cxn modelId="{64565848-60AB-466F-BEAF-3F29DE0847FB}" type="presOf" srcId="{C9DCAF47-A518-4434-BE6D-2109C69F79E9}" destId="{3E9A61A0-0B91-4728-9C32-A2A17B39239F}" srcOrd="0" destOrd="0" presId="urn:microsoft.com/office/officeart/2005/8/layout/vList2"/>
    <dgm:cxn modelId="{A0D38983-99CF-40FB-893E-BFCD73D1CA8F}" type="presOf" srcId="{64BA2BF5-AA7A-4904-AFDC-31987E5BFB5B}" destId="{196B12E3-B513-4595-9C55-06C7C7D80EF1}" srcOrd="0" destOrd="0" presId="urn:microsoft.com/office/officeart/2005/8/layout/vList2"/>
    <dgm:cxn modelId="{792C978E-B08F-4405-9371-0CC3AC387B9C}" srcId="{FF16206B-B66F-4C4C-8D40-CF5BB0E07E2D}" destId="{64BA2BF5-AA7A-4904-AFDC-31987E5BFB5B}" srcOrd="0" destOrd="0" parTransId="{191EDDFF-73E1-4A48-885B-42F4BFE9A522}" sibTransId="{FBCD386B-9D61-497E-B5E9-F2F3FC815803}"/>
    <dgm:cxn modelId="{C767DFA4-63BB-4051-99BD-1AC5DCA5B3D0}" type="presOf" srcId="{FF16206B-B66F-4C4C-8D40-CF5BB0E07E2D}" destId="{539A90C4-1265-4945-BAEB-46039D5EA8A4}" srcOrd="0" destOrd="0" presId="urn:microsoft.com/office/officeart/2005/8/layout/vList2"/>
    <dgm:cxn modelId="{12E1FED5-77B6-4FD6-B920-A306D32DB982}" type="presOf" srcId="{F8C918C8-0C6B-4456-A8E4-BD31DB549241}" destId="{3616406D-2969-4931-9FB6-3667811AB151}" srcOrd="0" destOrd="0" presId="urn:microsoft.com/office/officeart/2005/8/layout/vList2"/>
    <dgm:cxn modelId="{2DF7F0DD-3806-493E-89FE-3493DDA534A3}" srcId="{FF16206B-B66F-4C4C-8D40-CF5BB0E07E2D}" destId="{C9DCAF47-A518-4434-BE6D-2109C69F79E9}" srcOrd="2" destOrd="0" parTransId="{CDC5D270-75C9-4F82-A1A9-65E9FF366BFF}" sibTransId="{4521FCD0-3349-4E3C-9C91-4B742CB178D5}"/>
    <dgm:cxn modelId="{378A09EB-9FA4-4BCB-8BFF-B9D5C6A00170}" srcId="{FF16206B-B66F-4C4C-8D40-CF5BB0E07E2D}" destId="{158B873C-FCD3-4EF7-852F-A9BC0D2D1A51}" srcOrd="1" destOrd="0" parTransId="{87FF03C1-D12D-42C4-900B-8E15943B7CCE}" sibTransId="{828EA3B3-A8B5-41DD-81C0-A3A55760F957}"/>
    <dgm:cxn modelId="{B0F34979-204E-4168-8539-F23D4E615590}" type="presParOf" srcId="{539A90C4-1265-4945-BAEB-46039D5EA8A4}" destId="{196B12E3-B513-4595-9C55-06C7C7D80EF1}" srcOrd="0" destOrd="0" presId="urn:microsoft.com/office/officeart/2005/8/layout/vList2"/>
    <dgm:cxn modelId="{BD2A1830-7B5B-4388-A4CC-4029C7A4A6CE}" type="presParOf" srcId="{539A90C4-1265-4945-BAEB-46039D5EA8A4}" destId="{0C5533F1-EBE7-476D-8A39-8E4812C82A79}" srcOrd="1" destOrd="0" presId="urn:microsoft.com/office/officeart/2005/8/layout/vList2"/>
    <dgm:cxn modelId="{5FDB3E56-F9E2-472E-B2ED-C7729769DCEC}" type="presParOf" srcId="{539A90C4-1265-4945-BAEB-46039D5EA8A4}" destId="{709F2A1E-3FA8-4BE7-AE0D-DDF95165E401}" srcOrd="2" destOrd="0" presId="urn:microsoft.com/office/officeart/2005/8/layout/vList2"/>
    <dgm:cxn modelId="{770787F0-9DE9-4306-9B64-F27199053F0E}" type="presParOf" srcId="{539A90C4-1265-4945-BAEB-46039D5EA8A4}" destId="{A0E749E5-CAAA-4613-8A6E-C9689237F040}" srcOrd="3" destOrd="0" presId="urn:microsoft.com/office/officeart/2005/8/layout/vList2"/>
    <dgm:cxn modelId="{71C90492-E2B2-416C-B14D-FAC295FD0C1E}" type="presParOf" srcId="{539A90C4-1265-4945-BAEB-46039D5EA8A4}" destId="{3E9A61A0-0B91-4728-9C32-A2A17B39239F}" srcOrd="4" destOrd="0" presId="urn:microsoft.com/office/officeart/2005/8/layout/vList2"/>
    <dgm:cxn modelId="{D21D9EED-12E4-4153-8A6D-26669CA42036}" type="presParOf" srcId="{539A90C4-1265-4945-BAEB-46039D5EA8A4}" destId="{4CD29631-BF51-4FA9-8D12-DC92CC65F2AA}" srcOrd="5" destOrd="0" presId="urn:microsoft.com/office/officeart/2005/8/layout/vList2"/>
    <dgm:cxn modelId="{49A13AF1-58A1-46E9-A8DB-95DE76F53181}" type="presParOf" srcId="{539A90C4-1265-4945-BAEB-46039D5EA8A4}" destId="{3616406D-2969-4931-9FB6-3667811AB1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6206B-B66F-4C4C-8D40-CF5BB0E07E2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BA2BF5-AA7A-4904-AFDC-31987E5BFB5B}">
      <dgm:prSet custT="1"/>
      <dgm:spPr/>
      <dgm:t>
        <a:bodyPr/>
        <a:lstStyle/>
        <a:p>
          <a:r>
            <a:rPr lang="en-US" sz="2000" dirty="0"/>
            <a:t>Model 1: Liner regression with water-score and sanitation-score as independent variables</a:t>
          </a:r>
        </a:p>
      </dgm:t>
    </dgm:pt>
    <dgm:pt modelId="{191EDDFF-73E1-4A48-885B-42F4BFE9A522}" type="parTrans" cxnId="{792C978E-B08F-4405-9371-0CC3AC387B9C}">
      <dgm:prSet/>
      <dgm:spPr/>
      <dgm:t>
        <a:bodyPr/>
        <a:lstStyle/>
        <a:p>
          <a:endParaRPr lang="en-US"/>
        </a:p>
      </dgm:t>
    </dgm:pt>
    <dgm:pt modelId="{FBCD386B-9D61-497E-B5E9-F2F3FC815803}" type="sibTrans" cxnId="{792C978E-B08F-4405-9371-0CC3AC387B9C}">
      <dgm:prSet/>
      <dgm:spPr/>
      <dgm:t>
        <a:bodyPr/>
        <a:lstStyle/>
        <a:p>
          <a:endParaRPr lang="en-US"/>
        </a:p>
      </dgm:t>
    </dgm:pt>
    <dgm:pt modelId="{539A90C4-1265-4945-BAEB-46039D5EA8A4}" type="pres">
      <dgm:prSet presAssocID="{FF16206B-B66F-4C4C-8D40-CF5BB0E07E2D}" presName="linear" presStyleCnt="0">
        <dgm:presLayoutVars>
          <dgm:animLvl val="lvl"/>
          <dgm:resizeHandles val="exact"/>
        </dgm:presLayoutVars>
      </dgm:prSet>
      <dgm:spPr/>
    </dgm:pt>
    <dgm:pt modelId="{196B12E3-B513-4595-9C55-06C7C7D80EF1}" type="pres">
      <dgm:prSet presAssocID="{64BA2BF5-AA7A-4904-AFDC-31987E5BFB5B}" presName="parentText" presStyleLbl="node1" presStyleIdx="0" presStyleCnt="1" custScaleY="66400" custLinFactY="-100000" custLinFactNeighborX="-1070" custLinFactNeighborY="-129462">
        <dgm:presLayoutVars>
          <dgm:chMax val="0"/>
          <dgm:bulletEnabled val="1"/>
        </dgm:presLayoutVars>
      </dgm:prSet>
      <dgm:spPr/>
    </dgm:pt>
  </dgm:ptLst>
  <dgm:cxnLst>
    <dgm:cxn modelId="{A0D38983-99CF-40FB-893E-BFCD73D1CA8F}" type="presOf" srcId="{64BA2BF5-AA7A-4904-AFDC-31987E5BFB5B}" destId="{196B12E3-B513-4595-9C55-06C7C7D80EF1}" srcOrd="0" destOrd="0" presId="urn:microsoft.com/office/officeart/2005/8/layout/vList2"/>
    <dgm:cxn modelId="{792C978E-B08F-4405-9371-0CC3AC387B9C}" srcId="{FF16206B-B66F-4C4C-8D40-CF5BB0E07E2D}" destId="{64BA2BF5-AA7A-4904-AFDC-31987E5BFB5B}" srcOrd="0" destOrd="0" parTransId="{191EDDFF-73E1-4A48-885B-42F4BFE9A522}" sibTransId="{FBCD386B-9D61-497E-B5E9-F2F3FC815803}"/>
    <dgm:cxn modelId="{C767DFA4-63BB-4051-99BD-1AC5DCA5B3D0}" type="presOf" srcId="{FF16206B-B66F-4C4C-8D40-CF5BB0E07E2D}" destId="{539A90C4-1265-4945-BAEB-46039D5EA8A4}" srcOrd="0" destOrd="0" presId="urn:microsoft.com/office/officeart/2005/8/layout/vList2"/>
    <dgm:cxn modelId="{B0F34979-204E-4168-8539-F23D4E615590}" type="presParOf" srcId="{539A90C4-1265-4945-BAEB-46039D5EA8A4}" destId="{196B12E3-B513-4595-9C55-06C7C7D80E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DF2FD8-AD7F-4801-861B-C41212C94BE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41B39E-788B-4B6F-A15B-652312E7586F}">
      <dgm:prSet/>
      <dgm:spPr/>
      <dgm:t>
        <a:bodyPr/>
        <a:lstStyle/>
        <a:p>
          <a:r>
            <a:rPr lang="en-US" dirty="0"/>
            <a:t>All models did something well</a:t>
          </a:r>
        </a:p>
      </dgm:t>
    </dgm:pt>
    <dgm:pt modelId="{1ED322D2-B5A0-417B-938C-273EF9BAF4E2}" type="parTrans" cxnId="{34A7FDA2-ECF3-4C50-BE46-59C907663744}">
      <dgm:prSet/>
      <dgm:spPr/>
      <dgm:t>
        <a:bodyPr/>
        <a:lstStyle/>
        <a:p>
          <a:endParaRPr lang="en-US"/>
        </a:p>
      </dgm:t>
    </dgm:pt>
    <dgm:pt modelId="{9D935BD2-D172-40B5-8D06-36218A8F9743}" type="sibTrans" cxnId="{34A7FDA2-ECF3-4C50-BE46-59C907663744}">
      <dgm:prSet/>
      <dgm:spPr/>
      <dgm:t>
        <a:bodyPr/>
        <a:lstStyle/>
        <a:p>
          <a:endParaRPr lang="en-US"/>
        </a:p>
      </dgm:t>
    </dgm:pt>
    <dgm:pt modelId="{05F6025D-A6E5-41C5-8CF3-B000907EB592}">
      <dgm:prSet/>
      <dgm:spPr/>
      <dgm:t>
        <a:bodyPr/>
        <a:lstStyle/>
        <a:p>
          <a:r>
            <a:rPr lang="en-US" dirty="0"/>
            <a:t>Best Model 4: Elastic-net regression</a:t>
          </a:r>
        </a:p>
      </dgm:t>
    </dgm:pt>
    <dgm:pt modelId="{81655AF0-93D0-4EED-9E80-D70B78611D4E}" type="parTrans" cxnId="{D78FE718-CE74-4808-AA13-AF6550537167}">
      <dgm:prSet/>
      <dgm:spPr/>
      <dgm:t>
        <a:bodyPr/>
        <a:lstStyle/>
        <a:p>
          <a:endParaRPr lang="en-US"/>
        </a:p>
      </dgm:t>
    </dgm:pt>
    <dgm:pt modelId="{BF2350F3-1D44-4179-A298-6626F3FC663D}" type="sibTrans" cxnId="{D78FE718-CE74-4808-AA13-AF6550537167}">
      <dgm:prSet/>
      <dgm:spPr/>
      <dgm:t>
        <a:bodyPr/>
        <a:lstStyle/>
        <a:p>
          <a:endParaRPr lang="en-US"/>
        </a:p>
      </dgm:t>
    </dgm:pt>
    <dgm:pt modelId="{005D7DCA-E785-4263-A2B2-9D029D8019D2}" type="pres">
      <dgm:prSet presAssocID="{14DF2FD8-AD7F-4801-861B-C41212C94BE7}" presName="diagram" presStyleCnt="0">
        <dgm:presLayoutVars>
          <dgm:dir/>
          <dgm:resizeHandles val="exact"/>
        </dgm:presLayoutVars>
      </dgm:prSet>
      <dgm:spPr/>
    </dgm:pt>
    <dgm:pt modelId="{1FF945A5-FC61-4683-BE62-7F0AB45D7462}" type="pres">
      <dgm:prSet presAssocID="{2A41B39E-788B-4B6F-A15B-652312E7586F}" presName="node" presStyleLbl="node1" presStyleIdx="0" presStyleCnt="2">
        <dgm:presLayoutVars>
          <dgm:bulletEnabled val="1"/>
        </dgm:presLayoutVars>
      </dgm:prSet>
      <dgm:spPr/>
    </dgm:pt>
    <dgm:pt modelId="{DBFD739F-CE5A-4840-9452-EA2264859DFD}" type="pres">
      <dgm:prSet presAssocID="{9D935BD2-D172-40B5-8D06-36218A8F9743}" presName="sibTrans" presStyleCnt="0"/>
      <dgm:spPr/>
    </dgm:pt>
    <dgm:pt modelId="{8C87EE98-2AFB-40B3-B75E-8DB6E740CEC9}" type="pres">
      <dgm:prSet presAssocID="{05F6025D-A6E5-41C5-8CF3-B000907EB592}" presName="node" presStyleLbl="node1" presStyleIdx="1" presStyleCnt="2">
        <dgm:presLayoutVars>
          <dgm:bulletEnabled val="1"/>
        </dgm:presLayoutVars>
      </dgm:prSet>
      <dgm:spPr/>
    </dgm:pt>
  </dgm:ptLst>
  <dgm:cxnLst>
    <dgm:cxn modelId="{D78FE718-CE74-4808-AA13-AF6550537167}" srcId="{14DF2FD8-AD7F-4801-861B-C41212C94BE7}" destId="{05F6025D-A6E5-41C5-8CF3-B000907EB592}" srcOrd="1" destOrd="0" parTransId="{81655AF0-93D0-4EED-9E80-D70B78611D4E}" sibTransId="{BF2350F3-1D44-4179-A298-6626F3FC663D}"/>
    <dgm:cxn modelId="{7E12A42B-8BD8-4BFE-87AF-5957D292A9F5}" type="presOf" srcId="{2A41B39E-788B-4B6F-A15B-652312E7586F}" destId="{1FF945A5-FC61-4683-BE62-7F0AB45D7462}" srcOrd="0" destOrd="0" presId="urn:microsoft.com/office/officeart/2005/8/layout/default"/>
    <dgm:cxn modelId="{3DC4F63B-E064-4664-8293-0038C6B10243}" type="presOf" srcId="{14DF2FD8-AD7F-4801-861B-C41212C94BE7}" destId="{005D7DCA-E785-4263-A2B2-9D029D8019D2}" srcOrd="0" destOrd="0" presId="urn:microsoft.com/office/officeart/2005/8/layout/default"/>
    <dgm:cxn modelId="{ECFAA296-2DED-4924-8148-CBBE606E86D2}" type="presOf" srcId="{05F6025D-A6E5-41C5-8CF3-B000907EB592}" destId="{8C87EE98-2AFB-40B3-B75E-8DB6E740CEC9}" srcOrd="0" destOrd="0" presId="urn:microsoft.com/office/officeart/2005/8/layout/default"/>
    <dgm:cxn modelId="{34A7FDA2-ECF3-4C50-BE46-59C907663744}" srcId="{14DF2FD8-AD7F-4801-861B-C41212C94BE7}" destId="{2A41B39E-788B-4B6F-A15B-652312E7586F}" srcOrd="0" destOrd="0" parTransId="{1ED322D2-B5A0-417B-938C-273EF9BAF4E2}" sibTransId="{9D935BD2-D172-40B5-8D06-36218A8F9743}"/>
    <dgm:cxn modelId="{8529FF2D-C250-4104-A142-D20D15E6184F}" type="presParOf" srcId="{005D7DCA-E785-4263-A2B2-9D029D8019D2}" destId="{1FF945A5-FC61-4683-BE62-7F0AB45D7462}" srcOrd="0" destOrd="0" presId="urn:microsoft.com/office/officeart/2005/8/layout/default"/>
    <dgm:cxn modelId="{404F113D-1437-47A9-9C9E-B3F4298AAE24}" type="presParOf" srcId="{005D7DCA-E785-4263-A2B2-9D029D8019D2}" destId="{DBFD739F-CE5A-4840-9452-EA2264859DFD}" srcOrd="1" destOrd="0" presId="urn:microsoft.com/office/officeart/2005/8/layout/default"/>
    <dgm:cxn modelId="{10FF9601-4582-4ADE-B6FB-CAE484EC42F9}" type="presParOf" srcId="{005D7DCA-E785-4263-A2B2-9D029D8019D2}" destId="{8C87EE98-2AFB-40B3-B75E-8DB6E740CEC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47BD6-2513-48FE-B9DB-0FE93AD758CA}">
      <dsp:nvSpPr>
        <dsp:cNvPr id="0" name=""/>
        <dsp:cNvSpPr/>
      </dsp:nvSpPr>
      <dsp:spPr>
        <a:xfrm>
          <a:off x="65683" y="0"/>
          <a:ext cx="5051424" cy="50514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E9A10-912F-4E18-AE71-91CDD02EDD0F}">
      <dsp:nvSpPr>
        <dsp:cNvPr id="0" name=""/>
        <dsp:cNvSpPr/>
      </dsp:nvSpPr>
      <dsp:spPr>
        <a:xfrm>
          <a:off x="394025" y="328342"/>
          <a:ext cx="2020570" cy="2020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From SEDAC</a:t>
          </a:r>
        </a:p>
      </dsp:txBody>
      <dsp:txXfrm>
        <a:off x="492661" y="426978"/>
        <a:ext cx="1823298" cy="1823298"/>
      </dsp:txXfrm>
    </dsp:sp>
    <dsp:sp modelId="{FF38D42E-A280-4F85-91BF-76DA817F7F56}">
      <dsp:nvSpPr>
        <dsp:cNvPr id="0" name=""/>
        <dsp:cNvSpPr/>
      </dsp:nvSpPr>
      <dsp:spPr>
        <a:xfrm>
          <a:off x="2768195" y="328342"/>
          <a:ext cx="2020570" cy="202057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2106 rows </a:t>
          </a:r>
        </a:p>
      </dsp:txBody>
      <dsp:txXfrm>
        <a:off x="2866831" y="426978"/>
        <a:ext cx="1823298" cy="1823298"/>
      </dsp:txXfrm>
    </dsp:sp>
    <dsp:sp modelId="{6CDB6E31-32EC-440E-B96A-2E33931D2670}">
      <dsp:nvSpPr>
        <dsp:cNvPr id="0" name=""/>
        <dsp:cNvSpPr/>
      </dsp:nvSpPr>
      <dsp:spPr>
        <a:xfrm>
          <a:off x="394025" y="2702512"/>
          <a:ext cx="2020570" cy="202057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 variables</a:t>
          </a:r>
        </a:p>
      </dsp:txBody>
      <dsp:txXfrm>
        <a:off x="492661" y="2801148"/>
        <a:ext cx="1823298" cy="1823298"/>
      </dsp:txXfrm>
    </dsp:sp>
    <dsp:sp modelId="{B131F9E3-E0E1-43D3-BA36-87235BFB6AB1}">
      <dsp:nvSpPr>
        <dsp:cNvPr id="0" name=""/>
        <dsp:cNvSpPr/>
      </dsp:nvSpPr>
      <dsp:spPr>
        <a:xfrm>
          <a:off x="2768195" y="2702512"/>
          <a:ext cx="2020570" cy="202057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Require pre-processing</a:t>
          </a:r>
        </a:p>
      </dsp:txBody>
      <dsp:txXfrm>
        <a:off x="2866831" y="2801148"/>
        <a:ext cx="1823298" cy="1823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5996-97E7-4318-93FD-66A4995784B8}">
      <dsp:nvSpPr>
        <dsp:cNvPr id="0" name=""/>
        <dsp:cNvSpPr/>
      </dsp:nvSpPr>
      <dsp:spPr>
        <a:xfrm>
          <a:off x="-331579" y="0"/>
          <a:ext cx="4540855" cy="68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-311561" y="20018"/>
        <a:ext cx="3680242" cy="643443"/>
      </dsp:txXfrm>
    </dsp:sp>
    <dsp:sp modelId="{2C00E8D2-4477-43CE-8E64-786367E9F75F}">
      <dsp:nvSpPr>
        <dsp:cNvPr id="0" name=""/>
        <dsp:cNvSpPr/>
      </dsp:nvSpPr>
      <dsp:spPr>
        <a:xfrm>
          <a:off x="8984" y="797392"/>
          <a:ext cx="4540855" cy="683479"/>
        </a:xfrm>
        <a:prstGeom prst="roundRect">
          <a:avLst>
            <a:gd name="adj" fmla="val 10000"/>
          </a:avLst>
        </a:prstGeom>
        <a:solidFill>
          <a:schemeClr val="accent3">
            <a:hueOff val="599003"/>
            <a:satOff val="-3627"/>
            <a:lumOff val="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 </a:t>
          </a:r>
        </a:p>
      </dsp:txBody>
      <dsp:txXfrm>
        <a:off x="29002" y="817410"/>
        <a:ext cx="3577495" cy="643443"/>
      </dsp:txXfrm>
    </dsp:sp>
    <dsp:sp modelId="{027EB639-4141-47F4-9746-4C042CC36803}">
      <dsp:nvSpPr>
        <dsp:cNvPr id="0" name=""/>
        <dsp:cNvSpPr/>
      </dsp:nvSpPr>
      <dsp:spPr>
        <a:xfrm>
          <a:off x="367516" y="1594785"/>
          <a:ext cx="4504921" cy="683479"/>
        </a:xfrm>
        <a:prstGeom prst="roundRect">
          <a:avLst>
            <a:gd name="adj" fmla="val 10000"/>
          </a:avLst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 </a:t>
          </a:r>
        </a:p>
      </dsp:txBody>
      <dsp:txXfrm>
        <a:off x="387534" y="1614803"/>
        <a:ext cx="3548868" cy="643443"/>
      </dsp:txXfrm>
    </dsp:sp>
    <dsp:sp modelId="{54CCA8E8-FEF6-486A-B5BC-7A44F4ADFACF}">
      <dsp:nvSpPr>
        <dsp:cNvPr id="0" name=""/>
        <dsp:cNvSpPr/>
      </dsp:nvSpPr>
      <dsp:spPr>
        <a:xfrm>
          <a:off x="3424451" y="518305"/>
          <a:ext cx="444261" cy="444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24410" y="518305"/>
        <a:ext cx="244343" cy="334306"/>
      </dsp:txXfrm>
    </dsp:sp>
    <dsp:sp modelId="{59897F60-AB71-4021-A01D-D6441FCAADF6}">
      <dsp:nvSpPr>
        <dsp:cNvPr id="0" name=""/>
        <dsp:cNvSpPr/>
      </dsp:nvSpPr>
      <dsp:spPr>
        <a:xfrm>
          <a:off x="3765015" y="1311141"/>
          <a:ext cx="444261" cy="444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249182"/>
            <a:satOff val="4087"/>
            <a:lumOff val="146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1249182"/>
              <a:satOff val="4087"/>
              <a:lumOff val="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864974" y="1311141"/>
        <a:ext cx="244343" cy="334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B12E3-B513-4595-9C55-06C7C7D80EF1}">
      <dsp:nvSpPr>
        <dsp:cNvPr id="0" name=""/>
        <dsp:cNvSpPr/>
      </dsp:nvSpPr>
      <dsp:spPr>
        <a:xfrm>
          <a:off x="0" y="406459"/>
          <a:ext cx="7877413" cy="8079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1: Liner regression with water-score and sanitation-score as independent variables</a:t>
          </a:r>
        </a:p>
      </dsp:txBody>
      <dsp:txXfrm>
        <a:off x="39441" y="445900"/>
        <a:ext cx="7798531" cy="729073"/>
      </dsp:txXfrm>
    </dsp:sp>
    <dsp:sp modelId="{709F2A1E-3FA8-4BE7-AE0D-DDF95165E401}">
      <dsp:nvSpPr>
        <dsp:cNvPr id="0" name=""/>
        <dsp:cNvSpPr/>
      </dsp:nvSpPr>
      <dsp:spPr>
        <a:xfrm>
          <a:off x="0" y="1401615"/>
          <a:ext cx="7877413" cy="8118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2: ridge regression with water-score and sanitation-score as independent variables</a:t>
          </a:r>
        </a:p>
      </dsp:txBody>
      <dsp:txXfrm>
        <a:off x="39631" y="1441246"/>
        <a:ext cx="7798151" cy="732574"/>
      </dsp:txXfrm>
    </dsp:sp>
    <dsp:sp modelId="{3E9A61A0-0B91-4728-9C32-A2A17B39239F}">
      <dsp:nvSpPr>
        <dsp:cNvPr id="0" name=""/>
        <dsp:cNvSpPr/>
      </dsp:nvSpPr>
      <dsp:spPr>
        <a:xfrm>
          <a:off x="0" y="2400651"/>
          <a:ext cx="7877413" cy="7955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3: Liner regression with water-score, sanitation-score and economy as independent variables </a:t>
          </a:r>
        </a:p>
      </dsp:txBody>
      <dsp:txXfrm>
        <a:off x="38835" y="2439486"/>
        <a:ext cx="7799743" cy="717861"/>
      </dsp:txXfrm>
    </dsp:sp>
    <dsp:sp modelId="{3616406D-2969-4931-9FB6-3667811AB151}">
      <dsp:nvSpPr>
        <dsp:cNvPr id="0" name=""/>
        <dsp:cNvSpPr/>
      </dsp:nvSpPr>
      <dsp:spPr>
        <a:xfrm>
          <a:off x="0" y="3383383"/>
          <a:ext cx="7877413" cy="7955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4: Elastic-net regression with water-score, sanitation-score and economy as independent variables</a:t>
          </a:r>
        </a:p>
      </dsp:txBody>
      <dsp:txXfrm>
        <a:off x="38835" y="3422218"/>
        <a:ext cx="7799743" cy="717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B12E3-B513-4595-9C55-06C7C7D80EF1}">
      <dsp:nvSpPr>
        <dsp:cNvPr id="0" name=""/>
        <dsp:cNvSpPr/>
      </dsp:nvSpPr>
      <dsp:spPr>
        <a:xfrm>
          <a:off x="0" y="0"/>
          <a:ext cx="7877413" cy="8079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1: Liner regression with water-score and sanitation-score as independent variables</a:t>
          </a:r>
        </a:p>
      </dsp:txBody>
      <dsp:txXfrm>
        <a:off x="39441" y="39441"/>
        <a:ext cx="7798531" cy="729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945A5-FC61-4683-BE62-7F0AB45D7462}">
      <dsp:nvSpPr>
        <dsp:cNvPr id="0" name=""/>
        <dsp:cNvSpPr/>
      </dsp:nvSpPr>
      <dsp:spPr>
        <a:xfrm>
          <a:off x="829497" y="1247"/>
          <a:ext cx="1766027" cy="1059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models did something well</a:t>
          </a:r>
        </a:p>
      </dsp:txBody>
      <dsp:txXfrm>
        <a:off x="829497" y="1247"/>
        <a:ext cx="1766027" cy="1059616"/>
      </dsp:txXfrm>
    </dsp:sp>
    <dsp:sp modelId="{8C87EE98-2AFB-40B3-B75E-8DB6E740CEC9}">
      <dsp:nvSpPr>
        <dsp:cNvPr id="0" name=""/>
        <dsp:cNvSpPr/>
      </dsp:nvSpPr>
      <dsp:spPr>
        <a:xfrm>
          <a:off x="829497" y="1237466"/>
          <a:ext cx="1766027" cy="1059616"/>
        </a:xfrm>
        <a:prstGeom prst="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Best Model 4: Elastic-net regression</a:t>
          </a:r>
        </a:p>
      </dsp:txBody>
      <dsp:txXfrm>
        <a:off x="829497" y="1237466"/>
        <a:ext cx="1766027" cy="1059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views/ChildMortality_16211276461000/ChildMortality?:language=en&amp;:display_count=y&amp;:origin=viz_share_li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1714" y="643467"/>
            <a:ext cx="5379365" cy="505400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5700" dirty="0">
                <a:solidFill>
                  <a:schemeClr val="tx2"/>
                </a:solidFill>
              </a:rPr>
              <a:t>Final Project:</a:t>
            </a:r>
            <a:br>
              <a:rPr lang="en-US" sz="5700" dirty="0">
                <a:solidFill>
                  <a:schemeClr val="tx2"/>
                </a:solidFill>
              </a:rPr>
            </a:br>
            <a:r>
              <a:rPr lang="en-US" sz="5700" dirty="0">
                <a:solidFill>
                  <a:schemeClr val="tx2"/>
                </a:solidFill>
              </a:rPr>
              <a:t>Child </a:t>
            </a:r>
            <a:br>
              <a:rPr lang="en-US" sz="5700" dirty="0">
                <a:solidFill>
                  <a:schemeClr val="tx2"/>
                </a:solidFill>
              </a:rPr>
            </a:br>
            <a:r>
              <a:rPr lang="en-US" sz="5700" dirty="0">
                <a:solidFill>
                  <a:schemeClr val="tx2"/>
                </a:solidFill>
              </a:rPr>
              <a:t>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3694" y="643467"/>
            <a:ext cx="2905060" cy="5054008"/>
          </a:xfrm>
        </p:spPr>
        <p:txBody>
          <a:bodyPr anchor="ctr">
            <a:normAutofit/>
          </a:bodyPr>
          <a:lstStyle/>
          <a:p>
            <a:pPr lvl="0" algn="r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Grpup-01</a:t>
            </a:r>
          </a:p>
          <a:p>
            <a:pPr lvl="0" algn="r"/>
            <a:r>
              <a:rPr lang="en-US" sz="1600" dirty="0">
                <a:solidFill>
                  <a:schemeClr val="tx1"/>
                </a:solidFill>
              </a:rPr>
              <a:t>Adam Gersowitz, Christopher Bloome, David Blumenstiel, Forhad akbar, Jeyaraman Ramalingam,Kevin Potter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5/20/2021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Models 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74728-34A3-4357-B717-B1E8D8C11E83}"/>
              </a:ext>
            </a:extLst>
          </p:cNvPr>
          <p:cNvSpPr txBox="1"/>
          <p:nvPr/>
        </p:nvSpPr>
        <p:spPr>
          <a:xfrm>
            <a:off x="544375" y="2434989"/>
            <a:ext cx="2464714" cy="3231654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Key factors: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model achieved a fit of 0.824, and a validation fit of 0.822 , indicating a good fit without overfitting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One interesting finding is that this model weighed water-score more than sanitation-score; the coefficient for water-score was about 1.29 times higher than for sanitation-score.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could indicate that access to “improved water sources” nearby one’s dwelling might be more important for reducing child mortality than sanitation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8B4B82-2166-4BBD-B402-2F545CEB72B1}"/>
              </a:ext>
            </a:extLst>
          </p:cNvPr>
          <p:cNvGrpSpPr/>
          <p:nvPr/>
        </p:nvGrpSpPr>
        <p:grpSpPr>
          <a:xfrm>
            <a:off x="788935" y="788786"/>
            <a:ext cx="7877413" cy="811836"/>
            <a:chOff x="0" y="1401615"/>
            <a:chExt cx="7877413" cy="8118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E615EF-43E2-42E3-AF0B-01B398779809}"/>
                </a:ext>
              </a:extLst>
            </p:cNvPr>
            <p:cNvSpPr/>
            <p:nvPr/>
          </p:nvSpPr>
          <p:spPr>
            <a:xfrm>
              <a:off x="0" y="1401615"/>
              <a:ext cx="7877413" cy="81183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EA6FE202-E955-4B82-98FA-E18DCC3BFCB3}"/>
                </a:ext>
              </a:extLst>
            </p:cNvPr>
            <p:cNvSpPr txBox="1"/>
            <p:nvPr/>
          </p:nvSpPr>
          <p:spPr>
            <a:xfrm>
              <a:off x="39631" y="1441246"/>
              <a:ext cx="7798151" cy="732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Model 2: ridge regression with water-score and sanitation-score as independent variables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67250-F6C8-4309-9FE7-BA1BE2AC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65" y="2469120"/>
            <a:ext cx="5554558" cy="2794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69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Models 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74728-34A3-4357-B717-B1E8D8C11E83}"/>
              </a:ext>
            </a:extLst>
          </p:cNvPr>
          <p:cNvSpPr txBox="1"/>
          <p:nvPr/>
        </p:nvSpPr>
        <p:spPr>
          <a:xfrm>
            <a:off x="544375" y="2434989"/>
            <a:ext cx="2464714" cy="2862322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Key factors: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model achieved an r-squared value of 0.869, and a validation r-squared of 0.851, indicating some but very little overfitting, and a high overall 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model expects more child mortality for the least developed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Residuals are normally distributed, with slight heteroscedasticity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7B4AB-5997-4CB8-8D72-0AD3714C56AD}"/>
              </a:ext>
            </a:extLst>
          </p:cNvPr>
          <p:cNvGrpSpPr/>
          <p:nvPr/>
        </p:nvGrpSpPr>
        <p:grpSpPr>
          <a:xfrm>
            <a:off x="821361" y="808463"/>
            <a:ext cx="7877413" cy="795531"/>
            <a:chOff x="0" y="2400651"/>
            <a:chExt cx="7877413" cy="79553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32602FB-B86F-46E0-9901-0F49330F4D94}"/>
                </a:ext>
              </a:extLst>
            </p:cNvPr>
            <p:cNvSpPr/>
            <p:nvPr/>
          </p:nvSpPr>
          <p:spPr>
            <a:xfrm>
              <a:off x="0" y="2400651"/>
              <a:ext cx="7877413" cy="7955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BAD1F0D9-3389-4A5C-9BDB-FB25EB707426}"/>
                </a:ext>
              </a:extLst>
            </p:cNvPr>
            <p:cNvSpPr txBox="1"/>
            <p:nvPr/>
          </p:nvSpPr>
          <p:spPr>
            <a:xfrm>
              <a:off x="38835" y="2439486"/>
              <a:ext cx="7799743" cy="717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Model 3: Liner regression with water-score, sanitation-score and economy as independent variables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8EBD5C-F8F0-453A-96FC-CD3DBF5A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10" y="2472060"/>
            <a:ext cx="5671903" cy="2788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0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Models 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74728-34A3-4357-B717-B1E8D8C11E83}"/>
              </a:ext>
            </a:extLst>
          </p:cNvPr>
          <p:cNvSpPr txBox="1"/>
          <p:nvPr/>
        </p:nvSpPr>
        <p:spPr>
          <a:xfrm>
            <a:off x="544375" y="2434989"/>
            <a:ext cx="2464714" cy="267765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Key factors: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model has an r-squared of 0.871, with a validation r-squared of 0.855; a very good fit with a little overfitting.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Residuals are mostly normally distributed, with slight heteroscedasticity.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finds similar trends in the coefficients to model 3 for the economic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F478B2-2220-4CAA-8585-B56022391521}"/>
              </a:ext>
            </a:extLst>
          </p:cNvPr>
          <p:cNvGrpSpPr/>
          <p:nvPr/>
        </p:nvGrpSpPr>
        <p:grpSpPr>
          <a:xfrm>
            <a:off x="840816" y="802230"/>
            <a:ext cx="7877413" cy="795531"/>
            <a:chOff x="0" y="3383383"/>
            <a:chExt cx="7877413" cy="7955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F42480-C31D-40F9-90B1-05B92C7184C2}"/>
                </a:ext>
              </a:extLst>
            </p:cNvPr>
            <p:cNvSpPr/>
            <p:nvPr/>
          </p:nvSpPr>
          <p:spPr>
            <a:xfrm>
              <a:off x="0" y="3383383"/>
              <a:ext cx="7877413" cy="7955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ED1E0652-E1AA-47E2-B1B0-C9C8D0257BA6}"/>
                </a:ext>
              </a:extLst>
            </p:cNvPr>
            <p:cNvSpPr txBox="1"/>
            <p:nvPr/>
          </p:nvSpPr>
          <p:spPr>
            <a:xfrm>
              <a:off x="38835" y="3422218"/>
              <a:ext cx="7799743" cy="717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Model 4: </a:t>
              </a:r>
              <a:r>
                <a:rPr lang="en-US" sz="2000" dirty="0"/>
                <a:t>Elastic-net</a:t>
              </a:r>
              <a:r>
                <a:rPr lang="en-US" sz="2000" kern="1200" dirty="0"/>
                <a:t> regression with water-score, sanitation-score and economy as independent variables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A37695-2DAA-4C0C-BF3D-45E9EC9C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88" y="2434989"/>
            <a:ext cx="5415438" cy="2636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484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2D1-D85E-4F86-AFBB-0FD1E91F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Model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D8AF7-B886-4EE8-B4EE-1C2585667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9911"/>
              </p:ext>
            </p:extLst>
          </p:nvPr>
        </p:nvGraphicFramePr>
        <p:xfrm>
          <a:off x="5803284" y="2437097"/>
          <a:ext cx="3425023" cy="229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31768A-2CDA-4F47-91F8-E85471013845}"/>
              </a:ext>
            </a:extLst>
          </p:cNvPr>
          <p:cNvSpPr txBox="1"/>
          <p:nvPr/>
        </p:nvSpPr>
        <p:spPr>
          <a:xfrm>
            <a:off x="544374" y="2434989"/>
            <a:ext cx="5551625" cy="2308324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Key factors: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addition, the individual relationships water and sanitation scores have to child mortality were examined.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was determined via linear regression that both water and sanitation scores can individually explain approximately 78% of the variation in child mortality after variable transformation.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Overall, access to improved water and sanitation can explain most of the excess child mortality within a country, with the best valid model used here (model 4) able to predict transformed responses with a fit of 0.855 (r-squared) on a holdout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003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70E1-F6C4-4071-A0F1-EDED65D3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0395-1B91-4BCE-B777-6496AE45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53" y="2023962"/>
            <a:ext cx="7731792" cy="38451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model can predict with some accuracy child mortality within a country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Overall, access to improved water and sanitation can explain most of the excess child mortality within a country, with the best valid model used here (model 4) able to predict transformed responses with a fit of 0.855 (r-squared) on a holdout set</a:t>
            </a:r>
          </a:p>
        </p:txBody>
      </p:sp>
    </p:spTree>
    <p:extLst>
      <p:ext uri="{BB962C8B-B14F-4D97-AF65-F5344CB8AC3E}">
        <p14:creationId xmlns:p14="http://schemas.microsoft.com/office/powerpoint/2010/main" val="32376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82" y="605896"/>
            <a:ext cx="7282677" cy="564620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 Explore if the improvement in quality of community resources, in particular the access to improved water and access to improved sanitation, will impact child mortality rates in a country.  </a:t>
            </a:r>
          </a:p>
          <a:p>
            <a:pPr lvl="1"/>
            <a:r>
              <a:rPr lang="en-US" dirty="0"/>
              <a:t>Examining whether access to “at least basic services” for both sanitation conditions and water access will impact child mortality rates</a:t>
            </a:r>
          </a:p>
          <a:p>
            <a:pPr lvl="1"/>
            <a:r>
              <a:rPr lang="en-US" dirty="0"/>
              <a:t> Additionally, we will use a categorical grouping variable for the type of economic region the country is a part of ranging from 1, (Developed Region - G7) to 7, (Least Developed Region). </a:t>
            </a:r>
          </a:p>
          <a:p>
            <a:pPr lvl="1"/>
            <a:r>
              <a:rPr lang="en-US" dirty="0"/>
              <a:t>These metrics were used to predict the probability of an individual dying between ages 1 and 5.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9EBC4138-536F-4B52-B240-F032A8EF4697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</a:rPr>
              <a:t>Background and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4FA2-EBEF-4253-9251-ED5A4499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8FE0EE-29BD-4D10-BE66-35FAC85CC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14756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6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05E0EE-5C37-48F1-8B58-9A006FE4E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91477"/>
              </p:ext>
            </p:extLst>
          </p:nvPr>
        </p:nvGraphicFramePr>
        <p:xfrm>
          <a:off x="2103778" y="2496439"/>
          <a:ext cx="4540858" cy="227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80FE78-BC2B-4CBF-9085-DB879653E0EE}"/>
              </a:ext>
            </a:extLst>
          </p:cNvPr>
          <p:cNvSpPr txBox="1"/>
          <p:nvPr/>
        </p:nvSpPr>
        <p:spPr>
          <a:xfrm>
            <a:off x="1833361" y="25163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was obtained as a Microsoft Excel file; it was then converted to a .csv file.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19636D4-5021-481F-9B1F-DE1EE333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Data 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9EAB-67B5-47F7-9331-E5C5500A655F}"/>
              </a:ext>
            </a:extLst>
          </p:cNvPr>
          <p:cNvSpPr txBox="1"/>
          <p:nvPr/>
        </p:nvSpPr>
        <p:spPr>
          <a:xfrm>
            <a:off x="2147209" y="33213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was converted from wide to long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3F95BB-8ADC-4C77-B0C8-36549146980F}"/>
              </a:ext>
            </a:extLst>
          </p:cNvPr>
          <p:cNvSpPr txBox="1"/>
          <p:nvPr/>
        </p:nvSpPr>
        <p:spPr>
          <a:xfrm>
            <a:off x="2468222" y="42144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Missing data was imputed</a:t>
            </a:r>
          </a:p>
        </p:txBody>
      </p:sp>
    </p:spTree>
    <p:extLst>
      <p:ext uri="{BB962C8B-B14F-4D97-AF65-F5344CB8AC3E}">
        <p14:creationId xmlns:p14="http://schemas.microsoft.com/office/powerpoint/2010/main" val="99489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1AF8E-2DE8-4EB0-ADDA-4FB20000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56" y="5588484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Interactive Tableau Dashboard: 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https://public.tableau.com/views/ChildMortality_16211276461000/ChildMortality?:language=en&amp;:display_count=y&amp;:origin=viz_share_link</a:t>
            </a:r>
            <a:b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642026-9955-4485-8A40-80381294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4" y="997651"/>
            <a:ext cx="5543198" cy="450384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278CFF4F-54B9-4D3E-BF4D-3FEB416D8B74}"/>
              </a:ext>
            </a:extLst>
          </p:cNvPr>
          <p:cNvSpPr txBox="1">
            <a:spLocks/>
          </p:cNvSpPr>
          <p:nvPr/>
        </p:nvSpPr>
        <p:spPr>
          <a:xfrm>
            <a:off x="751624" y="164835"/>
            <a:ext cx="6265261" cy="624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93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19636D4-5021-481F-9B1F-DE1EE333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D17FA-2165-482C-A894-0E8F53ED4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62" y="2230878"/>
            <a:ext cx="7278676" cy="3411166"/>
          </a:xfrm>
        </p:spPr>
      </p:pic>
    </p:spTree>
    <p:extLst>
      <p:ext uri="{BB962C8B-B14F-4D97-AF65-F5344CB8AC3E}">
        <p14:creationId xmlns:p14="http://schemas.microsoft.com/office/powerpoint/2010/main" val="40854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DFDB-F689-40EF-B826-3B3ADF2D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</a:rPr>
              <a:t>Correlation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5EF3D-45C1-42ED-B511-66698877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94" y="2044936"/>
            <a:ext cx="5886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Models Built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8AA7B-A9BF-44AE-9773-A977D0D9B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435338"/>
              </p:ext>
            </p:extLst>
          </p:nvPr>
        </p:nvGraphicFramePr>
        <p:xfrm>
          <a:off x="897310" y="1471714"/>
          <a:ext cx="7877413" cy="458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6A67A8-185D-4E01-B680-427E6F08537A}"/>
              </a:ext>
            </a:extLst>
          </p:cNvPr>
          <p:cNvSpPr txBox="1">
            <a:spLocks/>
          </p:cNvSpPr>
          <p:nvPr/>
        </p:nvSpPr>
        <p:spPr>
          <a:xfrm>
            <a:off x="800100" y="25354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</a:rPr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Models Built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8AA7B-A9BF-44AE-9773-A977D0D9B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217590"/>
              </p:ext>
            </p:extLst>
          </p:nvPr>
        </p:nvGraphicFramePr>
        <p:xfrm>
          <a:off x="806518" y="816718"/>
          <a:ext cx="7877413" cy="458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084DC5-67DC-40D1-A406-FCC1E2731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773" y="2466244"/>
            <a:ext cx="5572256" cy="2692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74728-34A3-4357-B717-B1E8D8C11E83}"/>
              </a:ext>
            </a:extLst>
          </p:cNvPr>
          <p:cNvSpPr txBox="1"/>
          <p:nvPr/>
        </p:nvSpPr>
        <p:spPr>
          <a:xfrm>
            <a:off x="544375" y="2434989"/>
            <a:ext cx="2464714" cy="2862322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Key factors: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model achieved an r-squared value of 0.826, and when predictions were performed on the holdout set, the predictions fit the actual values with an r-squared of 0.821.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Overall, the model meets the assumptions of linear regression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accurately predicts fewer deaths with higher water-score and sanitation-score, indicating that these variables are impactful towards child mortality</a:t>
            </a:r>
          </a:p>
        </p:txBody>
      </p:sp>
    </p:spTree>
    <p:extLst>
      <p:ext uri="{BB962C8B-B14F-4D97-AF65-F5344CB8AC3E}">
        <p14:creationId xmlns:p14="http://schemas.microsoft.com/office/powerpoint/2010/main" val="2783271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</TotalTime>
  <Words>760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Final Project: Child  Mortality</vt:lpstr>
      <vt:lpstr>Overview</vt:lpstr>
      <vt:lpstr>Data</vt:lpstr>
      <vt:lpstr>Data pre-processing</vt:lpstr>
      <vt:lpstr>Interactive Tableau Dashboard:  https://public.tableau.com/views/ChildMortality_16211276461000/ChildMortality?:language=en&amp;:display_count=y&amp;:origin=viz_share_link  </vt:lpstr>
      <vt:lpstr>Exploratory Data Analysis</vt:lpstr>
      <vt:lpstr>Correlation</vt:lpstr>
      <vt:lpstr>Models Built</vt:lpstr>
      <vt:lpstr>Models Built</vt:lpstr>
      <vt:lpstr>Models Built</vt:lpstr>
      <vt:lpstr>Models Built</vt:lpstr>
      <vt:lpstr>Models Built</vt:lpstr>
      <vt:lpstr>Model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Self Management</dc:title>
  <dc:creator>Scott</dc:creator>
  <cp:lastModifiedBy>Md Forhad Akbar</cp:lastModifiedBy>
  <cp:revision>19</cp:revision>
  <dcterms:created xsi:type="dcterms:W3CDTF">2020-12-10T23:21:26Z</dcterms:created>
  <dcterms:modified xsi:type="dcterms:W3CDTF">2021-05-21T03:24:52Z</dcterms:modified>
</cp:coreProperties>
</file>