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8" r:id="rId3"/>
    <p:sldId id="257" r:id="rId4"/>
    <p:sldId id="287" r:id="rId5"/>
    <p:sldId id="288" r:id="rId6"/>
    <p:sldId id="289" r:id="rId7"/>
    <p:sldId id="262" r:id="rId8"/>
    <p:sldId id="273" r:id="rId9"/>
    <p:sldId id="274" r:id="rId10"/>
    <p:sldId id="281" r:id="rId11"/>
    <p:sldId id="275" r:id="rId12"/>
    <p:sldId id="276" r:id="rId13"/>
    <p:sldId id="272" r:id="rId14"/>
    <p:sldId id="277" r:id="rId15"/>
    <p:sldId id="279" r:id="rId16"/>
    <p:sldId id="265" r:id="rId17"/>
    <p:sldId id="282" r:id="rId18"/>
    <p:sldId id="283" r:id="rId19"/>
    <p:sldId id="284" r:id="rId20"/>
    <p:sldId id="285" r:id="rId21"/>
    <p:sldId id="280"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p:scale>
          <a:sx n="92" d="100"/>
          <a:sy n="92" d="100"/>
        </p:scale>
        <p:origin x="106" y="-6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38F22-E710-444E-B7D4-3EAAD129BAD8}" type="datetimeFigureOut">
              <a:rPr lang="en-US" smtClean="0"/>
              <a:t>07-Jan-24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8E0E3-894D-49ED-8837-4CE9041B37D2}" type="slidenum">
              <a:rPr lang="en-US" smtClean="0"/>
              <a:t>‹#›</a:t>
            </a:fld>
            <a:endParaRPr lang="en-US"/>
          </a:p>
        </p:txBody>
      </p:sp>
    </p:spTree>
    <p:extLst>
      <p:ext uri="{BB962C8B-B14F-4D97-AF65-F5344CB8AC3E}">
        <p14:creationId xmlns:p14="http://schemas.microsoft.com/office/powerpoint/2010/main" val="171511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C8E0E3-894D-49ED-8837-4CE9041B37D2}" type="slidenum">
              <a:rPr lang="en-US" smtClean="0"/>
              <a:t>1</a:t>
            </a:fld>
            <a:endParaRPr lang="en-US"/>
          </a:p>
        </p:txBody>
      </p:sp>
    </p:spTree>
    <p:extLst>
      <p:ext uri="{BB962C8B-B14F-4D97-AF65-F5344CB8AC3E}">
        <p14:creationId xmlns:p14="http://schemas.microsoft.com/office/powerpoint/2010/main" val="2241737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C8E0E3-894D-49ED-8837-4CE9041B37D2}" type="slidenum">
              <a:rPr lang="en-US" smtClean="0"/>
              <a:t>16</a:t>
            </a:fld>
            <a:endParaRPr lang="en-US"/>
          </a:p>
        </p:txBody>
      </p:sp>
    </p:spTree>
    <p:extLst>
      <p:ext uri="{BB962C8B-B14F-4D97-AF65-F5344CB8AC3E}">
        <p14:creationId xmlns:p14="http://schemas.microsoft.com/office/powerpoint/2010/main" val="196917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C8E0E3-894D-49ED-8837-4CE9041B37D2}" type="slidenum">
              <a:rPr lang="en-US" smtClean="0"/>
              <a:t>3</a:t>
            </a:fld>
            <a:endParaRPr lang="en-US"/>
          </a:p>
        </p:txBody>
      </p:sp>
    </p:spTree>
    <p:extLst>
      <p:ext uri="{BB962C8B-B14F-4D97-AF65-F5344CB8AC3E}">
        <p14:creationId xmlns:p14="http://schemas.microsoft.com/office/powerpoint/2010/main" val="565355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C8E0E3-894D-49ED-8837-4CE9041B37D2}" type="slidenum">
              <a:rPr lang="en-US" smtClean="0"/>
              <a:t>4</a:t>
            </a:fld>
            <a:endParaRPr lang="en-US"/>
          </a:p>
        </p:txBody>
      </p:sp>
    </p:spTree>
    <p:extLst>
      <p:ext uri="{BB962C8B-B14F-4D97-AF65-F5344CB8AC3E}">
        <p14:creationId xmlns:p14="http://schemas.microsoft.com/office/powerpoint/2010/main" val="3734334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C8E0E3-894D-49ED-8837-4CE9041B37D2}" type="slidenum">
              <a:rPr lang="en-US" smtClean="0"/>
              <a:t>5</a:t>
            </a:fld>
            <a:endParaRPr lang="en-US"/>
          </a:p>
        </p:txBody>
      </p:sp>
    </p:spTree>
    <p:extLst>
      <p:ext uri="{BB962C8B-B14F-4D97-AF65-F5344CB8AC3E}">
        <p14:creationId xmlns:p14="http://schemas.microsoft.com/office/powerpoint/2010/main" val="354655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C8E0E3-894D-49ED-8837-4CE9041B37D2}" type="slidenum">
              <a:rPr lang="en-US" smtClean="0"/>
              <a:t>6</a:t>
            </a:fld>
            <a:endParaRPr lang="en-US"/>
          </a:p>
        </p:txBody>
      </p:sp>
    </p:spTree>
    <p:extLst>
      <p:ext uri="{BB962C8B-B14F-4D97-AF65-F5344CB8AC3E}">
        <p14:creationId xmlns:p14="http://schemas.microsoft.com/office/powerpoint/2010/main" val="1068325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C8E0E3-894D-49ED-8837-4CE9041B37D2}" type="slidenum">
              <a:rPr lang="en-US" smtClean="0"/>
              <a:t>7</a:t>
            </a:fld>
            <a:endParaRPr lang="en-US"/>
          </a:p>
        </p:txBody>
      </p:sp>
    </p:spTree>
    <p:extLst>
      <p:ext uri="{BB962C8B-B14F-4D97-AF65-F5344CB8AC3E}">
        <p14:creationId xmlns:p14="http://schemas.microsoft.com/office/powerpoint/2010/main" val="395091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C8E0E3-894D-49ED-8837-4CE9041B37D2}" type="slidenum">
              <a:rPr lang="en-US" smtClean="0"/>
              <a:t>8</a:t>
            </a:fld>
            <a:endParaRPr lang="en-US"/>
          </a:p>
        </p:txBody>
      </p:sp>
    </p:spTree>
    <p:extLst>
      <p:ext uri="{BB962C8B-B14F-4D97-AF65-F5344CB8AC3E}">
        <p14:creationId xmlns:p14="http://schemas.microsoft.com/office/powerpoint/2010/main" val="229753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performing these validation steps, the accuracy and reliability of the machine learning models used in this project were improved, ensuring that they can provide useful predictions for heart disease detection.</a:t>
            </a:r>
          </a:p>
        </p:txBody>
      </p:sp>
      <p:sp>
        <p:nvSpPr>
          <p:cNvPr id="4" name="Slide Number Placeholder 3"/>
          <p:cNvSpPr>
            <a:spLocks noGrp="1"/>
          </p:cNvSpPr>
          <p:nvPr>
            <p:ph type="sldNum" sz="quarter" idx="5"/>
          </p:nvPr>
        </p:nvSpPr>
        <p:spPr/>
        <p:txBody>
          <a:bodyPr/>
          <a:lstStyle/>
          <a:p>
            <a:fld id="{9EC8E0E3-894D-49ED-8837-4CE9041B37D2}" type="slidenum">
              <a:rPr lang="en-US" smtClean="0"/>
              <a:t>11</a:t>
            </a:fld>
            <a:endParaRPr lang="en-US"/>
          </a:p>
        </p:txBody>
      </p:sp>
    </p:spTree>
    <p:extLst>
      <p:ext uri="{BB962C8B-B14F-4D97-AF65-F5344CB8AC3E}">
        <p14:creationId xmlns:p14="http://schemas.microsoft.com/office/powerpoint/2010/main" val="2653869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C8E0E3-894D-49ED-8837-4CE9041B37D2}" type="slidenum">
              <a:rPr lang="en-US" smtClean="0"/>
              <a:t>13</a:t>
            </a:fld>
            <a:endParaRPr lang="en-US"/>
          </a:p>
        </p:txBody>
      </p:sp>
    </p:spTree>
    <p:extLst>
      <p:ext uri="{BB962C8B-B14F-4D97-AF65-F5344CB8AC3E}">
        <p14:creationId xmlns:p14="http://schemas.microsoft.com/office/powerpoint/2010/main" val="2205967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DDDE31B-0E5B-447B-8F62-6F5C89EC769C}" type="datetimeFigureOut">
              <a:rPr lang="en-US" smtClean="0"/>
              <a:t>07-Jan-24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1118495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DE31B-0E5B-447B-8F62-6F5C89EC769C}" type="datetimeFigureOut">
              <a:rPr lang="en-US" smtClean="0"/>
              <a:t>07-Jan-24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12014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DDE31B-0E5B-447B-8F62-6F5C89EC769C}" type="datetimeFigureOut">
              <a:rPr lang="en-US" smtClean="0"/>
              <a:t>07-Jan-24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160273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DDE31B-0E5B-447B-8F62-6F5C89EC769C}" type="datetimeFigureOut">
              <a:rPr lang="en-US" smtClean="0"/>
              <a:t>07-Jan-24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684525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DE31B-0E5B-447B-8F62-6F5C89EC769C}" type="datetimeFigureOut">
              <a:rPr lang="en-US" smtClean="0"/>
              <a:t>07-Jan-24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1985546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DDDE31B-0E5B-447B-8F62-6F5C89EC769C}" type="datetimeFigureOut">
              <a:rPr lang="en-US" smtClean="0"/>
              <a:t>07-Jan-24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3297674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DDDE31B-0E5B-447B-8F62-6F5C89EC769C}" type="datetimeFigureOut">
              <a:rPr lang="en-US" smtClean="0"/>
              <a:t>07-Jan-24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2848771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DDDE31B-0E5B-447B-8F62-6F5C89EC769C}" type="datetimeFigureOut">
              <a:rPr lang="en-US" smtClean="0"/>
              <a:t>07-Jan-24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977748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DDE31B-0E5B-447B-8F62-6F5C89EC769C}" type="datetimeFigureOut">
              <a:rPr lang="en-US" smtClean="0"/>
              <a:t>07-Jan-24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126211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DE31B-0E5B-447B-8F62-6F5C89EC769C}" type="datetimeFigureOut">
              <a:rPr lang="en-US" smtClean="0"/>
              <a:t>07-Jan-24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417139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DE31B-0E5B-447B-8F62-6F5C89EC769C}" type="datetimeFigureOut">
              <a:rPr lang="en-US" smtClean="0"/>
              <a:t>07-Jan-24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416163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DE31B-0E5B-447B-8F62-6F5C89EC769C}" type="datetimeFigureOut">
              <a:rPr lang="en-US" smtClean="0"/>
              <a:t>07-Jan-24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370786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DDE31B-0E5B-447B-8F62-6F5C89EC769C}" type="datetimeFigureOut">
              <a:rPr lang="en-US" smtClean="0"/>
              <a:t>07-Jan-24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342500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DE31B-0E5B-447B-8F62-6F5C89EC769C}" type="datetimeFigureOut">
              <a:rPr lang="en-US" smtClean="0"/>
              <a:t>07-Jan-24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314190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DE31B-0E5B-447B-8F62-6F5C89EC769C}" type="datetimeFigureOut">
              <a:rPr lang="en-US" smtClean="0"/>
              <a:t>07-Jan-24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42195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DE31B-0E5B-447B-8F62-6F5C89EC769C}" type="datetimeFigureOut">
              <a:rPr lang="en-US" smtClean="0"/>
              <a:t>07-Jan-24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192849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DE31B-0E5B-447B-8F62-6F5C89EC769C}" type="datetimeFigureOut">
              <a:rPr lang="en-US" smtClean="0"/>
              <a:t>07-Jan-24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B5C6BE-DFF7-4144-B467-3BDE06C28652}" type="slidenum">
              <a:rPr lang="en-US" smtClean="0"/>
              <a:t>‹#›</a:t>
            </a:fld>
            <a:endParaRPr lang="en-US"/>
          </a:p>
        </p:txBody>
      </p:sp>
    </p:spTree>
    <p:extLst>
      <p:ext uri="{BB962C8B-B14F-4D97-AF65-F5344CB8AC3E}">
        <p14:creationId xmlns:p14="http://schemas.microsoft.com/office/powerpoint/2010/main" val="94673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DDDE31B-0E5B-447B-8F62-6F5C89EC769C}" type="datetimeFigureOut">
              <a:rPr lang="en-US" smtClean="0"/>
              <a:t>07-Jan-24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B5C6BE-DFF7-4144-B467-3BDE06C28652}" type="slidenum">
              <a:rPr lang="en-US" smtClean="0"/>
              <a:t>‹#›</a:t>
            </a:fld>
            <a:endParaRPr lang="en-US"/>
          </a:p>
        </p:txBody>
      </p:sp>
    </p:spTree>
    <p:extLst>
      <p:ext uri="{BB962C8B-B14F-4D97-AF65-F5344CB8AC3E}">
        <p14:creationId xmlns:p14="http://schemas.microsoft.com/office/powerpoint/2010/main" val="266079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F646EC-2266-426A-AFA8-FCB59CAAABB1}"/>
              </a:ext>
            </a:extLst>
          </p:cNvPr>
          <p:cNvSpPr txBox="1"/>
          <p:nvPr/>
        </p:nvSpPr>
        <p:spPr>
          <a:xfrm>
            <a:off x="2475675" y="1083392"/>
            <a:ext cx="8272320" cy="646331"/>
          </a:xfrm>
          <a:prstGeom prst="rect">
            <a:avLst/>
          </a:prstGeom>
          <a:noFill/>
        </p:spPr>
        <p:txBody>
          <a:bodyPr wrap="square">
            <a:spAutoFit/>
          </a:bodyPr>
          <a:lstStyle/>
          <a:p>
            <a:r>
              <a:rPr lang="en-US" sz="3600" dirty="0">
                <a:solidFill>
                  <a:schemeClr val="bg1"/>
                </a:solidFill>
                <a:latin typeface="Arial" panose="020B0604020202020204" pitchFamily="34" charset="0"/>
                <a:cs typeface="Arial" panose="020B0604020202020204" pitchFamily="34" charset="0"/>
              </a:rPr>
              <a:t>Human Heart Diseases Prediction</a:t>
            </a:r>
          </a:p>
        </p:txBody>
      </p:sp>
      <p:sp>
        <p:nvSpPr>
          <p:cNvPr id="7" name="Content Placeholder 2">
            <a:extLst>
              <a:ext uri="{FF2B5EF4-FFF2-40B4-BE49-F238E27FC236}">
                <a16:creationId xmlns:a16="http://schemas.microsoft.com/office/drawing/2014/main" id="{5D459E49-0553-4FA4-A13C-ACE6B9039DB5}"/>
              </a:ext>
            </a:extLst>
          </p:cNvPr>
          <p:cNvSpPr txBox="1">
            <a:spLocks/>
          </p:cNvSpPr>
          <p:nvPr/>
        </p:nvSpPr>
        <p:spPr bwMode="gray">
          <a:xfrm>
            <a:off x="1071980" y="2737294"/>
            <a:ext cx="4093233" cy="42805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marL="342900" marR="635000" indent="-342900" fontAlgn="base">
              <a:lnSpc>
                <a:spcPct val="105000"/>
              </a:lnSpc>
              <a:spcBef>
                <a:spcPts val="0"/>
              </a:spcBef>
              <a:spcAft>
                <a:spcPts val="955"/>
              </a:spcAft>
              <a:buClr>
                <a:srgbClr val="4A66AC"/>
              </a:buClr>
              <a:buSzPts val="1900"/>
              <a:buFont typeface="Wingdings" panose="05000000000000000000" pitchFamily="2" charset="2"/>
              <a:buChar char=""/>
            </a:pPr>
            <a:r>
              <a:rPr lang="en-US" sz="2400" b="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Presented by</a:t>
            </a:r>
          </a:p>
        </p:txBody>
      </p:sp>
      <p:graphicFrame>
        <p:nvGraphicFramePr>
          <p:cNvPr id="9" name="Table 9">
            <a:extLst>
              <a:ext uri="{FF2B5EF4-FFF2-40B4-BE49-F238E27FC236}">
                <a16:creationId xmlns:a16="http://schemas.microsoft.com/office/drawing/2014/main" id="{B2DB495A-8BB3-441B-B452-E860D04B6F13}"/>
              </a:ext>
            </a:extLst>
          </p:cNvPr>
          <p:cNvGraphicFramePr>
            <a:graphicFrameLocks noGrp="1"/>
          </p:cNvGraphicFramePr>
          <p:nvPr>
            <p:extLst>
              <p:ext uri="{D42A27DB-BD31-4B8C-83A1-F6EECF244321}">
                <p14:modId xmlns:p14="http://schemas.microsoft.com/office/powerpoint/2010/main" val="2677282377"/>
              </p:ext>
            </p:extLst>
          </p:nvPr>
        </p:nvGraphicFramePr>
        <p:xfrm>
          <a:off x="914401" y="3562369"/>
          <a:ext cx="4745420" cy="1188720"/>
        </p:xfrm>
        <a:graphic>
          <a:graphicData uri="http://schemas.openxmlformats.org/drawingml/2006/table">
            <a:tbl>
              <a:tblPr firstRow="1" bandRow="1">
                <a:tableStyleId>{5C22544A-7EE6-4342-B048-85BDC9FD1C3A}</a:tableStyleId>
              </a:tblPr>
              <a:tblGrid>
                <a:gridCol w="3184633">
                  <a:extLst>
                    <a:ext uri="{9D8B030D-6E8A-4147-A177-3AD203B41FA5}">
                      <a16:colId xmlns:a16="http://schemas.microsoft.com/office/drawing/2014/main" val="744964502"/>
                    </a:ext>
                  </a:extLst>
                </a:gridCol>
                <a:gridCol w="1560787">
                  <a:extLst>
                    <a:ext uri="{9D8B030D-6E8A-4147-A177-3AD203B41FA5}">
                      <a16:colId xmlns:a16="http://schemas.microsoft.com/office/drawing/2014/main" val="1293553290"/>
                    </a:ext>
                  </a:extLst>
                </a:gridCol>
              </a:tblGrid>
              <a:tr h="370840">
                <a:tc>
                  <a:txBody>
                    <a:bodyPr/>
                    <a:lstStyle/>
                    <a:p>
                      <a:r>
                        <a:rPr lang="en-US" sz="2000" b="1" dirty="0">
                          <a:solidFill>
                            <a:schemeClr val="bg1"/>
                          </a:solidFill>
                          <a:effectLst/>
                          <a:latin typeface="Trebuchet MS" panose="020B0603020202020204" pitchFamily="34" charset="0"/>
                          <a:ea typeface="Trebuchet MS" panose="020B0603020202020204" pitchFamily="34" charset="0"/>
                          <a:cs typeface="Trebuchet MS" panose="020B0603020202020204" pitchFamily="34" charset="0"/>
                        </a:rPr>
                        <a:t>Name:</a:t>
                      </a:r>
                      <a:endParaRPr lang="en-US" sz="2000" dirty="0">
                        <a:solidFill>
                          <a:schemeClr val="bg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chemeClr val="bg1"/>
                          </a:solidFill>
                          <a:effectLst/>
                          <a:latin typeface="Trebuchet MS" panose="020B0603020202020204" pitchFamily="34" charset="0"/>
                          <a:ea typeface="Trebuchet MS" panose="020B0603020202020204" pitchFamily="34" charset="0"/>
                          <a:cs typeface="Trebuchet MS" panose="020B0603020202020204" pitchFamily="34" charset="0"/>
                        </a:rPr>
                        <a:t>Id: </a:t>
                      </a:r>
                      <a:endParaRPr lang="en-US" sz="2000" dirty="0">
                        <a:solidFill>
                          <a:schemeClr val="bg1"/>
                        </a:solidFill>
                      </a:endParaRPr>
                    </a:p>
                  </a:txBody>
                  <a:tcPr/>
                </a:tc>
                <a:extLst>
                  <a:ext uri="{0D108BD9-81ED-4DB2-BD59-A6C34878D82A}">
                    <a16:rowId xmlns:a16="http://schemas.microsoft.com/office/drawing/2014/main" val="3016856931"/>
                  </a:ext>
                </a:extLst>
              </a:tr>
              <a:tr h="370840">
                <a:tc>
                  <a:txBody>
                    <a:bodyPr/>
                    <a:lstStyle/>
                    <a:p>
                      <a:r>
                        <a:rPr lang="en-US" sz="2000" b="1" dirty="0"/>
                        <a:t>Forhad Ali Emon</a:t>
                      </a:r>
                    </a:p>
                  </a:txBody>
                  <a:tcPr/>
                </a:tc>
                <a:tc>
                  <a:txBody>
                    <a:bodyPr/>
                    <a:lstStyle/>
                    <a:p>
                      <a:r>
                        <a:rPr lang="en-US" sz="2000" b="1" dirty="0"/>
                        <a:t>20-44178-2</a:t>
                      </a:r>
                    </a:p>
                  </a:txBody>
                  <a:tcPr/>
                </a:tc>
                <a:extLst>
                  <a:ext uri="{0D108BD9-81ED-4DB2-BD59-A6C34878D82A}">
                    <a16:rowId xmlns:a16="http://schemas.microsoft.com/office/drawing/2014/main" val="760527879"/>
                  </a:ext>
                </a:extLst>
              </a:tr>
              <a:tr h="370840">
                <a:tc>
                  <a:txBody>
                    <a:bodyPr/>
                    <a:lstStyle/>
                    <a:p>
                      <a:r>
                        <a:rPr lang="en-US" b="1" dirty="0"/>
                        <a:t>MD. MAHBUB ALAM SIDDIK</a:t>
                      </a:r>
                    </a:p>
                  </a:txBody>
                  <a:tcPr/>
                </a:tc>
                <a:tc>
                  <a:txBody>
                    <a:bodyPr/>
                    <a:lstStyle/>
                    <a:p>
                      <a:r>
                        <a:rPr lang="en-US" sz="2000" b="1" i="0" kern="1200" dirty="0">
                          <a:solidFill>
                            <a:schemeClr val="dk1"/>
                          </a:solidFill>
                          <a:effectLst/>
                          <a:latin typeface="Arial" panose="020B0604020202020204" pitchFamily="34" charset="0"/>
                          <a:ea typeface="+mn-ea"/>
                          <a:cs typeface="Arial" panose="020B0604020202020204" pitchFamily="34" charset="0"/>
                        </a:rPr>
                        <a:t>19-39376-1</a:t>
                      </a:r>
                      <a:endParaRPr lang="en-US"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2126901"/>
                  </a:ext>
                </a:extLst>
              </a:tr>
            </a:tbl>
          </a:graphicData>
        </a:graphic>
      </p:graphicFrame>
      <p:sp>
        <p:nvSpPr>
          <p:cNvPr id="11" name="TextBox 10">
            <a:extLst>
              <a:ext uri="{FF2B5EF4-FFF2-40B4-BE49-F238E27FC236}">
                <a16:creationId xmlns:a16="http://schemas.microsoft.com/office/drawing/2014/main" id="{5889CAF8-9467-4369-B337-46CCAB07D264}"/>
              </a:ext>
            </a:extLst>
          </p:cNvPr>
          <p:cNvSpPr txBox="1"/>
          <p:nvPr/>
        </p:nvSpPr>
        <p:spPr>
          <a:xfrm>
            <a:off x="5873628" y="3533733"/>
            <a:ext cx="6214254" cy="1220591"/>
          </a:xfrm>
          <a:prstGeom prst="rect">
            <a:avLst/>
          </a:prstGeom>
          <a:noFill/>
        </p:spPr>
        <p:txBody>
          <a:bodyPr wrap="square">
            <a:spAutoFit/>
          </a:bodyPr>
          <a:lstStyle/>
          <a:p>
            <a:pPr indent="-6350">
              <a:lnSpc>
                <a:spcPct val="107000"/>
              </a:lnSpc>
            </a:pPr>
            <a:r>
              <a:rPr lang="en-US" sz="2200" b="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Name : </a:t>
            </a:r>
            <a:r>
              <a:rPr lang="nl-NL" sz="2400" b="1" i="0" dirty="0">
                <a:solidFill>
                  <a:schemeClr val="bg1"/>
                </a:solidFill>
                <a:effectLst/>
                <a:latin typeface="-apple-system"/>
              </a:rPr>
              <a:t>Prof. Dr. Md. Asraf Ali</a:t>
            </a:r>
            <a:endParaRPr lang="en-US" sz="2200" b="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endParaRPr>
          </a:p>
          <a:p>
            <a:pPr indent="-6350">
              <a:lnSpc>
                <a:spcPct val="107000"/>
              </a:lnSpc>
            </a:pPr>
            <a:r>
              <a:rPr lang="en-US" sz="2200" b="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Course: </a:t>
            </a:r>
            <a:r>
              <a:rPr lang="en-US" sz="2400" b="1" i="0" dirty="0">
                <a:solidFill>
                  <a:schemeClr val="bg1"/>
                </a:solidFill>
                <a:effectLst/>
                <a:latin typeface="-apple-system"/>
              </a:rPr>
              <a:t>MACHINE LEARNING</a:t>
            </a:r>
            <a:r>
              <a:rPr lang="en-US" sz="2200" b="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t>
            </a:r>
            <a:r>
              <a:rPr lang="en-US" sz="2200" b="1" dirty="0">
                <a:solidFill>
                  <a:schemeClr val="bg1"/>
                </a:solidFill>
                <a:latin typeface="Times New Roman" panose="02020603050405020304" pitchFamily="18" charset="0"/>
                <a:ea typeface="Trebuchet MS" panose="020B0603020202020204" pitchFamily="34" charset="0"/>
                <a:cs typeface="Times New Roman" panose="02020603050405020304" pitchFamily="18" charset="0"/>
              </a:rPr>
              <a:t>D</a:t>
            </a:r>
            <a:r>
              <a:rPr lang="en-US" sz="2200" b="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t>
            </a:r>
          </a:p>
          <a:p>
            <a:pPr indent="-6350">
              <a:lnSpc>
                <a:spcPct val="107000"/>
              </a:lnSpc>
            </a:pPr>
            <a:r>
              <a:rPr lang="en-US" sz="2200" b="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American International University Bangladesh</a:t>
            </a:r>
            <a:endParaRPr lang="en-US" sz="2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4D0D861E-8F88-47F9-9636-56BC7226D284}"/>
              </a:ext>
            </a:extLst>
          </p:cNvPr>
          <p:cNvSpPr txBox="1">
            <a:spLocks/>
          </p:cNvSpPr>
          <p:nvPr/>
        </p:nvSpPr>
        <p:spPr bwMode="gray">
          <a:xfrm>
            <a:off x="5873628" y="2737293"/>
            <a:ext cx="4093233" cy="42805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marL="342900" marR="635000" indent="-342900" fontAlgn="base">
              <a:lnSpc>
                <a:spcPct val="105000"/>
              </a:lnSpc>
              <a:spcBef>
                <a:spcPts val="0"/>
              </a:spcBef>
              <a:spcAft>
                <a:spcPts val="955"/>
              </a:spcAft>
              <a:buClr>
                <a:srgbClr val="4A66AC"/>
              </a:buClr>
              <a:buSzPts val="1900"/>
              <a:buFont typeface="Wingdings" panose="05000000000000000000" pitchFamily="2" charset="2"/>
              <a:buChar char=""/>
            </a:pPr>
            <a:r>
              <a:rPr lang="en-US" sz="2400" b="1" dirty="0">
                <a:solidFill>
                  <a:schemeClr val="bg1"/>
                </a:solidFill>
                <a:effectLst/>
                <a:latin typeface="Times New Roman" panose="02020603050405020304" pitchFamily="18" charset="0"/>
                <a:ea typeface="Trebuchet MS" panose="020B0603020202020204" pitchFamily="34" charset="0"/>
                <a:cs typeface="Times New Roman" panose="02020603050405020304" pitchFamily="18" charset="0"/>
              </a:rPr>
              <a:t>Submitted to</a:t>
            </a:r>
          </a:p>
        </p:txBody>
      </p:sp>
    </p:spTree>
    <p:extLst>
      <p:ext uri="{BB962C8B-B14F-4D97-AF65-F5344CB8AC3E}">
        <p14:creationId xmlns:p14="http://schemas.microsoft.com/office/powerpoint/2010/main" val="1412267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29416F-66B1-8202-D9AD-B8EB81ADB501}"/>
              </a:ext>
            </a:extLst>
          </p:cNvPr>
          <p:cNvPicPr/>
          <p:nvPr/>
        </p:nvPicPr>
        <p:blipFill>
          <a:blip r:embed="rId2"/>
          <a:stretch>
            <a:fillRect/>
          </a:stretch>
        </p:blipFill>
        <p:spPr>
          <a:xfrm>
            <a:off x="474133" y="2336800"/>
            <a:ext cx="11226800" cy="4334933"/>
          </a:xfrm>
          <a:prstGeom prst="rect">
            <a:avLst/>
          </a:prstGeom>
        </p:spPr>
      </p:pic>
      <p:sp>
        <p:nvSpPr>
          <p:cNvPr id="2" name="TextBox 1"/>
          <p:cNvSpPr txBox="1"/>
          <p:nvPr/>
        </p:nvSpPr>
        <p:spPr>
          <a:xfrm>
            <a:off x="1490134" y="1117600"/>
            <a:ext cx="5588000" cy="523220"/>
          </a:xfrm>
          <a:prstGeom prst="rect">
            <a:avLst/>
          </a:prstGeom>
          <a:noFill/>
        </p:spPr>
        <p:txBody>
          <a:bodyPr wrap="square" rtlCol="0">
            <a:spAutoFit/>
          </a:bodyPr>
          <a:lstStyle/>
          <a:p>
            <a:r>
              <a:rPr lang="en-US" sz="2800" dirty="0">
                <a:solidFill>
                  <a:schemeClr val="bg1"/>
                </a:solidFill>
              </a:rPr>
              <a:t>Characteristics in Dataset</a:t>
            </a:r>
            <a:endParaRPr lang="en-US" dirty="0">
              <a:solidFill>
                <a:schemeClr val="bg1"/>
              </a:solidFill>
            </a:endParaRPr>
          </a:p>
        </p:txBody>
      </p:sp>
    </p:spTree>
    <p:extLst>
      <p:ext uri="{BB962C8B-B14F-4D97-AF65-F5344CB8AC3E}">
        <p14:creationId xmlns:p14="http://schemas.microsoft.com/office/powerpoint/2010/main" val="392160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F23028-95C0-BD73-6B32-C5D3BCE038DA}"/>
              </a:ext>
            </a:extLst>
          </p:cNvPr>
          <p:cNvSpPr>
            <a:spLocks noGrp="1"/>
          </p:cNvSpPr>
          <p:nvPr>
            <p:ph type="title"/>
          </p:nvPr>
        </p:nvSpPr>
        <p:spPr>
          <a:xfrm>
            <a:off x="1154954" y="973668"/>
            <a:ext cx="8761413" cy="706964"/>
          </a:xfrm>
        </p:spPr>
        <p:txBody>
          <a:bodyPr/>
          <a:lstStyle/>
          <a:p>
            <a:r>
              <a:rPr lang="en-US" dirty="0"/>
              <a:t>Data validation</a:t>
            </a:r>
            <a:endParaRPr lang="en-US" dirty="0">
              <a:solidFill>
                <a:schemeClr val="bg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2AD9837D-2454-E1C4-23BB-343F9A72FCC3}"/>
              </a:ext>
            </a:extLst>
          </p:cNvPr>
          <p:cNvSpPr>
            <a:spLocks noGrp="1"/>
          </p:cNvSpPr>
          <p:nvPr>
            <p:ph idx="1"/>
          </p:nvPr>
        </p:nvSpPr>
        <p:spPr>
          <a:xfrm>
            <a:off x="1154954" y="2603500"/>
            <a:ext cx="8825659" cy="3416300"/>
          </a:xfrm>
        </p:spPr>
        <p:txBody>
          <a:bodyPr/>
          <a:lstStyle/>
          <a:p>
            <a:r>
              <a:rPr lang="en-US" dirty="0"/>
              <a:t>Data validation is an essential step in any machine learning project to ensure that the collected data is accurate, consistent, and appropriate for the task at hand. In this heart disease detection project, the following steps were taken to validate the data:</a:t>
            </a:r>
          </a:p>
          <a:p>
            <a:pPr>
              <a:buFont typeface="Wingdings" panose="05000000000000000000" pitchFamily="2" charset="2"/>
              <a:buChar char="Ø"/>
            </a:pPr>
            <a:r>
              <a:rPr lang="en-US" dirty="0"/>
              <a:t>Checking for missing values</a:t>
            </a:r>
          </a:p>
          <a:p>
            <a:pPr>
              <a:buFont typeface="Wingdings" panose="05000000000000000000" pitchFamily="2" charset="2"/>
              <a:buChar char="Ø"/>
            </a:pPr>
            <a:r>
              <a:rPr lang="en-US" dirty="0"/>
              <a:t>Checking for outliers</a:t>
            </a:r>
          </a:p>
          <a:p>
            <a:pPr>
              <a:buFont typeface="Wingdings" panose="05000000000000000000" pitchFamily="2" charset="2"/>
              <a:buChar char="Ø"/>
            </a:pPr>
            <a:r>
              <a:rPr lang="en-US" dirty="0"/>
              <a:t>Checking for duplicate values</a:t>
            </a:r>
          </a:p>
          <a:p>
            <a:pPr>
              <a:buFont typeface="Wingdings" panose="05000000000000000000" pitchFamily="2" charset="2"/>
              <a:buChar char="Ø"/>
            </a:pPr>
            <a:r>
              <a:rPr lang="en-US" dirty="0"/>
              <a:t>Checking for class imbalance</a:t>
            </a:r>
          </a:p>
        </p:txBody>
      </p:sp>
    </p:spTree>
    <p:extLst>
      <p:ext uri="{BB962C8B-B14F-4D97-AF65-F5344CB8AC3E}">
        <p14:creationId xmlns:p14="http://schemas.microsoft.com/office/powerpoint/2010/main" val="269709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673B-6C82-8D36-5A95-12AB98D189ED}"/>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93374048-F637-EAB6-EE07-61FD0201C0C2}"/>
              </a:ext>
            </a:extLst>
          </p:cNvPr>
          <p:cNvSpPr>
            <a:spLocks noGrp="1"/>
          </p:cNvSpPr>
          <p:nvPr>
            <p:ph idx="1"/>
          </p:nvPr>
        </p:nvSpPr>
        <p:spPr/>
        <p:txBody>
          <a:bodyPr/>
          <a:lstStyle/>
          <a:p>
            <a:r>
              <a:rPr lang="en-US" dirty="0"/>
              <a:t>in this project involves several steps that are necessary to clean and prepare the data for use in the machine learning algorithms. These steps include:</a:t>
            </a:r>
          </a:p>
          <a:p>
            <a:pPr>
              <a:buFont typeface="Wingdings" panose="05000000000000000000" pitchFamily="2" charset="2"/>
              <a:buChar char="Ø"/>
            </a:pPr>
            <a:r>
              <a:rPr lang="en-US" dirty="0"/>
              <a:t>Handling missing values</a:t>
            </a:r>
          </a:p>
          <a:p>
            <a:pPr>
              <a:buFont typeface="Wingdings" panose="05000000000000000000" pitchFamily="2" charset="2"/>
              <a:buChar char="Ø"/>
            </a:pPr>
            <a:r>
              <a:rPr lang="en-US" dirty="0"/>
              <a:t>Data normalization</a:t>
            </a:r>
          </a:p>
          <a:p>
            <a:pPr>
              <a:buFont typeface="Wingdings" panose="05000000000000000000" pitchFamily="2" charset="2"/>
              <a:buChar char="Ø"/>
            </a:pPr>
            <a:r>
              <a:rPr lang="en-US" dirty="0"/>
              <a:t>Feature selection</a:t>
            </a:r>
          </a:p>
          <a:p>
            <a:pPr>
              <a:buFont typeface="Wingdings" panose="05000000000000000000" pitchFamily="2" charset="2"/>
              <a:buChar char="Ø"/>
            </a:pPr>
            <a:r>
              <a:rPr lang="en-US" dirty="0"/>
              <a:t>Data splitting</a:t>
            </a:r>
          </a:p>
          <a:p>
            <a:pPr>
              <a:buFont typeface="Wingdings" panose="05000000000000000000" pitchFamily="2" charset="2"/>
              <a:buChar char="Ø"/>
            </a:pPr>
            <a:r>
              <a:rPr lang="en-US" dirty="0"/>
              <a:t>Data encoding</a:t>
            </a:r>
          </a:p>
        </p:txBody>
      </p:sp>
    </p:spTree>
    <p:extLst>
      <p:ext uri="{BB962C8B-B14F-4D97-AF65-F5344CB8AC3E}">
        <p14:creationId xmlns:p14="http://schemas.microsoft.com/office/powerpoint/2010/main" val="71302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53D94B-B59A-4E3B-27B5-A558664A97CD}"/>
              </a:ext>
            </a:extLst>
          </p:cNvPr>
          <p:cNvSpPr>
            <a:spLocks noGrp="1"/>
          </p:cNvSpPr>
          <p:nvPr>
            <p:ph type="title"/>
          </p:nvPr>
        </p:nvSpPr>
        <p:spPr>
          <a:xfrm>
            <a:off x="8101241" y="1920595"/>
            <a:ext cx="3498004" cy="1594159"/>
          </a:xfrm>
        </p:spPr>
        <p:txBody>
          <a:bodyPr vert="horz" lIns="91440" tIns="45720" rIns="91440" bIns="45720" rtlCol="0" anchor="b">
            <a:normAutofit/>
          </a:bodyPr>
          <a:lstStyle/>
          <a:p>
            <a:pPr algn="ctr"/>
            <a:r>
              <a:rPr lang="en-US" sz="3400" b="0" i="0" kern="1200">
                <a:solidFill>
                  <a:srgbClr val="EBEBEB"/>
                </a:solidFill>
                <a:effectLst/>
                <a:latin typeface="+mj-lt"/>
                <a:ea typeface="+mj-ea"/>
                <a:cs typeface="+mj-cs"/>
              </a:rPr>
              <a:t> Block </a:t>
            </a:r>
            <a:br>
              <a:rPr lang="en-US" sz="3400" b="0" i="0" kern="1200">
                <a:solidFill>
                  <a:srgbClr val="EBEBEB"/>
                </a:solidFill>
                <a:effectLst/>
                <a:latin typeface="+mj-lt"/>
                <a:ea typeface="+mj-ea"/>
                <a:cs typeface="+mj-cs"/>
              </a:rPr>
            </a:br>
            <a:r>
              <a:rPr lang="en-US" sz="3400" b="0" i="0" kern="1200">
                <a:solidFill>
                  <a:srgbClr val="EBEBEB"/>
                </a:solidFill>
                <a:effectLst/>
                <a:latin typeface="+mj-lt"/>
                <a:ea typeface="+mj-ea"/>
                <a:cs typeface="+mj-cs"/>
              </a:rPr>
              <a:t>Diagram</a:t>
            </a:r>
            <a:endParaRPr lang="en-US" sz="3400" b="0" i="0" kern="1200" dirty="0">
              <a:solidFill>
                <a:srgbClr val="EBEBEB"/>
              </a:solidFill>
              <a:latin typeface="+mj-lt"/>
              <a:ea typeface="+mj-ea"/>
              <a:cs typeface="+mj-cs"/>
            </a:endParaRPr>
          </a:p>
        </p:txBody>
      </p:sp>
      <p:grpSp>
        <p:nvGrpSpPr>
          <p:cNvPr id="29" name="Group 2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0" name="Rectangle 2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5780B1F5-9571-FA1E-1F5C-E25B7B04860D}"/>
              </a:ext>
            </a:extLst>
          </p:cNvPr>
          <p:cNvPicPr/>
          <p:nvPr/>
        </p:nvPicPr>
        <p:blipFill>
          <a:blip r:embed="rId4"/>
          <a:stretch>
            <a:fillRect/>
          </a:stretch>
        </p:blipFill>
        <p:spPr>
          <a:xfrm>
            <a:off x="592755" y="1270001"/>
            <a:ext cx="7477196" cy="4317998"/>
          </a:xfrm>
          <a:prstGeom prst="rect">
            <a:avLst/>
          </a:prstGeom>
        </p:spPr>
      </p:pic>
      <p:sp>
        <p:nvSpPr>
          <p:cNvPr id="5" name="TextBox 4">
            <a:extLst>
              <a:ext uri="{FF2B5EF4-FFF2-40B4-BE49-F238E27FC236}">
                <a16:creationId xmlns:a16="http://schemas.microsoft.com/office/drawing/2014/main" id="{A8982508-1C0A-9D0E-2561-E1150D2DC65A}"/>
              </a:ext>
            </a:extLst>
          </p:cNvPr>
          <p:cNvSpPr txBox="1"/>
          <p:nvPr/>
        </p:nvSpPr>
        <p:spPr>
          <a:xfrm>
            <a:off x="3815898" y="5831362"/>
            <a:ext cx="1233375" cy="458074"/>
          </a:xfrm>
          <a:prstGeom prst="rect">
            <a:avLst/>
          </a:prstGeom>
          <a:noFill/>
        </p:spPr>
        <p:txBody>
          <a:bodyPr wrap="square">
            <a:spAutoFit/>
          </a:bodyPr>
          <a:lstStyle/>
          <a:p>
            <a:pPr>
              <a:lnSpc>
                <a:spcPct val="150000"/>
              </a:lnSpc>
            </a:pPr>
            <a:r>
              <a:rPr lang="en-US">
                <a:latin typeface="Times New Roman" panose="02020603050405020304" pitchFamily="18" charset="0"/>
                <a:cs typeface="Times New Roman" panose="02020603050405020304" pitchFamily="18" charset="0"/>
              </a:rPr>
              <a:t>Fig:1</a:t>
            </a:r>
            <a:endParaRPr lang="en-US"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763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Shape 1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F740CC2-698F-75D7-53BD-70F37B329E91}"/>
              </a:ext>
            </a:extLst>
          </p:cNvPr>
          <p:cNvSpPr>
            <a:spLocks noGrp="1"/>
          </p:cNvSpPr>
          <p:nvPr>
            <p:ph type="title"/>
          </p:nvPr>
        </p:nvSpPr>
        <p:spPr>
          <a:xfrm>
            <a:off x="891095" y="2384691"/>
            <a:ext cx="2942210" cy="1020232"/>
          </a:xfrm>
        </p:spPr>
        <p:txBody>
          <a:bodyPr vert="horz" lIns="91440" tIns="45720" rIns="91440" bIns="45720" rtlCol="0" anchor="ctr">
            <a:normAutofit/>
          </a:bodyPr>
          <a:lstStyle/>
          <a:p>
            <a:pPr>
              <a:lnSpc>
                <a:spcPct val="90000"/>
              </a:lnSpc>
            </a:pPr>
            <a:r>
              <a:rPr lang="en-US" sz="2800" b="0" i="0" kern="1200">
                <a:solidFill>
                  <a:srgbClr val="EBEBEB"/>
                </a:solidFill>
                <a:latin typeface="+mj-lt"/>
                <a:ea typeface="+mj-ea"/>
                <a:cs typeface="+mj-cs"/>
              </a:rPr>
              <a:t>Implementation</a:t>
            </a:r>
            <a:endParaRPr lang="en-US" sz="2800" b="0" i="0" kern="1200" dirty="0">
              <a:solidFill>
                <a:srgbClr val="EBEBEB"/>
              </a:solidFill>
              <a:latin typeface="+mj-lt"/>
              <a:ea typeface="+mj-ea"/>
              <a:cs typeface="+mj-cs"/>
            </a:endParaRPr>
          </a:p>
        </p:txBody>
      </p:sp>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12" name="Content Placeholder 11" descr="A screenshot of a computer&#10;&#10;Description automatically generated">
            <a:extLst>
              <a:ext uri="{FF2B5EF4-FFF2-40B4-BE49-F238E27FC236}">
                <a16:creationId xmlns:a16="http://schemas.microsoft.com/office/drawing/2014/main" id="{776B9E7C-D93E-E976-04D1-9D9A75C0FA99}"/>
              </a:ext>
            </a:extLst>
          </p:cNvPr>
          <p:cNvPicPr>
            <a:picLocks noGrp="1" noChangeAspect="1"/>
          </p:cNvPicPr>
          <p:nvPr>
            <p:ph idx="1"/>
          </p:nvPr>
        </p:nvPicPr>
        <p:blipFill rotWithShape="1">
          <a:blip>
            <a:extLst>
              <a:ext uri="{28A0092B-C50C-407E-A947-70E740481C1C}">
                <a14:useLocalDpi xmlns:a14="http://schemas.microsoft.com/office/drawing/2010/main" val="0"/>
              </a:ext>
            </a:extLst>
          </a:blip>
          <a:srcRect r="27517"/>
          <a:stretch/>
        </p:blipFill>
        <p:spPr>
          <a:xfrm>
            <a:off x="3828467" y="466354"/>
            <a:ext cx="7746499" cy="5907708"/>
          </a:xfrm>
        </p:spPr>
      </p:pic>
    </p:spTree>
    <p:extLst>
      <p:ext uri="{BB962C8B-B14F-4D97-AF65-F5344CB8AC3E}">
        <p14:creationId xmlns:p14="http://schemas.microsoft.com/office/powerpoint/2010/main" val="60008284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0CC2-698F-75D7-53BD-70F37B329E91}"/>
              </a:ext>
            </a:extLst>
          </p:cNvPr>
          <p:cNvSpPr>
            <a:spLocks noGrp="1"/>
          </p:cNvSpPr>
          <p:nvPr>
            <p:ph type="title"/>
          </p:nvPr>
        </p:nvSpPr>
        <p:spPr>
          <a:xfrm>
            <a:off x="941313" y="2533527"/>
            <a:ext cx="2942210" cy="1020232"/>
          </a:xfrm>
        </p:spPr>
        <p:txBody>
          <a:bodyPr vert="horz" lIns="91440" tIns="45720" rIns="91440" bIns="45720" rtlCol="0" anchor="ctr">
            <a:normAutofit/>
          </a:bodyPr>
          <a:lstStyle/>
          <a:p>
            <a:pPr>
              <a:lnSpc>
                <a:spcPct val="90000"/>
              </a:lnSpc>
            </a:pPr>
            <a:r>
              <a:rPr lang="en-US" sz="2800" b="0" i="0" kern="1200" dirty="0">
                <a:solidFill>
                  <a:srgbClr val="EBEBEB"/>
                </a:solidFill>
                <a:latin typeface="+mj-lt"/>
                <a:ea typeface="+mj-ea"/>
                <a:cs typeface="+mj-cs"/>
              </a:rPr>
              <a:t>Implementation</a:t>
            </a:r>
          </a:p>
        </p:txBody>
      </p:sp>
      <p:pic>
        <p:nvPicPr>
          <p:cNvPr id="5" name="Content Placeholder 4">
            <a:extLst>
              <a:ext uri="{FF2B5EF4-FFF2-40B4-BE49-F238E27FC236}">
                <a16:creationId xmlns:a16="http://schemas.microsoft.com/office/drawing/2014/main" id="{7741DD63-8408-A1A1-609D-64C420BD11E0}"/>
              </a:ext>
            </a:extLst>
          </p:cNvPr>
          <p:cNvPicPr>
            <a:picLocks noGrp="1" noChangeAspect="1"/>
          </p:cNvPicPr>
          <p:nvPr>
            <p:ph idx="1"/>
          </p:nvPr>
        </p:nvPicPr>
        <p:blipFill>
          <a:blip>
            <a:extLst>
              <a:ext uri="{28A0092B-C50C-407E-A947-70E740481C1C}">
                <a14:useLocalDpi xmlns:a14="http://schemas.microsoft.com/office/drawing/2010/main" val="0"/>
              </a:ext>
            </a:extLst>
          </a:blip>
          <a:stretch>
            <a:fillRect/>
          </a:stretch>
        </p:blipFill>
        <p:spPr>
          <a:xfrm>
            <a:off x="456836" y="481404"/>
            <a:ext cx="11258241" cy="5895191"/>
          </a:xfrm>
          <a:prstGeom prst="rect">
            <a:avLst/>
          </a:prstGeom>
        </p:spPr>
      </p:pic>
    </p:spTree>
    <p:extLst>
      <p:ext uri="{BB962C8B-B14F-4D97-AF65-F5344CB8AC3E}">
        <p14:creationId xmlns:p14="http://schemas.microsoft.com/office/powerpoint/2010/main" val="126798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A4D773-1DC2-1CF1-0C59-40937CA8ABCA}"/>
              </a:ext>
            </a:extLst>
          </p:cNvPr>
          <p:cNvSpPr>
            <a:spLocks noGrp="1"/>
          </p:cNvSpPr>
          <p:nvPr>
            <p:ph type="title"/>
          </p:nvPr>
        </p:nvSpPr>
        <p:spPr>
          <a:xfrm>
            <a:off x="8555129" y="2125362"/>
            <a:ext cx="3161016" cy="1430556"/>
          </a:xfrm>
        </p:spPr>
        <p:txBody>
          <a:bodyPr vert="horz" lIns="91440" tIns="45720" rIns="91440" bIns="45720" rtlCol="0" anchor="b">
            <a:normAutofit/>
          </a:bodyPr>
          <a:lstStyle/>
          <a:p>
            <a:r>
              <a:rPr lang="en-US" sz="5400" b="0" i="0" kern="1200" dirty="0">
                <a:solidFill>
                  <a:srgbClr val="EBEBEB"/>
                </a:solidFill>
                <a:latin typeface="+mj-lt"/>
                <a:ea typeface="+mj-ea"/>
                <a:cs typeface="+mj-cs"/>
              </a:rPr>
              <a:t>Result</a:t>
            </a:r>
          </a:p>
        </p:txBody>
      </p:sp>
      <p:grpSp>
        <p:nvGrpSpPr>
          <p:cNvPr id="18" name="Group 1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9" name="Rectangle 1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Content Placeholder 6" descr="A screenshot of a computer&#10;&#10;Description automatically generated with medium confidence">
            <a:extLst>
              <a:ext uri="{FF2B5EF4-FFF2-40B4-BE49-F238E27FC236}">
                <a16:creationId xmlns:a16="http://schemas.microsoft.com/office/drawing/2014/main" id="{1FD47804-0C1D-33A3-B7F0-35EB98EE49FF}"/>
              </a:ext>
            </a:extLst>
          </p:cNvPr>
          <p:cNvPicPr>
            <a:picLocks noChangeAspect="1"/>
          </p:cNvPicPr>
          <p:nvPr/>
        </p:nvPicPr>
        <p:blipFill rotWithShape="1">
          <a:blip r:embed="rId4">
            <a:extLst>
              <a:ext uri="{28A0092B-C50C-407E-A947-70E740481C1C}">
                <a14:useLocalDpi xmlns:a14="http://schemas.microsoft.com/office/drawing/2010/main" val="0"/>
              </a:ext>
            </a:extLst>
          </a:blip>
          <a:srcRect r="30111"/>
          <a:stretch/>
        </p:blipFill>
        <p:spPr>
          <a:xfrm>
            <a:off x="563396" y="461008"/>
            <a:ext cx="7448394" cy="5994826"/>
          </a:xfrm>
          <a:prstGeom prst="rect">
            <a:avLst/>
          </a:prstGeom>
        </p:spPr>
      </p:pic>
    </p:spTree>
    <p:extLst>
      <p:ext uri="{BB962C8B-B14F-4D97-AF65-F5344CB8AC3E}">
        <p14:creationId xmlns:p14="http://schemas.microsoft.com/office/powerpoint/2010/main" val="181697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sp>
        <p:nvSpPr>
          <p:cNvPr id="3" name="Content Placeholder 2"/>
          <p:cNvSpPr>
            <a:spLocks noGrp="1"/>
          </p:cNvSpPr>
          <p:nvPr>
            <p:ph idx="1"/>
          </p:nvPr>
        </p:nvSpPr>
        <p:spPr>
          <a:xfrm>
            <a:off x="1154954" y="2311879"/>
            <a:ext cx="10489055" cy="4330461"/>
          </a:xfrm>
        </p:spPr>
        <p:txBody>
          <a:bodyPr>
            <a:normAutofit/>
          </a:bodyPr>
          <a:lstStyle/>
          <a:p>
            <a:r>
              <a:rPr lang="en-US" sz="2400" dirty="0">
                <a:latin typeface="Times New Roman" panose="02020603050405020304" pitchFamily="18" charset="0"/>
                <a:cs typeface="Times New Roman" panose="02020603050405020304" pitchFamily="18" charset="0"/>
              </a:rPr>
              <a:t>This section displays the outcomes of the applications of Logistic Regression, Decision Tree, Support Vector Machine (SVM), and Naive Bayes. The metrics Accuracy score, Precision (P), Recall (R), and F-measure are used to analyze the algorithm's performance. The accurate measure of positive analysis is provided by the precision metric. Recall specifies the quantity of genuine correct positives. F-measure is an accuracy test.</a:t>
            </a:r>
          </a:p>
          <a:p>
            <a:r>
              <a:rPr lang="en-US" sz="2400" dirty="0">
                <a:latin typeface="Times New Roman" panose="02020603050405020304" pitchFamily="18" charset="0"/>
                <a:cs typeface="Times New Roman" panose="02020603050405020304" pitchFamily="18" charset="0"/>
              </a:rPr>
              <a:t>Precision = (TP) / (TP +FP) (2)</a:t>
            </a:r>
          </a:p>
          <a:p>
            <a:r>
              <a:rPr lang="en-US" sz="2400" dirty="0">
                <a:latin typeface="Times New Roman" panose="02020603050405020304" pitchFamily="18" charset="0"/>
                <a:cs typeface="Times New Roman" panose="02020603050405020304" pitchFamily="18" charset="0"/>
              </a:rPr>
              <a:t>Recall = (TP) / (TP+FN) (3)</a:t>
            </a:r>
          </a:p>
          <a:p>
            <a:r>
              <a:rPr lang="en-US" sz="2400" dirty="0">
                <a:latin typeface="Times New Roman" panose="02020603050405020304" pitchFamily="18" charset="0"/>
                <a:cs typeface="Times New Roman" panose="02020603050405020304" pitchFamily="18" charset="0"/>
              </a:rPr>
              <a:t>F- Measure = (2 * Precision * Recall) / (Precision +Recall) (4)</a:t>
            </a:r>
          </a:p>
        </p:txBody>
      </p:sp>
    </p:spTree>
    <p:extLst>
      <p:ext uri="{BB962C8B-B14F-4D97-AF65-F5344CB8AC3E}">
        <p14:creationId xmlns:p14="http://schemas.microsoft.com/office/powerpoint/2010/main" val="76405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834" y="2250068"/>
            <a:ext cx="4801016" cy="3772227"/>
          </a:xfrm>
          <a:prstGeom prst="rect">
            <a:avLst/>
          </a:prstGeom>
        </p:spPr>
      </p:pic>
      <p:sp>
        <p:nvSpPr>
          <p:cNvPr id="5" name="TextBox 4"/>
          <p:cNvSpPr txBox="1"/>
          <p:nvPr/>
        </p:nvSpPr>
        <p:spPr>
          <a:xfrm>
            <a:off x="7254815" y="6340415"/>
            <a:ext cx="3243532" cy="369332"/>
          </a:xfrm>
          <a:prstGeom prst="rect">
            <a:avLst/>
          </a:prstGeom>
          <a:noFill/>
        </p:spPr>
        <p:txBody>
          <a:bodyPr wrap="square" rtlCol="0">
            <a:spAutoFit/>
          </a:bodyPr>
          <a:lstStyle/>
          <a:p>
            <a:r>
              <a:rPr lang="en-US" dirty="0"/>
              <a:t>Fig 3: Confusion Matrix</a:t>
            </a:r>
          </a:p>
        </p:txBody>
      </p:sp>
      <p:sp>
        <p:nvSpPr>
          <p:cNvPr id="8" name="Content Placeholder 2">
            <a:extLst>
              <a:ext uri="{FF2B5EF4-FFF2-40B4-BE49-F238E27FC236}">
                <a16:creationId xmlns:a16="http://schemas.microsoft.com/office/drawing/2014/main" id="{2A8C0F31-BE0A-50AF-BE17-C27D4CB71E05}"/>
              </a:ext>
            </a:extLst>
          </p:cNvPr>
          <p:cNvSpPr txBox="1">
            <a:spLocks/>
          </p:cNvSpPr>
          <p:nvPr/>
        </p:nvSpPr>
        <p:spPr>
          <a:xfrm>
            <a:off x="575596" y="2250068"/>
            <a:ext cx="6788241" cy="39439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TP True positive: the patient has the disease and the test is positive.</a:t>
            </a:r>
          </a:p>
          <a:p>
            <a:r>
              <a:rPr lang="en-US" dirty="0">
                <a:latin typeface="Times New Roman" panose="02020603050405020304" pitchFamily="18" charset="0"/>
                <a:cs typeface="Times New Roman" panose="02020603050405020304" pitchFamily="18" charset="0"/>
              </a:rPr>
              <a:t>FP False positive: the patient does not have the disease but the test is positive.</a:t>
            </a:r>
          </a:p>
          <a:p>
            <a:r>
              <a:rPr lang="en-US" dirty="0">
                <a:latin typeface="Times New Roman" panose="02020603050405020304" pitchFamily="18" charset="0"/>
                <a:cs typeface="Times New Roman" panose="02020603050405020304" pitchFamily="18" charset="0"/>
              </a:rPr>
              <a:t>TN True negative: the patient does not have the disease and the test is negative.</a:t>
            </a:r>
          </a:p>
          <a:p>
            <a:r>
              <a:rPr lang="en-US" dirty="0">
                <a:latin typeface="Times New Roman" panose="02020603050405020304" pitchFamily="18" charset="0"/>
                <a:cs typeface="Times New Roman" panose="02020603050405020304" pitchFamily="18" charset="0"/>
              </a:rPr>
              <a:t>FN False negative: the patient has the disease but the test is negative.</a:t>
            </a:r>
          </a:p>
          <a:p>
            <a:pPr marL="0" indent="0">
              <a:buFont typeface="Wingdings 3" charset="2"/>
              <a:buNone/>
            </a:pPr>
            <a:r>
              <a:rPr lang="en-US" b="1" dirty="0">
                <a:latin typeface="Times New Roman" panose="02020603050405020304" pitchFamily="18" charset="0"/>
                <a:cs typeface="Times New Roman" panose="02020603050405020304" pitchFamily="18" charset="0"/>
              </a:rPr>
              <a:t>In our result we obtained,</a:t>
            </a:r>
          </a:p>
          <a:p>
            <a:r>
              <a:rPr lang="en-US" dirty="0">
                <a:latin typeface="Times New Roman" panose="02020603050405020304" pitchFamily="18" charset="0"/>
                <a:cs typeface="Times New Roman" panose="02020603050405020304" pitchFamily="18" charset="0"/>
              </a:rPr>
              <a:t>Actual 0 = True negative</a:t>
            </a:r>
          </a:p>
          <a:p>
            <a:r>
              <a:rPr lang="en-US" dirty="0">
                <a:latin typeface="Times New Roman" panose="02020603050405020304" pitchFamily="18" charset="0"/>
                <a:cs typeface="Times New Roman" panose="02020603050405020304" pitchFamily="18" charset="0"/>
              </a:rPr>
              <a:t>Actual 1= True positive</a:t>
            </a:r>
          </a:p>
          <a:p>
            <a:r>
              <a:rPr lang="en-US" dirty="0">
                <a:latin typeface="Times New Roman" panose="02020603050405020304" pitchFamily="18" charset="0"/>
                <a:cs typeface="Times New Roman" panose="02020603050405020304" pitchFamily="18" charset="0"/>
              </a:rPr>
              <a:t>Prediction 0 = False negative</a:t>
            </a:r>
          </a:p>
          <a:p>
            <a:r>
              <a:rPr lang="en-US" dirty="0">
                <a:latin typeface="Times New Roman" panose="02020603050405020304" pitchFamily="18" charset="0"/>
                <a:cs typeface="Times New Roman" panose="02020603050405020304" pitchFamily="18" charset="0"/>
              </a:rPr>
              <a:t>Prediction 1 = False positive</a:t>
            </a:r>
          </a:p>
        </p:txBody>
      </p:sp>
    </p:spTree>
    <p:extLst>
      <p:ext uri="{BB962C8B-B14F-4D97-AF65-F5344CB8AC3E}">
        <p14:creationId xmlns:p14="http://schemas.microsoft.com/office/powerpoint/2010/main" val="217866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865949"/>
            <a:ext cx="4034189" cy="299492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807" y="2865949"/>
            <a:ext cx="4968671" cy="3215919"/>
          </a:xfrm>
          <a:prstGeom prst="rect">
            <a:avLst/>
          </a:prstGeom>
        </p:spPr>
      </p:pic>
      <p:sp>
        <p:nvSpPr>
          <p:cNvPr id="6" name="TextBox 5"/>
          <p:cNvSpPr txBox="1"/>
          <p:nvPr/>
        </p:nvSpPr>
        <p:spPr>
          <a:xfrm>
            <a:off x="1242204" y="6167887"/>
            <a:ext cx="3248200" cy="369332"/>
          </a:xfrm>
          <a:prstGeom prst="rect">
            <a:avLst/>
          </a:prstGeom>
          <a:noFill/>
        </p:spPr>
        <p:txBody>
          <a:bodyPr wrap="square" rtlCol="0">
            <a:spAutoFit/>
          </a:bodyPr>
          <a:lstStyle/>
          <a:p>
            <a:r>
              <a:rPr lang="en-US" dirty="0"/>
              <a:t>Fig : Class Imbalance</a:t>
            </a:r>
          </a:p>
        </p:txBody>
      </p:sp>
      <p:sp>
        <p:nvSpPr>
          <p:cNvPr id="7" name="TextBox 6"/>
          <p:cNvSpPr txBox="1"/>
          <p:nvPr/>
        </p:nvSpPr>
        <p:spPr>
          <a:xfrm flipH="1">
            <a:off x="7507568" y="6162772"/>
            <a:ext cx="3335836" cy="369332"/>
          </a:xfrm>
          <a:prstGeom prst="rect">
            <a:avLst/>
          </a:prstGeom>
          <a:noFill/>
        </p:spPr>
        <p:txBody>
          <a:bodyPr wrap="square" rtlCol="0">
            <a:spAutoFit/>
          </a:bodyPr>
          <a:lstStyle/>
          <a:p>
            <a:r>
              <a:rPr lang="en-US" dirty="0"/>
              <a:t>Fig: Roc NB</a:t>
            </a:r>
          </a:p>
        </p:txBody>
      </p:sp>
    </p:spTree>
    <p:extLst>
      <p:ext uri="{BB962C8B-B14F-4D97-AF65-F5344CB8AC3E}">
        <p14:creationId xmlns:p14="http://schemas.microsoft.com/office/powerpoint/2010/main" val="173613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9;p12">
            <a:extLst>
              <a:ext uri="{FF2B5EF4-FFF2-40B4-BE49-F238E27FC236}">
                <a16:creationId xmlns:a16="http://schemas.microsoft.com/office/drawing/2014/main" id="{82E296EF-AB8F-9BBC-BA73-E8284F70C050}"/>
              </a:ext>
            </a:extLst>
          </p:cNvPr>
          <p:cNvSpPr txBox="1">
            <a:spLocks noGrp="1"/>
          </p:cNvSpPr>
          <p:nvPr>
            <p:ph type="title"/>
          </p:nvPr>
        </p:nvSpPr>
        <p:spPr>
          <a:prstGeom prst="rect">
            <a:avLst/>
          </a:prstGeom>
          <a:effectLst/>
        </p:spPr>
        <p:txBody>
          <a:bodyPr spcFirstLastPara="1" vert="horz" wrap="square" lIns="91425" tIns="91425" rIns="91425" bIns="91425" rtlCol="0" anchor="ctr" anchorCtr="0">
            <a:noAutofit/>
          </a:bodyPr>
          <a:lstStyle>
            <a:lvl1pPr lvl="0" algn="ctr" defTabSz="342900" rtl="0" eaLnBrk="1" latinLnBrk="0" hangingPunct="1">
              <a:spcBef>
                <a:spcPts val="0"/>
              </a:spcBef>
              <a:spcAft>
                <a:spcPts val="0"/>
              </a:spcAft>
              <a:buSzPts val="2000"/>
              <a:buNone/>
              <a:defRPr sz="3000" kern="1200" cap="none">
                <a:ln w="3175" cmpd="sng">
                  <a:noFill/>
                </a:ln>
                <a:solidFill>
                  <a:schemeClr val="tx1"/>
                </a:solidFill>
                <a:effectLst/>
                <a:latin typeface="+mj-lt"/>
                <a:ea typeface="+mj-ea"/>
                <a:cs typeface="+mj-cs"/>
              </a:defRPr>
            </a:lvl1pPr>
            <a:lvl2pPr lvl="1" eaLnBrk="1" hangingPunct="1">
              <a:spcBef>
                <a:spcPts val="0"/>
              </a:spcBef>
              <a:spcAft>
                <a:spcPts val="0"/>
              </a:spcAft>
              <a:buSzPts val="2000"/>
              <a:buNone/>
              <a:defRPr>
                <a:solidFill>
                  <a:schemeClr val="tx2"/>
                </a:solidFill>
              </a:defRPr>
            </a:lvl2pPr>
            <a:lvl3pPr lvl="2" eaLnBrk="1" hangingPunct="1">
              <a:spcBef>
                <a:spcPts val="0"/>
              </a:spcBef>
              <a:spcAft>
                <a:spcPts val="0"/>
              </a:spcAft>
              <a:buSzPts val="2000"/>
              <a:buNone/>
              <a:defRPr>
                <a:solidFill>
                  <a:schemeClr val="tx2"/>
                </a:solidFill>
              </a:defRPr>
            </a:lvl3pPr>
            <a:lvl4pPr lvl="3" eaLnBrk="1" hangingPunct="1">
              <a:spcBef>
                <a:spcPts val="0"/>
              </a:spcBef>
              <a:spcAft>
                <a:spcPts val="0"/>
              </a:spcAft>
              <a:buSzPts val="2000"/>
              <a:buNone/>
              <a:defRPr>
                <a:solidFill>
                  <a:schemeClr val="tx2"/>
                </a:solidFill>
              </a:defRPr>
            </a:lvl4pPr>
            <a:lvl5pPr lvl="4" eaLnBrk="1" hangingPunct="1">
              <a:spcBef>
                <a:spcPts val="0"/>
              </a:spcBef>
              <a:spcAft>
                <a:spcPts val="0"/>
              </a:spcAft>
              <a:buSzPts val="2000"/>
              <a:buNone/>
              <a:defRPr>
                <a:solidFill>
                  <a:schemeClr val="tx2"/>
                </a:solidFill>
              </a:defRPr>
            </a:lvl5pPr>
            <a:lvl6pPr lvl="5" eaLnBrk="1" hangingPunct="1">
              <a:spcBef>
                <a:spcPts val="0"/>
              </a:spcBef>
              <a:spcAft>
                <a:spcPts val="0"/>
              </a:spcAft>
              <a:buSzPts val="2000"/>
              <a:buNone/>
              <a:defRPr>
                <a:solidFill>
                  <a:schemeClr val="tx2"/>
                </a:solidFill>
              </a:defRPr>
            </a:lvl6pPr>
            <a:lvl7pPr lvl="6" eaLnBrk="1" hangingPunct="1">
              <a:spcBef>
                <a:spcPts val="0"/>
              </a:spcBef>
              <a:spcAft>
                <a:spcPts val="0"/>
              </a:spcAft>
              <a:buSzPts val="2000"/>
              <a:buNone/>
              <a:defRPr>
                <a:solidFill>
                  <a:schemeClr val="tx2"/>
                </a:solidFill>
              </a:defRPr>
            </a:lvl7pPr>
            <a:lvl8pPr lvl="7" eaLnBrk="1" hangingPunct="1">
              <a:spcBef>
                <a:spcPts val="0"/>
              </a:spcBef>
              <a:spcAft>
                <a:spcPts val="0"/>
              </a:spcAft>
              <a:buSzPts val="2000"/>
              <a:buNone/>
              <a:defRPr>
                <a:solidFill>
                  <a:schemeClr val="tx2"/>
                </a:solidFill>
              </a:defRPr>
            </a:lvl8pPr>
            <a:lvl9pPr lvl="8" eaLnBrk="1" hangingPunct="1">
              <a:spcBef>
                <a:spcPts val="0"/>
              </a:spcBef>
              <a:spcAft>
                <a:spcPts val="0"/>
              </a:spcAft>
              <a:buSzPts val="2000"/>
              <a:buNone/>
              <a:defRPr>
                <a:solidFill>
                  <a:schemeClr val="tx2"/>
                </a:solidFill>
              </a:defRPr>
            </a:lvl9pPr>
          </a:lstStyle>
          <a:p>
            <a:pPr marL="0" lvl="0" indent="0" algn="l" rtl="0">
              <a:spcBef>
                <a:spcPts val="0"/>
              </a:spcBef>
              <a:spcAft>
                <a:spcPts val="0"/>
              </a:spcAft>
              <a:buNone/>
            </a:pPr>
            <a:r>
              <a:rPr lang="en" sz="4000" dirty="0">
                <a:solidFill>
                  <a:schemeClr val="bg1"/>
                </a:solidFill>
                <a:latin typeface="Times New Roman" pitchFamily="18" charset="0"/>
                <a:cs typeface="Times New Roman" pitchFamily="18" charset="0"/>
              </a:rPr>
              <a:t>Outline</a:t>
            </a:r>
            <a:endParaRPr sz="4000" dirty="0">
              <a:solidFill>
                <a:schemeClr val="bg1"/>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72C3ADD5-9202-2171-D854-90B88EE5F49B}"/>
              </a:ext>
            </a:extLst>
          </p:cNvPr>
          <p:cNvSpPr txBox="1"/>
          <p:nvPr/>
        </p:nvSpPr>
        <p:spPr>
          <a:xfrm>
            <a:off x="1490854" y="2370302"/>
            <a:ext cx="5146291"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Times New Roman" panose="02020603050405020304" pitchFamily="18" charset="0"/>
                <a:ea typeface="Roboto Condensed" panose="02000000000000000000" pitchFamily="2" charset="0"/>
                <a:cs typeface="Times New Roman" pitchFamily="18" charset="0"/>
              </a:rPr>
              <a:t>Introduction</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Problem Statement</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Objectives </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Methodology</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Results and discussion</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Conclusion</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References</a:t>
            </a:r>
            <a:endParaRPr lang="en-US" sz="2800" b="0" i="0" dirty="0">
              <a:effectLst/>
              <a:latin typeface="-apple-system"/>
            </a:endParaRPr>
          </a:p>
        </p:txBody>
      </p:sp>
    </p:spTree>
    <p:extLst>
      <p:ext uri="{BB962C8B-B14F-4D97-AF65-F5344CB8AC3E}">
        <p14:creationId xmlns:p14="http://schemas.microsoft.com/office/powerpoint/2010/main" val="3574026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a:xfrm>
            <a:off x="1154954" y="2603500"/>
            <a:ext cx="10391778" cy="3416300"/>
          </a:xfrm>
        </p:spPr>
        <p:txBody>
          <a:bodyPr/>
          <a:lstStyle/>
          <a:p>
            <a:r>
              <a:rPr lang="en-US" sz="2400" dirty="0">
                <a:latin typeface="Times New Roman" panose="02020603050405020304" pitchFamily="18" charset="0"/>
                <a:cs typeface="Times New Roman" panose="02020603050405020304" pitchFamily="18" charset="0"/>
              </a:rPr>
              <a:t>The study may be improved in the future by creating a web application based on the Support Vector Machine (SVM) and utilizing a larger dataset than the one used in this research. This would assist to deliver better findings and aid medical professionals in accurately and efficiently predicting cardiac disease</a:t>
            </a:r>
            <a:r>
              <a:rPr lang="en-US" dirty="0"/>
              <a:t>.</a:t>
            </a:r>
          </a:p>
        </p:txBody>
      </p:sp>
    </p:spTree>
    <p:extLst>
      <p:ext uri="{BB962C8B-B14F-4D97-AF65-F5344CB8AC3E}">
        <p14:creationId xmlns:p14="http://schemas.microsoft.com/office/powerpoint/2010/main" val="201744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CB93-C460-AB4C-522C-E00C1D7A8A18}"/>
              </a:ext>
            </a:extLst>
          </p:cNvPr>
          <p:cNvSpPr>
            <a:spLocks noGrp="1"/>
          </p:cNvSpPr>
          <p:nvPr>
            <p:ph type="title"/>
          </p:nvPr>
        </p:nvSpPr>
        <p:spPr/>
        <p:txBody>
          <a:bodyPr/>
          <a:lstStyle/>
          <a:p>
            <a:r>
              <a:rPr lang="en-US" b="0" i="0" dirty="0">
                <a:effectLst/>
                <a:latin typeface="Arial" panose="020B0604020202020204" pitchFamily="34" charset="0"/>
                <a:cs typeface="Arial" panose="020B0604020202020204" pitchFamily="34" charset="0"/>
              </a:rPr>
              <a:t>CONCLUSION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BC34B-EE94-2592-E3DE-3CE2C2DCA528}"/>
              </a:ext>
            </a:extLst>
          </p:cNvPr>
          <p:cNvSpPr>
            <a:spLocks noGrp="1"/>
          </p:cNvSpPr>
          <p:nvPr>
            <p:ph idx="1"/>
          </p:nvPr>
        </p:nvSpPr>
        <p:spPr>
          <a:xfrm>
            <a:off x="577477" y="2298700"/>
            <a:ext cx="11037046" cy="3416300"/>
          </a:xfrm>
        </p:spPr>
        <p:txBody>
          <a:bodyPr>
            <a:noAutofit/>
          </a:bodyPr>
          <a:lstStyle/>
          <a:p>
            <a:pPr algn="just">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study aimed to find the best ML algorithm for heart disease diagnosis, given the rise in fatalities caused by heart diseases.</a:t>
            </a:r>
          </a:p>
          <a:p>
            <a:pPr algn="just">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UCI machine learning repository dataset was used to examine the accuracy scores of four algorithms, including Logistic Regression, Decision Tree, Support Vector Machine (SVM), and Naive Bayes.</a:t>
            </a:r>
          </a:p>
          <a:p>
            <a:pPr algn="just">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Support Vector Machine (SVM) algorithm was found to be the most effective for predicting heart disease, with an accuracy score of 90.48%.</a:t>
            </a:r>
          </a:p>
          <a:p>
            <a:pPr algn="just">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results suggest that SVM can be a reliable tool for predicting heart disease and can be further explored for developing a clinical decision support system.</a:t>
            </a:r>
          </a:p>
          <a:p>
            <a:pPr algn="just">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study highlights the potential of ML algorithms in healthcare and the importance of accurate diagnosis for effective treatment and management of heart diseases.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765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154954" y="2243577"/>
            <a:ext cx="10527965" cy="3874938"/>
          </a:xfrm>
        </p:spPr>
        <p:txBody>
          <a:bodyPr>
            <a:noAutofit/>
          </a:bodyPr>
          <a:lstStyle/>
          <a:p>
            <a:pPr lvl="0" fontAlgn="base"/>
            <a:r>
              <a:rPr lang="en-US" sz="1300" dirty="0">
                <a:latin typeface="Times New Roman" panose="02020603050405020304" pitchFamily="18" charset="0"/>
                <a:cs typeface="Times New Roman" panose="02020603050405020304" pitchFamily="18" charset="0"/>
              </a:rPr>
              <a:t>Avinash </a:t>
            </a:r>
            <a:r>
              <a:rPr lang="en-US" sz="1300" dirty="0" err="1">
                <a:latin typeface="Times New Roman" panose="02020603050405020304" pitchFamily="18" charset="0"/>
                <a:cs typeface="Times New Roman" panose="02020603050405020304" pitchFamily="18" charset="0"/>
              </a:rPr>
              <a:t>Golande</a:t>
            </a:r>
            <a:r>
              <a:rPr lang="en-US" sz="1300" dirty="0">
                <a:latin typeface="Times New Roman" panose="02020603050405020304" pitchFamily="18" charset="0"/>
                <a:cs typeface="Times New Roman" panose="02020603050405020304" pitchFamily="18" charset="0"/>
              </a:rPr>
              <a:t>, Pavan Kumar T, ”Heart Disease Prediction Using Effective Machine Learning Techniques”, International Journal of Recent Technology and Engineering, Vol 8, pp.944-950,2019. </a:t>
            </a:r>
          </a:p>
          <a:p>
            <a:pPr lvl="0" fontAlgn="base"/>
            <a:r>
              <a:rPr lang="en-US" sz="1300" dirty="0" err="1">
                <a:latin typeface="Times New Roman" panose="02020603050405020304" pitchFamily="18" charset="0"/>
                <a:cs typeface="Times New Roman" panose="02020603050405020304" pitchFamily="18" charset="0"/>
              </a:rPr>
              <a:t>T.Nagamani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S.Logeswari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B.Gomathy</a:t>
            </a:r>
            <a:r>
              <a:rPr lang="en-US" sz="1300" dirty="0">
                <a:latin typeface="Times New Roman" panose="02020603050405020304" pitchFamily="18" charset="0"/>
                <a:cs typeface="Times New Roman" panose="02020603050405020304" pitchFamily="18" charset="0"/>
              </a:rPr>
              <a:t>,” Heart Disease Prediction using Data Mining with </a:t>
            </a:r>
            <a:r>
              <a:rPr lang="en-US" sz="1300" dirty="0" err="1">
                <a:latin typeface="Times New Roman" panose="02020603050405020304" pitchFamily="18" charset="0"/>
                <a:cs typeface="Times New Roman" panose="02020603050405020304" pitchFamily="18" charset="0"/>
              </a:rPr>
              <a:t>Mapreduce</a:t>
            </a:r>
            <a:r>
              <a:rPr lang="en-US" sz="1300" dirty="0">
                <a:latin typeface="Times New Roman" panose="02020603050405020304" pitchFamily="18" charset="0"/>
                <a:cs typeface="Times New Roman" panose="02020603050405020304" pitchFamily="18" charset="0"/>
              </a:rPr>
              <a:t> Algorithm”, International Journal of Innovative Technology and Exploring Engineering (IJITEE) ISSN: 2278-3075, Volume-8 Issue-3, January 2019. </a:t>
            </a:r>
          </a:p>
          <a:p>
            <a:pPr lvl="0" fontAlgn="base"/>
            <a:r>
              <a:rPr lang="en-US" sz="1300" dirty="0">
                <a:latin typeface="Times New Roman" panose="02020603050405020304" pitchFamily="18" charset="0"/>
                <a:cs typeface="Times New Roman" panose="02020603050405020304" pitchFamily="18" charset="0"/>
              </a:rPr>
              <a:t>World Health Organization. (</a:t>
            </a:r>
            <a:r>
              <a:rPr lang="en-US" sz="1300" dirty="0" err="1">
                <a:latin typeface="Times New Roman" panose="02020603050405020304" pitchFamily="18" charset="0"/>
                <a:cs typeface="Times New Roman" panose="02020603050405020304" pitchFamily="18" charset="0"/>
              </a:rPr>
              <a:t>n.d.</a:t>
            </a:r>
            <a:r>
              <a:rPr lang="en-US" sz="1300" dirty="0">
                <a:latin typeface="Times New Roman" panose="02020603050405020304" pitchFamily="18" charset="0"/>
                <a:cs typeface="Times New Roman" panose="02020603050405020304" pitchFamily="18" charset="0"/>
              </a:rPr>
              <a:t>). Cardiovascular diseases. World </a:t>
            </a:r>
          </a:p>
          <a:p>
            <a:r>
              <a:rPr lang="en-US" sz="1300" dirty="0">
                <a:latin typeface="Times New Roman" panose="02020603050405020304" pitchFamily="18" charset="0"/>
                <a:cs typeface="Times New Roman" panose="02020603050405020304" pitchFamily="18" charset="0"/>
              </a:rPr>
              <a:t>Health 	Organization. 	https://www.who.int/healthtopics/cardiovasculardiseases/. </a:t>
            </a:r>
          </a:p>
          <a:p>
            <a:pPr lvl="0" fontAlgn="base"/>
            <a:r>
              <a:rPr lang="en-US" sz="1300" dirty="0">
                <a:latin typeface="Times New Roman" panose="02020603050405020304" pitchFamily="18" charset="0"/>
                <a:cs typeface="Times New Roman" panose="02020603050405020304" pitchFamily="18" charset="0"/>
              </a:rPr>
              <a:t>https://papers.ssrn.com/sol3/papers.cfm?abstract_id=3759562 </a:t>
            </a:r>
          </a:p>
          <a:p>
            <a:pPr lvl="0" fontAlgn="base"/>
            <a:r>
              <a:rPr lang="en-US" sz="1300" dirty="0" err="1">
                <a:latin typeface="Times New Roman" panose="02020603050405020304" pitchFamily="18" charset="0"/>
                <a:cs typeface="Times New Roman" panose="02020603050405020304" pitchFamily="18" charset="0"/>
              </a:rPr>
              <a:t>Ronit</a:t>
            </a:r>
            <a:r>
              <a:rPr lang="en-US" sz="1300" dirty="0">
                <a:latin typeface="Times New Roman" panose="02020603050405020304" pitchFamily="18" charset="0"/>
                <a:cs typeface="Times New Roman" panose="02020603050405020304" pitchFamily="18" charset="0"/>
              </a:rPr>
              <a:t>, 	R. 	(2018, 	June 	25). 	Heart 	Disease 	UCI. 	</a:t>
            </a:r>
            <a:r>
              <a:rPr lang="en-US" sz="1300" dirty="0" err="1">
                <a:latin typeface="Times New Roman" panose="02020603050405020304" pitchFamily="18" charset="0"/>
                <a:cs typeface="Times New Roman" panose="02020603050405020304" pitchFamily="18" charset="0"/>
              </a:rPr>
              <a:t>Kaggle</a:t>
            </a:r>
            <a:r>
              <a:rPr lang="en-US" sz="1300" dirty="0">
                <a:latin typeface="Times New Roman" panose="02020603050405020304" pitchFamily="18" charset="0"/>
                <a:cs typeface="Times New Roman" panose="02020603050405020304" pitchFamily="18" charset="0"/>
              </a:rPr>
              <a:t>. https://www.kaggle.com/ronitf/heart-disease-uci. </a:t>
            </a:r>
          </a:p>
          <a:p>
            <a:pPr lvl="0" fontAlgn="base"/>
            <a:r>
              <a:rPr lang="en-US" sz="1300" dirty="0">
                <a:latin typeface="Times New Roman" panose="02020603050405020304" pitchFamily="18" charset="0"/>
                <a:cs typeface="Times New Roman" panose="02020603050405020304" pitchFamily="18" charset="0"/>
              </a:rPr>
              <a:t>C. S. </a:t>
            </a:r>
            <a:r>
              <a:rPr lang="en-US" sz="1300" dirty="0" err="1">
                <a:latin typeface="Times New Roman" panose="02020603050405020304" pitchFamily="18" charset="0"/>
                <a:cs typeface="Times New Roman" panose="02020603050405020304" pitchFamily="18" charset="0"/>
              </a:rPr>
              <a:t>Dangare</a:t>
            </a:r>
            <a:r>
              <a:rPr lang="en-US" sz="1300" dirty="0">
                <a:latin typeface="Times New Roman" panose="02020603050405020304" pitchFamily="18" charset="0"/>
                <a:cs typeface="Times New Roman" panose="02020603050405020304" pitchFamily="18" charset="0"/>
              </a:rPr>
              <a:t> and S. S. </a:t>
            </a:r>
            <a:r>
              <a:rPr lang="en-US" sz="1300" dirty="0" err="1">
                <a:latin typeface="Times New Roman" panose="02020603050405020304" pitchFamily="18" charset="0"/>
                <a:cs typeface="Times New Roman" panose="02020603050405020304" pitchFamily="18" charset="0"/>
              </a:rPr>
              <a:t>Apte</a:t>
            </a:r>
            <a:r>
              <a:rPr lang="en-US" sz="1300" dirty="0">
                <a:latin typeface="Times New Roman" panose="02020603050405020304" pitchFamily="18" charset="0"/>
                <a:cs typeface="Times New Roman" panose="02020603050405020304" pitchFamily="18" charset="0"/>
              </a:rPr>
              <a:t>, “Improved study of heart disease </a:t>
            </a:r>
            <a:r>
              <a:rPr lang="en-US" sz="1300" dirty="0" err="1">
                <a:latin typeface="Times New Roman" panose="02020603050405020304" pitchFamily="18" charset="0"/>
                <a:cs typeface="Times New Roman" panose="02020603050405020304" pitchFamily="18" charset="0"/>
              </a:rPr>
              <a:t>predictionsystem</a:t>
            </a:r>
            <a:r>
              <a:rPr lang="en-US" sz="1300" dirty="0">
                <a:latin typeface="Times New Roman" panose="02020603050405020304" pitchFamily="18" charset="0"/>
                <a:cs typeface="Times New Roman" panose="02020603050405020304" pitchFamily="18" charset="0"/>
              </a:rPr>
              <a:t> using data mining classification techniques,” </a:t>
            </a:r>
          </a:p>
          <a:p>
            <a:r>
              <a:rPr lang="en-US" sz="1300" dirty="0" err="1">
                <a:latin typeface="Times New Roman" panose="02020603050405020304" pitchFamily="18" charset="0"/>
                <a:cs typeface="Times New Roman" panose="02020603050405020304" pitchFamily="18" charset="0"/>
              </a:rPr>
              <a:t>InternationalJournal</a:t>
            </a:r>
            <a:r>
              <a:rPr lang="en-US" sz="1300" dirty="0">
                <a:latin typeface="Times New Roman" panose="02020603050405020304" pitchFamily="18" charset="0"/>
                <a:cs typeface="Times New Roman" panose="02020603050405020304" pitchFamily="18" charset="0"/>
              </a:rPr>
              <a:t> of Computer Applications, vol. 47, no. 10, pp. 44–</a:t>
            </a:r>
          </a:p>
          <a:p>
            <a:r>
              <a:rPr lang="en-US" sz="1300" dirty="0">
                <a:latin typeface="Times New Roman" panose="02020603050405020304" pitchFamily="18" charset="0"/>
                <a:cs typeface="Times New Roman" panose="02020603050405020304" pitchFamily="18" charset="0"/>
              </a:rPr>
              <a:t>48, 2012 </a:t>
            </a:r>
          </a:p>
          <a:p>
            <a:pPr lvl="0" fontAlgn="base"/>
            <a:r>
              <a:rPr lang="en-US" sz="1300" dirty="0" err="1">
                <a:latin typeface="Times New Roman" panose="02020603050405020304" pitchFamily="18" charset="0"/>
                <a:cs typeface="Times New Roman" panose="02020603050405020304" pitchFamily="18" charset="0"/>
              </a:rPr>
              <a:t>Sayali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Ambekar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Rashmi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Phalnikar</a:t>
            </a:r>
            <a:r>
              <a:rPr lang="en-US" sz="1300" dirty="0">
                <a:latin typeface="Times New Roman" panose="02020603050405020304" pitchFamily="18" charset="0"/>
                <a:cs typeface="Times New Roman" panose="02020603050405020304" pitchFamily="18" charset="0"/>
              </a:rPr>
              <a:t>,“Disease Risk Prediction by Using Convolutional Neural Network”,2018 Fourth International Conference on Computing Communication Control and Automation. </a:t>
            </a:r>
          </a:p>
          <a:p>
            <a:pPr lvl="0" fontAlgn="base"/>
            <a:r>
              <a:rPr lang="en-US" sz="1300" dirty="0">
                <a:latin typeface="Times New Roman" panose="02020603050405020304" pitchFamily="18" charset="0"/>
                <a:cs typeface="Times New Roman" panose="02020603050405020304" pitchFamily="18" charset="0"/>
              </a:rPr>
              <a:t>C. B. </a:t>
            </a:r>
            <a:r>
              <a:rPr lang="en-US" sz="1300" dirty="0" err="1">
                <a:latin typeface="Times New Roman" panose="02020603050405020304" pitchFamily="18" charset="0"/>
                <a:cs typeface="Times New Roman" panose="02020603050405020304" pitchFamily="18" charset="0"/>
              </a:rPr>
              <a:t>Rjeily</a:t>
            </a:r>
            <a:r>
              <a:rPr lang="en-US" sz="1300" dirty="0">
                <a:latin typeface="Times New Roman" panose="02020603050405020304" pitchFamily="18" charset="0"/>
                <a:cs typeface="Times New Roman" panose="02020603050405020304" pitchFamily="18" charset="0"/>
              </a:rPr>
              <a:t>, G. </a:t>
            </a:r>
            <a:r>
              <a:rPr lang="en-US" sz="1300" dirty="0" err="1">
                <a:latin typeface="Times New Roman" panose="02020603050405020304" pitchFamily="18" charset="0"/>
                <a:cs typeface="Times New Roman" panose="02020603050405020304" pitchFamily="18" charset="0"/>
              </a:rPr>
              <a:t>Badr</a:t>
            </a:r>
            <a:r>
              <a:rPr lang="en-US" sz="1300" dirty="0">
                <a:latin typeface="Times New Roman" panose="02020603050405020304" pitchFamily="18" charset="0"/>
                <a:cs typeface="Times New Roman" panose="02020603050405020304" pitchFamily="18" charset="0"/>
              </a:rPr>
              <a:t>, E. </a:t>
            </a:r>
            <a:r>
              <a:rPr lang="en-US" sz="1300" dirty="0" err="1">
                <a:latin typeface="Times New Roman" panose="02020603050405020304" pitchFamily="18" charset="0"/>
                <a:cs typeface="Times New Roman" panose="02020603050405020304" pitchFamily="18" charset="0"/>
              </a:rPr>
              <a:t>Hassani</a:t>
            </a:r>
            <a:r>
              <a:rPr lang="en-US" sz="1300" dirty="0">
                <a:latin typeface="Times New Roman" panose="02020603050405020304" pitchFamily="18" charset="0"/>
                <a:cs typeface="Times New Roman" panose="02020603050405020304" pitchFamily="18" charset="0"/>
              </a:rPr>
              <a:t>, A. H., and E. Andres, ―Medical  </a:t>
            </a:r>
          </a:p>
          <a:p>
            <a:pPr lvl="0" fontAlgn="base"/>
            <a:r>
              <a:rPr lang="en-US" sz="1300" dirty="0">
                <a:latin typeface="Times New Roman" panose="02020603050405020304" pitchFamily="18" charset="0"/>
                <a:cs typeface="Times New Roman" panose="02020603050405020304" pitchFamily="18" charset="0"/>
              </a:rPr>
              <a:t>Data Mining for Heart Diseases and the Future of Sequential Mining Medical Field,‖ in Machine Learning Paradigms, 2019, pp. 71–99. </a:t>
            </a:r>
          </a:p>
        </p:txBody>
      </p:sp>
    </p:spTree>
    <p:extLst>
      <p:ext uri="{BB962C8B-B14F-4D97-AF65-F5344CB8AC3E}">
        <p14:creationId xmlns:p14="http://schemas.microsoft.com/office/powerpoint/2010/main" val="115501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C27F-4BCE-4A2A-A2F5-88F6CDFDABC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TextBox 2"/>
          <p:cNvSpPr txBox="1"/>
          <p:nvPr/>
        </p:nvSpPr>
        <p:spPr>
          <a:xfrm>
            <a:off x="830472" y="2386282"/>
            <a:ext cx="1057275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Heart disease is a major health issue and a leading cause of death worldwide.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Early detection of heart disease can improve outcomes and reduce mortality rates.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algorithms can be used to analyze large datasets and identify patterns that may indicate the presence of heart disease.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Commonly used features for heart disease detection include age, gender, blood pressure, cholesterol levels, and electrocardiogram (ECG) readings.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Several machine learning models, such as logistic regression, decision trees, support vector machines, and naive Bayes classifiers, can be trained to predict the presence of heart disease based on these features.</a:t>
            </a:r>
          </a:p>
        </p:txBody>
      </p:sp>
    </p:spTree>
    <p:extLst>
      <p:ext uri="{BB962C8B-B14F-4D97-AF65-F5344CB8AC3E}">
        <p14:creationId xmlns:p14="http://schemas.microsoft.com/office/powerpoint/2010/main" val="345272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3CE4F3-934D-32C6-CE36-75B959A098D3}"/>
              </a:ext>
            </a:extLst>
          </p:cNvPr>
          <p:cNvSpPr txBox="1"/>
          <p:nvPr/>
        </p:nvSpPr>
        <p:spPr>
          <a:xfrm>
            <a:off x="1154952" y="2705932"/>
            <a:ext cx="11159067" cy="1200329"/>
          </a:xfrm>
          <a:prstGeom prst="rect">
            <a:avLst/>
          </a:prstGeom>
          <a:noFill/>
        </p:spPr>
        <p:txBody>
          <a:bodyPr wrap="square">
            <a:spAutoFit/>
          </a:bodyPr>
          <a:lstStyle/>
          <a:p>
            <a:pPr marL="342900" indent="-342900" algn="l">
              <a:buFont typeface="Wingdings" panose="05000000000000000000" pitchFamily="2" charset="2"/>
              <a:buChar char="q"/>
            </a:pPr>
            <a:r>
              <a:rPr lang="en-US" sz="2400" b="0" i="0" dirty="0">
                <a:solidFill>
                  <a:srgbClr val="374151"/>
                </a:solidFill>
                <a:effectLst/>
                <a:latin typeface="Times New Roman" panose="02020603050405020304" pitchFamily="18" charset="0"/>
                <a:cs typeface="Times New Roman" panose="02020603050405020304" pitchFamily="18" charset="0"/>
              </a:rPr>
              <a:t>Cardiovascular diseases are a leading cause of death worldwide</a:t>
            </a:r>
          </a:p>
          <a:p>
            <a:pPr marL="342900" indent="-342900" algn="l">
              <a:buFont typeface="Wingdings" panose="05000000000000000000" pitchFamily="2" charset="2"/>
              <a:buChar char="q"/>
            </a:pPr>
            <a:r>
              <a:rPr lang="en-US" sz="2400" b="0" i="0" dirty="0">
                <a:solidFill>
                  <a:srgbClr val="374151"/>
                </a:solidFill>
                <a:effectLst/>
                <a:latin typeface="Times New Roman" panose="02020603050405020304" pitchFamily="18" charset="0"/>
                <a:cs typeface="Times New Roman" panose="02020603050405020304" pitchFamily="18" charset="0"/>
              </a:rPr>
              <a:t>Early prediction and prevention can reduce mortality</a:t>
            </a:r>
          </a:p>
          <a:p>
            <a:pPr marL="342900" indent="-342900" algn="l">
              <a:buFont typeface="Wingdings" panose="05000000000000000000" pitchFamily="2" charset="2"/>
              <a:buChar char="q"/>
            </a:pPr>
            <a:r>
              <a:rPr lang="en-US" sz="2400" b="0" i="0" dirty="0">
                <a:solidFill>
                  <a:srgbClr val="374151"/>
                </a:solidFill>
                <a:effectLst/>
                <a:latin typeface="Times New Roman" panose="02020603050405020304" pitchFamily="18" charset="0"/>
                <a:cs typeface="Times New Roman" panose="02020603050405020304" pitchFamily="18" charset="0"/>
              </a:rPr>
              <a:t>Machine learning algorithms have shown potential for predicting heart diseases</a:t>
            </a:r>
          </a:p>
        </p:txBody>
      </p:sp>
      <p:sp>
        <p:nvSpPr>
          <p:cNvPr id="2" name="Title 1">
            <a:extLst>
              <a:ext uri="{FF2B5EF4-FFF2-40B4-BE49-F238E27FC236}">
                <a16:creationId xmlns:a16="http://schemas.microsoft.com/office/drawing/2014/main" id="{14172B70-44D8-4F88-FD82-85DEE7704A04}"/>
              </a:ext>
            </a:extLst>
          </p:cNvPr>
          <p:cNvSpPr>
            <a:spLocks noGrp="1"/>
          </p:cNvSpPr>
          <p:nvPr>
            <p:ph type="title"/>
          </p:nvPr>
        </p:nvSpPr>
        <p:spPr>
          <a:xfrm>
            <a:off x="1154954" y="973668"/>
            <a:ext cx="8761413" cy="706964"/>
          </a:xfrm>
        </p:spPr>
        <p:txBody>
          <a:bodyPr/>
          <a:lstStyle/>
          <a:p>
            <a:pPr algn="just"/>
            <a:r>
              <a:rPr lang="en-US" sz="3600" b="0" i="0" dirty="0">
                <a:effectLst/>
                <a:latin typeface="Arial" panose="020B0604020202020204" pitchFamily="34" charset="0"/>
                <a:cs typeface="Arial" panose="020B0604020202020204" pitchFamily="34" charset="0"/>
              </a:rPr>
              <a:t>Problem Statement</a:t>
            </a:r>
          </a:p>
        </p:txBody>
      </p:sp>
      <p:sp>
        <p:nvSpPr>
          <p:cNvPr id="3" name="Title 1">
            <a:extLst>
              <a:ext uri="{FF2B5EF4-FFF2-40B4-BE49-F238E27FC236}">
                <a16:creationId xmlns:a16="http://schemas.microsoft.com/office/drawing/2014/main" id="{912FBEB9-480F-D767-B9FD-FF0A5095B590}"/>
              </a:ext>
            </a:extLst>
          </p:cNvPr>
          <p:cNvSpPr txBox="1">
            <a:spLocks/>
          </p:cNvSpPr>
          <p:nvPr/>
        </p:nvSpPr>
        <p:spPr bwMode="gray">
          <a:xfrm>
            <a:off x="778436" y="201878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000" b="0" i="0" dirty="0">
                <a:solidFill>
                  <a:srgbClr val="374151"/>
                </a:solidFill>
                <a:effectLst/>
                <a:latin typeface="Times New Roman" panose="02020603050405020304" pitchFamily="18" charset="0"/>
                <a:cs typeface="Times New Roman" panose="02020603050405020304" pitchFamily="18" charset="0"/>
              </a:rPr>
              <a:t>Background:</a:t>
            </a:r>
            <a:endParaRPr lang="en-US" sz="3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B162908-FC06-0B84-1DB5-177913201FCA}"/>
              </a:ext>
            </a:extLst>
          </p:cNvPr>
          <p:cNvSpPr txBox="1">
            <a:spLocks/>
          </p:cNvSpPr>
          <p:nvPr/>
        </p:nvSpPr>
        <p:spPr bwMode="gray">
          <a:xfrm>
            <a:off x="778435" y="3960462"/>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000" b="0" i="0" dirty="0">
                <a:solidFill>
                  <a:srgbClr val="374151"/>
                </a:solidFill>
                <a:effectLst/>
                <a:latin typeface="Times New Roman" panose="02020603050405020304" pitchFamily="18" charset="0"/>
                <a:cs typeface="Times New Roman" panose="02020603050405020304" pitchFamily="18" charset="0"/>
              </a:rPr>
              <a:t>Problem:</a:t>
            </a:r>
            <a:endParaRPr lang="en-US"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A0B0408-6B54-C683-F9BD-B15AFE18052D}"/>
              </a:ext>
            </a:extLst>
          </p:cNvPr>
          <p:cNvSpPr txBox="1"/>
          <p:nvPr/>
        </p:nvSpPr>
        <p:spPr>
          <a:xfrm>
            <a:off x="1154951" y="4721628"/>
            <a:ext cx="11159067" cy="1569660"/>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 existing models have limited accuracy in predicting heart diseases</a:t>
            </a: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 lack of interpretability and generalization of these models limit their effectiveness</a:t>
            </a: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 need for more accurate and interpretable models for early prediction of </a:t>
            </a:r>
          </a:p>
          <a:p>
            <a:pPr algn="just"/>
            <a:r>
              <a:rPr lang="en-US" sz="2400" b="0" i="0" dirty="0">
                <a:solidFill>
                  <a:srgbClr val="374151"/>
                </a:solidFill>
                <a:effectLst/>
                <a:latin typeface="Times New Roman" panose="02020603050405020304" pitchFamily="18" charset="0"/>
                <a:cs typeface="Times New Roman" panose="02020603050405020304" pitchFamily="18" charset="0"/>
              </a:rPr>
              <a:t>heart diseases</a:t>
            </a:r>
          </a:p>
        </p:txBody>
      </p:sp>
    </p:spTree>
    <p:extLst>
      <p:ext uri="{BB962C8B-B14F-4D97-AF65-F5344CB8AC3E}">
        <p14:creationId xmlns:p14="http://schemas.microsoft.com/office/powerpoint/2010/main" val="30741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3CE4F3-934D-32C6-CE36-75B959A098D3}"/>
              </a:ext>
            </a:extLst>
          </p:cNvPr>
          <p:cNvSpPr txBox="1"/>
          <p:nvPr/>
        </p:nvSpPr>
        <p:spPr>
          <a:xfrm>
            <a:off x="1154950" y="2707012"/>
            <a:ext cx="11159067" cy="1938992"/>
          </a:xfrm>
          <a:prstGeom prst="rect">
            <a:avLst/>
          </a:prstGeom>
          <a:noFill/>
        </p:spPr>
        <p:txBody>
          <a:bodyPr wrap="square">
            <a:spAutoFit/>
          </a:bodyPr>
          <a:lstStyle/>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Several studies have used machine learning algorithms for heart disease prediction</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Traditional models, such as logistic regression and decision trees, have been used</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Deep learning models, such as neural networks, have shown better accuracy in some cases</a:t>
            </a:r>
          </a:p>
          <a:p>
            <a:pPr algn="l">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4172B70-44D8-4F88-FD82-85DEE7704A04}"/>
              </a:ext>
            </a:extLst>
          </p:cNvPr>
          <p:cNvSpPr>
            <a:spLocks noGrp="1"/>
          </p:cNvSpPr>
          <p:nvPr>
            <p:ph type="title"/>
          </p:nvPr>
        </p:nvSpPr>
        <p:spPr>
          <a:xfrm>
            <a:off x="1154954" y="973668"/>
            <a:ext cx="8761413" cy="706964"/>
          </a:xfrm>
        </p:spPr>
        <p:txBody>
          <a:bodyPr/>
          <a:lstStyle/>
          <a:p>
            <a:pPr algn="just"/>
            <a:r>
              <a:rPr lang="en-US" sz="3600" b="0" i="0" dirty="0">
                <a:effectLst/>
                <a:latin typeface="Arial" panose="020B0604020202020204" pitchFamily="34" charset="0"/>
                <a:cs typeface="Arial" panose="020B0604020202020204" pitchFamily="34" charset="0"/>
              </a:rPr>
              <a:t>Problem Statement</a:t>
            </a:r>
          </a:p>
        </p:txBody>
      </p:sp>
      <p:sp>
        <p:nvSpPr>
          <p:cNvPr id="3" name="Title 1">
            <a:extLst>
              <a:ext uri="{FF2B5EF4-FFF2-40B4-BE49-F238E27FC236}">
                <a16:creationId xmlns:a16="http://schemas.microsoft.com/office/drawing/2014/main" id="{912FBEB9-480F-D767-B9FD-FF0A5095B590}"/>
              </a:ext>
            </a:extLst>
          </p:cNvPr>
          <p:cNvSpPr txBox="1">
            <a:spLocks/>
          </p:cNvSpPr>
          <p:nvPr/>
        </p:nvSpPr>
        <p:spPr bwMode="gray">
          <a:xfrm>
            <a:off x="778436" y="201878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000" b="0" i="0" dirty="0">
                <a:solidFill>
                  <a:srgbClr val="374151"/>
                </a:solidFill>
                <a:effectLst/>
                <a:latin typeface="Times New Roman" panose="02020603050405020304" pitchFamily="18" charset="0"/>
                <a:cs typeface="Times New Roman" panose="02020603050405020304" pitchFamily="18" charset="0"/>
              </a:rPr>
              <a:t>Previous Work:</a:t>
            </a:r>
            <a:endParaRPr lang="en-US" sz="3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B162908-FC06-0B84-1DB5-177913201FCA}"/>
              </a:ext>
            </a:extLst>
          </p:cNvPr>
          <p:cNvSpPr txBox="1">
            <a:spLocks/>
          </p:cNvSpPr>
          <p:nvPr/>
        </p:nvSpPr>
        <p:spPr bwMode="gray">
          <a:xfrm>
            <a:off x="778436" y="4132249"/>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000" b="0" i="0" dirty="0">
                <a:solidFill>
                  <a:srgbClr val="374151"/>
                </a:solidFill>
                <a:effectLst/>
                <a:latin typeface="Times New Roman" panose="02020603050405020304" pitchFamily="18" charset="0"/>
                <a:cs typeface="Times New Roman" panose="02020603050405020304" pitchFamily="18" charset="0"/>
              </a:rPr>
              <a:t>Research Gap:</a:t>
            </a:r>
            <a:endParaRPr lang="en-US"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A0B0408-6B54-C683-F9BD-B15AFE18052D}"/>
              </a:ext>
            </a:extLst>
          </p:cNvPr>
          <p:cNvSpPr txBox="1"/>
          <p:nvPr/>
        </p:nvSpPr>
        <p:spPr>
          <a:xfrm>
            <a:off x="1154951" y="4721628"/>
            <a:ext cx="11159067" cy="1938992"/>
          </a:xfrm>
          <a:prstGeom prst="rect">
            <a:avLst/>
          </a:prstGeom>
          <a:noFill/>
        </p:spPr>
        <p:txBody>
          <a:bodyPr wrap="square">
            <a:spAutoFit/>
          </a:bodyPr>
          <a:lstStyle/>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Limited research has focused on using machine learning models for predicting heart diseases in the Indian population</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Most existing models have limited interpretability and generalization</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 need for an accurate and interpretable model for early prediction of heart diseases</a:t>
            </a:r>
          </a:p>
          <a:p>
            <a:pPr algn="l"/>
            <a:r>
              <a:rPr lang="en-US" sz="2400" b="0" i="0" dirty="0">
                <a:solidFill>
                  <a:srgbClr val="374151"/>
                </a:solidFill>
                <a:effectLst/>
                <a:latin typeface="Times New Roman" panose="02020603050405020304" pitchFamily="18" charset="0"/>
                <a:cs typeface="Times New Roman" panose="02020603050405020304" pitchFamily="18" charset="0"/>
              </a:rPr>
              <a:t> in human.</a:t>
            </a:r>
          </a:p>
        </p:txBody>
      </p:sp>
    </p:spTree>
    <p:extLst>
      <p:ext uri="{BB962C8B-B14F-4D97-AF65-F5344CB8AC3E}">
        <p14:creationId xmlns:p14="http://schemas.microsoft.com/office/powerpoint/2010/main" val="269785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3CE4F3-934D-32C6-CE36-75B959A098D3}"/>
              </a:ext>
            </a:extLst>
          </p:cNvPr>
          <p:cNvSpPr txBox="1"/>
          <p:nvPr/>
        </p:nvSpPr>
        <p:spPr>
          <a:xfrm>
            <a:off x="1032933" y="3206676"/>
            <a:ext cx="11159067" cy="2677656"/>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374151"/>
                </a:solidFill>
                <a:effectLst/>
                <a:latin typeface="Söhne"/>
              </a:rPr>
              <a:t>Can a machine learning model accurately predict heart diseases in population?</a:t>
            </a:r>
          </a:p>
          <a:p>
            <a:pPr algn="just">
              <a:buFont typeface="Arial" panose="020B0604020202020204" pitchFamily="34" charset="0"/>
              <a:buChar char="•"/>
            </a:pPr>
            <a:r>
              <a:rPr lang="en-US" sz="2400" b="0" i="0" dirty="0">
                <a:solidFill>
                  <a:srgbClr val="374151"/>
                </a:solidFill>
                <a:effectLst/>
                <a:latin typeface="Söhne"/>
              </a:rPr>
              <a:t>Can an interpretable model be developed that can aid in early detection and</a:t>
            </a:r>
          </a:p>
          <a:p>
            <a:pPr algn="just"/>
            <a:r>
              <a:rPr lang="en-US" sz="2400" b="0" i="0" dirty="0">
                <a:solidFill>
                  <a:srgbClr val="374151"/>
                </a:solidFill>
                <a:effectLst/>
                <a:latin typeface="Söhne"/>
              </a:rPr>
              <a:t> prevention of heart diseases?</a:t>
            </a:r>
            <a:endParaRPr lang="en-US" sz="2400" dirty="0">
              <a:solidFill>
                <a:srgbClr val="374151"/>
              </a:solidFill>
              <a:latin typeface="Söhne"/>
            </a:endParaRPr>
          </a:p>
          <a:p>
            <a:pPr algn="just">
              <a:buFont typeface="Arial" panose="020B0604020202020204" pitchFamily="34" charset="0"/>
              <a:buChar char="•"/>
            </a:pPr>
            <a:r>
              <a:rPr lang="en-US" sz="2400" b="0" i="0" dirty="0">
                <a:solidFill>
                  <a:srgbClr val="374151"/>
                </a:solidFill>
                <a:effectLst/>
                <a:latin typeface="Söhne"/>
              </a:rPr>
              <a:t>Which machine learning algorithms perform best in predicting heart diseases?</a:t>
            </a:r>
          </a:p>
          <a:p>
            <a:pPr algn="just">
              <a:buFont typeface="Arial" panose="020B0604020202020204" pitchFamily="34" charset="0"/>
              <a:buChar char="•"/>
            </a:pPr>
            <a:r>
              <a:rPr lang="en-US" sz="2400" b="0" i="0" dirty="0">
                <a:solidFill>
                  <a:srgbClr val="374151"/>
                </a:solidFill>
                <a:effectLst/>
                <a:latin typeface="Söhne"/>
              </a:rPr>
              <a:t>How can the accuracy of heart disease prediction be improved?</a:t>
            </a:r>
          </a:p>
          <a:p>
            <a:pPr algn="just">
              <a:buFont typeface="Arial" panose="020B0604020202020204" pitchFamily="34" charset="0"/>
              <a:buChar char="•"/>
            </a:pPr>
            <a:endParaRPr lang="en-US" sz="2400" b="0" i="0" dirty="0">
              <a:solidFill>
                <a:srgbClr val="374151"/>
              </a:solidFill>
              <a:effectLst/>
              <a:latin typeface="Söhne"/>
            </a:endParaRPr>
          </a:p>
          <a:p>
            <a:pPr algn="just">
              <a:buFont typeface="Arial" panose="020B0604020202020204" pitchFamily="34" charset="0"/>
              <a:buChar char="•"/>
            </a:pPr>
            <a:endParaRPr lang="en-US" sz="2400" b="0" i="0" dirty="0">
              <a:solidFill>
                <a:srgbClr val="374151"/>
              </a:solidFill>
              <a:effectLst/>
              <a:latin typeface="Söhne"/>
            </a:endParaRPr>
          </a:p>
        </p:txBody>
      </p:sp>
      <p:sp>
        <p:nvSpPr>
          <p:cNvPr id="2" name="Title 1">
            <a:extLst>
              <a:ext uri="{FF2B5EF4-FFF2-40B4-BE49-F238E27FC236}">
                <a16:creationId xmlns:a16="http://schemas.microsoft.com/office/drawing/2014/main" id="{14172B70-44D8-4F88-FD82-85DEE7704A04}"/>
              </a:ext>
            </a:extLst>
          </p:cNvPr>
          <p:cNvSpPr>
            <a:spLocks noGrp="1"/>
          </p:cNvSpPr>
          <p:nvPr>
            <p:ph type="title"/>
          </p:nvPr>
        </p:nvSpPr>
        <p:spPr>
          <a:xfrm>
            <a:off x="1154954" y="973668"/>
            <a:ext cx="8761413" cy="706964"/>
          </a:xfrm>
        </p:spPr>
        <p:txBody>
          <a:bodyPr/>
          <a:lstStyle/>
          <a:p>
            <a:pPr algn="just"/>
            <a:r>
              <a:rPr lang="en-US" sz="3600" b="0" i="0" dirty="0">
                <a:effectLst/>
                <a:latin typeface="Arial" panose="020B0604020202020204" pitchFamily="34" charset="0"/>
                <a:cs typeface="Arial" panose="020B0604020202020204" pitchFamily="34" charset="0"/>
              </a:rPr>
              <a:t>Problem Statement</a:t>
            </a:r>
          </a:p>
        </p:txBody>
      </p:sp>
      <p:sp>
        <p:nvSpPr>
          <p:cNvPr id="3" name="Title 1">
            <a:extLst>
              <a:ext uri="{FF2B5EF4-FFF2-40B4-BE49-F238E27FC236}">
                <a16:creationId xmlns:a16="http://schemas.microsoft.com/office/drawing/2014/main" id="{912FBEB9-480F-D767-B9FD-FF0A5095B590}"/>
              </a:ext>
            </a:extLst>
          </p:cNvPr>
          <p:cNvSpPr txBox="1">
            <a:spLocks/>
          </p:cNvSpPr>
          <p:nvPr/>
        </p:nvSpPr>
        <p:spPr bwMode="gray">
          <a:xfrm>
            <a:off x="761503" y="2356944"/>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000" b="0" i="0" dirty="0">
                <a:solidFill>
                  <a:srgbClr val="374151"/>
                </a:solidFill>
                <a:effectLst/>
                <a:latin typeface="Times New Roman" panose="02020603050405020304" pitchFamily="18" charset="0"/>
                <a:cs typeface="Times New Roman" panose="02020603050405020304" pitchFamily="18" charset="0"/>
              </a:rPr>
              <a:t>Research Questions: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13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48CC95-5C95-07FA-DF81-668473F155B2}"/>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600" b="0" i="0" dirty="0">
                <a:effectLst/>
                <a:latin typeface="Arial" panose="020B0604020202020204" pitchFamily="34" charset="0"/>
                <a:cs typeface="Arial" panose="020B0604020202020204" pitchFamily="34" charset="0"/>
              </a:rPr>
              <a:t>Objectives </a:t>
            </a:r>
          </a:p>
        </p:txBody>
      </p:sp>
      <p:sp>
        <p:nvSpPr>
          <p:cNvPr id="5" name="Content Placeholder 2">
            <a:extLst>
              <a:ext uri="{FF2B5EF4-FFF2-40B4-BE49-F238E27FC236}">
                <a16:creationId xmlns:a16="http://schemas.microsoft.com/office/drawing/2014/main" id="{81C282CB-307F-D268-3173-7560BE8DC363}"/>
              </a:ext>
            </a:extLst>
          </p:cNvPr>
          <p:cNvSpPr txBox="1">
            <a:spLocks/>
          </p:cNvSpPr>
          <p:nvPr/>
        </p:nvSpPr>
        <p:spPr>
          <a:xfrm>
            <a:off x="516473" y="2384422"/>
            <a:ext cx="10794994" cy="39147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a:solidFill>
                  <a:schemeClr val="tx1"/>
                </a:solidFill>
                <a:latin typeface="Arial" panose="020B0604020202020204" pitchFamily="34" charset="0"/>
                <a:cs typeface="Arial" panose="020B0604020202020204" pitchFamily="34" charset="0"/>
              </a:rPr>
              <a:t>To c</a:t>
            </a:r>
            <a:r>
              <a:rPr lang="en-US" sz="2400" b="0" i="0" dirty="0">
                <a:solidFill>
                  <a:schemeClr val="tx1"/>
                </a:solidFill>
                <a:effectLst/>
                <a:latin typeface="Arial" panose="020B0604020202020204" pitchFamily="34" charset="0"/>
                <a:cs typeface="Arial" panose="020B0604020202020204" pitchFamily="34" charset="0"/>
              </a:rPr>
              <a:t>ompare the effectiveness of various machine learning algorithms.</a:t>
            </a:r>
          </a:p>
          <a:p>
            <a:r>
              <a:rPr lang="en-US" sz="2400" b="0" i="0" dirty="0">
                <a:solidFill>
                  <a:schemeClr val="tx1"/>
                </a:solidFill>
                <a:effectLst/>
                <a:latin typeface="Arial" panose="020B0604020202020204" pitchFamily="34" charset="0"/>
                <a:cs typeface="Arial" panose="020B0604020202020204" pitchFamily="34" charset="0"/>
              </a:rPr>
              <a:t>To provide clinicians with a tool for early heart disease detection.</a:t>
            </a:r>
          </a:p>
          <a:p>
            <a:r>
              <a:rPr lang="en-US" sz="2400" b="0" i="0" dirty="0">
                <a:solidFill>
                  <a:schemeClr val="tx1"/>
                </a:solidFill>
                <a:effectLst/>
                <a:latin typeface="Arial" panose="020B0604020202020204" pitchFamily="34" charset="0"/>
                <a:cs typeface="Arial" panose="020B0604020202020204" pitchFamily="34" charset="0"/>
              </a:rPr>
              <a:t>Aid in the early detection and prediction of cardiac disease.</a:t>
            </a:r>
          </a:p>
          <a:p>
            <a:r>
              <a:rPr lang="en-US" sz="2400" b="0" i="0" dirty="0">
                <a:solidFill>
                  <a:schemeClr val="tx1"/>
                </a:solidFill>
                <a:effectLst/>
                <a:latin typeface="Arial" panose="020B0604020202020204" pitchFamily="34" charset="0"/>
                <a:cs typeface="Arial" panose="020B0604020202020204" pitchFamily="34" charset="0"/>
              </a:rPr>
              <a:t>To predict cardiac disease at an early stage, providing appropriate care to patients and avoiding serious repercussions</a:t>
            </a:r>
          </a:p>
        </p:txBody>
      </p:sp>
    </p:spTree>
    <p:extLst>
      <p:ext uri="{BB962C8B-B14F-4D97-AF65-F5344CB8AC3E}">
        <p14:creationId xmlns:p14="http://schemas.microsoft.com/office/powerpoint/2010/main" val="260513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79B7BA-9104-F3B7-E403-053547AC0240}"/>
              </a:ext>
            </a:extLst>
          </p:cNvPr>
          <p:cNvSpPr>
            <a:spLocks noGrp="1"/>
          </p:cNvSpPr>
          <p:nvPr>
            <p:ph type="title"/>
          </p:nvPr>
        </p:nvSpPr>
        <p:spPr>
          <a:xfrm>
            <a:off x="1154954" y="973668"/>
            <a:ext cx="8761413" cy="706964"/>
          </a:xfrm>
        </p:spPr>
        <p:txBody>
          <a:bodyPr/>
          <a:lstStyle/>
          <a:p>
            <a:r>
              <a:rPr lang="en-US" b="0" i="0" dirty="0">
                <a:solidFill>
                  <a:schemeClr val="bg1"/>
                </a:solidFill>
                <a:effectLst/>
                <a:latin typeface="Arial" panose="020B0604020202020204" pitchFamily="34" charset="0"/>
                <a:cs typeface="Arial" panose="020B0604020202020204" pitchFamily="34" charset="0"/>
              </a:rPr>
              <a:t>Methodology</a:t>
            </a:r>
            <a:endParaRPr lang="en-US" dirty="0">
              <a:solidFill>
                <a:schemeClr val="bg1"/>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D3058398-0E19-5BFE-39B8-EAF65A2549A4}"/>
              </a:ext>
            </a:extLst>
          </p:cNvPr>
          <p:cNvSpPr>
            <a:spLocks noGrp="1"/>
          </p:cNvSpPr>
          <p:nvPr>
            <p:ph idx="1"/>
          </p:nvPr>
        </p:nvSpPr>
        <p:spPr>
          <a:xfrm>
            <a:off x="806077" y="2383367"/>
            <a:ext cx="10579846" cy="4254500"/>
          </a:xfrm>
        </p:spPr>
        <p:txBody>
          <a:bodyPr>
            <a:noAutofit/>
          </a:bodyPr>
          <a:lstStyle/>
          <a:p>
            <a:pPr>
              <a:buFont typeface="Arial" panose="020B0604020202020204" pitchFamily="34" charset="0"/>
              <a:buChar char="•"/>
            </a:pPr>
            <a:r>
              <a:rPr lang="en-US" sz="2200" dirty="0">
                <a:latin typeface="Arial" panose="020B0604020202020204" pitchFamily="34" charset="0"/>
                <a:cs typeface="Arial" panose="020B0604020202020204" pitchFamily="34" charset="0"/>
              </a:rPr>
              <a:t>Use the heart disease dataset from the UCI machine learning repository.</a:t>
            </a:r>
          </a:p>
          <a:p>
            <a:pPr>
              <a:buFont typeface="Arial" panose="020B0604020202020204" pitchFamily="34" charset="0"/>
              <a:buChar char="•"/>
            </a:pPr>
            <a:r>
              <a:rPr lang="en-US" sz="2200" dirty="0">
                <a:latin typeface="Arial" panose="020B0604020202020204" pitchFamily="34" charset="0"/>
                <a:cs typeface="Arial" panose="020B0604020202020204" pitchFamily="34" charset="0"/>
              </a:rPr>
              <a:t>Pre-process the dataset by removing missing and duplicate values.</a:t>
            </a:r>
          </a:p>
          <a:p>
            <a:pPr>
              <a:buFont typeface="Arial" panose="020B0604020202020204" pitchFamily="34" charset="0"/>
              <a:buChar char="•"/>
            </a:pPr>
            <a:r>
              <a:rPr lang="en-US" sz="2200" dirty="0">
                <a:latin typeface="Arial" panose="020B0604020202020204" pitchFamily="34" charset="0"/>
                <a:cs typeface="Arial" panose="020B0604020202020204" pitchFamily="34" charset="0"/>
              </a:rPr>
              <a:t>Divide the pre-processed dataset into training and testing sets using a 70/30 ratio.</a:t>
            </a:r>
          </a:p>
          <a:p>
            <a:pPr>
              <a:buFont typeface="Arial" panose="020B0604020202020204" pitchFamily="34" charset="0"/>
              <a:buChar char="•"/>
            </a:pPr>
            <a:r>
              <a:rPr lang="en-US" sz="2200" dirty="0">
                <a:latin typeface="Arial" panose="020B0604020202020204" pitchFamily="34" charset="0"/>
                <a:cs typeface="Arial" panose="020B0604020202020204" pitchFamily="34" charset="0"/>
              </a:rPr>
              <a:t>Use Logistic Regression, Decision Tree, Support Vector Machine (SVM), and Naive Bayes algorithm to forecast the likelihood of Heart Disease and categorize patient risk level.</a:t>
            </a:r>
          </a:p>
          <a:p>
            <a:pPr>
              <a:buFont typeface="Arial" panose="020B0604020202020204" pitchFamily="34" charset="0"/>
              <a:buChar char="•"/>
            </a:pPr>
            <a:r>
              <a:rPr lang="en-US" sz="2200" dirty="0">
                <a:latin typeface="Arial" panose="020B0604020202020204" pitchFamily="34" charset="0"/>
                <a:cs typeface="Arial" panose="020B0604020202020204" pitchFamily="34" charset="0"/>
              </a:rPr>
              <a:t>Compare the effectiveness of various machine learning algorithms.</a:t>
            </a:r>
          </a:p>
          <a:p>
            <a:endParaRPr lang="en-US" sz="2200" dirty="0"/>
          </a:p>
        </p:txBody>
      </p:sp>
    </p:spTree>
    <p:extLst>
      <p:ext uri="{BB962C8B-B14F-4D97-AF65-F5344CB8AC3E}">
        <p14:creationId xmlns:p14="http://schemas.microsoft.com/office/powerpoint/2010/main" val="333987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07D867-C398-F259-87E0-BE7A19211E23}"/>
              </a:ext>
            </a:extLst>
          </p:cNvPr>
          <p:cNvSpPr>
            <a:spLocks noGrp="1"/>
          </p:cNvSpPr>
          <p:nvPr>
            <p:ph type="title"/>
          </p:nvPr>
        </p:nvSpPr>
        <p:spPr>
          <a:xfrm>
            <a:off x="1154954" y="973668"/>
            <a:ext cx="8761413" cy="706964"/>
          </a:xfrm>
        </p:spPr>
        <p:txBody>
          <a:bodyPr/>
          <a:lstStyle/>
          <a:p>
            <a:r>
              <a:rPr lang="en-US" b="0" i="0" dirty="0">
                <a:solidFill>
                  <a:schemeClr val="bg1"/>
                </a:solidFill>
                <a:effectLst/>
                <a:latin typeface="Arial" panose="020B0604020202020204" pitchFamily="34" charset="0"/>
                <a:cs typeface="Arial" panose="020B0604020202020204" pitchFamily="34" charset="0"/>
              </a:rPr>
              <a:t>Data Collection Procedure</a:t>
            </a:r>
            <a:endParaRPr lang="en-US" dirty="0">
              <a:solidFill>
                <a:schemeClr val="bg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907E2C9E-A2EE-3A14-BDE6-4F92749A0AE4}"/>
              </a:ext>
            </a:extLst>
          </p:cNvPr>
          <p:cNvSpPr>
            <a:spLocks noGrp="1"/>
          </p:cNvSpPr>
          <p:nvPr>
            <p:ph idx="1"/>
          </p:nvPr>
        </p:nvSpPr>
        <p:spPr>
          <a:xfrm>
            <a:off x="1154954" y="2468032"/>
            <a:ext cx="10579846" cy="3416300"/>
          </a:xfrm>
        </p:spPr>
        <p:txBody>
          <a:bodyPr>
            <a:noAutofit/>
          </a:bodyPr>
          <a:lstStyle/>
          <a:p>
            <a:r>
              <a:rPr lang="en-US" sz="2200" dirty="0">
                <a:solidFill>
                  <a:srgbClr val="374151"/>
                </a:solidFill>
                <a:latin typeface="Arial" panose="020B0604020202020204" pitchFamily="34" charset="0"/>
                <a:cs typeface="Arial" panose="020B0604020202020204" pitchFamily="34" charset="0"/>
              </a:rPr>
              <a:t>UCL</a:t>
            </a:r>
            <a:r>
              <a:rPr lang="en-US" sz="2200" b="0" i="0" dirty="0">
                <a:solidFill>
                  <a:srgbClr val="374151"/>
                </a:solidFill>
                <a:effectLst/>
                <a:latin typeface="Arial" panose="020B0604020202020204" pitchFamily="34" charset="0"/>
                <a:cs typeface="Arial" panose="020B0604020202020204" pitchFamily="34" charset="0"/>
              </a:rPr>
              <a:t> dataset [4] was imported for model training.</a:t>
            </a:r>
          </a:p>
          <a:p>
            <a:r>
              <a:rPr lang="en-US" sz="2200" b="0" i="0" dirty="0">
                <a:solidFill>
                  <a:srgbClr val="374151"/>
                </a:solidFill>
                <a:effectLst/>
                <a:latin typeface="Arial" panose="020B0604020202020204" pitchFamily="34" charset="0"/>
                <a:cs typeface="Arial" panose="020B0604020202020204" pitchFamily="34" charset="0"/>
              </a:rPr>
              <a:t>The dataset was sourced from multiple sources, including the UCL repository's database [5].</a:t>
            </a:r>
          </a:p>
          <a:p>
            <a:r>
              <a:rPr lang="en-US" sz="2200" b="0" i="0" dirty="0">
                <a:solidFill>
                  <a:srgbClr val="374151"/>
                </a:solidFill>
                <a:effectLst/>
                <a:latin typeface="Arial" panose="020B0604020202020204" pitchFamily="34" charset="0"/>
                <a:cs typeface="Arial" panose="020B0604020202020204" pitchFamily="34" charset="0"/>
              </a:rPr>
              <a:t>A subset of 14 attributes were used from the original dataset, which included medical histories and heart disease records of 303 patients.</a:t>
            </a:r>
          </a:p>
          <a:p>
            <a:r>
              <a:rPr lang="en-US" sz="2200" b="0" i="0" dirty="0">
                <a:solidFill>
                  <a:srgbClr val="374151"/>
                </a:solidFill>
                <a:effectLst/>
                <a:latin typeface="Arial" panose="020B0604020202020204" pitchFamily="34" charset="0"/>
                <a:cs typeface="Arial" panose="020B0604020202020204" pitchFamily="34" charset="0"/>
              </a:rPr>
              <a:t>The dataset contained detailed information on the patient's medical features, such as age, chest discomfort type, blood pressure, sugar levels, and angina, among others.</a:t>
            </a:r>
          </a:p>
          <a:p>
            <a:r>
              <a:rPr lang="en-US" sz="2200" b="0" i="0" dirty="0">
                <a:solidFill>
                  <a:srgbClr val="374151"/>
                </a:solidFill>
                <a:effectLst/>
                <a:latin typeface="Arial" panose="020B0604020202020204" pitchFamily="34" charset="0"/>
                <a:cs typeface="Arial" panose="020B0604020202020204" pitchFamily="34" charset="0"/>
              </a:rPr>
              <a:t>The collected data allowed us to predict whether or not a patient had been diagnosed with heart disease using machine learning techniques</a:t>
            </a: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3557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1492</Words>
  <Application>Microsoft Office PowerPoint</Application>
  <PresentationFormat>Widescreen</PresentationFormat>
  <Paragraphs>140</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Century Gothic</vt:lpstr>
      <vt:lpstr>Söhne</vt:lpstr>
      <vt:lpstr>Times New Roman</vt:lpstr>
      <vt:lpstr>Trebuchet MS</vt:lpstr>
      <vt:lpstr>Wingdings</vt:lpstr>
      <vt:lpstr>Wingdings 3</vt:lpstr>
      <vt:lpstr>Ion Boardroom</vt:lpstr>
      <vt:lpstr>PowerPoint Presentation</vt:lpstr>
      <vt:lpstr>Outline</vt:lpstr>
      <vt:lpstr>Introduction</vt:lpstr>
      <vt:lpstr>Problem Statement</vt:lpstr>
      <vt:lpstr>Problem Statement</vt:lpstr>
      <vt:lpstr>Problem Statement</vt:lpstr>
      <vt:lpstr>PowerPoint Presentation</vt:lpstr>
      <vt:lpstr>Methodology</vt:lpstr>
      <vt:lpstr>Data Collection Procedure</vt:lpstr>
      <vt:lpstr>PowerPoint Presentation</vt:lpstr>
      <vt:lpstr>Data validation</vt:lpstr>
      <vt:lpstr>Data pre-processing</vt:lpstr>
      <vt:lpstr> Block  Diagram</vt:lpstr>
      <vt:lpstr>Implementation</vt:lpstr>
      <vt:lpstr>Implementation</vt:lpstr>
      <vt:lpstr>Result</vt:lpstr>
      <vt:lpstr>Result &amp; Discussion</vt:lpstr>
      <vt:lpstr>Result &amp; Discussion</vt:lpstr>
      <vt:lpstr>Result &amp; Discussion</vt:lpstr>
      <vt:lpstr>Future Work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 A</dc:creator>
  <cp:lastModifiedBy>F A</cp:lastModifiedBy>
  <cp:revision>1</cp:revision>
  <dcterms:modified xsi:type="dcterms:W3CDTF">2024-01-07T14:05:27Z</dcterms:modified>
</cp:coreProperties>
</file>