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41" r:id="rId3"/>
    <p:sldId id="429" r:id="rId4"/>
    <p:sldId id="442" r:id="rId5"/>
    <p:sldId id="440" r:id="rId6"/>
    <p:sldId id="443" r:id="rId7"/>
    <p:sldId id="444" r:id="rId8"/>
    <p:sldId id="445" r:id="rId9"/>
    <p:sldId id="446" r:id="rId10"/>
    <p:sldId id="447" r:id="rId11"/>
    <p:sldId id="451" r:id="rId12"/>
    <p:sldId id="448" r:id="rId13"/>
    <p:sldId id="449" r:id="rId14"/>
    <p:sldId id="450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00"/>
    <a:srgbClr val="000066"/>
    <a:srgbClr val="D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87927" autoAdjust="0"/>
  </p:normalViewPr>
  <p:slideViewPr>
    <p:cSldViewPr snapToGrid="0">
      <p:cViewPr varScale="1">
        <p:scale>
          <a:sx n="98" d="100"/>
          <a:sy n="98" d="100"/>
        </p:scale>
        <p:origin x="210" y="90"/>
      </p:cViewPr>
      <p:guideLst>
        <p:guide orient="horz" pos="209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F5E22-52A5-4196-905E-674B26FFB28E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4C920-45FA-4FFA-B625-72B96B1303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60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73A98-9908-4245-A921-D6FBE51108D5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1F89D-C259-45A5-8B30-EFA0A558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2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1F89D-C259-45A5-8B30-EFA0A558A4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1F89D-C259-45A5-8B30-EFA0A558A4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9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82" y="309966"/>
            <a:ext cx="5124579" cy="58767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0" y="770845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3" y="148448"/>
            <a:ext cx="1276711" cy="1244793"/>
          </a:xfrm>
          <a:prstGeom prst="rect">
            <a:avLst/>
          </a:prstGeom>
        </p:spPr>
      </p:pic>
      <p:cxnSp>
        <p:nvCxnSpPr>
          <p:cNvPr id="23" name="直接连接符 22"/>
          <p:cNvCxnSpPr/>
          <p:nvPr userDrawn="1"/>
        </p:nvCxnSpPr>
        <p:spPr>
          <a:xfrm>
            <a:off x="0" y="6325354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557-9C26-4C21-BC9F-C65DC56D9C88}" type="datetime1">
              <a:rPr lang="zh-CN" altLang="en-US" smtClean="0"/>
              <a:t>2017/12/3</a:t>
            </a:fld>
            <a:endParaRPr lang="zh-CN" altLang="en-US" dirty="0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(C)Da Pan, CS@HLJU</a:t>
            </a:r>
            <a:endParaRPr lang="en-US" altLang="zh-CN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  <a:t>‹#›</a:t>
            </a:fld>
            <a:r>
              <a:rPr lang="en-US" altLang="zh-CN" dirty="0"/>
              <a:t>/22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8EBF-2651-4818-A41B-B3A828E0AC27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7F86-F12A-409E-A23D-A3E1C6BCF3FC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5" y="0"/>
            <a:ext cx="7058690" cy="7708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79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20" y="309966"/>
            <a:ext cx="4018941" cy="460879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770845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784000" y="6356350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(C)Da Pan, CS@HLJU</a:t>
            </a:r>
            <a:endParaRPr lang="en-US" altLang="zh-CN" dirty="0"/>
          </a:p>
        </p:txBody>
      </p:sp>
      <p:sp>
        <p:nvSpPr>
          <p:cNvPr id="11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  <a:t>‹#›</a:t>
            </a:fld>
            <a:r>
              <a:rPr lang="en-US" altLang="zh-CN" dirty="0"/>
              <a:t>/22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5DF-B84A-4CE3-BFC7-A0162C0E8BF7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AB3-6439-4542-9D70-9BE363941630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AED3-5FFA-4849-8C11-48797E3A106E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F2C1-99A1-46E3-A4B5-4EA6D7C636E7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AABA-1EF2-4FB2-814A-8860E111AB79}" type="datetime1">
              <a:rPr lang="zh-CN" altLang="en-US" smtClean="0"/>
              <a:t>2017/12/3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7" y="3046733"/>
            <a:ext cx="2903768" cy="4109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96" y="4019536"/>
            <a:ext cx="1711925" cy="1669127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385726" y="1854856"/>
            <a:ext cx="5648325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Question &amp; Answering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4815051" y="3052692"/>
            <a:ext cx="2789674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b="1" dirty="0">
                <a:solidFill>
                  <a:srgbClr val="000066"/>
                </a:solidFill>
              </a:rPr>
              <a:t>   Thanks</a:t>
            </a:r>
            <a:r>
              <a:rPr kumimoji="0" lang="zh-CN" altLang="en-US" sz="4400" b="1" dirty="0">
                <a:solidFill>
                  <a:srgbClr val="000066"/>
                </a:solidFill>
              </a:rPr>
              <a:t>！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16865"/>
            <a:ext cx="12192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603896"/>
            <a:ext cx="12192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(C)Da Pan, CS@HLJU</a:t>
            </a:r>
            <a:endParaRPr lang="en-US" altLang="zh-CN" dirty="0"/>
          </a:p>
        </p:txBody>
      </p:sp>
      <p:sp>
        <p:nvSpPr>
          <p:cNvPr id="15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  <a:t>‹#›</a:t>
            </a:fld>
            <a:r>
              <a:rPr lang="en-US" altLang="zh-CN" dirty="0"/>
              <a:t>/22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AF21-C83D-444B-84F2-EF0B6FFA332B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CAFF-B78F-4E2B-BD9D-C64082949323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746F2-7FB0-4A05-BA7D-2078AF01BC39}" type="datetime1">
              <a:rPr lang="zh-CN" altLang="en-US" smtClean="0"/>
              <a:t>2017/12/3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(C)Da Pan,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04C7-5923-4C9B-9E10-2D4A641465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7A06A98C-8A53-45EF-B1E4-BA8A03228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9612"/>
            <a:ext cx="9144000" cy="23795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平均感知机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average perceptron</a:t>
            </a:r>
            <a:endParaRPr lang="zh-CN" altLang="en-US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xmlns="" id="{26B619E3-06ED-45C7-99A7-2FCA292D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0694"/>
            <a:ext cx="10479932" cy="1655762"/>
          </a:xfrm>
        </p:spPr>
        <p:txBody>
          <a:bodyPr/>
          <a:lstStyle/>
          <a:p>
            <a:r>
              <a:rPr lang="en-US" altLang="zh-CN" dirty="0"/>
              <a:t>						</a:t>
            </a: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朱成浩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en-US" altLang="zh-CN" dirty="0" smtClean="0"/>
              <a:t>                           2017.12.02</a:t>
            </a:r>
            <a:endParaRPr lang="en-US" altLang="zh-CN" dirty="0"/>
          </a:p>
        </p:txBody>
      </p:sp>
    </p:spTree>
  </p:cSld>
  <p:clrMapOvr>
    <a:masterClrMapping/>
  </p:clrMapOvr>
  <p:transition advTm="1026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传统平均感知机的不足之处：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训练过程中</a:t>
            </a:r>
            <a:r>
              <a:rPr lang="en-US" altLang="zh-CN" dirty="0"/>
              <a:t>,</a:t>
            </a:r>
            <a:r>
              <a:rPr lang="zh-CN" altLang="zh-CN" dirty="0"/>
              <a:t>要记住每次更新使用的</a:t>
            </a:r>
            <a:r>
              <a:rPr lang="en-US" altLang="zh-CN" dirty="0"/>
              <a:t>w</a:t>
            </a:r>
            <a:r>
              <a:rPr lang="zh-CN" altLang="zh-CN" dirty="0"/>
              <a:t>浪费了大量的时间和存储空间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10</a:t>
            </a:fld>
            <a:r>
              <a:rPr lang="en-US" altLang="zh-CN" dirty="0" smtClean="0"/>
              <a:t>/14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02" y="1992144"/>
            <a:ext cx="3912196" cy="2714585"/>
          </a:xfrm>
          <a:prstGeom prst="rect">
            <a:avLst/>
          </a:prstGeom>
        </p:spPr>
      </p:pic>
      <p:sp>
        <p:nvSpPr>
          <p:cNvPr id="8" name="页脚占位符 4"/>
          <p:cNvSpPr txBox="1">
            <a:spLocks/>
          </p:cNvSpPr>
          <p:nvPr/>
        </p:nvSpPr>
        <p:spPr>
          <a:xfrm>
            <a:off x="4159039" y="64244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(C)</a:t>
            </a:r>
            <a:r>
              <a:rPr lang="en-US" altLang="zh-CN" dirty="0" err="1" smtClean="0"/>
              <a:t>HaoCheng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, CS@HLJU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54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66" y="2603620"/>
            <a:ext cx="8266667" cy="195238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11</a:t>
            </a:fld>
            <a:r>
              <a:rPr lang="en-US" altLang="zh-CN" dirty="0" smtClean="0"/>
              <a:t>/14</a:t>
            </a:r>
            <a:endParaRPr lang="en-US" altLang="zh-CN" dirty="0"/>
          </a:p>
        </p:txBody>
      </p:sp>
      <p:sp>
        <p:nvSpPr>
          <p:cNvPr id="8" name="页脚占位符 4"/>
          <p:cNvSpPr txBox="1">
            <a:spLocks/>
          </p:cNvSpPr>
          <p:nvPr/>
        </p:nvSpPr>
        <p:spPr>
          <a:xfrm>
            <a:off x="4159039" y="64244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(C)</a:t>
            </a:r>
            <a:r>
              <a:rPr lang="en-US" altLang="zh-CN" dirty="0" err="1" smtClean="0"/>
              <a:t>HaoCheng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, CS@HLJU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878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87926"/>
            <a:ext cx="10679349" cy="4828047"/>
          </a:xfrm>
        </p:spPr>
        <p:txBody>
          <a:bodyPr/>
          <a:lstStyle/>
          <a:p>
            <a:r>
              <a:rPr lang="zh-CN" altLang="zh-CN" dirty="0" smtClean="0"/>
              <a:t>优化平均</a:t>
            </a:r>
            <a:r>
              <a:rPr lang="zh-CN" altLang="zh-CN" dirty="0"/>
              <a:t>感知机的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49511" y="6326829"/>
            <a:ext cx="2743200" cy="365125"/>
          </a:xfrm>
        </p:spPr>
        <p:txBody>
          <a:bodyPr/>
          <a:lstStyle/>
          <a:p>
            <a:fld id="{FEB704C7-5923-4C9B-9E10-2D4A641465CE}" type="slidenum">
              <a:rPr lang="zh-CN" altLang="en-US" smtClean="0"/>
              <a:t>12</a:t>
            </a:fld>
            <a:r>
              <a:rPr lang="en-US" altLang="zh-CN" dirty="0" smtClean="0"/>
              <a:t>/14</a:t>
            </a:r>
            <a:endParaRPr lang="en-US" altLang="zh-CN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71609" y="1994170"/>
            <a:ext cx="4503906" cy="3978614"/>
          </a:xfrm>
          <a:prstGeom prst="rect">
            <a:avLst/>
          </a:prstGeom>
        </p:spPr>
      </p:pic>
      <p:sp>
        <p:nvSpPr>
          <p:cNvPr id="8" name="页脚占位符 4"/>
          <p:cNvSpPr txBox="1">
            <a:spLocks/>
          </p:cNvSpPr>
          <p:nvPr/>
        </p:nvSpPr>
        <p:spPr>
          <a:xfrm>
            <a:off x="4159039" y="64244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(C)</a:t>
            </a:r>
            <a:r>
              <a:rPr lang="en-US" altLang="zh-CN" dirty="0" err="1" smtClean="0"/>
              <a:t>HaoCheng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, CS@HLJU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31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dirty="0"/>
              <a:t>每次迭代</a:t>
            </a:r>
            <a:r>
              <a:rPr lang="en-US" altLang="zh-CN" dirty="0"/>
              <a:t>,</a:t>
            </a:r>
            <a:r>
              <a:rPr lang="zh-CN" altLang="zh-CN" dirty="0"/>
              <a:t>计算出</a:t>
            </a:r>
            <a:r>
              <a:rPr lang="en-US" altLang="zh-CN" dirty="0"/>
              <a:t>y=w * x</a:t>
            </a:r>
            <a:r>
              <a:rPr lang="zh-CN" altLang="zh-CN" dirty="0"/>
              <a:t>之后</a:t>
            </a:r>
            <a:r>
              <a:rPr lang="en-US" altLang="zh-CN" dirty="0"/>
              <a:t>,</a:t>
            </a:r>
            <a:r>
              <a:rPr lang="zh-CN" altLang="zh-CN" dirty="0"/>
              <a:t>若预测错误</a:t>
            </a:r>
            <a:r>
              <a:rPr lang="en-US" altLang="zh-CN" dirty="0"/>
              <a:t>,w</a:t>
            </a:r>
            <a:r>
              <a:rPr lang="zh-CN" altLang="zh-CN" dirty="0"/>
              <a:t>正确则不变</a:t>
            </a:r>
            <a:r>
              <a:rPr lang="en-US" altLang="zh-CN" dirty="0"/>
              <a:t>,</a:t>
            </a:r>
            <a:r>
              <a:rPr lang="zh-CN" altLang="zh-CN" dirty="0"/>
              <a:t>预测的错误位降权</a:t>
            </a:r>
            <a:r>
              <a:rPr lang="en-US" altLang="zh-CN" dirty="0"/>
              <a:t>(-1)</a:t>
            </a:r>
            <a:r>
              <a:rPr lang="zh-CN" altLang="zh-CN" dirty="0"/>
              <a:t>、预测的标签位加权</a:t>
            </a:r>
            <a:r>
              <a:rPr lang="en-US" altLang="zh-CN" dirty="0"/>
              <a:t>(+1)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同时</a:t>
            </a:r>
            <a:r>
              <a:rPr lang="zh-CN" altLang="zh-CN" dirty="0"/>
              <a:t>将</a:t>
            </a:r>
            <a:r>
              <a:rPr lang="en-US" altLang="zh-CN" dirty="0"/>
              <a:t>w * </a:t>
            </a:r>
            <a:r>
              <a:rPr lang="zh-CN" altLang="zh-CN" dirty="0"/>
              <a:t>本次更新减去上次更新的间隔更新</a:t>
            </a:r>
            <a:r>
              <a:rPr lang="en-US" altLang="zh-CN" dirty="0"/>
              <a:t>aux</a:t>
            </a:r>
            <a:r>
              <a:rPr lang="zh-CN" altLang="zh-CN" dirty="0"/>
              <a:t>矩阵</a:t>
            </a:r>
            <a:r>
              <a:rPr lang="en-US" altLang="zh-CN" dirty="0"/>
              <a:t>,</a:t>
            </a:r>
            <a:r>
              <a:rPr lang="zh-CN" altLang="zh-CN" dirty="0"/>
              <a:t>并保留最后更新的位置</a:t>
            </a:r>
            <a:r>
              <a:rPr lang="en-US" altLang="zh-CN" dirty="0"/>
              <a:t>,</a:t>
            </a:r>
            <a:r>
              <a:rPr lang="zh-CN" altLang="zh-CN" dirty="0"/>
              <a:t>以便于将下次更新时将中间相隔的距离 </a:t>
            </a:r>
            <a:r>
              <a:rPr lang="en-US" altLang="zh-CN" dirty="0"/>
              <a:t>* </a:t>
            </a:r>
            <a:r>
              <a:rPr lang="zh-CN" altLang="zh-CN" dirty="0"/>
              <a:t>对应的</a:t>
            </a:r>
            <a:r>
              <a:rPr lang="en-US" altLang="zh-CN" dirty="0"/>
              <a:t>w </a:t>
            </a:r>
            <a:r>
              <a:rPr lang="zh-CN" altLang="zh-CN" dirty="0"/>
              <a:t>赋值给</a:t>
            </a:r>
            <a:r>
              <a:rPr lang="en-US" altLang="zh-CN" dirty="0"/>
              <a:t>aux</a:t>
            </a:r>
            <a:r>
              <a:rPr lang="zh-CN" altLang="zh-CN" dirty="0"/>
              <a:t>矩阵</a:t>
            </a:r>
            <a:r>
              <a:rPr lang="en-US" altLang="zh-CN" dirty="0"/>
              <a:t>,</a:t>
            </a:r>
            <a:r>
              <a:rPr lang="zh-CN" altLang="zh-CN" dirty="0"/>
              <a:t>在迭代最后</a:t>
            </a:r>
            <a:r>
              <a:rPr lang="en-US" altLang="zh-CN" dirty="0"/>
              <a:t>,</a:t>
            </a:r>
            <a:r>
              <a:rPr lang="zh-CN" altLang="zh-CN" dirty="0"/>
              <a:t>便利</a:t>
            </a:r>
            <a:r>
              <a:rPr lang="en-US" altLang="zh-CN" dirty="0"/>
              <a:t>w</a:t>
            </a:r>
            <a:r>
              <a:rPr lang="zh-CN" altLang="zh-CN" dirty="0"/>
              <a:t>矩阵中所有的词</a:t>
            </a:r>
            <a:r>
              <a:rPr lang="en-US" altLang="zh-CN" dirty="0"/>
              <a:t>,</a:t>
            </a:r>
            <a:r>
              <a:rPr lang="zh-CN" altLang="zh-CN" dirty="0"/>
              <a:t>将预测正确的句子中的权重更新到</a:t>
            </a:r>
            <a:r>
              <a:rPr lang="en-US" altLang="zh-CN" dirty="0"/>
              <a:t>aux</a:t>
            </a:r>
            <a:r>
              <a:rPr lang="zh-CN" altLang="zh-CN" dirty="0"/>
              <a:t>矩阵中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测试</a:t>
            </a:r>
            <a:r>
              <a:rPr lang="zh-CN" altLang="zh-CN" dirty="0"/>
              <a:t>过程用</a:t>
            </a:r>
            <a:r>
              <a:rPr lang="en-US" altLang="zh-CN" dirty="0"/>
              <a:t>aux</a:t>
            </a:r>
            <a:r>
              <a:rPr lang="zh-CN" altLang="zh-CN" dirty="0"/>
              <a:t>矩阵计算。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13</a:t>
            </a:fld>
            <a:r>
              <a:rPr lang="en-US" altLang="zh-CN" dirty="0" smtClean="0"/>
              <a:t>/14</a:t>
            </a:r>
            <a:endParaRPr lang="en-US" altLang="zh-CN" dirty="0"/>
          </a:p>
        </p:txBody>
      </p:sp>
      <p:sp>
        <p:nvSpPr>
          <p:cNvPr id="7" name="页脚占位符 4"/>
          <p:cNvSpPr txBox="1">
            <a:spLocks/>
          </p:cNvSpPr>
          <p:nvPr/>
        </p:nvSpPr>
        <p:spPr>
          <a:xfrm>
            <a:off x="4159039" y="64244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(C)</a:t>
            </a:r>
            <a:r>
              <a:rPr lang="en-US" altLang="zh-CN" dirty="0" err="1" smtClean="0"/>
              <a:t>HaoCheng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, CS@HLJU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807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计算</a:t>
            </a:r>
            <a:r>
              <a:rPr lang="en-US" altLang="zh-CN" dirty="0"/>
              <a:t>times(</a:t>
            </a:r>
            <a:r>
              <a:rPr lang="zh-CN" altLang="zh-CN" dirty="0"/>
              <a:t>对应特征距离上次更新的距离</a:t>
            </a:r>
            <a:r>
              <a:rPr lang="en-US" altLang="zh-CN" dirty="0"/>
              <a:t>)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r>
              <a:rPr lang="zh-CN" altLang="zh-CN" dirty="0"/>
              <a:t>更新平均权重矩阵</a:t>
            </a:r>
            <a:r>
              <a:rPr lang="en-US" altLang="zh-CN" dirty="0"/>
              <a:t>aux(</a:t>
            </a:r>
            <a:r>
              <a:rPr lang="zh-CN" altLang="zh-CN" dirty="0"/>
              <a:t>累加对应特征的</a:t>
            </a:r>
            <a:r>
              <a:rPr lang="en-US" altLang="zh-CN" dirty="0"/>
              <a:t>w * times)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将权重矩阵</a:t>
            </a:r>
            <a:r>
              <a:rPr lang="en-US" altLang="zh-CN" dirty="0"/>
              <a:t>w</a:t>
            </a:r>
            <a:r>
              <a:rPr lang="zh-CN" altLang="zh-CN" dirty="0"/>
              <a:t>中对应特征的预测位</a:t>
            </a:r>
            <a:r>
              <a:rPr lang="en-US" altLang="zh-CN" dirty="0"/>
              <a:t>-1</a:t>
            </a:r>
            <a:r>
              <a:rPr lang="zh-CN" altLang="zh-CN" dirty="0"/>
              <a:t>作为惩罚</a:t>
            </a:r>
            <a:r>
              <a:rPr lang="en-US" altLang="zh-CN" dirty="0"/>
              <a:t>,</a:t>
            </a:r>
            <a:r>
              <a:rPr lang="zh-CN" altLang="zh-CN" dirty="0"/>
              <a:t>权重矩阵</a:t>
            </a:r>
            <a:r>
              <a:rPr lang="en-US" altLang="zh-CN" dirty="0"/>
              <a:t>w</a:t>
            </a:r>
            <a:r>
              <a:rPr lang="zh-CN" altLang="zh-CN" dirty="0"/>
              <a:t>中对应特征标签位</a:t>
            </a:r>
            <a:r>
              <a:rPr lang="en-US" altLang="zh-CN" dirty="0"/>
              <a:t>+1</a:t>
            </a:r>
            <a:r>
              <a:rPr lang="zh-CN" altLang="zh-CN" dirty="0"/>
              <a:t>作为补偿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将此次更新</a:t>
            </a:r>
            <a:r>
              <a:rPr lang="en-US" altLang="zh-CN" dirty="0"/>
              <a:t>(+1 and -1)</a:t>
            </a:r>
            <a:r>
              <a:rPr lang="zh-CN" altLang="zh-CN" dirty="0"/>
              <a:t>后的</a:t>
            </a:r>
            <a:r>
              <a:rPr lang="en-US" altLang="zh-CN" dirty="0"/>
              <a:t>w</a:t>
            </a:r>
            <a:r>
              <a:rPr lang="zh-CN" altLang="zh-CN" dirty="0"/>
              <a:t>更新累加至</a:t>
            </a:r>
            <a:r>
              <a:rPr lang="en-US" altLang="zh-CN" dirty="0"/>
              <a:t>aux</a:t>
            </a:r>
            <a:r>
              <a:rPr lang="zh-CN" altLang="zh-CN" dirty="0"/>
              <a:t>矩阵。</a:t>
            </a:r>
          </a:p>
          <a:p>
            <a:r>
              <a:rPr lang="zh-CN" altLang="zh-CN" dirty="0"/>
              <a:t>此次更新完毕后</a:t>
            </a:r>
            <a:r>
              <a:rPr lang="en-US" altLang="zh-CN" dirty="0"/>
              <a:t>,</a:t>
            </a:r>
            <a:r>
              <a:rPr lang="zh-CN" altLang="zh-CN" dirty="0"/>
              <a:t>此次更新成为下次更新的上次更新。以便于下次更新计算</a:t>
            </a:r>
            <a:r>
              <a:rPr lang="en-US" altLang="zh-CN" dirty="0"/>
              <a:t>times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到此为止，并没有结束。当一轮迭代所有特征都计算过后，需要将所有特征还需要加上（</a:t>
            </a:r>
            <a:r>
              <a:rPr lang="en-US" altLang="zh-CN" dirty="0" err="1" smtClean="0"/>
              <a:t>max_updata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last_updata</a:t>
            </a:r>
            <a:r>
              <a:rPr lang="zh-CN" altLang="en-US" dirty="0" smtClean="0"/>
              <a:t>）次数的权重。这样才确保了每个特征都计算到了最后。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14</a:t>
            </a:fld>
            <a:r>
              <a:rPr lang="en-US" altLang="zh-CN" dirty="0" smtClean="0"/>
              <a:t>/14</a:t>
            </a:r>
            <a:endParaRPr lang="en-US" altLang="zh-CN" dirty="0"/>
          </a:p>
        </p:txBody>
      </p:sp>
      <p:sp>
        <p:nvSpPr>
          <p:cNvPr id="7" name="页脚占位符 4"/>
          <p:cNvSpPr txBox="1">
            <a:spLocks/>
          </p:cNvSpPr>
          <p:nvPr/>
        </p:nvSpPr>
        <p:spPr>
          <a:xfrm>
            <a:off x="4159039" y="64244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(C)</a:t>
            </a:r>
            <a:r>
              <a:rPr lang="en-US" altLang="zh-CN" dirty="0" err="1" smtClean="0"/>
              <a:t>HaoCheng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, CS@HLJU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274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716B-39BD-49E3-BA6B-1A9D97B1D38D}" type="datetime1">
              <a:rPr lang="zh-CN" altLang="en-US" smtClean="0"/>
              <a:t>2017/12/3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感知机</a:t>
            </a:r>
            <a:r>
              <a:rPr lang="zh-CN" altLang="zh-CN" dirty="0"/>
              <a:t>算法是一种简单形式的</a:t>
            </a:r>
            <a:r>
              <a:rPr lang="zh-CN" altLang="zh-CN" dirty="0" smtClean="0"/>
              <a:t>神经网络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是</a:t>
            </a:r>
            <a:r>
              <a:rPr lang="zh-CN" altLang="zh-CN" dirty="0"/>
              <a:t>一种线性分类器</a:t>
            </a:r>
            <a:r>
              <a:rPr lang="en-US" altLang="zh-CN" dirty="0"/>
              <a:t>(</a:t>
            </a:r>
            <a:r>
              <a:rPr lang="zh-CN" altLang="zh-CN" dirty="0"/>
              <a:t>一个线性函数能够将样本完全正确的分开</a:t>
            </a:r>
            <a:r>
              <a:rPr lang="en-US" altLang="zh-CN" dirty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8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2</a:t>
            </a:fld>
            <a:r>
              <a:rPr lang="en-US" altLang="zh-CN" dirty="0" smtClean="0"/>
              <a:t>/14</a:t>
            </a:r>
            <a:endParaRPr lang="en-US" altLang="zh-CN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254" y="3680541"/>
            <a:ext cx="2010248" cy="15781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71" y="3071556"/>
            <a:ext cx="2942857" cy="2828571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7622086" y="4413579"/>
            <a:ext cx="651753" cy="144523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497" y="3071556"/>
            <a:ext cx="2838095" cy="2771429"/>
          </a:xfrm>
          <a:prstGeom prst="rect">
            <a:avLst/>
          </a:prstGeom>
        </p:spPr>
      </p:pic>
      <p:sp>
        <p:nvSpPr>
          <p:cNvPr id="12" name="页脚占位符 4"/>
          <p:cNvSpPr txBox="1">
            <a:spLocks/>
          </p:cNvSpPr>
          <p:nvPr/>
        </p:nvSpPr>
        <p:spPr>
          <a:xfrm>
            <a:off x="4159039" y="64244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(C)</a:t>
            </a:r>
            <a:r>
              <a:rPr lang="en-US" altLang="zh-CN" dirty="0" err="1" smtClean="0"/>
              <a:t>HaoCheng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, CS@HLJU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98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5" y="0"/>
            <a:ext cx="7009063" cy="770844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zh-CN" dirty="0"/>
                  <a:t>感知机由三个部分组成</a:t>
                </a:r>
                <a:r>
                  <a:rPr lang="zh-CN" altLang="zh-CN" dirty="0" smtClean="0"/>
                  <a:t>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zh-CN" dirty="0"/>
                  <a:t>输入部分：由多个输入组成</a:t>
                </a:r>
                <a:r>
                  <a:rPr lang="en-US" altLang="zh-CN" dirty="0"/>
                  <a:t>{x</a:t>
                </a:r>
                <a:r>
                  <a:rPr lang="en-US" altLang="zh-CN" baseline="-25000" dirty="0"/>
                  <a:t>1, 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2,</a:t>
                </a:r>
                <a:r>
                  <a:rPr lang="zh-CN" altLang="zh-CN" baseline="-25000" dirty="0"/>
                  <a:t>……</a:t>
                </a:r>
                <a:r>
                  <a:rPr lang="en-US" altLang="zh-CN" baseline="-25000" dirty="0"/>
                  <a:t>, 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n </a:t>
                </a:r>
                <a:r>
                  <a:rPr lang="en-US" altLang="zh-CN" dirty="0"/>
                  <a:t>},</a:t>
                </a:r>
                <a:r>
                  <a:rPr lang="zh-CN" altLang="zh-CN" dirty="0"/>
                  <a:t>其中每个输入的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对应一个权重</a:t>
                </a:r>
                <a:r>
                  <a:rPr lang="en-US" altLang="zh-CN" dirty="0"/>
                  <a:t>w</a:t>
                </a:r>
                <a:r>
                  <a:rPr lang="zh-CN" altLang="zh-CN" dirty="0"/>
                  <a:t>。</a:t>
                </a:r>
              </a:p>
              <a:p>
                <a:endParaRPr lang="en-US" altLang="zh-CN" dirty="0" smtClean="0"/>
              </a:p>
              <a:p>
                <a:r>
                  <a:rPr lang="zh-CN" altLang="zh-CN" dirty="0"/>
                  <a:t>连接部分：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ϑ</m:t>
                    </m:r>
                  </m:oMath>
                </a14:m>
                <a:r>
                  <a:rPr lang="zh-CN" altLang="zh-CN" dirty="0"/>
                  <a:t>函数作为输入部分与输出部分的连接</a:t>
                </a:r>
                <a:r>
                  <a:rPr lang="en-US" altLang="zh-CN" dirty="0"/>
                  <a:t>,</a:t>
                </a:r>
                <a:r>
                  <a:rPr lang="zh-CN" altLang="zh-CN" dirty="0"/>
                  <a:t>称为激活函数。</a:t>
                </a:r>
              </a:p>
              <a:p>
                <a:endParaRPr lang="en-US" altLang="zh-CN" b="1" dirty="0" smtClean="0"/>
              </a:p>
              <a:p>
                <a:r>
                  <a:rPr lang="zh-CN" altLang="zh-CN" dirty="0"/>
                  <a:t>输出部分：输出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ϑ</m:t>
                    </m:r>
                  </m:oMath>
                </a14:m>
                <a:r>
                  <a:rPr lang="zh-CN" altLang="zh-CN" dirty="0"/>
                  <a:t>函数计算出的结果。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zh-CN" dirty="0"/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5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(C)</a:t>
            </a:r>
            <a:r>
              <a:rPr lang="en-US" altLang="zh-CN" dirty="0" err="1"/>
              <a:t>HaoChengzhu</a:t>
            </a:r>
            <a:r>
              <a:rPr lang="en-US" altLang="zh-CN" dirty="0"/>
              <a:t>, CS@HLJU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3</a:t>
            </a:fld>
            <a:r>
              <a:rPr lang="en-US" altLang="zh-CN" dirty="0" smtClean="0"/>
              <a:t>/14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3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朴素</a:t>
            </a:r>
            <a:r>
              <a:rPr lang="zh-CN" altLang="en-US" dirty="0" smtClean="0"/>
              <a:t>感知机伪代码如下图所示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argmax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f(x)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使得 </a:t>
            </a:r>
            <a:r>
              <a:rPr lang="en-US" altLang="zh-CN" sz="1600" dirty="0"/>
              <a:t>f(x)</a:t>
            </a:r>
            <a:r>
              <a:rPr lang="zh-CN" altLang="en-US" sz="1600" dirty="0"/>
              <a:t>取得最大值所对应的变量</a:t>
            </a:r>
            <a:r>
              <a:rPr lang="en-US" altLang="zh-CN" sz="1600" dirty="0"/>
              <a:t>x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4</a:t>
            </a:fld>
            <a:r>
              <a:rPr lang="en-US" altLang="zh-CN" dirty="0" smtClean="0"/>
              <a:t>/14</a:t>
            </a:r>
            <a:endParaRPr lang="en-US" altLang="zh-CN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26077" y="2665379"/>
            <a:ext cx="2726805" cy="17134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074" y="2607436"/>
            <a:ext cx="3180952" cy="1771429"/>
          </a:xfrm>
          <a:prstGeom prst="rect">
            <a:avLst/>
          </a:prstGeom>
        </p:spPr>
      </p:pic>
      <p:sp>
        <p:nvSpPr>
          <p:cNvPr id="10" name="页脚占位符 4"/>
          <p:cNvSpPr txBox="1">
            <a:spLocks/>
          </p:cNvSpPr>
          <p:nvPr/>
        </p:nvSpPr>
        <p:spPr>
          <a:xfrm>
            <a:off x="4159039" y="64244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(C)</a:t>
            </a:r>
            <a:r>
              <a:rPr lang="en-US" altLang="zh-CN" dirty="0" err="1" smtClean="0"/>
              <a:t>HaoCheng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, CS@HLJU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49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感知机的收敛性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5</a:t>
            </a:fld>
            <a:r>
              <a:rPr lang="en-US" altLang="zh-CN" dirty="0" smtClean="0"/>
              <a:t>/14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91" y="1990055"/>
            <a:ext cx="7819048" cy="3400000"/>
          </a:xfrm>
          <a:prstGeom prst="rect">
            <a:avLst/>
          </a:prstGeom>
        </p:spPr>
      </p:pic>
      <p:sp>
        <p:nvSpPr>
          <p:cNvPr id="10" name="页脚占位符 4"/>
          <p:cNvSpPr txBox="1">
            <a:spLocks/>
          </p:cNvSpPr>
          <p:nvPr/>
        </p:nvSpPr>
        <p:spPr>
          <a:xfrm>
            <a:off x="4159039" y="64244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</a:t>
            </a:r>
            <a:r>
              <a:rPr lang="en-US" altLang="zh-CN" dirty="0" smtClean="0"/>
              <a:t>C)</a:t>
            </a:r>
            <a:r>
              <a:rPr lang="en-US" altLang="zh-CN" dirty="0" err="1" smtClean="0"/>
              <a:t>HaoCheng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, CS@HLJU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6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6</a:t>
            </a:fld>
            <a:r>
              <a:rPr lang="en-US" altLang="zh-CN" dirty="0" smtClean="0"/>
              <a:t>/14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41" y="1891646"/>
            <a:ext cx="8495238" cy="3847619"/>
          </a:xfrm>
          <a:prstGeom prst="rect">
            <a:avLst/>
          </a:prstGeom>
        </p:spPr>
      </p:pic>
      <p:sp>
        <p:nvSpPr>
          <p:cNvPr id="9" name="页脚占位符 4"/>
          <p:cNvSpPr txBox="1">
            <a:spLocks/>
          </p:cNvSpPr>
          <p:nvPr/>
        </p:nvSpPr>
        <p:spPr>
          <a:xfrm>
            <a:off x="4159039" y="64244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(C)</a:t>
            </a:r>
            <a:r>
              <a:rPr lang="en-US" altLang="zh-CN" dirty="0" err="1" smtClean="0"/>
              <a:t>HaoCheng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, CS@HLJU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0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/>
                  <a:t>如果数据可分，则存在单位向量𝝁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		</a:t>
                </a:r>
                <a:r>
                  <a:rPr lang="zh-CN" altLang="en-US" dirty="0" smtClean="0"/>
                  <a:t>使得</a:t>
                </a:r>
                <a:r>
                  <a:rPr lang="zh-CN" altLang="en-US" dirty="0"/>
                  <a:t>对所有</a:t>
                </a:r>
                <a:r>
                  <a:rPr lang="zh-CN" altLang="en-US" dirty="0" smtClean="0"/>
                  <a:t>𝒊，有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dirty="0"/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dirty="0"/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zh-CN" altLang="en-US" dirty="0"/>
                      <m:t>𝝁</m:t>
                    </m:r>
                  </m:oMath>
                </a14:m>
                <a:r>
                  <a:rPr lang="en-US" altLang="zh-CN" dirty="0"/>
                  <a:t>&gt;</a:t>
                </a:r>
                <a:r>
                  <a:rPr lang="zh-CN" altLang="en-US" dirty="0"/>
                  <a:t>𝟎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7</a:t>
            </a:fld>
            <a:r>
              <a:rPr lang="en-US" altLang="zh-CN" dirty="0" smtClean="0"/>
              <a:t>/14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14" y="3067183"/>
            <a:ext cx="8775772" cy="2202240"/>
          </a:xfrm>
          <a:prstGeom prst="rect">
            <a:avLst/>
          </a:prstGeom>
        </p:spPr>
      </p:pic>
      <p:sp>
        <p:nvSpPr>
          <p:cNvPr id="9" name="页脚占位符 4"/>
          <p:cNvSpPr txBox="1">
            <a:spLocks/>
          </p:cNvSpPr>
          <p:nvPr/>
        </p:nvSpPr>
        <p:spPr>
          <a:xfrm>
            <a:off x="4159039" y="64244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(C)</a:t>
            </a:r>
            <a:r>
              <a:rPr lang="en-US" altLang="zh-CN" dirty="0" err="1" smtClean="0"/>
              <a:t>HaoCheng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, CS@HLJU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78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结论：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因此，若数据可分，则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		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𝒌为总更新次数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		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8</a:t>
            </a:fld>
            <a:r>
              <a:rPr lang="en-US" altLang="zh-CN" dirty="0" smtClean="0"/>
              <a:t>/14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257" y="2672978"/>
            <a:ext cx="2681486" cy="1978972"/>
          </a:xfrm>
          <a:prstGeom prst="rect">
            <a:avLst/>
          </a:prstGeom>
        </p:spPr>
      </p:pic>
      <p:sp>
        <p:nvSpPr>
          <p:cNvPr id="9" name="页脚占位符 4"/>
          <p:cNvSpPr txBox="1">
            <a:spLocks/>
          </p:cNvSpPr>
          <p:nvPr/>
        </p:nvSpPr>
        <p:spPr>
          <a:xfrm>
            <a:off x="4159039" y="64244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(C)</a:t>
            </a:r>
            <a:r>
              <a:rPr lang="en-US" altLang="zh-CN" dirty="0" err="1" smtClean="0"/>
              <a:t>HaoCheng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, CS@HLJU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059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由于朴素感知机泛化能力</a:t>
            </a:r>
            <a:r>
              <a:rPr lang="zh-CN" altLang="zh-CN" dirty="0" smtClean="0"/>
              <a:t>较弱</a:t>
            </a:r>
            <a:r>
              <a:rPr lang="zh-CN" altLang="en-US" dirty="0" smtClean="0"/>
              <a:t>（预测能力较差），</a:t>
            </a:r>
            <a:r>
              <a:rPr lang="zh-CN" altLang="zh-CN" dirty="0" smtClean="0"/>
              <a:t>为了</a:t>
            </a:r>
            <a:r>
              <a:rPr lang="zh-CN" altLang="zh-CN" dirty="0"/>
              <a:t>提高模型的泛化</a:t>
            </a:r>
            <a:r>
              <a:rPr lang="zh-CN" altLang="zh-CN" dirty="0" smtClean="0"/>
              <a:t>能力</a:t>
            </a:r>
            <a:r>
              <a:rPr lang="zh-CN" altLang="en-US" dirty="0" smtClean="0"/>
              <a:t>，任务中我们使用平均感知机。</a:t>
            </a:r>
            <a:endParaRPr lang="en-US" altLang="zh-CN" dirty="0" smtClean="0"/>
          </a:p>
          <a:p>
            <a:r>
              <a:rPr lang="zh-CN" altLang="en-US" dirty="0" smtClean="0"/>
              <a:t>传统平均感知机伪代码如下：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  <a:t>9</a:t>
            </a:fld>
            <a:r>
              <a:rPr lang="en-US" altLang="zh-CN" dirty="0" smtClean="0"/>
              <a:t>/14</a:t>
            </a:r>
            <a:endParaRPr lang="en-US" altLang="zh-CN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4038600" y="2796844"/>
            <a:ext cx="4404874" cy="2942421"/>
          </a:xfrm>
          <a:prstGeom prst="rect">
            <a:avLst/>
          </a:prstGeom>
        </p:spPr>
      </p:pic>
      <p:sp>
        <p:nvSpPr>
          <p:cNvPr id="11" name="页脚占位符 4"/>
          <p:cNvSpPr txBox="1">
            <a:spLocks/>
          </p:cNvSpPr>
          <p:nvPr/>
        </p:nvSpPr>
        <p:spPr>
          <a:xfrm>
            <a:off x="4159039" y="64244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(C)</a:t>
            </a:r>
            <a:r>
              <a:rPr lang="en-US" altLang="zh-CN" dirty="0" err="1" smtClean="0"/>
              <a:t>HaoCheng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zhu</a:t>
            </a:r>
            <a:r>
              <a:rPr lang="en-US" altLang="zh-CN" dirty="0" smtClean="0"/>
              <a:t>, CS@HLJU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927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531</Words>
  <Application>Microsoft Office PowerPoint</Application>
  <PresentationFormat>宽屏</PresentationFormat>
  <Paragraphs>111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平均感知机 average perceptron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算法简介</vt:lpstr>
      <vt:lpstr>步骤简介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黑鱼</dc:creator>
  <cp:lastModifiedBy>朱成浩</cp:lastModifiedBy>
  <cp:revision>488</cp:revision>
  <dcterms:created xsi:type="dcterms:W3CDTF">2013-07-19T15:10:00Z</dcterms:created>
  <dcterms:modified xsi:type="dcterms:W3CDTF">2017-12-03T06:53:23Z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