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9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00"/>
    <a:srgbClr val="000066"/>
    <a:srgbClr val="D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2" autoAdjust="0"/>
    <p:restoredTop sz="87927" autoAdjust="0"/>
  </p:normalViewPr>
  <p:slideViewPr>
    <p:cSldViewPr snapToGrid="0">
      <p:cViewPr varScale="1">
        <p:scale>
          <a:sx n="98" d="100"/>
          <a:sy n="98" d="100"/>
        </p:scale>
        <p:origin x="210" y="72"/>
      </p:cViewPr>
      <p:guideLst>
        <p:guide orient="horz" pos="209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F5E22-52A5-4196-905E-674B26FFB28E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4C920-45FA-4FFA-B625-72B96B1303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60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73A98-9908-4245-A921-D6FBE51108D5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1F89D-C259-45A5-8B30-EFA0A558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2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1F89D-C259-45A5-8B30-EFA0A558A4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1F89D-C259-45A5-8B30-EFA0A558A4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9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82" y="309966"/>
            <a:ext cx="5124579" cy="58767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0" y="770845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3" y="148448"/>
            <a:ext cx="1276711" cy="1244793"/>
          </a:xfrm>
          <a:prstGeom prst="rect">
            <a:avLst/>
          </a:prstGeom>
        </p:spPr>
      </p:pic>
      <p:cxnSp>
        <p:nvCxnSpPr>
          <p:cNvPr id="23" name="直接连接符 22"/>
          <p:cNvCxnSpPr/>
          <p:nvPr userDrawn="1"/>
        </p:nvCxnSpPr>
        <p:spPr>
          <a:xfrm>
            <a:off x="0" y="6325354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557-9C26-4C21-BC9F-C65DC56D9C88}" type="datetime1">
              <a:rPr lang="zh-CN" altLang="en-US" smtClean="0"/>
              <a:t>2017/10/29</a:t>
            </a:fld>
            <a:endParaRPr lang="zh-CN" altLang="en-US" dirty="0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(C)Da Pan, CS@HLJU</a:t>
            </a:r>
            <a:endParaRPr lang="en-US" altLang="zh-CN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  <a:t>‹#›</a:t>
            </a:fld>
            <a:r>
              <a:rPr lang="en-US" altLang="zh-CN" dirty="0"/>
              <a:t>/22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8EBF-2651-4818-A41B-B3A828E0AC27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7F86-F12A-409E-A23D-A3E1C6BCF3FC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35" y="0"/>
            <a:ext cx="7058690" cy="7708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79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2017/10/29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20" y="309966"/>
            <a:ext cx="4018941" cy="460879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770845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784000" y="6356350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(C)Da Pan, CS@HLJU</a:t>
            </a:r>
            <a:endParaRPr lang="en-US" altLang="zh-CN" dirty="0"/>
          </a:p>
        </p:txBody>
      </p:sp>
      <p:sp>
        <p:nvSpPr>
          <p:cNvPr id="11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  <a:t>‹#›</a:t>
            </a:fld>
            <a:r>
              <a:rPr lang="en-US" altLang="zh-CN" dirty="0"/>
              <a:t>/22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5DF-B84A-4CE3-BFC7-A0162C0E8BF7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AB3-6439-4542-9D70-9BE363941630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AED3-5FFA-4849-8C11-48797E3A106E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(C)Da Pan, CS@HLJU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F2C1-99A1-46E3-A4B5-4EA6D7C636E7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(C)Da Pan, CS@HLJU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AABA-1EF2-4FB2-814A-8860E111AB79}" type="datetime1">
              <a:rPr lang="zh-CN" altLang="en-US" smtClean="0"/>
              <a:t>2017/10/29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7" y="3046733"/>
            <a:ext cx="2903768" cy="41097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96" y="4019536"/>
            <a:ext cx="1711925" cy="1669127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385726" y="1854856"/>
            <a:ext cx="5648325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4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Question &amp; Answering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4815051" y="3052692"/>
            <a:ext cx="2789674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400" b="1" dirty="0">
                <a:solidFill>
                  <a:srgbClr val="000066"/>
                </a:solidFill>
              </a:rPr>
              <a:t>   Thanks</a:t>
            </a:r>
            <a:r>
              <a:rPr kumimoji="0" lang="zh-CN" altLang="en-US" sz="4400" b="1" dirty="0">
                <a:solidFill>
                  <a:srgbClr val="000066"/>
                </a:solidFill>
              </a:rPr>
              <a:t>！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16865"/>
            <a:ext cx="12192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603896"/>
            <a:ext cx="12192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(C)Da Pan, CS@HLJU</a:t>
            </a:r>
            <a:endParaRPr lang="en-US" altLang="zh-CN" dirty="0"/>
          </a:p>
        </p:txBody>
      </p:sp>
      <p:sp>
        <p:nvSpPr>
          <p:cNvPr id="15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  <a:t>‹#›</a:t>
            </a:fld>
            <a:r>
              <a:rPr lang="en-US" altLang="zh-CN" dirty="0"/>
              <a:t>/22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AF21-C83D-444B-84F2-EF0B6FFA332B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CAFF-B78F-4E2B-BD9D-C64082949323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746F2-7FB0-4A05-BA7D-2078AF01BC39}" type="datetime1">
              <a:rPr lang="zh-CN" altLang="en-US" smtClean="0"/>
              <a:t>2017/10/29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(C)Da Pan, CS@HLJU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codelast.com/%E5%8E%9F%E5%88%9B-%E5%A6%82%E4%BD%95%E9%98%B2%E6%AD%A2softmax%E5%87%BD%E6%95%B0%E4%B8%8A%E6%BA%A2%E5%87%BAoverflow%E5%92%8C%E4%B8%8B%E6%BA%A2%E5%87%BAunderflow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7A06A98C-8A53-45EF-B1E4-BA8A03228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9612"/>
            <a:ext cx="9144000" cy="23795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提取“离散特征” 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最大熵分类器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xmlns="" id="{26B619E3-06ED-45C7-99A7-2FCA292D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0694"/>
            <a:ext cx="10479932" cy="1655762"/>
          </a:xfrm>
        </p:spPr>
        <p:txBody>
          <a:bodyPr/>
          <a:lstStyle/>
          <a:p>
            <a:r>
              <a:rPr lang="en-US" altLang="zh-CN" dirty="0"/>
              <a:t>						</a:t>
            </a: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朱成浩</a:t>
            </a:r>
            <a:endParaRPr lang="en-US" altLang="zh-CN" dirty="0"/>
          </a:p>
          <a:p>
            <a:r>
              <a:rPr lang="en-US" altLang="zh-CN" dirty="0"/>
              <a:t>						</a:t>
            </a:r>
            <a:r>
              <a:rPr lang="en-US" altLang="zh-CN" dirty="0" smtClean="0"/>
              <a:t>                           2017.10.29</a:t>
            </a:r>
            <a:endParaRPr lang="en-US" altLang="zh-CN" dirty="0"/>
          </a:p>
        </p:txBody>
      </p:sp>
    </p:spTree>
  </p:cSld>
  <p:clrMapOvr>
    <a:masterClrMapping/>
  </p:clrMapOvr>
  <p:transition advTm="1026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计算</a:t>
                </a:r>
                <a:r>
                  <a:rPr lang="en-US" altLang="zh-CN" dirty="0"/>
                  <a:t>Y = W·X </a:t>
                </a:r>
                <a:r>
                  <a:rPr lang="zh-CN" altLang="en-US" dirty="0"/>
                  <a:t>时的矩阵乘法，在编程实现时是加法，这与编码格式有关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err="1"/>
                  <a:t>eg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0 0 0 1 2 1 1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71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71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72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6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(C)</a:t>
            </a:r>
            <a:r>
              <a:rPr lang="en-US" altLang="zh-CN" dirty="0" err="1"/>
              <a:t>HaoChengzhu</a:t>
            </a:r>
            <a:r>
              <a:rPr lang="en-US" altLang="zh-CN" dirty="0"/>
              <a:t>, CS@HLJU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10</a:t>
            </a:fld>
            <a:r>
              <a:rPr lang="en-US" altLang="zh-CN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12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表示某个实体分类的概率分布</a:t>
                </a:r>
                <a:endParaRPr lang="en-US" altLang="zh-CN" dirty="0"/>
              </a:p>
              <a:p>
                <a:r>
                  <a:rPr lang="zh-CN" altLang="en-US" dirty="0"/>
                  <a:t>所有实体共享一个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编程时遇到</a:t>
                </a:r>
                <a:r>
                  <a:rPr lang="en-US" altLang="zh-CN" sz="2400" i="1" dirty="0" err="1"/>
                  <a:t>RuntimeWarning</a:t>
                </a:r>
                <a:r>
                  <a:rPr lang="zh-CN" altLang="en-US" sz="2400" i="1" dirty="0"/>
                  <a:t>：</a:t>
                </a:r>
                <a:r>
                  <a:rPr lang="en-US" altLang="zh-CN" sz="2400" i="1" dirty="0"/>
                  <a:t>overflow encountered in </a:t>
                </a:r>
                <a:r>
                  <a:rPr lang="en-US" altLang="zh-CN" sz="2400" i="1" dirty="0" err="1"/>
                  <a:t>exp</a:t>
                </a:r>
                <a:endParaRPr lang="en-US" altLang="zh-CN" sz="2400" i="1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解决方法：令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M= max</a:t>
                </a:r>
                <a:r>
                  <a:rPr lang="zh-CN" altLang="en-US" sz="2400" i="1" dirty="0">
                    <a:latin typeface="Cambria Math" panose="020405030504060302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）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只需要把计算</a:t>
                </a:r>
                <a:r>
                  <a:rPr lang="en-US" altLang="zh-CN" sz="2600" i="1" dirty="0">
                    <a:latin typeface="Cambria Math" panose="02040503050406030204" pitchFamily="18" charset="0"/>
                  </a:rPr>
                  <a:t>f</a:t>
                </a:r>
                <a:r>
                  <a:rPr lang="zh-CN" altLang="en-US" sz="2600" i="1" dirty="0">
                    <a:latin typeface="Cambria Math" panose="020405030504060302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600" i="1" dirty="0">
                    <a:latin typeface="Cambria Math" panose="02040503050406030204" pitchFamily="18" charset="0"/>
                  </a:rPr>
                  <a:t>）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改为计算</a:t>
                </a:r>
                <a:r>
                  <a:rPr lang="en-US" altLang="zh-CN" sz="2600" i="1" dirty="0">
                    <a:latin typeface="Cambria Math" panose="02040503050406030204" pitchFamily="18" charset="0"/>
                  </a:rPr>
                  <a:t>f</a:t>
                </a:r>
                <a:r>
                  <a:rPr lang="zh-CN" altLang="en-US" sz="2600" i="1" dirty="0">
                    <a:latin typeface="Cambria Math" panose="020405030504060302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600" i="1" dirty="0">
                    <a:latin typeface="Cambria Math" panose="02040503050406030204" pitchFamily="18" charset="0"/>
                  </a:rPr>
                  <a:t>M</a:t>
                </a:r>
                <a:r>
                  <a:rPr lang="zh-CN" altLang="en-US" sz="2600" i="1" dirty="0">
                    <a:latin typeface="Cambria Math" panose="02040503050406030204" pitchFamily="18" charset="0"/>
                  </a:rPr>
                  <a:t>）</a:t>
                </a:r>
                <a:endParaRPr lang="en-US" altLang="zh-CN" sz="2600" i="1" dirty="0">
                  <a:latin typeface="Cambria Math" panose="02040503050406030204" pitchFamily="18" charset="0"/>
                </a:endParaRPr>
              </a:p>
              <a:p>
                <a:endParaRPr lang="en-US" altLang="zh-CN" sz="2600" dirty="0">
                  <a:latin typeface="Cambria Math" panose="02040503050406030204" pitchFamily="18" charset="0"/>
                </a:endParaRPr>
              </a:p>
              <a:p>
                <a:r>
                  <a:rPr lang="zh-CN" altLang="en-US" i="1" dirty="0"/>
                  <a:t>参阅：</a:t>
                </a:r>
                <a:r>
                  <a:rPr lang="zh-CN" altLang="en-US" i="1" dirty="0">
                    <a:hlinkClick r:id="rId2"/>
                  </a:rPr>
                  <a:t>如何防止</a:t>
                </a:r>
                <a:r>
                  <a:rPr lang="en-US" altLang="zh-CN" i="1" dirty="0" err="1">
                    <a:hlinkClick r:id="rId2"/>
                  </a:rPr>
                  <a:t>softmax</a:t>
                </a:r>
                <a:r>
                  <a:rPr lang="zh-CN" altLang="en-US" i="1" dirty="0">
                    <a:hlinkClick r:id="rId2"/>
                  </a:rPr>
                  <a:t>函数上溢出</a:t>
                </a:r>
                <a:r>
                  <a:rPr lang="en-US" altLang="zh-CN" i="1" dirty="0">
                    <a:hlinkClick r:id="rId2"/>
                  </a:rPr>
                  <a:t>(overflow)</a:t>
                </a:r>
                <a:r>
                  <a:rPr lang="zh-CN" altLang="en-US" i="1" dirty="0">
                    <a:hlinkClick r:id="rId2"/>
                  </a:rPr>
                  <a:t>和下溢出</a:t>
                </a:r>
                <a:r>
                  <a:rPr lang="en-US" altLang="zh-CN" i="1" dirty="0">
                    <a:hlinkClick r:id="rId2"/>
                  </a:rPr>
                  <a:t>(underflow)</a:t>
                </a:r>
                <a:endParaRPr lang="en-US" altLang="zh-CN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140" r="-4116" b="-2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(C)</a:t>
            </a:r>
            <a:r>
              <a:rPr lang="en-US" altLang="zh-CN" dirty="0" err="1"/>
              <a:t>HaoChengzhu</a:t>
            </a:r>
            <a:r>
              <a:rPr lang="en-US" altLang="zh-CN" dirty="0"/>
              <a:t>, CS@HLJU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11</a:t>
            </a:fld>
            <a:r>
              <a:rPr lang="en-US" altLang="zh-CN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77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716B-39BD-49E3-BA6B-1A9D97B1D38D}" type="datetime1">
              <a:rPr lang="zh-CN" altLang="en-US" smtClean="0"/>
              <a:t>2017/10/29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什么是离散特征？如何提取？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一句话可以分解为大小不同的组成部分。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比如：“我去吃饭”可以分解为“我 </a:t>
            </a:r>
            <a:r>
              <a:rPr lang="en-US" altLang="zh-CN" dirty="0"/>
              <a:t>/ </a:t>
            </a:r>
            <a:r>
              <a:rPr lang="zh-CN" altLang="en-US" dirty="0"/>
              <a:t>去 </a:t>
            </a:r>
            <a:r>
              <a:rPr lang="en-US" altLang="zh-CN" dirty="0"/>
              <a:t>/ </a:t>
            </a:r>
            <a:r>
              <a:rPr lang="zh-CN" altLang="en-US" dirty="0"/>
              <a:t>吃饭”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(C)</a:t>
            </a:r>
            <a:r>
              <a:rPr lang="en-US" altLang="zh-CN" dirty="0" err="1"/>
              <a:t>HaoChengzhu</a:t>
            </a:r>
            <a:r>
              <a:rPr lang="en-US" altLang="zh-CN" dirty="0"/>
              <a:t>, CS@HLJU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2</a:t>
            </a:fld>
            <a:r>
              <a:rPr lang="en-US" altLang="zh-CN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638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“我去吃饭”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Unigram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我 </a:t>
            </a:r>
            <a:r>
              <a:rPr lang="en-US" altLang="zh-CN" dirty="0" smtClean="0"/>
              <a:t>/ </a:t>
            </a:r>
            <a:r>
              <a:rPr lang="zh-CN" altLang="en-US" dirty="0"/>
              <a:t>去 </a:t>
            </a:r>
            <a:r>
              <a:rPr lang="en-US" altLang="zh-CN" dirty="0"/>
              <a:t>/</a:t>
            </a:r>
            <a:r>
              <a:rPr lang="zh-CN" altLang="en-US" dirty="0" smtClean="0"/>
              <a:t>吃饭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Bigram</a:t>
            </a:r>
            <a:r>
              <a:rPr lang="zh-CN" altLang="en-US" dirty="0"/>
              <a:t>：</a:t>
            </a:r>
            <a:r>
              <a:rPr lang="zh-CN" altLang="en-US" dirty="0" smtClean="0"/>
              <a:t>我</a:t>
            </a:r>
            <a:r>
              <a:rPr lang="en-US" altLang="zh-CN" dirty="0" smtClean="0"/>
              <a:t>#</a:t>
            </a:r>
            <a:r>
              <a:rPr lang="zh-CN" altLang="en-US" dirty="0" smtClean="0"/>
              <a:t>去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去</a:t>
            </a:r>
            <a:r>
              <a:rPr lang="en-US" altLang="zh-CN" dirty="0" smtClean="0"/>
              <a:t>#</a:t>
            </a:r>
            <a:r>
              <a:rPr lang="zh-CN" altLang="en-US" dirty="0" smtClean="0"/>
              <a:t>吃饭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Trigram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/</a:t>
            </a:r>
            <a:r>
              <a:rPr lang="zh-CN" altLang="en-US" dirty="0" smtClean="0"/>
              <a:t>我</a:t>
            </a:r>
            <a:r>
              <a:rPr lang="zh-CN" altLang="en-US" dirty="0"/>
              <a:t>去</a:t>
            </a:r>
            <a:r>
              <a:rPr lang="zh-CN" altLang="en-US" dirty="0" smtClean="0"/>
              <a:t>吃饭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/>
              <a:t>(C)</a:t>
            </a:r>
            <a:r>
              <a:rPr lang="en-US" altLang="zh-CN" dirty="0" err="1"/>
              <a:t>HaoChengzhu</a:t>
            </a:r>
            <a:r>
              <a:rPr lang="en-US" altLang="zh-CN" dirty="0"/>
              <a:t>, CS@HLJU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3</a:t>
            </a:fld>
            <a:r>
              <a:rPr lang="en-US" altLang="zh-CN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929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什么是最大熵分类器？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最大熵分类器：可以只有一组训练参数，只用一层函数完成分类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训练函数：</a:t>
            </a:r>
            <a:r>
              <a:rPr lang="en-US" altLang="zh-CN" dirty="0"/>
              <a:t>Y = W </a:t>
            </a:r>
            <a:r>
              <a:rPr lang="zh-CN" altLang="en-US" dirty="0"/>
              <a:t>* </a:t>
            </a:r>
            <a:r>
              <a:rPr lang="en-US" altLang="zh-CN" dirty="0"/>
              <a:t>X </a:t>
            </a:r>
            <a:r>
              <a:rPr lang="zh-CN" altLang="en-US" dirty="0"/>
              <a:t>（</a:t>
            </a:r>
            <a:r>
              <a:rPr lang="en-US" altLang="zh-CN" dirty="0"/>
              <a:t>w</a:t>
            </a:r>
            <a:r>
              <a:rPr lang="zh-CN" altLang="en-US" dirty="0"/>
              <a:t>为训练参数）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(C)</a:t>
            </a:r>
            <a:r>
              <a:rPr lang="en-US" altLang="zh-CN" dirty="0" err="1"/>
              <a:t>HaoChengzhu</a:t>
            </a:r>
            <a:r>
              <a:rPr lang="en-US" altLang="zh-CN" dirty="0"/>
              <a:t>, CS@HLJU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4</a:t>
            </a:fld>
            <a:r>
              <a:rPr lang="en-US" altLang="zh-CN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568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用特征模板从实体中提取特征</a:t>
            </a:r>
            <a:r>
              <a:rPr lang="en-US" altLang="zh-CN" dirty="0"/>
              <a:t>x</a:t>
            </a:r>
          </a:p>
          <a:p>
            <a:endParaRPr lang="en-US" altLang="zh-CN" dirty="0" smtClean="0"/>
          </a:p>
          <a:p>
            <a:r>
              <a:rPr lang="en-US" altLang="zh-CN" dirty="0"/>
              <a:t>2.</a:t>
            </a:r>
            <a:r>
              <a:rPr lang="zh-CN" altLang="en-US" dirty="0"/>
              <a:t>去除重复特征构建特征库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3.</a:t>
            </a:r>
            <a:r>
              <a:rPr lang="zh-CN" altLang="en-US" dirty="0"/>
              <a:t>所有实体特征根据特征库编码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4.</a:t>
            </a:r>
            <a:r>
              <a:rPr lang="zh-CN" altLang="en-US" dirty="0"/>
              <a:t>计算概率、准确率、损失，梯度下降更新</a:t>
            </a:r>
            <a:r>
              <a:rPr lang="en-US" altLang="zh-CN" dirty="0"/>
              <a:t>w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(C)</a:t>
            </a:r>
            <a:r>
              <a:rPr lang="en-US" altLang="zh-CN" dirty="0" err="1"/>
              <a:t>HaoChengzhu</a:t>
            </a:r>
            <a:r>
              <a:rPr lang="en-US" altLang="zh-CN" dirty="0"/>
              <a:t>, CS@HLJU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5</a:t>
            </a:fld>
            <a:r>
              <a:rPr lang="en-US" altLang="zh-CN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5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用特征模板提取特征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设计特征模板，可将实体中的</a:t>
            </a:r>
            <a:r>
              <a:rPr lang="en-US" altLang="zh-CN" dirty="0"/>
              <a:t>Unigram</a:t>
            </a:r>
            <a:r>
              <a:rPr lang="zh-CN" altLang="en-US" dirty="0"/>
              <a:t>、</a:t>
            </a:r>
            <a:r>
              <a:rPr lang="en-US" altLang="zh-CN" dirty="0"/>
              <a:t>Bigram</a:t>
            </a:r>
            <a:r>
              <a:rPr lang="zh-CN" altLang="en-US" dirty="0"/>
              <a:t>、</a:t>
            </a:r>
            <a:r>
              <a:rPr lang="en-US" altLang="zh-CN" dirty="0"/>
              <a:t>Trigram</a:t>
            </a:r>
            <a:r>
              <a:rPr lang="zh-CN" altLang="en-US" dirty="0"/>
              <a:t>全部提取</a:t>
            </a:r>
            <a:r>
              <a:rPr lang="zh-CN" altLang="en-US" dirty="0" smtClean="0"/>
              <a:t>出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训练集数据去重后建立特征库，用于之后每句话的稀疏编码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2017/10/29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(C)</a:t>
            </a:r>
            <a:r>
              <a:rPr lang="en-US" altLang="zh-CN" dirty="0" err="1"/>
              <a:t>HaoChengzhu</a:t>
            </a:r>
            <a:r>
              <a:rPr lang="en-US" altLang="zh-CN" dirty="0"/>
              <a:t>, CS@HLJU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6</a:t>
            </a:fld>
            <a:r>
              <a:rPr lang="en-US" altLang="zh-CN" smtClean="0"/>
              <a:t>/22</a:t>
            </a:r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197229"/>
              </p:ext>
            </p:extLst>
          </p:nvPr>
        </p:nvGraphicFramePr>
        <p:xfrm>
          <a:off x="1221902" y="2696507"/>
          <a:ext cx="97481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4098"/>
                <a:gridCol w="4874098"/>
              </a:tblGrid>
              <a:tr h="2746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句子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所有特征</a:t>
                      </a:r>
                      <a:endParaRPr lang="zh-CN" altLang="en-US" dirty="0"/>
                    </a:p>
                  </a:txBody>
                  <a:tcPr/>
                </a:tc>
              </a:tr>
              <a:tr h="27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发动机 比较 平顺（</a:t>
                      </a:r>
                      <a:r>
                        <a:rPr lang="en-US" altLang="zh-CN" dirty="0" smtClean="0"/>
                        <a:t>positive</a:t>
                      </a:r>
                      <a:r>
                        <a:rPr lang="zh-CN" altLang="en-US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发动机，</a:t>
                      </a:r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比较，</a:t>
                      </a:r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平顺，</a:t>
                      </a:r>
                      <a:r>
                        <a:rPr lang="en-US" altLang="zh-CN" dirty="0" smtClean="0"/>
                        <a:t>bi=</a:t>
                      </a:r>
                      <a:r>
                        <a:rPr lang="zh-CN" altLang="en-US" dirty="0" smtClean="0"/>
                        <a:t>发动机</a:t>
                      </a:r>
                      <a:r>
                        <a:rPr lang="en-US" altLang="zh-CN" dirty="0" smtClean="0"/>
                        <a:t>#</a:t>
                      </a:r>
                      <a:r>
                        <a:rPr lang="zh-CN" altLang="en-US" dirty="0" smtClean="0"/>
                        <a:t>比较，</a:t>
                      </a:r>
                      <a:r>
                        <a:rPr lang="en-US" altLang="zh-CN" dirty="0" smtClean="0"/>
                        <a:t>bi=</a:t>
                      </a:r>
                      <a:r>
                        <a:rPr lang="zh-CN" altLang="en-US" dirty="0" smtClean="0"/>
                        <a:t>比较</a:t>
                      </a:r>
                      <a:r>
                        <a:rPr lang="en-US" altLang="zh-CN" dirty="0" smtClean="0"/>
                        <a:t>#</a:t>
                      </a:r>
                      <a:r>
                        <a:rPr lang="zh-CN" altLang="en-US" dirty="0" smtClean="0"/>
                        <a:t>平顺，</a:t>
                      </a:r>
                      <a:r>
                        <a:rPr lang="en-US" altLang="zh-CN" dirty="0" smtClean="0"/>
                        <a:t>tri=</a:t>
                      </a:r>
                      <a:r>
                        <a:rPr lang="zh-CN" altLang="en-US" dirty="0" smtClean="0"/>
                        <a:t>发动机</a:t>
                      </a:r>
                      <a:r>
                        <a:rPr lang="en-US" altLang="zh-CN" dirty="0" smtClean="0"/>
                        <a:t>#</a:t>
                      </a:r>
                      <a:r>
                        <a:rPr lang="zh-CN" altLang="en-US" dirty="0" smtClean="0"/>
                        <a:t>比较平顺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38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方向盘 又 大 又 重（</a:t>
                      </a:r>
                      <a:r>
                        <a:rPr lang="en-US" altLang="zh-CN" dirty="0" smtClean="0"/>
                        <a:t>negative</a:t>
                      </a:r>
                      <a:r>
                        <a:rPr lang="zh-CN" altLang="en-US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方向盘，</a:t>
                      </a:r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又，</a:t>
                      </a:r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大，</a:t>
                      </a:r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又，</a:t>
                      </a:r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重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0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35" y="0"/>
            <a:ext cx="7368986" cy="77084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为了解决特征稀疏的编码过程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333408"/>
              </p:ext>
            </p:extLst>
          </p:nvPr>
        </p:nvGraphicFramePr>
        <p:xfrm>
          <a:off x="838200" y="138747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932"/>
                <a:gridCol w="2928025"/>
                <a:gridCol w="282264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句子特征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理论上的编码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解决特征稀疏的编码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发动机，</a:t>
                      </a:r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比较，</a:t>
                      </a:r>
                      <a:r>
                        <a:rPr lang="en-US" altLang="zh-CN" dirty="0" err="1" smtClean="0"/>
                        <a:t>uni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平顺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1,1,1,0,0,0,0</a:t>
                      </a:r>
                      <a:r>
                        <a:rPr lang="zh-CN" altLang="en-US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0,1,2,</a:t>
                      </a:r>
                      <a:r>
                        <a:rPr lang="zh-CN" altLang="en-US" dirty="0" smtClean="0"/>
                        <a:t>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uni=</a:t>
                      </a:r>
                      <a:r>
                        <a:rPr lang="zh-CN" altLang="en-US" dirty="0" smtClean="0"/>
                        <a:t>方向盘，</a:t>
                      </a:r>
                      <a:r>
                        <a:rPr lang="en-US" altLang="zh-CN" dirty="0" smtClean="0"/>
                        <a:t>uni=</a:t>
                      </a:r>
                      <a:r>
                        <a:rPr lang="zh-CN" altLang="en-US" dirty="0" smtClean="0"/>
                        <a:t>又，</a:t>
                      </a:r>
                      <a:r>
                        <a:rPr lang="en-US" altLang="zh-CN" dirty="0" smtClean="0"/>
                        <a:t>uni=</a:t>
                      </a:r>
                      <a:r>
                        <a:rPr lang="zh-CN" altLang="en-US" dirty="0" smtClean="0"/>
                        <a:t>大，</a:t>
                      </a:r>
                      <a:r>
                        <a:rPr lang="en-US" altLang="zh-CN" dirty="0" smtClean="0"/>
                        <a:t>uni=</a:t>
                      </a:r>
                      <a:r>
                        <a:rPr lang="zh-CN" altLang="en-US" dirty="0" smtClean="0"/>
                        <a:t>又，</a:t>
                      </a:r>
                      <a:r>
                        <a:rPr lang="en-US" altLang="zh-CN" dirty="0" smtClean="0"/>
                        <a:t>uni=</a:t>
                      </a:r>
                      <a:r>
                        <a:rPr lang="zh-CN" altLang="en-US" dirty="0" smtClean="0"/>
                        <a:t>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0,0,0,1,2,1,1,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3,4,4,5,6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(C)</a:t>
            </a:r>
            <a:r>
              <a:rPr lang="en-US" altLang="zh-CN" dirty="0" err="1"/>
              <a:t>HaoChengzhu</a:t>
            </a:r>
            <a:r>
              <a:rPr lang="en-US" altLang="zh-CN" dirty="0"/>
              <a:t>, CS@HLJU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7</a:t>
            </a:fld>
            <a:r>
              <a:rPr lang="en-US" altLang="zh-CN" smtClean="0"/>
              <a:t>/22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2947186"/>
            <a:ext cx="6042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对句子的标签特征进行</a:t>
            </a:r>
            <a:r>
              <a:rPr lang="en-US" altLang="zh-CN" sz="2800" dirty="0" smtClean="0"/>
              <a:t>ONE-HOT</a:t>
            </a:r>
            <a:r>
              <a:rPr lang="zh-CN" altLang="en-US" sz="2800" dirty="0" smtClean="0"/>
              <a:t>编码</a:t>
            </a:r>
            <a:endParaRPr lang="zh-CN" altLang="en-US" sz="28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70133"/>
              </p:ext>
            </p:extLst>
          </p:nvPr>
        </p:nvGraphicFramePr>
        <p:xfrm>
          <a:off x="838200" y="393912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标签特征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ONE-HOT</a:t>
                      </a:r>
                      <a:r>
                        <a:rPr lang="zh-CN" altLang="en-US" dirty="0" smtClean="0"/>
                        <a:t>编码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positive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1,0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negative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0,1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2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训练过程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(C)</a:t>
            </a:r>
            <a:r>
              <a:rPr lang="en-US" altLang="zh-CN" dirty="0" err="1"/>
              <a:t>HaoChengzhu</a:t>
            </a:r>
            <a:r>
              <a:rPr lang="en-US" altLang="zh-CN" dirty="0"/>
              <a:t>, CS@HLJU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8</a:t>
            </a:fld>
            <a:r>
              <a:rPr lang="en-US" altLang="zh-CN" smtClean="0"/>
              <a:t>/22</a:t>
            </a:r>
            <a:endParaRPr lang="en-US" altLang="zh-CN" dirty="0"/>
          </a:p>
        </p:txBody>
      </p:sp>
      <p:pic>
        <p:nvPicPr>
          <p:cNvPr id="7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407" y="1185192"/>
            <a:ext cx="7266667" cy="413333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99700" y="2306020"/>
            <a:ext cx="19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矩阵乘法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5654" y="2882526"/>
            <a:ext cx="19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概率化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786406" y="2374695"/>
                <a:ext cx="738660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mbria Math" panose="02040503050406030204" pitchFamily="18" charset="0"/>
                  </a:rPr>
                  <a:t>			for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 entity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b="1" dirty="0">
                    <a:latin typeface="Cambria Math" panose="02040503050406030204" pitchFamily="18" charset="0"/>
                  </a:rPr>
                  <a:t>in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all_entities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entity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features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//forward</a:t>
                </a:r>
              </a:p>
              <a:p>
                <a:r>
                  <a:rPr lang="en-US" altLang="zh-CN" dirty="0"/>
                  <a:t>			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𝑆𝑜𝑓𝑡𝑚𝑎𝑥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// backward</a:t>
                </a:r>
              </a:p>
              <a:p>
                <a:r>
                  <a:rPr lang="en-US" altLang="zh-CN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 //update W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406" y="2374695"/>
                <a:ext cx="7386606" cy="1754326"/>
              </a:xfrm>
              <a:prstGeom prst="rect">
                <a:avLst/>
              </a:prstGeom>
              <a:blipFill rotWithShape="0">
                <a:blip r:embed="rId3"/>
                <a:stretch>
                  <a:fillRect t="-2439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8004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越小，代表模型对训练集的实体拟合的越</a:t>
                </a:r>
                <a:r>
                  <a:rPr lang="zh-CN" altLang="en-US" dirty="0" smtClean="0"/>
                  <a:t>好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目标：最小化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表示该实体是第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种类别的</a:t>
                </a:r>
                <a:r>
                  <a:rPr lang="zh-CN" altLang="en-US" dirty="0" smtClean="0"/>
                  <a:t>概率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对于二分类来说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若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），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8004"/>
                <a:ext cx="10515600" cy="4351338"/>
              </a:xfrm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(C)</a:t>
            </a:r>
            <a:r>
              <a:rPr lang="en-US" altLang="zh-CN" dirty="0" err="1"/>
              <a:t>HaoChengzhu</a:t>
            </a:r>
            <a:r>
              <a:rPr lang="en-US" altLang="zh-CN" dirty="0"/>
              <a:t>, CS@HLJU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9</a:t>
            </a:fld>
            <a:r>
              <a:rPr lang="en-US" altLang="zh-CN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274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458</Words>
  <Application>Microsoft Office PowerPoint</Application>
  <PresentationFormat>宽屏</PresentationFormat>
  <Paragraphs>122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提取“离散特征” 的  最大熵分类器</vt:lpstr>
      <vt:lpstr>什么是离散特征？如何提取？</vt:lpstr>
      <vt:lpstr>PowerPoint 演示文稿</vt:lpstr>
      <vt:lpstr>什么是最大熵分类器？</vt:lpstr>
      <vt:lpstr>设计思路</vt:lpstr>
      <vt:lpstr>1.用特征模板提取特征</vt:lpstr>
      <vt:lpstr>3.为了解决特征稀疏的编码过程</vt:lpstr>
      <vt:lpstr>4.训练过程</vt:lpstr>
      <vt:lpstr>目标函数</vt:lpstr>
      <vt:lpstr>计算矩阵乘法</vt:lpstr>
      <vt:lpstr>计算概率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黑鱼</dc:creator>
  <cp:lastModifiedBy>Microsoft 帐户</cp:lastModifiedBy>
  <cp:revision>468</cp:revision>
  <dcterms:created xsi:type="dcterms:W3CDTF">2013-07-19T15:10:00Z</dcterms:created>
  <dcterms:modified xsi:type="dcterms:W3CDTF">2017-10-29T04:39:07Z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