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30"/>
  </p:notesMasterIdLst>
  <p:handoutMasterIdLst>
    <p:handoutMasterId r:id="rId131"/>
  </p:handoutMasterIdLst>
  <p:sldIdLst>
    <p:sldId id="280" r:id="rId2"/>
    <p:sldId id="433" r:id="rId3"/>
    <p:sldId id="557" r:id="rId4"/>
    <p:sldId id="629" r:id="rId5"/>
    <p:sldId id="630" r:id="rId6"/>
    <p:sldId id="576" r:id="rId7"/>
    <p:sldId id="577" r:id="rId8"/>
    <p:sldId id="558" r:id="rId9"/>
    <p:sldId id="674" r:id="rId10"/>
    <p:sldId id="675" r:id="rId11"/>
    <p:sldId id="638" r:id="rId12"/>
    <p:sldId id="559" r:id="rId13"/>
    <p:sldId id="560" r:id="rId14"/>
    <p:sldId id="561" r:id="rId15"/>
    <p:sldId id="633" r:id="rId16"/>
    <p:sldId id="562" r:id="rId17"/>
    <p:sldId id="580" r:id="rId18"/>
    <p:sldId id="635" r:id="rId19"/>
    <p:sldId id="636" r:id="rId20"/>
    <p:sldId id="637" r:id="rId21"/>
    <p:sldId id="673" r:id="rId22"/>
    <p:sldId id="634" r:id="rId23"/>
    <p:sldId id="639" r:id="rId24"/>
    <p:sldId id="581" r:id="rId25"/>
    <p:sldId id="641" r:id="rId26"/>
    <p:sldId id="642" r:id="rId27"/>
    <p:sldId id="582" r:id="rId28"/>
    <p:sldId id="685" r:id="rId29"/>
    <p:sldId id="644" r:id="rId30"/>
    <p:sldId id="645" r:id="rId31"/>
    <p:sldId id="647" r:id="rId32"/>
    <p:sldId id="583" r:id="rId33"/>
    <p:sldId id="585" r:id="rId34"/>
    <p:sldId id="584" r:id="rId35"/>
    <p:sldId id="586" r:id="rId36"/>
    <p:sldId id="587" r:id="rId37"/>
    <p:sldId id="588" r:id="rId38"/>
    <p:sldId id="590" r:id="rId39"/>
    <p:sldId id="591" r:id="rId40"/>
    <p:sldId id="589" r:id="rId41"/>
    <p:sldId id="594" r:id="rId42"/>
    <p:sldId id="593" r:id="rId43"/>
    <p:sldId id="601" r:id="rId44"/>
    <p:sldId id="599" r:id="rId45"/>
    <p:sldId id="600" r:id="rId46"/>
    <p:sldId id="602" r:id="rId47"/>
    <p:sldId id="604" r:id="rId48"/>
    <p:sldId id="646" r:id="rId49"/>
    <p:sldId id="605" r:id="rId50"/>
    <p:sldId id="608" r:id="rId51"/>
    <p:sldId id="611" r:id="rId52"/>
    <p:sldId id="610" r:id="rId53"/>
    <p:sldId id="603" r:id="rId54"/>
    <p:sldId id="607" r:id="rId55"/>
    <p:sldId id="654" r:id="rId56"/>
    <p:sldId id="653" r:id="rId57"/>
    <p:sldId id="648" r:id="rId58"/>
    <p:sldId id="563" r:id="rId59"/>
    <p:sldId id="614" r:id="rId60"/>
    <p:sldId id="615" r:id="rId61"/>
    <p:sldId id="686" r:id="rId62"/>
    <p:sldId id="649" r:id="rId63"/>
    <p:sldId id="617" r:id="rId64"/>
    <p:sldId id="655" r:id="rId65"/>
    <p:sldId id="687" r:id="rId66"/>
    <p:sldId id="656" r:id="rId67"/>
    <p:sldId id="643" r:id="rId68"/>
    <p:sldId id="613" r:id="rId69"/>
    <p:sldId id="689" r:id="rId70"/>
    <p:sldId id="690" r:id="rId71"/>
    <p:sldId id="650" r:id="rId72"/>
    <p:sldId id="651" r:id="rId73"/>
    <p:sldId id="652" r:id="rId74"/>
    <p:sldId id="682" r:id="rId75"/>
    <p:sldId id="683" r:id="rId76"/>
    <p:sldId id="612" r:id="rId77"/>
    <p:sldId id="616" r:id="rId78"/>
    <p:sldId id="618" r:id="rId79"/>
    <p:sldId id="567" r:id="rId80"/>
    <p:sldId id="609" r:id="rId81"/>
    <p:sldId id="692" r:id="rId82"/>
    <p:sldId id="693" r:id="rId83"/>
    <p:sldId id="691" r:id="rId84"/>
    <p:sldId id="657" r:id="rId85"/>
    <p:sldId id="694" r:id="rId86"/>
    <p:sldId id="564" r:id="rId87"/>
    <p:sldId id="695" r:id="rId88"/>
    <p:sldId id="696" r:id="rId89"/>
    <p:sldId id="697" r:id="rId90"/>
    <p:sldId id="684" r:id="rId91"/>
    <p:sldId id="565" r:id="rId92"/>
    <p:sldId id="698" r:id="rId93"/>
    <p:sldId id="569" r:id="rId94"/>
    <p:sldId id="699" r:id="rId95"/>
    <p:sldId id="622" r:id="rId96"/>
    <p:sldId id="658" r:id="rId97"/>
    <p:sldId id="623" r:id="rId98"/>
    <p:sldId id="701" r:id="rId99"/>
    <p:sldId id="700" r:id="rId100"/>
    <p:sldId id="661" r:id="rId101"/>
    <p:sldId id="702" r:id="rId102"/>
    <p:sldId id="571" r:id="rId103"/>
    <p:sldId id="570" r:id="rId104"/>
    <p:sldId id="703" r:id="rId105"/>
    <p:sldId id="662" r:id="rId106"/>
    <p:sldId id="664" r:id="rId107"/>
    <p:sldId id="704" r:id="rId108"/>
    <p:sldId id="665" r:id="rId109"/>
    <p:sldId id="705" r:id="rId110"/>
    <p:sldId id="663" r:id="rId111"/>
    <p:sldId id="572" r:id="rId112"/>
    <p:sldId id="573" r:id="rId113"/>
    <p:sldId id="574" r:id="rId114"/>
    <p:sldId id="575" r:id="rId115"/>
    <p:sldId id="666" r:id="rId116"/>
    <p:sldId id="676" r:id="rId117"/>
    <p:sldId id="677" r:id="rId118"/>
    <p:sldId id="678" r:id="rId119"/>
    <p:sldId id="679" r:id="rId120"/>
    <p:sldId id="680" r:id="rId121"/>
    <p:sldId id="681" r:id="rId122"/>
    <p:sldId id="667" r:id="rId123"/>
    <p:sldId id="668" r:id="rId124"/>
    <p:sldId id="669" r:id="rId125"/>
    <p:sldId id="670" r:id="rId126"/>
    <p:sldId id="671" r:id="rId127"/>
    <p:sldId id="619" r:id="rId128"/>
    <p:sldId id="672" r:id="rId129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97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floa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D%D0%BA%D1%81%D0%BF%D0%BE%D0%BD%D0%B5%D0%BD%D1%86%D0%B8%D0%B0%D0%BB%D1%8C%D0%BD%D0%B0%D1%8F_%D0%B7%D0%B0%D0%BF%D0%B8%D1%81%D1%8C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B%D0%BB%D0%B5%D0%BA%D1%86%D0%B8%D1%8F_(%D0%BF%D1%80%D0%BE%D0%B3%D1%80%D0%B0%D0%BC%D0%BC%D0%B8%D1%80%D0%BE%D0%B2%D0%B0%D0%BD%D0%B8%D0%B5)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st.ru/ispolzuem-zip-dlya-parnoj-iteraczii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8%D0%BF_%D0%B4%D0%B0%D0%BD%D0%BD%D1%8B%D1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sseq-common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-python.ru/tutorial/strokovye-bajtovye-literaly/" TargetMode="External"/><Relationship Id="rId4" Type="http://schemas.openxmlformats.org/officeDocument/2006/relationships/hyperlink" Target="https://docs.python.org/3/glossary.html#term-bytes-like-objec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vstroennye-funktsii-interpretatora-python/klass-bytes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3_01.html#id64" TargetMode="Externa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3_01.html#id64" TargetMode="Externa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z.net/references/named/slice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ythonz.net/references/named/none/" TargetMode="External"/><Relationship Id="rId5" Type="http://schemas.openxmlformats.org/officeDocument/2006/relationships/hyperlink" Target="https://pythonz.net/references/named/pass/" TargetMode="External"/><Relationship Id="rId4" Type="http://schemas.openxmlformats.org/officeDocument/2006/relationships/hyperlink" Target="https://pythonz.net/references/named/object.__getitem__/" TargetMode="Externa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часто используемый тип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представляет числа с плавающей точкой двойной точности, диапазон значений которых зависит от компилятора, применявшегося для компиляции интерпретатора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Числа типа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записываются с десятичной точкой или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экспоненциальной форме записи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чисел с плавающей точкой существует ряд нюансов: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машинном представлении такие хранятся как двоичные числа. Это означает, что одни дробные значения могут быть представлены точно (такие как 0.5), а другие - только приблизительно (такие как 0.1 и 0.2, например, их сумма будет равна не 0.3, а 0.30000000000000004);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представления используется фиксированное число битов, поэтому существует ограничение на количество цифр в представлении таких чисел.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этим числа типа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могут надежно сравниваться на равенство значений, т.к. имеют ограниченную точность. Проблема потери точности - это не проблема, свойственная только языку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особенность компьютерного представления чисел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- целочисленное деление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Коллекции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группа типов данных, которые содержат в себе другие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Списки встроены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поэтому язык предоставляет специальный синтаксис для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списков —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списковые литералы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 </a:t>
            </a:r>
            <a:r>
              <a:rPr lang="ru-RU" dirty="0" smtClean="0"/>
              <a:t>[1, 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литерал списка.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Пустой список создается с помощью пустых квадратных скобок или функции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массивах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работать с которыми можно после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импорта модуля </a:t>
            </a:r>
            <a:r>
              <a:rPr lang="en-US" dirty="0" smtClean="0"/>
              <a:t>array</a:t>
            </a:r>
            <a:r>
              <a:rPr lang="ru-RU" dirty="0" smtClean="0"/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почитать здесь: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https://pythonist.ru/massiv-v-python/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Списки встроены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поэтому язык предоставляет специальный синтаксис для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списков —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списковые литералы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 </a:t>
            </a:r>
            <a:r>
              <a:rPr lang="ru-RU" dirty="0" smtClean="0"/>
              <a:t>[1, 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литерал списка.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Пустой список создается с помощью пустых квадратных скобок или функции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массивах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работать с которыми можно после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импорта модуля </a:t>
            </a:r>
            <a:r>
              <a:rPr lang="en-US" dirty="0" smtClean="0"/>
              <a:t>array</a:t>
            </a:r>
            <a:r>
              <a:rPr lang="ru-RU" dirty="0" smtClean="0"/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почитать здесь: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https://pythonist.ru/massiv-v-python/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4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6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append() method adds a single element to the end of a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extend() method adds multiple items.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9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Доп. Примеры: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https://pythonist.ru/funkcziya-sum-v-python/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 списков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= [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2, 3],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[4, 5, 6],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[7, 8, 9],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(matrix, [])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[1, 2, 3, 4, 5, 6, 7, 8, 9]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2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https://pythonru.com/uroki/funkcija-zip-dlja-nachinajushhih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 </a:t>
            </a:r>
            <a:r>
              <a:rPr lang="ru-RU" dirty="0" err="1" smtClean="0"/>
              <a:t>zip</a:t>
            </a:r>
            <a:r>
              <a:rPr lang="ru-RU" dirty="0" smtClean="0"/>
              <a:t>()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Python создает итератор, который объединяет элементы из нескольких источников данных. Эта функция работает со списками, кортежами, множествами и словарями для создания списков или кортежей, включающих все эти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5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english</a:t>
            </a:r>
            <a:r>
              <a:rPr lang="en-US" dirty="0" smtClean="0"/>
              <a:t> = 'Monday', 'Tuesday', 'Wednesday'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french</a:t>
            </a:r>
            <a:r>
              <a:rPr lang="en-US" dirty="0" smtClean="0"/>
              <a:t> = '</a:t>
            </a:r>
            <a:r>
              <a:rPr lang="en-US" dirty="0" err="1" smtClean="0"/>
              <a:t>Lundi</a:t>
            </a:r>
            <a:r>
              <a:rPr lang="en-US" dirty="0" smtClean="0"/>
              <a:t>', 'Mardi', '</a:t>
            </a:r>
            <a:r>
              <a:rPr lang="en-US" dirty="0" err="1" smtClean="0"/>
              <a:t>Mercredi</a:t>
            </a:r>
            <a:r>
              <a:rPr lang="en-US" dirty="0" smtClean="0"/>
              <a:t>'</a:t>
            </a:r>
          </a:p>
          <a:p>
            <a:r>
              <a:rPr lang="ru-RU" dirty="0" smtClean="0"/>
              <a:t>Теперь используем функцию </a:t>
            </a:r>
            <a:r>
              <a:rPr lang="en-US" dirty="0" smtClean="0"/>
              <a:t>zip(), </a:t>
            </a:r>
            <a:r>
              <a:rPr lang="ru-RU" dirty="0" smtClean="0"/>
              <a:t>чтобы объединить эти кортежи в пару. Значение, возвращаемое функцией </a:t>
            </a:r>
            <a:r>
              <a:rPr lang="en-US" dirty="0" smtClean="0"/>
              <a:t>zip(), </a:t>
            </a:r>
            <a:r>
              <a:rPr lang="ru-RU" dirty="0" smtClean="0"/>
              <a:t>само по себе не является списком или кортежем, но его можно преобразовать в любую из этих последовательностей:</a:t>
            </a:r>
          </a:p>
          <a:p>
            <a:r>
              <a:rPr lang="ru-RU" dirty="0" smtClean="0"/>
              <a:t>&gt;&gt;&gt; </a:t>
            </a:r>
            <a:r>
              <a:rPr lang="en-US" dirty="0" smtClean="0"/>
              <a:t>list(zip(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french</a:t>
            </a:r>
            <a:r>
              <a:rPr lang="en-US" dirty="0" smtClean="0"/>
              <a:t>))</a:t>
            </a:r>
          </a:p>
          <a:p>
            <a:r>
              <a:rPr lang="en-US" dirty="0" smtClean="0"/>
              <a:t>[('Monday', '</a:t>
            </a:r>
            <a:r>
              <a:rPr lang="en-US" dirty="0" err="1" smtClean="0"/>
              <a:t>Lundi</a:t>
            </a:r>
            <a:r>
              <a:rPr lang="en-US" dirty="0" smtClean="0"/>
              <a:t>'), ('Tuesday', 'Mardi'), ('Wednesday', '</a:t>
            </a:r>
            <a:r>
              <a:rPr lang="en-US" dirty="0" err="1" smtClean="0"/>
              <a:t>Mercredi</a:t>
            </a:r>
            <a:r>
              <a:rPr lang="en-US" dirty="0" smtClean="0"/>
              <a:t>')]</a:t>
            </a:r>
          </a:p>
          <a:p>
            <a:r>
              <a:rPr lang="ru-RU" dirty="0" smtClean="0"/>
              <a:t>Передайте результат работы функции </a:t>
            </a:r>
            <a:r>
              <a:rPr lang="en-US" dirty="0" smtClean="0"/>
              <a:t>zip() </a:t>
            </a:r>
            <a:r>
              <a:rPr lang="ru-RU" dirty="0" smtClean="0"/>
              <a:t>непосредственно функции </a:t>
            </a:r>
            <a:r>
              <a:rPr lang="en-US" dirty="0" err="1" smtClean="0"/>
              <a:t>dict</a:t>
            </a:r>
            <a:r>
              <a:rPr lang="en-US" dirty="0" smtClean="0"/>
              <a:t>() –</a:t>
            </a:r>
            <a:r>
              <a:rPr lang="en-US" baseline="0" dirty="0" smtClean="0"/>
              <a:t> </a:t>
            </a:r>
            <a:r>
              <a:rPr lang="ru-RU" baseline="0" dirty="0" smtClean="0"/>
              <a:t>конвертация в</a:t>
            </a:r>
            <a:r>
              <a:rPr lang="ru-RU" dirty="0" smtClean="0"/>
              <a:t>  словарь:</a:t>
            </a:r>
          </a:p>
          <a:p>
            <a:r>
              <a:rPr lang="ru-RU" dirty="0" smtClean="0"/>
              <a:t>&gt;&gt;&gt; </a:t>
            </a:r>
            <a:r>
              <a:rPr lang="en-US" dirty="0" err="1" smtClean="0"/>
              <a:t>dict</a:t>
            </a:r>
            <a:r>
              <a:rPr lang="en-US" dirty="0" smtClean="0"/>
              <a:t>(zip(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french</a:t>
            </a:r>
            <a:r>
              <a:rPr lang="en-US" dirty="0" smtClean="0"/>
              <a:t>))</a:t>
            </a:r>
          </a:p>
          <a:p>
            <a:r>
              <a:rPr lang="en-US" dirty="0" smtClean="0"/>
              <a:t>{'Monday': '</a:t>
            </a:r>
            <a:r>
              <a:rPr lang="en-US" dirty="0" err="1" smtClean="0"/>
              <a:t>Lundi</a:t>
            </a:r>
            <a:r>
              <a:rPr lang="en-US" dirty="0" smtClean="0"/>
              <a:t>', 'Tuesday': 'Mardi', 'Wednesday': '</a:t>
            </a:r>
            <a:r>
              <a:rPr lang="en-US" dirty="0" err="1" smtClean="0"/>
              <a:t>Mercredi</a:t>
            </a:r>
            <a:r>
              <a:rPr lang="en-US" dirty="0" smtClean="0"/>
              <a:t>'}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есть список кортежей (упакованных), которые нужно разделить, можно использовать специальный оператор функции </a:t>
            </a:r>
            <a:r>
              <a:rPr lang="ru-RU" dirty="0" err="1" smtClean="0"/>
              <a:t>zip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оператор-звездочка (</a:t>
            </a:r>
            <a:r>
              <a:rPr lang="ru-RU" dirty="0" smtClean="0"/>
              <a:t>*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Нахождение скалярного произведения двух последовательностей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извлечь последовательные пары значений, мы можем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zip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воспользуемся генератором для умножения каждой пары значений. Наконец,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поможет суммировать произведения: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(1, 2, 3)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(4, 5, 6)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* y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x, y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Тип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характеристика, определяющая: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множество допустимых значений, которые могут принимать данные, принадлежащие к этому типу (например, объект типа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Целое число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принимать только целочисленные значения в определенном диапазоне);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операций, которые можно осуществлять над данными, принадлежащими к этому типу (например, объекты типа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Целое число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умеют складываться, умножаться и т.д.).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Python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строки с префиксом r или R, такие как r'...' и r"...", называются необработанными строками и обрабатывают обратную косую черту \ как буквальные символы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 Необработанные строки полезны при обработке строк, в которых используется много обратных косых черт, таких как пути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шаблоны регулярных выражений.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https://note.nkmk.me/en/python-raw-string-escape/#:~:text=In%20Python%2C%20strings%20prefixed%20with,paths%20and%20regular%20expression%20patterns.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ormat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замены %-форматированию. Он также поддерживает передачу значений по позиции и по имени.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f-строки делают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 значения переменных, которые есть в текущей области видимости, и подставляют их в строку. В самой строке вам лишь нужно указать имя этой переменной в фигурных скобках.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поддерживают расширенное форматирование чисел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https://shultais.education/blog/python-f-strings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56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https://www.python.org/dev/peps/pep-0498/</a:t>
            </a:r>
          </a:p>
          <a:p>
            <a:r>
              <a:rPr lang="en-US" dirty="0" smtClean="0"/>
              <a:t>https://pythonpip.ru/osnovy/operator-s-v-python-formatirovanie-stroke</a:t>
            </a:r>
          </a:p>
          <a:p>
            <a:endParaRPr lang="en-US" dirty="0" smtClean="0"/>
          </a:p>
          <a:p>
            <a:r>
              <a:rPr lang="en-US" dirty="0" smtClean="0"/>
              <a:t># Declaring multiple string variables </a:t>
            </a:r>
          </a:p>
          <a:p>
            <a:r>
              <a:rPr lang="en-US" dirty="0" smtClean="0"/>
              <a:t>mkr1 = "Hey" </a:t>
            </a:r>
          </a:p>
          <a:p>
            <a:r>
              <a:rPr lang="en-US" dirty="0" smtClean="0"/>
              <a:t>mkr2 = "Python" </a:t>
            </a:r>
          </a:p>
          <a:p>
            <a:r>
              <a:rPr lang="en-US" dirty="0" smtClean="0"/>
              <a:t>mkr3 = "Developers" </a:t>
            </a:r>
          </a:p>
          <a:p>
            <a:r>
              <a:rPr lang="en-US" dirty="0" smtClean="0"/>
              <a:t>mkr4 = "Welcome" </a:t>
            </a:r>
          </a:p>
          <a:p>
            <a:r>
              <a:rPr lang="en-US" dirty="0" smtClean="0"/>
              <a:t>mkr5 = "to" </a:t>
            </a:r>
          </a:p>
          <a:p>
            <a:r>
              <a:rPr lang="en-US" dirty="0" smtClean="0"/>
              <a:t>mkr6 = "</a:t>
            </a:r>
            <a:r>
              <a:rPr lang="en-US" dirty="0" err="1" smtClean="0"/>
              <a:t>JavaTpoint</a:t>
            </a:r>
            <a:r>
              <a:rPr lang="en-US" dirty="0" smtClean="0"/>
              <a:t>" </a:t>
            </a:r>
          </a:p>
          <a:p>
            <a:r>
              <a:rPr lang="en-US" dirty="0" smtClean="0"/>
              <a:t># Mapping multiple string variables into a single string </a:t>
            </a:r>
          </a:p>
          <a:p>
            <a:r>
              <a:rPr lang="en-US" dirty="0" err="1" smtClean="0"/>
              <a:t>ResultantStr</a:t>
            </a:r>
            <a:r>
              <a:rPr lang="en-US" dirty="0" smtClean="0"/>
              <a:t> = "%s %s %s %s %s %s" %(mkr1, mkr2, mkr3, mkr4, mkr5, mkr6) </a:t>
            </a:r>
          </a:p>
          <a:p>
            <a:r>
              <a:rPr lang="en-US" dirty="0" smtClean="0"/>
              <a:t># Printing result in output </a:t>
            </a:r>
          </a:p>
          <a:p>
            <a:r>
              <a:rPr lang="en-US" dirty="0" smtClean="0"/>
              <a:t>print("Resultant mapped string using '%s' operator: ") 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ResultantStr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Declaring a </a:t>
            </a:r>
            <a:r>
              <a:rPr lang="en-US" dirty="0" err="1" smtClean="0"/>
              <a:t>dict</a:t>
            </a:r>
            <a:r>
              <a:rPr lang="en-US" dirty="0" smtClean="0"/>
              <a:t> variable with multiple string variable in it </a:t>
            </a:r>
          </a:p>
          <a:p>
            <a:r>
              <a:rPr lang="en-US" dirty="0" err="1" smtClean="0"/>
              <a:t>ADict</a:t>
            </a:r>
            <a:r>
              <a:rPr lang="en-US" dirty="0" smtClean="0"/>
              <a:t> = {'mkr1': 'at', </a:t>
            </a:r>
          </a:p>
          <a:p>
            <a:r>
              <a:rPr lang="en-US" dirty="0" smtClean="0"/>
              <a:t>               'mkr2': '</a:t>
            </a:r>
            <a:r>
              <a:rPr lang="en-US" dirty="0" err="1" smtClean="0"/>
              <a:t>JavaTpoint</a:t>
            </a:r>
            <a:r>
              <a:rPr lang="en-US" dirty="0" smtClean="0"/>
              <a:t>',  </a:t>
            </a:r>
          </a:p>
          <a:p>
            <a:r>
              <a:rPr lang="en-US" dirty="0" smtClean="0"/>
              <a:t>               'mkr3': 'Learning', </a:t>
            </a:r>
          </a:p>
          <a:p>
            <a:r>
              <a:rPr lang="en-US" dirty="0" smtClean="0"/>
              <a:t>               'mkr4':'operator', </a:t>
            </a:r>
          </a:p>
          <a:p>
            <a:r>
              <a:rPr lang="en-US" dirty="0" smtClean="0"/>
              <a:t>               'mkr5':'concept', </a:t>
            </a:r>
          </a:p>
          <a:p>
            <a:r>
              <a:rPr lang="en-US" dirty="0" smtClean="0"/>
              <a:t>               'mkr6': '%s'} </a:t>
            </a:r>
          </a:p>
          <a:p>
            <a:r>
              <a:rPr lang="en-US" dirty="0" smtClean="0"/>
              <a:t># Mapping a string with string variables in dictionary </a:t>
            </a:r>
          </a:p>
          <a:p>
            <a:r>
              <a:rPr lang="en-US" dirty="0" err="1" smtClean="0"/>
              <a:t>ResultantStr</a:t>
            </a:r>
            <a:r>
              <a:rPr lang="en-US" dirty="0" smtClean="0"/>
              <a:t> = "%(mkr3)s %(mkr6)s %(mkr4)s %(mkr5)s %(mkr1)s %(mkr2)s" % </a:t>
            </a:r>
            <a:r>
              <a:rPr lang="en-US" dirty="0" err="1" smtClean="0"/>
              <a:t>ADict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# Printing result in output </a:t>
            </a:r>
          </a:p>
          <a:p>
            <a:r>
              <a:rPr lang="en-US" dirty="0" smtClean="0"/>
              <a:t>print("Resultant mapped string with ordered variable from dictionary: ") 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ResultantStr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9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84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 слова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 – это сырые строки (необработанные строки).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Нужны для того, чтобы слеш \ не вызывал экранирование символов.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Популярные примеры \n, \t. Если у вас в строке есть \, который нужен сам по себе, то его нужно дополнительно экранировать самим \.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"C:\\Users\\Foo"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 текст станет более человеко-читаемый: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r"C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:\Users\Foo"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Сырые строки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строки, в которых обратный слеш (\) не модифицирует следующий за ним символ.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 </a:t>
            </a:r>
            <a:r>
              <a:rPr lang="ru-RU" dirty="0" err="1" smtClean="0"/>
              <a:t>abc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ru-RU" dirty="0" smtClean="0"/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И: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 </a:t>
            </a:r>
            <a:r>
              <a:rPr lang="ru-RU" dirty="0" err="1" smtClean="0"/>
              <a:t>abc</a:t>
            </a:r>
            <a:r>
              <a:rPr lang="ru-RU" dirty="0" smtClean="0"/>
              <a:t>\n123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видно,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 \n – 2 символа, для обычных строк – 1 символ.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https://docs.python.org/3/tutorial/introduction.html?highlight=raw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4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11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25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https://docs.python.org/3/library/stdtypes.html#string-methods</a:t>
            </a:r>
            <a:r>
              <a:rPr lang="ru-RU" dirty="0" smtClean="0"/>
              <a:t> – еще</a:t>
            </a:r>
            <a:r>
              <a:rPr lang="ru-RU" baseline="0" dirty="0" smtClean="0"/>
              <a:t> больше методов для работы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4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maxsplit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 ‒ -1, что означает отсутствие ограничения на количество разделений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https://pythonstart.ru/string/metod-str-split-python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Коллекция - объект, основным предназначением которого является хранение объектов и предоставление к ним доступа.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78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https://note.nkmk.me/en/python-format-zero-hex/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0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4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text= 'Love*thy*neighbor'</a:t>
            </a:r>
          </a:p>
          <a:p>
            <a:r>
              <a:rPr lang="en-US" dirty="0" smtClean="0"/>
              <a:t># splits at space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text.rsplit</a:t>
            </a:r>
            <a:r>
              <a:rPr lang="en-US" dirty="0" smtClean="0"/>
              <a:t>('*'))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3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встроены в язык и создаются с помощью своих собственных литералов. Выражение в круглых скобках </a:t>
            </a:r>
            <a:r>
              <a:rPr lang="ru-RU" dirty="0" smtClean="0"/>
              <a:t>("</a:t>
            </a:r>
            <a:r>
              <a:rPr lang="ru-RU" dirty="0" err="1" smtClean="0"/>
              <a:t>foo</a:t>
            </a:r>
            <a:r>
              <a:rPr lang="ru-RU" dirty="0" smtClean="0"/>
              <a:t>", 42)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литерал кортежа.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12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1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9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27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81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все операции, общие для последовательностей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изменения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# 10 чисел (от 0 до 9), начиная с 0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(10))</a:t>
            </a:r>
          </a:p>
          <a:p>
            <a:r>
              <a:rPr lang="ru-RU" dirty="0" smtClean="0"/>
              <a:t>(0, 1, 2, 3, 4, 5, 6, 7, 8, 9)</a:t>
            </a:r>
          </a:p>
          <a:p>
            <a:endParaRPr lang="ru-RU" dirty="0" smtClean="0"/>
          </a:p>
          <a:p>
            <a:r>
              <a:rPr lang="ru-RU" dirty="0" smtClean="0"/>
              <a:t># 10 чисел (от 1 до 10), начиная с 1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11))</a:t>
            </a:r>
          </a:p>
          <a:p>
            <a:r>
              <a:rPr lang="ru-RU" dirty="0" smtClean="0"/>
              <a:t>(1, 2, 3, 4, 5, 6, 7, 8, 9, 10)</a:t>
            </a:r>
          </a:p>
          <a:p>
            <a:endParaRPr lang="ru-RU" dirty="0" smtClean="0"/>
          </a:p>
          <a:p>
            <a:r>
              <a:rPr lang="ru-RU" dirty="0" smtClean="0"/>
              <a:t># Числа от 0 до 19 с шагом 5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5))</a:t>
            </a:r>
          </a:p>
          <a:p>
            <a:r>
              <a:rPr lang="ru-RU" dirty="0" smtClean="0"/>
              <a:t>(0, 5, 10, 15)</a:t>
            </a:r>
          </a:p>
          <a:p>
            <a:endParaRPr lang="ru-RU" dirty="0" smtClean="0"/>
          </a:p>
          <a:p>
            <a:r>
              <a:rPr lang="ru-RU" dirty="0" smtClean="0"/>
              <a:t># Числа от 0 до 20 с шагом 3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3))</a:t>
            </a:r>
          </a:p>
          <a:p>
            <a:r>
              <a:rPr lang="ru-RU" dirty="0" smtClean="0"/>
              <a:t>(0, 3, 6, 9, 12, 15, 18)</a:t>
            </a:r>
          </a:p>
          <a:p>
            <a:endParaRPr lang="ru-RU" dirty="0" smtClean="0"/>
          </a:p>
          <a:p>
            <a:r>
              <a:rPr lang="ru-RU" dirty="0" smtClean="0"/>
              <a:t># Числа от 0 до -9 с шагом -1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-10, -1))</a:t>
            </a:r>
          </a:p>
          <a:p>
            <a:r>
              <a:rPr lang="ru-RU" dirty="0" smtClean="0"/>
              <a:t>(0, -1, -2, -3, -4, -5, -6, -7, -8, -9)</a:t>
            </a:r>
          </a:p>
          <a:p>
            <a:endParaRPr lang="ru-RU" dirty="0" smtClean="0"/>
          </a:p>
          <a:p>
            <a:r>
              <a:rPr lang="ru-RU" dirty="0" smtClean="0"/>
              <a:t># Следующие 2 объекта </a:t>
            </a:r>
            <a:r>
              <a:rPr lang="ru-RU" dirty="0" err="1" smtClean="0"/>
              <a:t>range</a:t>
            </a:r>
            <a:r>
              <a:rPr lang="ru-RU" dirty="0" smtClean="0"/>
              <a:t> не содержат чисел (нет чисел от 0 до -1 с шагом 1)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(0))</a:t>
            </a:r>
          </a:p>
          <a:p>
            <a:r>
              <a:rPr lang="ru-RU" dirty="0" smtClean="0"/>
              <a:t>()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0))</a:t>
            </a:r>
          </a:p>
          <a:p>
            <a:r>
              <a:rPr lang="ru-RU" dirty="0" smtClean="0"/>
              <a:t>()</a:t>
            </a:r>
          </a:p>
          <a:p>
            <a:endParaRPr lang="ru-RU" dirty="0" smtClean="0"/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0, -1))</a:t>
            </a:r>
          </a:p>
          <a:p>
            <a:r>
              <a:rPr lang="ru-RU" dirty="0" smtClean="0"/>
              <a:t>(1,)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1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все операции, общие для последовательностей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изменения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# 10 чисел (от 0 до 9), начиная с 0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(10))</a:t>
            </a:r>
          </a:p>
          <a:p>
            <a:r>
              <a:rPr lang="ru-RU" dirty="0" smtClean="0"/>
              <a:t>(0, 1, 2, 3, 4, 5, 6, 7, 8, 9)</a:t>
            </a:r>
          </a:p>
          <a:p>
            <a:endParaRPr lang="ru-RU" dirty="0" smtClean="0"/>
          </a:p>
          <a:p>
            <a:r>
              <a:rPr lang="ru-RU" dirty="0" smtClean="0"/>
              <a:t># 10 чисел (от 1 до 10), начиная с 1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11))</a:t>
            </a:r>
          </a:p>
          <a:p>
            <a:r>
              <a:rPr lang="ru-RU" dirty="0" smtClean="0"/>
              <a:t>(1, 2, 3, 4, 5, 6, 7, 8, 9, 10)</a:t>
            </a:r>
          </a:p>
          <a:p>
            <a:endParaRPr lang="ru-RU" dirty="0" smtClean="0"/>
          </a:p>
          <a:p>
            <a:r>
              <a:rPr lang="ru-RU" dirty="0" smtClean="0"/>
              <a:t># Числа от 0 до 19 с шагом 5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5))</a:t>
            </a:r>
          </a:p>
          <a:p>
            <a:r>
              <a:rPr lang="ru-RU" dirty="0" smtClean="0"/>
              <a:t>(0, 5, 10, 15)</a:t>
            </a:r>
          </a:p>
          <a:p>
            <a:endParaRPr lang="ru-RU" dirty="0" smtClean="0"/>
          </a:p>
          <a:p>
            <a:r>
              <a:rPr lang="ru-RU" dirty="0" smtClean="0"/>
              <a:t># Числа от 0 до 20 с шагом 3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3))</a:t>
            </a:r>
          </a:p>
          <a:p>
            <a:r>
              <a:rPr lang="ru-RU" dirty="0" smtClean="0"/>
              <a:t>(0, 3, 6, 9, 12, 15, 18)</a:t>
            </a:r>
          </a:p>
          <a:p>
            <a:endParaRPr lang="ru-RU" dirty="0" smtClean="0"/>
          </a:p>
          <a:p>
            <a:r>
              <a:rPr lang="ru-RU" dirty="0" smtClean="0"/>
              <a:t># Числа от 0 до -9 с шагом -1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-10, -1))</a:t>
            </a:r>
          </a:p>
          <a:p>
            <a:r>
              <a:rPr lang="ru-RU" dirty="0" smtClean="0"/>
              <a:t>(0, -1, -2, -3, -4, -5, -6, -7, -8, -9)</a:t>
            </a:r>
          </a:p>
          <a:p>
            <a:endParaRPr lang="ru-RU" dirty="0" smtClean="0"/>
          </a:p>
          <a:p>
            <a:r>
              <a:rPr lang="ru-RU" dirty="0" smtClean="0"/>
              <a:t># Следующие 2 объекта </a:t>
            </a:r>
            <a:r>
              <a:rPr lang="ru-RU" dirty="0" err="1" smtClean="0"/>
              <a:t>range</a:t>
            </a:r>
            <a:r>
              <a:rPr lang="ru-RU" dirty="0" smtClean="0"/>
              <a:t> не содержат чисел (нет чисел от 0 до -1 с шагом 1)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(0))</a:t>
            </a:r>
          </a:p>
          <a:p>
            <a:r>
              <a:rPr lang="ru-RU" dirty="0" smtClean="0"/>
              <a:t>()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0))</a:t>
            </a:r>
          </a:p>
          <a:p>
            <a:r>
              <a:rPr lang="ru-RU" dirty="0" smtClean="0"/>
              <a:t>()</a:t>
            </a:r>
          </a:p>
          <a:p>
            <a:endParaRPr lang="ru-RU" dirty="0" smtClean="0"/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0, -1))</a:t>
            </a:r>
          </a:p>
          <a:p>
            <a:r>
              <a:rPr lang="ru-RU" dirty="0" smtClean="0"/>
              <a:t>(1,)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bytes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support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common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 operations. They interoperate not just with operands of the same type, but with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bytes-like 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Due to this flexibility, they can be freely mixed in operations without causing errors. However, the return type of the result may depend on the order of operands.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Синтаксис для байтовых литералов в основном такой же, как и для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Строковые и байтовые литералы"/>
              </a:rPr>
              <a:t>строковых литералов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исключением того, что добавляется префикс 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Одинарные кавычки: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b'still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embedded "double" quotes'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Двойные кавычки: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b"still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embedded 'single' quotes"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Тройные кавычки: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b'''3 single quotes'''b"""3 double quotes""“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9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6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2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34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литеральных форм, объекты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быть созданы с помощью встроенного класса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Класс bytes() в Python, преобразует в строку байтов."/>
              </a:rPr>
              <a:t>bytes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Класс bytes() в Python, преобразует в строку байтов.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Заполненный нулями объект байтов указанной длины: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итерируемых целых чисел: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(20)).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существующих двоичных данных через буферный протокол: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 время как байтовые литералы основаны на тексте ASCII, байтовые объекты фактически ведут себя как неизменяемые последовательности целых чисел, причем каждое значение в последовательности ограничено таким образом, что 0 &lt;= x &lt; 256, попытки нарушить это ограничение вызовут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сделано специально, чтобы подчеркнуть, что слепое применение алгоритмов обработки текста к двоичным форматам данных, которые не совместимы с ASCII, обычно приводит к повреждению данных.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err="1" smtClean="0"/>
              <a:t>bytes.fromhex</a:t>
            </a:r>
            <a:r>
              <a:rPr lang="ru-RU" dirty="0" smtClean="0"/>
              <a:t>(</a:t>
            </a:r>
            <a:r>
              <a:rPr lang="ru-RU" dirty="0" err="1" smtClean="0"/>
              <a:t>string</a:t>
            </a:r>
            <a:r>
              <a:rPr lang="ru-RU" dirty="0" smtClean="0"/>
              <a:t>)::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bytes.fromhex</a:t>
            </a:r>
            <a:r>
              <a:rPr lang="ru-RU" dirty="0" smtClean="0"/>
              <a:t>() возвращает объект </a:t>
            </a:r>
            <a:r>
              <a:rPr lang="ru-RU" dirty="0" err="1" smtClean="0"/>
              <a:t>bytes</a:t>
            </a:r>
            <a:r>
              <a:rPr lang="ru-RU" dirty="0" smtClean="0"/>
              <a:t>, декодируя данный строковый объект. Строка должна содержать две шестнадцатеричные цифры на байт, при этом пробелы ASCII игнорируются.</a:t>
            </a:r>
          </a:p>
          <a:p>
            <a:r>
              <a:rPr lang="ru-RU" dirty="0" err="1" smtClean="0"/>
              <a:t>bytes.hex</a:t>
            </a:r>
            <a:r>
              <a:rPr lang="ru-RU" dirty="0" smtClean="0"/>
              <a:t>()::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bytes.hex</a:t>
            </a:r>
            <a:r>
              <a:rPr lang="ru-RU" dirty="0" smtClean="0"/>
              <a:t>() преобразовывает объект </a:t>
            </a:r>
            <a:r>
              <a:rPr lang="ru-RU" dirty="0" err="1" smtClean="0"/>
              <a:t>bytes</a:t>
            </a:r>
            <a:r>
              <a:rPr lang="ru-RU" dirty="0" smtClean="0"/>
              <a:t> в его шестнадцатеричное представление. Возвращает строковый объект, содержащий две шестнадцатеричные цифры для каждого байта.</a:t>
            </a:r>
          </a:p>
          <a:p>
            <a:r>
              <a:rPr lang="ru-RU" dirty="0" err="1" smtClean="0"/>
              <a:t>bytes.hex</a:t>
            </a:r>
            <a:r>
              <a:rPr lang="ru-RU" dirty="0" smtClean="0"/>
              <a:t>() поддерживает необязательные параметры </a:t>
            </a:r>
            <a:r>
              <a:rPr lang="ru-RU" dirty="0" err="1" smtClean="0"/>
              <a:t>sep</a:t>
            </a:r>
            <a:r>
              <a:rPr lang="ru-RU" dirty="0" smtClean="0"/>
              <a:t> и </a:t>
            </a:r>
            <a:r>
              <a:rPr lang="ru-RU" dirty="0" err="1" smtClean="0"/>
              <a:t>bytes_per_sep</a:t>
            </a:r>
            <a:r>
              <a:rPr lang="ru-RU" dirty="0" smtClean="0"/>
              <a:t> для вставки разделителей между байтами в шестнадцатеричный вывод.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learn.ru/stroki-python/tip-dannyx-bytearray-python/#:~:text=%D0%A2%D0%B8%D0%BF%20%D0%B4%D0%B0%D0%BD%D0%BD%D1%8B%D1%85%20bytearray%20%D1%8F%D0%B2%D0%BB%D1%8F%D0%B5%D1%82%D1%81%D1%8F%20%D1%80%D0%B0%D0%B7%D0%BD%D0%BE%D0%B2%D0%B8%D0%B4%D0%BD%D0%BE%D1%81%D1%82%D1%8C%D1%8E,%D0%BC%D0%B5%D1%82%D0%BE%D0%B4%D1%8B%2C%20%D0%BF%D0%BE%D0%B7%D0%B2%D0%BE%D0%BB%D1%8F%D1%8E%D1%89%D0%B8%D0%B5%20%D0%B2%D1%8B%D0%BF%D0%BE%D0%BB%D0%BD%D1%8F%D1%82%D1%8C%20%D1%8D%D1%82%D0%B8%20%D0%B8%D0%B7%D0%BC%D0%B5%D0%BD%D0%B5%D0%BD%D0%B8%D1%8F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9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learn.ru/stroki-python/tip-dannyx-bytearray-python/#:~:text=%D0%A2%D0%B8%D0%BF%20%D0%B4%D0%B0%D0%BD%D0%BD%D1%8B%D1%85%20bytearray%20%D1%8F%D0%B2%D0%BB%D1%8F%D0%B5%D1%82%D1%81%D1%8F%20%D1%80%D0%B0%D0%B7%D0%BD%D0%BE%D0%B2%D0%B8%D0%B4%D0%BD%D0%BE%D1%81%D1%82%D1%8C%D1%8E,%D0%BC%D0%B5%D1%82%D0%BE%D0%B4%D1%8B%2C%20%D0%BF%D0%BE%D0%B7%D0%B2%D0%BE%D0%BB%D1%8F%D1%8E%D1%89%D0%B8%D0%B5%20%D0%B2%D1%8B%D0%BF%D0%BE%D0%BB%D0%BD%D1%8F%D1%82%D1%8C%20%D1%8D%D1%82%D0%B8%20%D0%B8%D0%B7%D0%BC%D0%B5%D0%BD%D0%B5%D0%BD%D0%B8%D1%8F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64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Отображение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неупорядоченная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коллекция пар элементов «ключ-значение». В разных языках синонимом отображений являются термины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хеш-таблица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ассоциативный массив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представлены единственным типом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ct"/>
              </a:rPr>
              <a:t>dict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(словарь), в котором в качестве ключа может выступать любой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хешируемый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объект, а в качестве значения - произвольный объект.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13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Отображение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неупорядоченная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коллекция пар элементов «ключ-значение». В разных языках синонимом отображений являются термины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хеш-таблица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ассоциативный массив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представлены единственным типом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ct"/>
              </a:rPr>
              <a:t>dict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(словарь), в котором в качестве ключа может выступать любой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хешируемый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объект, а в качестве значения - произвольный объект.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377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 преимуществом неизменяемых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типов является гарантия неизменяемости с момента создания: каждый использующий участок кода имеет дело с копией объекта и не может его каким-либо образом изменить.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же принцип формирует основной недостаток неизменяемых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типов: большее количество потребляемой памяти на дополнительное копирование объектов при необходимости внесения изменений.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71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01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0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часто множества используются для эффективной проверки на вхождение, удаления повторяющихся элементов а также выполнения математических операций, характерных для математических множеств (пересечение, объединение и др.)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 типа обладают различиями, схожими с различиями между списком и кортежем.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Инициализировать множество элементами можно, используя: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фигурные скобки с перечислением элементов;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функцию set(), передав в качестве аргумента любой итерируемый объект.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Следует обратить внимание, что т.к. множество - неупорядоченный набор данных,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при выводе порядок его элементов может быть произвольным.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51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часто множества используются для эффективной проверки на вхождение, удаления повторяющихся элементов а также выполнения математических операций, характерных для математических множеств (пересечение, объединение и др.)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 типа обладают различиями, схожими с различиями между списком и кортежем.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Инициализировать множество элементами можно, используя: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фигурные скобки с перечислением элементов;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функцию set(), передав в качестве аргумента любой итерируемый объект.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Следует обратить внимание, что т.к. множество - неупорядоченный набор данных,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при выводе порядок его элементов может быть произвольным.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06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87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/>
              <a:t>a = {2, 4, 6, 8, 10}</a:t>
            </a:r>
          </a:p>
          <a:p>
            <a:r>
              <a:rPr lang="en-US" dirty="0" smtClean="0"/>
              <a:t>b = set(range(11))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{8, 10, 2, 4, 6}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{0, 1, 2, 3, 4, 5, 6, 7, 8, 9, 10}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r>
              <a:rPr lang="en-US" dirty="0" err="1" smtClean="0"/>
              <a:t>b.remove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{1, 2, 3, 4, 5, 6, 7, 8, 9, 10}</a:t>
            </a:r>
          </a:p>
          <a:p>
            <a:endParaRPr lang="en-US" dirty="0" smtClean="0"/>
          </a:p>
          <a:p>
            <a:r>
              <a:rPr lang="en-US" dirty="0" err="1" smtClean="0"/>
              <a:t>a.add</a:t>
            </a:r>
            <a:r>
              <a:rPr lang="en-US" dirty="0" smtClean="0"/>
              <a:t>(12)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{2, 4, 6, 8, 10, 12}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8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1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Множества поддерживают математические операции, характерные для множеств (пересечение, объединение и др.)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set(range(11))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set([1,2,2,3])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a.union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d={7,77,777}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h={'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'gg'}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a.union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'gg', 7, 8, 9, 10,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55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06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{2, 4, 6, 8,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set(range(11))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{8, 10, 2, 4, 6}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b.remove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3, 4, 5, 6, 7, 8, 9, 10}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a.add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{2, 4, 6, 8, 10, 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&amp;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{8, 2, 10, 4, 6}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|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3, 4, 5, 6, 7, 8, 9, 10, 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9, 3, 5, 7}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82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Специальное значение, используемое для передачи различных смыслов.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Представляет специальное значение, используемое в качестве расширения синтаксиса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срезов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определения пользовательских контейнеров (типов данных).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 многоточия обычно определяется пользователем (возможно, с реализацией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__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getitem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__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данного типа). Например, для взятия срезов в многомерных массивах: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matrix</a:t>
            </a:r>
            <a:r>
              <a:rPr lang="ru-RU" dirty="0" smtClean="0"/>
              <a:t>[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, ...,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то же что 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matrix</a:t>
            </a:r>
            <a:r>
              <a:rPr lang="ru-RU" dirty="0" smtClean="0"/>
              <a:t>[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Ellipsis</a:t>
            </a:r>
            <a:r>
              <a:rPr lang="ru-RU" dirty="0" smtClean="0"/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]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добавлением литерала </a:t>
            </a:r>
            <a:r>
              <a:rPr lang="ru-RU" dirty="0" smtClean="0"/>
              <a:t>...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открылись дополнительные возможности использования многоточия.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«Нужно написать»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отражения концепции «нужно написать» и «умалчивается». Например,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dirty="0" smtClean="0">
                <a:effectLst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to_be_done</a:t>
            </a:r>
            <a:r>
              <a:rPr lang="ru-RU" dirty="0" smtClean="0">
                <a:effectLst/>
              </a:rPr>
              <a:t>():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...</a:t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заметку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многоточие не является семантической альтернативой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последний принято рассматривать, как индикатор намеренного отсутствия кода, то многоточие обычно ставят в ходе разработки для корректности синтаксиса и указания на то, что код должен быть определён в последующем — TBD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 пример того, как при аннотации многоточие передаёт три разных смысла.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dirty="0" smtClean="0">
                <a:effectLst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dirty="0" smtClean="0">
                <a:effectLst/>
              </a:rPr>
              <a:t>(</a:t>
            </a:r>
            <a:r>
              <a:rPr lang="ru-RU" dirty="0" err="1" smtClean="0">
                <a:effectLst/>
              </a:rPr>
              <a:t>some</a:t>
            </a:r>
            <a:r>
              <a:rPr lang="ru-RU" dirty="0" smtClean="0">
                <a:effectLst/>
              </a:rPr>
              <a:t>: </a:t>
            </a:r>
            <a:r>
              <a:rPr lang="ru-RU" dirty="0" err="1" smtClean="0">
                <a:effectLst/>
              </a:rPr>
              <a:t>Callable</a:t>
            </a:r>
            <a:r>
              <a:rPr lang="ru-RU" dirty="0" smtClean="0">
                <a:effectLst/>
              </a:rPr>
              <a:t>[..., 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], </a:t>
            </a:r>
            <a:r>
              <a:rPr lang="ru-RU" dirty="0" err="1" smtClean="0">
                <a:effectLst/>
              </a:rPr>
              <a:t>other</a:t>
            </a:r>
            <a:r>
              <a:rPr lang="ru-RU" dirty="0" smtClean="0">
                <a:effectLst/>
              </a:rPr>
              <a:t>: 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 = ...) -&gt; </a:t>
            </a:r>
            <a:r>
              <a:rPr lang="ru-RU" dirty="0" err="1" smtClean="0">
                <a:effectLst/>
              </a:rPr>
              <a:t>Tuple</a:t>
            </a:r>
            <a:r>
              <a:rPr lang="ru-RU" dirty="0" smtClean="0">
                <a:effectLst/>
              </a:rPr>
              <a:t>[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, ...]: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do</a:t>
            </a:r>
            <a:r>
              <a:rPr lang="ru-RU" dirty="0" smtClean="0"/>
              <a:t>()</a:t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«Стражник»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для указания на то, что значение отсутствует или не передано, когда использование других индикаторов, таких как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неприменимо.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u-RU" dirty="0" smtClean="0"/>
              <a:t> ...:</a:t>
            </a:r>
            <a:br>
              <a:rPr lang="ru-RU" dirty="0" smtClean="0"/>
            </a:br>
            <a:r>
              <a:rPr lang="ru-RU" dirty="0" err="1" smtClean="0"/>
              <a:t>do</a:t>
            </a:r>
            <a:r>
              <a:rPr lang="ru-RU" dirty="0" smtClean="0"/>
              <a:t>()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98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присваивания копирует ссылку на объект, создавая т.н.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поверхностную копию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ряде случае необходимо создать полную копию объекта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глубокую копию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например, для изменяемых коллекций, чтобы после изменять новую коллекцию без изменения оригинала.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01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https://django.cowhite.com/blog/python-lists-shallow-and-deep-copy/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09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61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3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https://django.cowhite.com/blog/python-lists-shallow-and-deep-copy/</a:t>
            </a:r>
            <a:endParaRPr lang="ru-RU" dirty="0" smtClean="0"/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предлагает элегантное решение для копирования списка, но следует заметить, что оно занимает дополнительное место даже в тех случаях, когда оно не требуется. Следует осторожно использовать метод глубокого копирования, чтобы уменьшить использование памяти.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Рекомендуется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использовании вложенных списков, чтобы исключить проблемы при изменении копии списка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48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54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типы поддерживают взаимное преобразование (где оно имеет смысл, например, преобразование списка в кортеж, но не списка в целое число и т.п.), для чего используется конструктор типа с параметром - объектом, который нужно преобразовать.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21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практике этот тип данных может быть полезен, когда вы, к примеру, захотите заполнить список отсутствующими значениями, чтобы он разросся, и можно было обращаться к старшим элементам по индексу.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инглтон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(одиночка) – это паттерн проектирования, цель которого ограничить возможность создания объектов данного класса одним экземпляром. Он обеспечивает глобальность до одного экземпляра и глобальный доступ к созданному объекту.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https://proglib.io/p/3-luchshih-patterna-proektirovaniya-v-python-singlton-dekorator-i-iterator-2022-02-03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333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34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7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взаимодействия с терминалом в </a:t>
            </a:r>
            <a:r>
              <a:rPr lang="ru-RU" dirty="0" err="1" smtClean="0"/>
              <a:t>Python</a:t>
            </a:r>
            <a:r>
              <a:rPr lang="ru-RU" dirty="0" smtClean="0"/>
              <a:t> существует 2 функции:</a:t>
            </a:r>
          </a:p>
          <a:p>
            <a:endParaRPr lang="ru-RU" dirty="0" smtClean="0"/>
          </a:p>
          <a:p>
            <a:r>
              <a:rPr lang="ru-RU" dirty="0" err="1" smtClean="0"/>
              <a:t>input</a:t>
            </a:r>
            <a:r>
              <a:rPr lang="ru-RU" dirty="0" smtClean="0"/>
              <a:t>([</a:t>
            </a:r>
            <a:r>
              <a:rPr lang="ru-RU" dirty="0" err="1" smtClean="0"/>
              <a:t>prompt</a:t>
            </a:r>
            <a:r>
              <a:rPr lang="ru-RU" dirty="0" smtClean="0"/>
              <a:t>]) → </a:t>
            </a:r>
            <a:r>
              <a:rPr lang="ru-RU" dirty="0" err="1" smtClean="0"/>
              <a:t>str</a:t>
            </a:r>
            <a:endParaRPr lang="ru-RU" dirty="0" smtClean="0"/>
          </a:p>
          <a:p>
            <a:r>
              <a:rPr lang="ru-RU" dirty="0" smtClean="0"/>
              <a:t>Печатает строку </a:t>
            </a:r>
            <a:r>
              <a:rPr lang="ru-RU" dirty="0" err="1" smtClean="0"/>
              <a:t>prompt</a:t>
            </a:r>
            <a:r>
              <a:rPr lang="ru-RU" dirty="0" smtClean="0"/>
              <a:t> (без переноса строки и если задана) и ожидает ввода пользователя. Ввод подтверждается клавишей &lt;ENTER&gt;, возвращая строку с введенными данными в качестве результата.</a:t>
            </a:r>
          </a:p>
          <a:p>
            <a:endParaRPr lang="ru-RU" dirty="0" smtClean="0"/>
          </a:p>
          <a:p>
            <a:r>
              <a:rPr lang="ru-RU" dirty="0" err="1" smtClean="0"/>
              <a:t>print</a:t>
            </a:r>
            <a:r>
              <a:rPr lang="ru-RU" dirty="0" smtClean="0"/>
              <a:t>(*</a:t>
            </a:r>
            <a:r>
              <a:rPr lang="ru-RU" dirty="0" err="1" smtClean="0"/>
              <a:t>objects</a:t>
            </a:r>
            <a:r>
              <a:rPr lang="ru-RU" dirty="0" smtClean="0"/>
              <a:t>, </a:t>
            </a:r>
            <a:r>
              <a:rPr lang="ru-RU" dirty="0" err="1" smtClean="0"/>
              <a:t>sep</a:t>
            </a:r>
            <a:r>
              <a:rPr lang="ru-RU" dirty="0" smtClean="0"/>
              <a:t>=' ', </a:t>
            </a:r>
            <a:r>
              <a:rPr lang="ru-RU" dirty="0" err="1" smtClean="0"/>
              <a:t>end</a:t>
            </a:r>
            <a:r>
              <a:rPr lang="ru-RU" dirty="0" smtClean="0"/>
              <a:t>='\\n', </a:t>
            </a:r>
            <a:r>
              <a:rPr lang="ru-RU" dirty="0" err="1" smtClean="0"/>
              <a:t>file</a:t>
            </a:r>
            <a:r>
              <a:rPr lang="ru-RU" dirty="0" smtClean="0"/>
              <a:t>=</a:t>
            </a:r>
            <a:r>
              <a:rPr lang="ru-RU" dirty="0" err="1" smtClean="0"/>
              <a:t>sys.stdout</a:t>
            </a:r>
            <a:r>
              <a:rPr lang="ru-RU" dirty="0" smtClean="0"/>
              <a:t>, </a:t>
            </a:r>
            <a:r>
              <a:rPr lang="ru-RU" dirty="0" err="1" smtClean="0"/>
              <a:t>flush</a:t>
            </a:r>
            <a:r>
              <a:rPr lang="ru-RU" dirty="0" smtClean="0"/>
              <a:t>=</a:t>
            </a:r>
            <a:r>
              <a:rPr lang="ru-RU" dirty="0" err="1" smtClean="0"/>
              <a:t>False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Печатает набор объектов </a:t>
            </a:r>
            <a:r>
              <a:rPr lang="ru-RU" dirty="0" err="1" smtClean="0"/>
              <a:t>objects</a:t>
            </a:r>
            <a:r>
              <a:rPr lang="ru-RU" dirty="0" smtClean="0"/>
              <a:t>, разделенных запятой. При печати все объекты преобразуются в строки.</a:t>
            </a:r>
          </a:p>
          <a:p>
            <a:endParaRPr lang="ru-RU" dirty="0" smtClean="0"/>
          </a:p>
          <a:p>
            <a:r>
              <a:rPr lang="ru-RU" dirty="0" smtClean="0"/>
              <a:t>Параметры</a:t>
            </a:r>
          </a:p>
          <a:p>
            <a:r>
              <a:rPr lang="ru-RU" dirty="0" err="1" smtClean="0"/>
              <a:t>sep</a:t>
            </a:r>
            <a:r>
              <a:rPr lang="ru-RU" dirty="0" smtClean="0"/>
              <a:t> – разделитель при выводе нескольких объектов (по умолчанию - пробел);</a:t>
            </a:r>
          </a:p>
          <a:p>
            <a:endParaRPr lang="ru-RU" dirty="0" smtClean="0"/>
          </a:p>
          <a:p>
            <a:r>
              <a:rPr lang="ru-RU" dirty="0" err="1" smtClean="0"/>
              <a:t>end</a:t>
            </a:r>
            <a:r>
              <a:rPr lang="ru-RU" dirty="0" smtClean="0"/>
              <a:t> – строка, завершающая вывод (по умолчанию - перенос строки);</a:t>
            </a:r>
          </a:p>
          <a:p>
            <a:endParaRPr lang="ru-RU" dirty="0" smtClean="0"/>
          </a:p>
          <a:p>
            <a:r>
              <a:rPr lang="ru-RU" dirty="0" err="1" smtClean="0"/>
              <a:t>file</a:t>
            </a:r>
            <a:r>
              <a:rPr lang="ru-RU" dirty="0" smtClean="0"/>
              <a:t> – объект вывода (по умолчанию - терминал).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целого числа ограничивается только объемом памяти компьютера.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 целых чисел по умолчанию записываются в десятичной системе счисления, но при желании можно использовать и другие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tmp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tmp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ripetrov.ru/edu/python/ch_03_01.html#True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tm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tring-syntax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ring.html#format-specification-mini-language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in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osnovnye-vstroennye-tipy-python/tip-dannyh-bytes-bajtovye-stroki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-python.ru/tutorial/strokovye-bajtovye-literaly/" TargetMode="External"/><Relationship Id="rId4" Type="http://schemas.openxmlformats.org/officeDocument/2006/relationships/hyperlink" Target="https://docs.python.org/3/library/stdtypes.html#string-methods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fajly-rabota-s-fajlami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tmp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tmp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smtClean="0"/>
              <a:t>4-5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4497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" y="1181100"/>
            <a:ext cx="12192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Логические операторы</a:t>
            </a:r>
            <a:endParaRPr lang="ru-RU" sz="3200" dirty="0" smtClean="0"/>
          </a:p>
          <a:p>
            <a:r>
              <a:rPr lang="ru-RU" sz="3200" b="1" dirty="0" err="1" smtClean="0"/>
              <a:t>and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pPr lvl="0"/>
            <a:r>
              <a:rPr lang="ru-RU" sz="2800" dirty="0"/>
              <a:t>Если любое из значений </a:t>
            </a:r>
            <a:r>
              <a:rPr lang="ru-RU" sz="2800" dirty="0" err="1"/>
              <a:t>False</a:t>
            </a:r>
            <a:r>
              <a:rPr lang="ru-RU" sz="2800" dirty="0"/>
              <a:t> (или приводится к </a:t>
            </a:r>
            <a:r>
              <a:rPr lang="ru-RU" sz="2800" dirty="0" err="1"/>
              <a:t>False</a:t>
            </a:r>
            <a:r>
              <a:rPr lang="ru-RU" sz="2800" dirty="0"/>
              <a:t>), то </a:t>
            </a:r>
            <a:r>
              <a:rPr lang="ru-RU" sz="2800" dirty="0" err="1"/>
              <a:t>and</a:t>
            </a:r>
            <a:r>
              <a:rPr lang="ru-RU" sz="2800" dirty="0"/>
              <a:t> вернёт первое такое значение. </a:t>
            </a:r>
          </a:p>
          <a:p>
            <a:pPr lvl="0"/>
            <a:r>
              <a:rPr lang="ru-RU" sz="2800" dirty="0"/>
              <a:t>Если все значения </a:t>
            </a:r>
            <a:r>
              <a:rPr lang="ru-RU" sz="2800" dirty="0" err="1"/>
              <a:t>True</a:t>
            </a:r>
            <a:r>
              <a:rPr lang="ru-RU" sz="2800" dirty="0"/>
              <a:t> (или приводятся к </a:t>
            </a:r>
            <a:r>
              <a:rPr lang="ru-RU" sz="2800" dirty="0" err="1"/>
              <a:t>True</a:t>
            </a:r>
            <a:r>
              <a:rPr lang="ru-RU" sz="2800" dirty="0"/>
              <a:t>), то </a:t>
            </a:r>
            <a:r>
              <a:rPr lang="ru-RU" sz="2800" dirty="0" err="1"/>
              <a:t>and</a:t>
            </a:r>
            <a:r>
              <a:rPr lang="ru-RU" sz="2800" dirty="0"/>
              <a:t> вернёт последнее такое значение. </a:t>
            </a:r>
          </a:p>
          <a:p>
            <a:r>
              <a:rPr lang="ru-RU" sz="3200" b="1" dirty="0" err="1" smtClean="0"/>
              <a:t>or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pPr lvl="0"/>
            <a:r>
              <a:rPr lang="ru-RU" sz="2800" dirty="0"/>
              <a:t>Если любое из значений </a:t>
            </a:r>
            <a:r>
              <a:rPr lang="ru-RU" sz="2800" dirty="0" err="1"/>
              <a:t>True</a:t>
            </a:r>
            <a:r>
              <a:rPr lang="ru-RU" sz="2800" dirty="0"/>
              <a:t> (или приводится к </a:t>
            </a:r>
            <a:r>
              <a:rPr lang="ru-RU" sz="2800" dirty="0" err="1"/>
              <a:t>True</a:t>
            </a:r>
            <a:r>
              <a:rPr lang="ru-RU" sz="2800" dirty="0"/>
              <a:t>), то </a:t>
            </a:r>
            <a:r>
              <a:rPr lang="ru-RU" sz="2800" dirty="0" err="1"/>
              <a:t>or</a:t>
            </a:r>
            <a:r>
              <a:rPr lang="ru-RU" sz="2800" dirty="0"/>
              <a:t> вернёт первое такое значение.</a:t>
            </a:r>
          </a:p>
          <a:p>
            <a:pPr lvl="0"/>
            <a:r>
              <a:rPr lang="ru-RU" sz="2800" dirty="0"/>
              <a:t>Если все значения </a:t>
            </a:r>
            <a:r>
              <a:rPr lang="ru-RU" sz="2800" dirty="0" err="1"/>
              <a:t>False</a:t>
            </a:r>
            <a:r>
              <a:rPr lang="ru-RU" sz="2800" dirty="0"/>
              <a:t> (или приводятся к </a:t>
            </a:r>
            <a:r>
              <a:rPr lang="ru-RU" sz="2800" dirty="0" err="1"/>
              <a:t>False</a:t>
            </a:r>
            <a:r>
              <a:rPr lang="ru-RU" sz="2800" dirty="0"/>
              <a:t>), то </a:t>
            </a:r>
            <a:r>
              <a:rPr lang="ru-RU" sz="2800" dirty="0" err="1"/>
              <a:t>or</a:t>
            </a:r>
            <a:r>
              <a:rPr lang="ru-RU" sz="2800" dirty="0"/>
              <a:t> вернёт последнее такое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6440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614"/>
            <a:ext cx="5797306" cy="4091136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45" y="1737360"/>
            <a:ext cx="4981755" cy="45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78822" y="0"/>
            <a:ext cx="6973078" cy="720368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872" y="925641"/>
            <a:ext cx="11601683" cy="57601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1B7A41"/>
                </a:solidFill>
                <a:effectLst/>
                <a:latin typeface="+mn-lt"/>
              </a:rPr>
              <a:t>Множество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- это неупорядоченная коллекция уникальных элементов.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</a:t>
            </a:r>
            <a:r>
              <a:rPr lang="ru-RU" altLang="ru-RU" sz="2800" b="1" dirty="0" smtClean="0">
                <a:solidFill>
                  <a:srgbClr val="404040"/>
                </a:solidFill>
                <a:latin typeface="+mn-lt"/>
              </a:rPr>
              <a:t>set</a:t>
            </a:r>
            <a:r>
              <a:rPr lang="ru-RU" altLang="ru-RU" sz="2800" dirty="0">
                <a:solidFill>
                  <a:srgbClr val="404040"/>
                </a:solidFill>
                <a:latin typeface="+mn-lt"/>
              </a:rPr>
              <a:t> (изменяемое множество);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800" b="1" dirty="0">
                <a:solidFill>
                  <a:srgbClr val="404040"/>
                </a:solidFill>
                <a:latin typeface="+mn-lt"/>
              </a:rPr>
              <a:t>frozenset</a:t>
            </a:r>
            <a:r>
              <a:rPr lang="ru-RU" altLang="ru-RU" sz="2800" dirty="0">
                <a:solidFill>
                  <a:srgbClr val="404040"/>
                </a:solidFill>
                <a:latin typeface="+mn-lt"/>
              </a:rPr>
              <a:t> (неизменяемое множество).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Элементы множества должны быть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хешируемы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Наиболее часто используются для эффективной проверки на вхождение, удаления повторяющихся элементов а также выполнения математических операций, характерных для математических множеств (пересечение, объединение и др.)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Оба типа обладают различиями, схожими с различиями между списком и кортежем.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59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26186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frozenset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неизменяемые множества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</a:t>
            </a:r>
            <a:r>
              <a:rPr lang="en-US" sz="2800" dirty="0" err="1"/>
              <a:t>frozenset</a:t>
            </a:r>
            <a:r>
              <a:rPr lang="en-US" sz="2800" dirty="0"/>
              <a:t> (["a", "b", "с"]))</a:t>
            </a:r>
          </a:p>
          <a:p>
            <a:r>
              <a:rPr lang="en-US" sz="2800" dirty="0" smtClean="0">
                <a:solidFill>
                  <a:srgbClr val="3659BA"/>
                </a:solidFill>
              </a:rPr>
              <a:t>      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frozenset</a:t>
            </a:r>
            <a:r>
              <a:rPr lang="en-US" sz="2800" dirty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37360"/>
            <a:ext cx="102735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set </a:t>
            </a:r>
            <a:r>
              <a:rPr lang="ru-RU" sz="3200" dirty="0"/>
              <a:t>— множества (коллекции уникальных </a:t>
            </a:r>
            <a:r>
              <a:rPr lang="ru-RU" sz="3200" dirty="0" smtClean="0"/>
              <a:t>объектов</a:t>
            </a:r>
            <a:r>
              <a:rPr lang="ru-RU" sz="3200" dirty="0"/>
              <a:t>):</a:t>
            </a:r>
          </a:p>
          <a:p>
            <a:endParaRPr lang="en-US" sz="2800" dirty="0" smtClean="0"/>
          </a:p>
          <a:p>
            <a:r>
              <a:rPr lang="en-US" sz="2800" dirty="0" smtClean="0"/>
              <a:t>&gt;&gt;&gt; type({</a:t>
            </a:r>
            <a:r>
              <a:rPr lang="ru-RU" sz="2800" dirty="0" smtClean="0"/>
              <a:t>"а", "</a:t>
            </a:r>
            <a:r>
              <a:rPr lang="en-US" sz="2800" dirty="0" smtClean="0"/>
              <a:t>b</a:t>
            </a:r>
            <a:r>
              <a:rPr lang="ru-RU" sz="2800" dirty="0" smtClean="0"/>
              <a:t>", "с</a:t>
            </a:r>
            <a:r>
              <a:rPr lang="ru-RU" sz="2800" dirty="0"/>
              <a:t>"</a:t>
            </a:r>
            <a:r>
              <a:rPr lang="en-US" sz="2800" dirty="0" smtClean="0"/>
              <a:t>}</a:t>
            </a:r>
            <a:r>
              <a:rPr lang="ru-RU" sz="2800" dirty="0" smtClean="0"/>
              <a:t> )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'set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14797"/>
            <a:ext cx="6337216" cy="2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805" y="193296"/>
            <a:ext cx="10058400" cy="721103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5" y="1233505"/>
            <a:ext cx="11925740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194942"/>
              </p:ext>
            </p:extLst>
          </p:nvPr>
        </p:nvGraphicFramePr>
        <p:xfrm>
          <a:off x="247651" y="1884244"/>
          <a:ext cx="1175384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множество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add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элемент не находится в множестве, возникает ошибка.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remove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 присутствует в множестве.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discard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произвольный элемент 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возвращает в качестве результата.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pop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все элементы из множества.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clear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9" y="2175510"/>
            <a:ext cx="3742934" cy="346329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43" y="1737360"/>
            <a:ext cx="3224357" cy="47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0058400" cy="869658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69658"/>
            <a:ext cx="4994988" cy="58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54864"/>
              </p:ext>
            </p:extLst>
          </p:nvPr>
        </p:nvGraphicFramePr>
        <p:xfrm>
          <a:off x="247651" y="1884244"/>
          <a:ext cx="11753849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399"/>
                <a:gridCol w="4362450"/>
              </a:tblGrid>
              <a:tr h="0"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объединение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smtClean="0"/>
                        <a:t>a = </a:t>
                      </a:r>
                      <a:r>
                        <a:rPr lang="en-US" sz="2800" b="0" dirty="0" err="1" smtClean="0"/>
                        <a:t>st.union</a:t>
                      </a:r>
                      <a:r>
                        <a:rPr lang="en-US" sz="2800" b="0" dirty="0" smtClean="0"/>
                        <a:t>(other)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union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| other |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пересечение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intersection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&amp; other &amp;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разность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difference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 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- other -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не содержит общий элементов с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isdisjoint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0058400" cy="869658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69658"/>
            <a:ext cx="7041800" cy="57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95382"/>
            <a:ext cx="4929555" cy="41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45422"/>
              </p:ext>
            </p:extLst>
          </p:nvPr>
        </p:nvGraphicFramePr>
        <p:xfrm>
          <a:off x="1" y="1737360"/>
          <a:ext cx="12003404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/>
                <a:gridCol w="2859405"/>
              </a:tblGrid>
              <a:tr h="0"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 все элементы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содержатся в </a:t>
                      </a:r>
                      <a:r>
                        <a:rPr lang="ru-RU" sz="2800" b="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issubset</a:t>
                      </a:r>
                      <a:r>
                        <a:rPr lang="en-US" sz="2800" b="0" dirty="0" smtClean="0">
                          <a:effectLst/>
                        </a:rPr>
                        <a:t>(</a:t>
                      </a:r>
                      <a:r>
                        <a:rPr lang="en-US" sz="2800" b="0" i="1" dirty="0" smtClean="0">
                          <a:effectLst/>
                        </a:rPr>
                        <a:t>other</a:t>
                      </a:r>
                      <a:r>
                        <a:rPr lang="en-US" sz="2800" b="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&lt;=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dirty="0" smtClean="0"/>
                        <a:t> </a:t>
                      </a:r>
                      <a:r>
                        <a:rPr lang="ru-RU" sz="2800" b="0" dirty="0" smtClean="0">
                          <a:effectLst/>
                        </a:rPr>
                        <a:t>&lt;=</a:t>
                      </a:r>
                      <a:r>
                        <a:rPr lang="ru-RU" sz="2800" b="0" dirty="0" smtClean="0"/>
                        <a:t> </a:t>
                      </a:r>
                      <a:r>
                        <a:rPr lang="ru-RU" sz="2800" b="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множества не должны полностью совпадать.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dirty="0" smtClean="0"/>
                        <a:t>Возвращает 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dirty="0" smtClean="0"/>
                        <a:t> если все элементы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 содержатся в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dirty="0" err="1" smtClean="0"/>
                        <a:t>issuperset</a:t>
                      </a:r>
                      <a:r>
                        <a:rPr lang="en-US" sz="2800" b="0" dirty="0" smtClean="0"/>
                        <a:t>(other)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&gt;=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dirty="0" smtClean="0"/>
                        <a:t>Аналогично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 &gt;=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, но множества не должны полностью совпадать.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&gt;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Добавляет элементы из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 в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update(other, ...)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|= other | ...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ellipsis</a:t>
            </a:r>
            <a:r>
              <a:rPr lang="ru-RU" sz="3200" b="1" dirty="0"/>
              <a:t> </a:t>
            </a:r>
            <a:r>
              <a:rPr lang="ru-RU" sz="3200" dirty="0"/>
              <a:t>— обозначается в виде трех точек или слова </a:t>
            </a:r>
            <a:r>
              <a:rPr lang="ru-RU" sz="3200" b="1" dirty="0" err="1"/>
              <a:t>Ellipsis</a:t>
            </a:r>
            <a:r>
              <a:rPr lang="ru-RU" sz="3200" b="1" dirty="0"/>
              <a:t>. </a:t>
            </a:r>
            <a:r>
              <a:rPr lang="ru-RU" sz="3200" dirty="0"/>
              <a:t>Тип </a:t>
            </a:r>
            <a:r>
              <a:rPr lang="ru-RU" sz="3200" b="1" dirty="0" err="1"/>
              <a:t>ellipsis</a:t>
            </a:r>
            <a:r>
              <a:rPr lang="ru-RU" sz="3200" b="1" dirty="0"/>
              <a:t> </a:t>
            </a:r>
            <a:r>
              <a:rPr lang="ru-RU" sz="3200" dirty="0" smtClean="0"/>
              <a:t>используется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ru-RU" sz="3200" dirty="0"/>
              <a:t>расширенном синтаксисе получения среза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en-US" sz="3200" dirty="0">
              <a:solidFill>
                <a:srgbClr val="3659BA"/>
              </a:solidFill>
            </a:endParaRPr>
          </a:p>
          <a:p>
            <a:r>
              <a:rPr lang="en-US" sz="2800" dirty="0" smtClean="0"/>
              <a:t>&gt;&gt;&gt;type </a:t>
            </a:r>
            <a:r>
              <a:rPr lang="en-US" sz="2800" dirty="0"/>
              <a:t>(...), ..., ... is Ellipsis</a:t>
            </a:r>
          </a:p>
          <a:p>
            <a:endParaRPr lang="en-US" sz="2800" dirty="0">
              <a:solidFill>
                <a:srgbClr val="3659BA"/>
              </a:solidFill>
            </a:endParaRPr>
          </a:p>
          <a:p>
            <a:r>
              <a:rPr lang="en-US" sz="2800" dirty="0" smtClean="0">
                <a:solidFill>
                  <a:srgbClr val="3659BA"/>
                </a:solidFill>
              </a:rPr>
              <a:t>      (&lt;</a:t>
            </a:r>
            <a:r>
              <a:rPr lang="en-US" sz="2800" dirty="0">
                <a:solidFill>
                  <a:srgbClr val="3659BA"/>
                </a:solidFill>
              </a:rPr>
              <a:t>class 'ellipsis'&gt;, Ellipsis, True)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function </a:t>
            </a:r>
            <a:r>
              <a:rPr lang="en-US" sz="3200" dirty="0"/>
              <a:t>— </a:t>
            </a:r>
            <a:r>
              <a:rPr lang="ru-RU" sz="3200" dirty="0"/>
              <a:t>функции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46" y="2961940"/>
            <a:ext cx="3361872" cy="17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module </a:t>
            </a:r>
            <a:r>
              <a:rPr lang="en-US" sz="3200" dirty="0"/>
              <a:t>— </a:t>
            </a:r>
            <a:r>
              <a:rPr lang="ru-RU" sz="3200" dirty="0"/>
              <a:t>модули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62" y="3040504"/>
            <a:ext cx="3122497" cy="1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57" y="1737360"/>
            <a:ext cx="6460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type</a:t>
            </a:r>
            <a:r>
              <a:rPr lang="ru-RU" sz="3200" b="1" dirty="0"/>
              <a:t> </a:t>
            </a:r>
            <a:r>
              <a:rPr lang="ru-RU" sz="3200" dirty="0"/>
              <a:t>— классы и типы данных. </a:t>
            </a:r>
            <a:endParaRPr lang="en-US" sz="3200" dirty="0" smtClean="0"/>
          </a:p>
          <a:p>
            <a:r>
              <a:rPr lang="ru-RU" sz="3200" dirty="0" smtClean="0"/>
              <a:t>Все </a:t>
            </a:r>
            <a:r>
              <a:rPr lang="ru-RU" sz="3200" dirty="0"/>
              <a:t>данные в языке Python </a:t>
            </a:r>
            <a:r>
              <a:rPr lang="ru-RU" sz="3200" dirty="0" smtClean="0"/>
              <a:t>являются</a:t>
            </a:r>
            <a:r>
              <a:rPr lang="en-US" sz="3200" dirty="0" smtClean="0"/>
              <a:t> </a:t>
            </a:r>
            <a:r>
              <a:rPr lang="ru-RU" sz="3200" dirty="0" smtClean="0"/>
              <a:t>объектами</a:t>
            </a:r>
            <a:r>
              <a:rPr lang="ru-RU" sz="3200" dirty="0"/>
              <a:t>, даже сами типы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39" y="2248314"/>
            <a:ext cx="3575314" cy="104019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1" y="3899802"/>
            <a:ext cx="9635412" cy="27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бщие функции объектов</a:t>
            </a:r>
            <a:endParaRPr lang="ru-RU" dirty="0"/>
          </a:p>
        </p:txBody>
      </p:sp>
      <p:graphicFrame>
        <p:nvGraphicFramePr>
          <p:cNvPr id="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64280"/>
              </p:ext>
            </p:extLst>
          </p:nvPr>
        </p:nvGraphicFramePr>
        <p:xfrm>
          <a:off x="0" y="1451610"/>
          <a:ext cx="12003404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/>
                <a:gridCol w="2859405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уникальный идентификатор </a:t>
                      </a:r>
                      <a:r>
                        <a:rPr lang="ru-RU" sz="2800" b="0" dirty="0" err="1" smtClean="0">
                          <a:effectLst/>
                        </a:rPr>
                        <a:t>object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(для реализации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CPython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адрес в памяти).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id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dirty="0" smtClean="0">
                          <a:effectLst/>
                        </a:rPr>
                        <a:t>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указывают на один и тот же объект.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справку для </a:t>
                      </a:r>
                      <a:r>
                        <a:rPr lang="en-US" sz="2800" b="0" dirty="0" smtClean="0">
                          <a:effectLst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help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Возвращает тип </a:t>
                      </a:r>
                      <a:r>
                        <a:rPr lang="en-US" sz="2800" b="0" smtClean="0">
                          <a:effectLst/>
                        </a:rPr>
                        <a:t>object</a:t>
                      </a:r>
                      <a:r>
                        <a:rPr lang="en-US" sz="2800" b="0" i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dirty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ype(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 </a:t>
                      </a:r>
                      <a:r>
                        <a:rPr lang="ru-RU" sz="2800" b="0" dirty="0" err="1" smtClean="0">
                          <a:effectLst/>
                        </a:rPr>
                        <a:t>object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является классом или подклассом </a:t>
                      </a:r>
                      <a:r>
                        <a:rPr lang="ru-RU" sz="2800" b="0" dirty="0" err="1" smtClean="0">
                          <a:effectLst/>
                        </a:rPr>
                        <a:t>class-or-type-or-tuple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isinstance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class-or-type-or-tuple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</a:t>
                      </a:r>
                      <a:r>
                        <a:rPr lang="en-US" sz="2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smtClean="0"/>
                        <a:t>список </a:t>
                      </a:r>
                      <a:r>
                        <a:rPr lang="ru-RU" sz="2800" dirty="0" smtClean="0"/>
                        <a:t>полей объекта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err="1" smtClean="0"/>
                        <a:t>dir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dirty="0" smtClean="0"/>
                        <a:t> 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474" y="1751737"/>
            <a:ext cx="104489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1. Поверхностная и глубокая копии</a:t>
            </a:r>
          </a:p>
          <a:p>
            <a:r>
              <a:rPr lang="ru-RU" sz="2800" dirty="0"/>
              <a:t>x = [53, 68, ["А", "В", "С"]]</a:t>
            </a:r>
          </a:p>
          <a:p>
            <a:endParaRPr lang="ru-RU" sz="2800" dirty="0"/>
          </a:p>
          <a:p>
            <a:r>
              <a:rPr lang="ru-RU" sz="2800" dirty="0"/>
              <a:t>x1 = x  # Поверхностная копия (через присваивание)</a:t>
            </a:r>
          </a:p>
          <a:p>
            <a:r>
              <a:rPr lang="ru-RU" sz="2800" dirty="0"/>
              <a:t>x2 = x[:]  # Глубокая копия (создается при срезе)</a:t>
            </a:r>
          </a:p>
          <a:p>
            <a:r>
              <a:rPr lang="ru-RU" sz="2800" dirty="0"/>
              <a:t>x3 = </a:t>
            </a:r>
            <a:r>
              <a:rPr lang="ru-RU" sz="2800" dirty="0" err="1"/>
              <a:t>x.copy</a:t>
            </a:r>
            <a:r>
              <a:rPr lang="ru-RU" sz="2800" dirty="0"/>
              <a:t>()  # Глубокая копия (через метод </a:t>
            </a:r>
            <a:r>
              <a:rPr lang="ru-RU" sz="2800" dirty="0" err="1"/>
              <a:t>copy</a:t>
            </a:r>
            <a:r>
              <a:rPr lang="ru-RU" sz="2800" dirty="0" smtClean="0"/>
              <a:t>())</a:t>
            </a:r>
          </a:p>
          <a:p>
            <a:endParaRPr lang="ru-RU" sz="2800" dirty="0"/>
          </a:p>
          <a:p>
            <a:r>
              <a:rPr lang="en-US" sz="2800" dirty="0"/>
              <a:t>id(x), id(x1), id(x2), id(x3)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(4813768, 4813768, 4813848, 4813808)</a:t>
            </a:r>
          </a:p>
          <a:p>
            <a:r>
              <a:rPr lang="en-US" sz="2800" dirty="0"/>
              <a:t>x1 is x, x2 is x, x3 is x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(True, False, False)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0526713" cy="855662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9574" y="1143000"/>
            <a:ext cx="115157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2. Присваивание копирует ссылки на объекты, создавая объекты при </a:t>
            </a:r>
            <a:r>
              <a:rPr lang="en-US" sz="2000" dirty="0" smtClean="0"/>
              <a:t> </a:t>
            </a:r>
            <a:r>
              <a:rPr lang="ru-RU" sz="2000" dirty="0" smtClean="0"/>
              <a:t>необходимости</a:t>
            </a:r>
            <a:endParaRPr lang="ru-RU" sz="2000" dirty="0"/>
          </a:p>
          <a:p>
            <a:r>
              <a:rPr lang="ru-RU" sz="2000" dirty="0"/>
              <a:t>#    Проверить можно с помощью функции </a:t>
            </a:r>
            <a:r>
              <a:rPr lang="ru-RU" sz="2000" dirty="0" err="1"/>
              <a:t>id</a:t>
            </a:r>
            <a:r>
              <a:rPr lang="ru-RU" sz="2000" dirty="0"/>
              <a:t>()</a:t>
            </a:r>
          </a:p>
          <a:p>
            <a:r>
              <a:rPr lang="ru-RU" sz="2800" dirty="0"/>
              <a:t>a = 5</a:t>
            </a:r>
          </a:p>
          <a:p>
            <a:r>
              <a:rPr lang="ru-RU" sz="2800" dirty="0"/>
              <a:t>b = a</a:t>
            </a:r>
          </a:p>
          <a:p>
            <a:r>
              <a:rPr lang="ru-RU" sz="2800" dirty="0"/>
              <a:t>a, b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(5, 5)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(b)</a:t>
            </a:r>
          </a:p>
          <a:p>
            <a:r>
              <a:rPr lang="ru-RU" sz="2800" dirty="0"/>
              <a:t>(</a:t>
            </a:r>
            <a:r>
              <a:rPr lang="ru-RU" sz="2800" dirty="0">
                <a:solidFill>
                  <a:srgbClr val="3659BA"/>
                </a:solidFill>
              </a:rPr>
              <a:t>1431495600, 1431495600</a:t>
            </a:r>
            <a:r>
              <a:rPr lang="ru-RU" sz="2800" dirty="0" smtClean="0">
                <a:solidFill>
                  <a:srgbClr val="3659BA"/>
                </a:solidFill>
              </a:rPr>
              <a:t>)</a:t>
            </a:r>
            <a:endParaRPr lang="en-US" sz="2800" dirty="0" smtClean="0">
              <a:solidFill>
                <a:srgbClr val="3659BA"/>
              </a:solidFill>
            </a:endParaRPr>
          </a:p>
          <a:p>
            <a:r>
              <a:rPr lang="es-ES" sz="2800" dirty="0"/>
              <a:t>c = 5</a:t>
            </a:r>
          </a:p>
          <a:p>
            <a:r>
              <a:rPr lang="es-ES" sz="2800" dirty="0"/>
              <a:t>id(a), id(c)</a:t>
            </a:r>
          </a:p>
          <a:p>
            <a:r>
              <a:rPr lang="es-ES" sz="2800" dirty="0">
                <a:solidFill>
                  <a:srgbClr val="3659BA"/>
                </a:solidFill>
              </a:rPr>
              <a:t>(1431495600, 1431495600)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399437"/>
            <a:ext cx="104489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При изменении значения 'a', </a:t>
            </a:r>
            <a:r>
              <a:rPr lang="ru-RU" sz="2000" dirty="0" err="1"/>
              <a:t>Python</a:t>
            </a:r>
            <a:r>
              <a:rPr lang="ru-RU" sz="2000" dirty="0"/>
              <a:t> не изменяет объект 5</a:t>
            </a:r>
          </a:p>
          <a:p>
            <a:r>
              <a:rPr lang="ru-RU" sz="2000" dirty="0"/>
              <a:t># (оставляя его "как есть", т.к. знает, что он используется другими),</a:t>
            </a:r>
          </a:p>
          <a:p>
            <a:r>
              <a:rPr lang="ru-RU" sz="2000" dirty="0"/>
              <a:t># а создает новый, меняя ссылку у 'a', при этом прочие объекты продолжают ссылаться на </a:t>
            </a:r>
            <a:r>
              <a:rPr lang="ru-RU" sz="2000" dirty="0" smtClean="0"/>
              <a:t>5</a:t>
            </a:r>
          </a:p>
          <a:p>
            <a:endParaRPr lang="ru-RU" sz="2000" dirty="0"/>
          </a:p>
          <a:p>
            <a:r>
              <a:rPr lang="ru-RU" sz="2800" dirty="0"/>
              <a:t>a = 10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(c)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(1431495680, 1431495600) </a:t>
            </a:r>
            <a:r>
              <a:rPr lang="en-US" sz="2800" dirty="0" smtClean="0">
                <a:solidFill>
                  <a:srgbClr val="3659BA"/>
                </a:solidFill>
              </a:rPr>
              <a:t> 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770787"/>
            <a:ext cx="104489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Но с </a:t>
            </a:r>
            <a:r>
              <a:rPr lang="ru-RU" sz="2000" dirty="0" smtClean="0"/>
              <a:t>изменяемыми типами </a:t>
            </a:r>
            <a:r>
              <a:rPr lang="ru-RU" sz="2000" dirty="0"/>
              <a:t>(например, списком) </a:t>
            </a:r>
            <a:r>
              <a:rPr lang="ru-RU" sz="2000" dirty="0" err="1"/>
              <a:t>Python</a:t>
            </a:r>
            <a:r>
              <a:rPr lang="ru-RU" sz="2000" dirty="0"/>
              <a:t> поступает по-другому</a:t>
            </a:r>
          </a:p>
          <a:p>
            <a:r>
              <a:rPr lang="ru-RU" sz="2800" dirty="0"/>
              <a:t>a = [1, 2, 3]</a:t>
            </a:r>
          </a:p>
          <a:p>
            <a:r>
              <a:rPr lang="ru-RU" sz="2800" dirty="0"/>
              <a:t>b = [1, 2, 3]</a:t>
            </a:r>
          </a:p>
          <a:p>
            <a:r>
              <a:rPr lang="ru-RU" sz="2800" dirty="0"/>
              <a:t>c = a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(b), </a:t>
            </a:r>
            <a:r>
              <a:rPr lang="ru-RU" sz="2800" dirty="0" err="1"/>
              <a:t>id</a:t>
            </a:r>
            <a:r>
              <a:rPr lang="ru-RU" sz="2800" dirty="0"/>
              <a:t>(c)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(30431712, 30447736, 30431712) </a:t>
            </a:r>
            <a:r>
              <a:rPr lang="en-US" sz="2800" dirty="0" smtClean="0">
                <a:solidFill>
                  <a:srgbClr val="3659BA"/>
                </a:solidFill>
              </a:rPr>
              <a:t> 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ru-RU" sz="2000" dirty="0"/>
              <a:t># При изменении </a:t>
            </a:r>
            <a:r>
              <a:rPr lang="ru-RU" sz="2000" dirty="0" smtClean="0"/>
              <a:t>изменяемого типа </a:t>
            </a:r>
            <a:r>
              <a:rPr lang="ru-RU" sz="2000" dirty="0"/>
              <a:t>"изменяются" и указывающие на него объекты -</a:t>
            </a:r>
          </a:p>
          <a:p>
            <a:r>
              <a:rPr lang="ru-RU" sz="2000" dirty="0"/>
              <a:t># т.к. они хранят ссылку на тот же объект!</a:t>
            </a:r>
          </a:p>
          <a:p>
            <a:r>
              <a:rPr lang="en-US" sz="2800" dirty="0"/>
              <a:t>a[0] = 5</a:t>
            </a:r>
          </a:p>
          <a:p>
            <a:r>
              <a:rPr lang="en-US" sz="2800" dirty="0"/>
              <a:t>a, b, c</a:t>
            </a:r>
          </a:p>
          <a:p>
            <a:r>
              <a:rPr lang="en-US" sz="2800" dirty="0"/>
              <a:t>([5, 2, 3], [1, 2, 3], [5, 2, 3])</a:t>
            </a:r>
          </a:p>
          <a:p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50" y="1611854"/>
            <a:ext cx="11753849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/>
              <a:t>NoneType</a:t>
            </a:r>
            <a:r>
              <a:rPr lang="ru-RU" sz="3200" dirty="0"/>
              <a:t> — объект со значением </a:t>
            </a:r>
            <a:r>
              <a:rPr lang="ru-RU" sz="3200" dirty="0" err="1"/>
              <a:t>None</a:t>
            </a:r>
            <a:r>
              <a:rPr lang="ru-RU" sz="3200" dirty="0"/>
              <a:t> (обозначает отсутствие </a:t>
            </a:r>
            <a:r>
              <a:rPr lang="ru-RU" sz="3200" dirty="0" smtClean="0"/>
              <a:t>значения, </a:t>
            </a:r>
            <a:r>
              <a:rPr lang="en-US" sz="3200" dirty="0" smtClean="0"/>
              <a:t>X=None – </a:t>
            </a:r>
            <a:r>
              <a:rPr lang="ru-RU" sz="3200" dirty="0" smtClean="0"/>
              <a:t>идентификатор задан, но ни с чем не связан):</a:t>
            </a:r>
          </a:p>
          <a:p>
            <a:r>
              <a:rPr lang="en-US" sz="3200" dirty="0" smtClean="0"/>
              <a:t>&gt;&gt;&gt; type </a:t>
            </a:r>
            <a:r>
              <a:rPr lang="en-US" sz="3200" dirty="0"/>
              <a:t>(None</a:t>
            </a:r>
            <a:r>
              <a:rPr lang="en-US" sz="3200" dirty="0" smtClean="0"/>
              <a:t>)</a:t>
            </a:r>
            <a:r>
              <a:rPr lang="ru-RU" sz="3200" dirty="0" smtClean="0"/>
              <a:t> 			</a:t>
            </a:r>
            <a:r>
              <a:rPr lang="en-US" sz="3200" dirty="0" smtClean="0"/>
              <a:t>&gt;&gt;&gt;bool </a:t>
            </a:r>
            <a:r>
              <a:rPr lang="en-US" sz="3200" dirty="0"/>
              <a:t>(None)</a:t>
            </a:r>
          </a:p>
          <a:p>
            <a:r>
              <a:rPr lang="en-US" sz="3200" dirty="0" smtClean="0">
                <a:solidFill>
                  <a:srgbClr val="3659BA"/>
                </a:solidFill>
              </a:rPr>
              <a:t>       &lt;class </a:t>
            </a:r>
            <a:r>
              <a:rPr lang="en-US" sz="3200" dirty="0">
                <a:solidFill>
                  <a:srgbClr val="3659BA"/>
                </a:solidFill>
              </a:rPr>
              <a:t>'</a:t>
            </a:r>
            <a:r>
              <a:rPr lang="en-US" sz="3200" dirty="0" err="1">
                <a:solidFill>
                  <a:srgbClr val="3659BA"/>
                </a:solidFill>
              </a:rPr>
              <a:t>NoneType</a:t>
            </a:r>
            <a:r>
              <a:rPr lang="en-US" sz="3200" dirty="0" smtClean="0">
                <a:solidFill>
                  <a:srgbClr val="3659BA"/>
                </a:solidFill>
              </a:rPr>
              <a:t>'&gt;</a:t>
            </a:r>
            <a:r>
              <a:rPr lang="ru-RU" sz="3200" dirty="0" smtClean="0">
                <a:solidFill>
                  <a:srgbClr val="3659BA"/>
                </a:solidFill>
              </a:rPr>
              <a:t>		</a:t>
            </a:r>
            <a:r>
              <a:rPr lang="en-US" sz="3200" dirty="0">
                <a:solidFill>
                  <a:srgbClr val="3659BA"/>
                </a:solidFill>
              </a:rPr>
              <a:t> </a:t>
            </a:r>
            <a:r>
              <a:rPr lang="en-US" sz="3200" dirty="0" smtClean="0">
                <a:solidFill>
                  <a:srgbClr val="3659BA"/>
                </a:solidFill>
              </a:rPr>
              <a:t>      False</a:t>
            </a:r>
          </a:p>
          <a:p>
            <a:endParaRPr lang="en-US" sz="3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Аналог типа </a:t>
            </a:r>
            <a:r>
              <a:rPr lang="en-US" sz="2400" dirty="0" smtClean="0"/>
              <a:t>NULL</a:t>
            </a:r>
            <a:r>
              <a:rPr lang="ru-RU" sz="2400" dirty="0" smtClean="0"/>
              <a:t> </a:t>
            </a:r>
            <a:r>
              <a:rPr lang="ru-RU" sz="2400" dirty="0"/>
              <a:t>для языка </a:t>
            </a:r>
            <a:r>
              <a:rPr lang="en-US" sz="2400" dirty="0"/>
              <a:t>C/</a:t>
            </a:r>
            <a:r>
              <a:rPr lang="ru-RU" sz="2400" dirty="0"/>
              <a:t>С</a:t>
            </a:r>
            <a:r>
              <a:rPr lang="ru-RU" sz="2400" dirty="0" smtClean="0"/>
              <a:t>++.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Возвращается функциями как объект по умолчанию.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Сравнивать на равенство </a:t>
            </a:r>
            <a:r>
              <a:rPr lang="ru-RU" sz="2400" dirty="0" err="1"/>
              <a:t>None</a:t>
            </a:r>
            <a:r>
              <a:rPr lang="ru-RU" sz="2400" dirty="0"/>
              <a:t> надо с помощью оператора </a:t>
            </a:r>
            <a:r>
              <a:rPr lang="ru-RU" sz="2400" dirty="0" err="1"/>
              <a:t>is</a:t>
            </a:r>
            <a:r>
              <a:rPr lang="ru-RU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Через == возможно, но считается плохим стилем.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 это есть в </a:t>
            </a:r>
            <a:r>
              <a:rPr lang="ru-RU" sz="2400" dirty="0">
                <a:hlinkClick r:id="rId3"/>
              </a:rPr>
              <a:t>https://www.python.org/dev/peps/pep-0008/</a:t>
            </a:r>
            <a:r>
              <a:rPr lang="ru-RU" sz="2400" dirty="0"/>
              <a:t> в части </a:t>
            </a:r>
            <a:r>
              <a:rPr lang="ru-RU" sz="2400" dirty="0" err="1"/>
              <a:t>Programming</a:t>
            </a:r>
            <a:r>
              <a:rPr lang="ru-RU" sz="2400" dirty="0"/>
              <a:t> </a:t>
            </a:r>
            <a:r>
              <a:rPr lang="ru-RU" sz="2400" dirty="0" err="1"/>
              <a:t>Recommendations</a:t>
            </a:r>
            <a:r>
              <a:rPr lang="ru-RU" sz="2400" dirty="0"/>
              <a:t> про сравнение </a:t>
            </a:r>
            <a:r>
              <a:rPr lang="ru-RU" sz="2400" dirty="0" err="1"/>
              <a:t>синглтонов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3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770787"/>
            <a:ext cx="104489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</a:t>
            </a:r>
            <a:r>
              <a:rPr lang="ru-RU" sz="2800" dirty="0" smtClean="0"/>
              <a:t>вложенные списки – </a:t>
            </a:r>
            <a:r>
              <a:rPr lang="en-US" sz="2800" dirty="0" err="1" smtClean="0"/>
              <a:t>deepcopy</a:t>
            </a:r>
            <a:endParaRPr lang="ru-RU" sz="2800" dirty="0" smtClean="0"/>
          </a:p>
          <a:p>
            <a:r>
              <a:rPr lang="en-US" sz="2800" dirty="0"/>
              <a:t>&gt;&gt;&gt; from copy import </a:t>
            </a:r>
            <a:r>
              <a:rPr lang="en-US" sz="2800" dirty="0" err="1"/>
              <a:t>deepcopy</a:t>
            </a:r>
            <a:endParaRPr lang="en-US" sz="2800" dirty="0"/>
          </a:p>
          <a:p>
            <a:r>
              <a:rPr lang="en-US" sz="2800" dirty="0"/>
              <a:t>&gt;&gt;&gt; list1 = ['</a:t>
            </a:r>
            <a:r>
              <a:rPr lang="en-US" sz="2800" dirty="0" err="1"/>
              <a:t>a','b</a:t>
            </a:r>
            <a:r>
              <a:rPr lang="en-US" sz="2800" dirty="0"/>
              <a:t>',['x', 'y']]</a:t>
            </a:r>
          </a:p>
          <a:p>
            <a:r>
              <a:rPr lang="en-US" sz="2800" dirty="0"/>
              <a:t>&gt;&gt;&gt; list2 = </a:t>
            </a:r>
            <a:r>
              <a:rPr lang="en-US" sz="2800" dirty="0" err="1"/>
              <a:t>deepcopy</a:t>
            </a:r>
            <a:r>
              <a:rPr lang="en-US" sz="2800" dirty="0"/>
              <a:t>(list1)</a:t>
            </a:r>
          </a:p>
          <a:p>
            <a:r>
              <a:rPr lang="en-US" sz="2800" dirty="0"/>
              <a:t>&gt;&gt;&gt; print list1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'y']]</a:t>
            </a:r>
          </a:p>
          <a:p>
            <a:r>
              <a:rPr lang="en-US" sz="2800" dirty="0"/>
              <a:t>&gt;&gt;&gt; print list2</a:t>
            </a:r>
          </a:p>
          <a:p>
            <a:r>
              <a:rPr lang="en-US" sz="2800" dirty="0"/>
              <a:t>['a', 'b', ['x', 'y']]</a:t>
            </a:r>
          </a:p>
          <a:p>
            <a:r>
              <a:rPr lang="en-US" sz="2800" dirty="0"/>
              <a:t>&gt;&gt;&gt; print id(list1), id(list2)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140118925529168 140118925479880</a:t>
            </a:r>
          </a:p>
          <a:p>
            <a:r>
              <a:rPr lang="en-US" sz="2800" dirty="0"/>
              <a:t>&gt;&gt;&gt; 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595021"/>
            <a:ext cx="104489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 print id(list1[2]), id(list2[2])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140118925529240 140118925583136</a:t>
            </a:r>
          </a:p>
          <a:p>
            <a:r>
              <a:rPr lang="en-US" sz="2800" dirty="0"/>
              <a:t>&gt;&gt;&gt; print id(list1[2][1]), id(list2[2][1])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140118925706504 140118925706504</a:t>
            </a:r>
          </a:p>
          <a:p>
            <a:r>
              <a:rPr lang="en-US" sz="2800" dirty="0"/>
              <a:t>&gt;&gt;&gt;</a:t>
            </a:r>
          </a:p>
          <a:p>
            <a:endParaRPr lang="en-US" sz="2800" dirty="0"/>
          </a:p>
          <a:p>
            <a:r>
              <a:rPr lang="en-US" sz="2800" dirty="0"/>
              <a:t>&gt;&gt;&gt; list2[2][1] = "wow"</a:t>
            </a:r>
          </a:p>
          <a:p>
            <a:r>
              <a:rPr lang="en-US" sz="2800" dirty="0"/>
              <a:t>&gt;&gt;&gt; print list1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'y']]</a:t>
            </a:r>
          </a:p>
          <a:p>
            <a:r>
              <a:rPr lang="en-US" sz="2800" dirty="0"/>
              <a:t>&gt;&gt;&gt; print list2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'wow']]</a:t>
            </a:r>
          </a:p>
          <a:p>
            <a:r>
              <a:rPr lang="en-US" sz="2800" dirty="0"/>
              <a:t>&gt;&gt;&gt;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295400"/>
            <a:ext cx="12192000" cy="4023360"/>
          </a:xfrm>
        </p:spPr>
        <p:txBody>
          <a:bodyPr>
            <a:noAutofit/>
          </a:bodyPr>
          <a:lstStyle/>
          <a:p>
            <a:r>
              <a:rPr lang="ru-RU" sz="2600" dirty="0">
                <a:solidFill>
                  <a:schemeClr val="tx1"/>
                </a:solidFill>
              </a:rPr>
              <a:t># 1. Преобразование в строку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</a:t>
            </a:r>
            <a:r>
              <a:rPr lang="ru-RU" sz="2600" dirty="0" err="1">
                <a:solidFill>
                  <a:schemeClr val="tx1"/>
                </a:solidFill>
              </a:rPr>
              <a:t>True</a:t>
            </a:r>
            <a:r>
              <a:rPr lang="ru-RU" sz="2600" dirty="0">
                <a:solidFill>
                  <a:schemeClr val="tx1"/>
                </a:solidFill>
              </a:rPr>
              <a:t>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</a:t>
            </a:r>
            <a:r>
              <a:rPr lang="ru-RU" sz="2600" dirty="0" err="1">
                <a:solidFill>
                  <a:srgbClr val="3659BA"/>
                </a:solidFill>
              </a:rPr>
              <a:t>True</a:t>
            </a:r>
            <a:r>
              <a:rPr lang="ru-RU" sz="2600" dirty="0">
                <a:solidFill>
                  <a:srgbClr val="3659BA"/>
                </a:solidFill>
              </a:rPr>
              <a:t>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(5)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'5'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(10.43)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'10.43'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([1, 2, 3, 4, 5])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'[1, 2, 3, 4, 5]'</a:t>
            </a:r>
          </a:p>
        </p:txBody>
      </p:sp>
    </p:spTree>
    <p:extLst>
      <p:ext uri="{BB962C8B-B14F-4D97-AF65-F5344CB8AC3E}">
        <p14:creationId xmlns:p14="http://schemas.microsoft.com/office/powerpoint/2010/main" val="5264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921934"/>
            <a:ext cx="12192000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# 2. Преобразование в целое число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int(10.43)  # int отсекает дробную часть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10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int("5")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5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</a:t>
            </a:r>
            <a:r>
              <a:rPr lang="ru-RU" sz="2800" dirty="0" err="1">
                <a:solidFill>
                  <a:schemeClr val="tx1"/>
                </a:solidFill>
              </a:rPr>
              <a:t>True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62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921934"/>
            <a:ext cx="12192000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# 3. Преобразование в вещественное число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float</a:t>
            </a:r>
            <a:r>
              <a:rPr lang="ru-RU" sz="2800" dirty="0">
                <a:solidFill>
                  <a:schemeClr val="tx1"/>
                </a:solidFill>
              </a:rPr>
              <a:t>(5)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5.0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float</a:t>
            </a:r>
            <a:r>
              <a:rPr lang="ru-RU" sz="2800" dirty="0">
                <a:solidFill>
                  <a:schemeClr val="tx1"/>
                </a:solidFill>
              </a:rPr>
              <a:t>("10.43")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10.43</a:t>
            </a:r>
          </a:p>
        </p:txBody>
      </p:sp>
    </p:spTree>
    <p:extLst>
      <p:ext uri="{BB962C8B-B14F-4D97-AF65-F5344CB8AC3E}">
        <p14:creationId xmlns:p14="http://schemas.microsoft.com/office/powerpoint/2010/main" val="4058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8700" y="1750484"/>
            <a:ext cx="8477250" cy="46312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4. Преобразование в логический тип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Всегда возвращает </a:t>
            </a:r>
            <a:r>
              <a:rPr lang="en-US" sz="2800" dirty="0">
                <a:solidFill>
                  <a:schemeClr val="tx1"/>
                </a:solidFill>
              </a:rPr>
              <a:t>False, </a:t>
            </a:r>
            <a:r>
              <a:rPr lang="ru-RU" sz="2800" dirty="0">
                <a:solidFill>
                  <a:schemeClr val="tx1"/>
                </a:solidFill>
              </a:rPr>
              <a:t>для: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</a:t>
            </a:r>
            <a:r>
              <a:rPr lang="en-US" sz="2800" dirty="0">
                <a:solidFill>
                  <a:schemeClr val="tx1"/>
                </a:solidFill>
              </a:rPr>
              <a:t>None,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#    - </a:t>
            </a:r>
            <a:r>
              <a:rPr lang="ru-RU" sz="2800" dirty="0">
                <a:solidFill>
                  <a:schemeClr val="tx1"/>
                </a:solidFill>
              </a:rPr>
              <a:t>нулевых чисел;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пустых последовательностей и отображений.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...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bool(None), bool(0), bool(0.0), bool(""), bool({})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(False, False, False, False, False)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bool(5), bool({1: "</a:t>
            </a:r>
            <a:r>
              <a:rPr lang="ru-RU" sz="2800" dirty="0">
                <a:solidFill>
                  <a:schemeClr val="tx1"/>
                </a:solidFill>
              </a:rPr>
              <a:t>первый"})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</a:t>
            </a:r>
            <a:r>
              <a:rPr lang="en-US" sz="2800" dirty="0">
                <a:solidFill>
                  <a:srgbClr val="3659BA"/>
                </a:solidFill>
              </a:rPr>
              <a:t>True, True)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8700" y="1750484"/>
            <a:ext cx="8477250" cy="46312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5. Преобразования последовательностей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tuple([1, 2, 3])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3659BA"/>
                </a:solidFill>
              </a:rPr>
              <a:t>(1, 2, 3)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d =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(one=1, two=2, three=2)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list(</a:t>
            </a:r>
            <a:r>
              <a:rPr lang="en-US" sz="2800" dirty="0" err="1">
                <a:solidFill>
                  <a:schemeClr val="tx1"/>
                </a:solidFill>
              </a:rPr>
              <a:t>d.keys</a:t>
            </a:r>
            <a:r>
              <a:rPr lang="en-US" sz="2800" dirty="0">
                <a:solidFill>
                  <a:schemeClr val="tx1"/>
                </a:solidFill>
              </a:rPr>
              <a:t>())  # </a:t>
            </a:r>
            <a:r>
              <a:rPr lang="ru-RU" sz="2800" dirty="0">
                <a:solidFill>
                  <a:schemeClr val="tx1"/>
                </a:solidFill>
              </a:rPr>
              <a:t>Получаем список ключей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3659BA"/>
                </a:solidFill>
              </a:rPr>
              <a:t>['</a:t>
            </a:r>
            <a:r>
              <a:rPr lang="en-US" sz="2800" dirty="0">
                <a:solidFill>
                  <a:srgbClr val="3659BA"/>
                </a:solidFill>
              </a:rPr>
              <a:t>one', 'three', 'two']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set(</a:t>
            </a:r>
            <a:r>
              <a:rPr lang="en-US" sz="2800" dirty="0" err="1">
                <a:solidFill>
                  <a:schemeClr val="tx1"/>
                </a:solidFill>
              </a:rPr>
              <a:t>d.values</a:t>
            </a:r>
            <a:r>
              <a:rPr lang="en-US" sz="2800" dirty="0">
                <a:solidFill>
                  <a:schemeClr val="tx1"/>
                </a:solidFill>
              </a:rPr>
              <a:t>())  # </a:t>
            </a:r>
            <a:r>
              <a:rPr lang="ru-RU" sz="2800" dirty="0">
                <a:solidFill>
                  <a:schemeClr val="tx1"/>
                </a:solidFill>
              </a:rPr>
              <a:t>И множество значений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3659BA"/>
                </a:solidFill>
              </a:rPr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26218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операций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198"/>
            <a:ext cx="4427220" cy="43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простого ввода и вывода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" y="1737360"/>
            <a:ext cx="5684012" cy="3089566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72" y="4546927"/>
            <a:ext cx="9442479" cy="17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int</a:t>
            </a:r>
            <a:r>
              <a:rPr lang="ru-RU" sz="3200" b="1" dirty="0"/>
              <a:t> </a:t>
            </a:r>
            <a:r>
              <a:rPr lang="ru-RU" sz="3200" dirty="0" smtClean="0"/>
              <a:t>– </a:t>
            </a:r>
            <a:r>
              <a:rPr lang="ru-RU" sz="3200" dirty="0"/>
              <a:t>целые числа. Размер числа ограничен </a:t>
            </a:r>
            <a:r>
              <a:rPr lang="ru-RU" sz="3200" dirty="0" smtClean="0"/>
              <a:t>лишь </a:t>
            </a:r>
            <a:r>
              <a:rPr lang="ru-RU" sz="3200" dirty="0"/>
              <a:t>объемом оперативной памяти</a:t>
            </a:r>
            <a:r>
              <a:rPr lang="ru-RU" sz="3200" dirty="0" smtClean="0"/>
              <a:t>:</a:t>
            </a:r>
          </a:p>
          <a:p>
            <a:r>
              <a:rPr lang="en-US" sz="2800" dirty="0" smtClean="0"/>
              <a:t>&gt;&gt;&gt; </a:t>
            </a:r>
            <a:r>
              <a:rPr lang="en-US" sz="2800" dirty="0"/>
              <a:t>type (2147483647), type (999999999999999999999999)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(&lt;</a:t>
            </a:r>
            <a:r>
              <a:rPr lang="en-US" sz="2800" dirty="0">
                <a:solidFill>
                  <a:srgbClr val="3659BA"/>
                </a:solidFill>
              </a:rPr>
              <a:t>class 'int'&gt;, &lt;class 'int</a:t>
            </a:r>
            <a:r>
              <a:rPr lang="en-US" sz="2800" dirty="0" smtClean="0">
                <a:solidFill>
                  <a:srgbClr val="3659BA"/>
                </a:solidFill>
              </a:rPr>
              <a:t>’&gt;)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fr-FR" sz="2600" dirty="0" err="1"/>
              <a:t>print</a:t>
            </a:r>
            <a:r>
              <a:rPr lang="fr-FR" sz="2600" dirty="0"/>
              <a:t>(42)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(int("42"))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(int("0x2A", 16))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(int("0b101010", 2))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(type(3 // 2), 3 // 2)</a:t>
            </a:r>
          </a:p>
          <a:p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0" y="3950125"/>
            <a:ext cx="2806601" cy="22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вещественные </a:t>
            </a:r>
            <a:r>
              <a:rPr lang="ru-RU" sz="3200" dirty="0"/>
              <a:t>числа: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float</a:t>
            </a:r>
            <a:r>
              <a:rPr lang="ru-RU" sz="3200" dirty="0"/>
              <a:t> (двойная точность)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complex</a:t>
            </a:r>
            <a:r>
              <a:rPr lang="ru-RU" sz="3200" dirty="0"/>
              <a:t> (комплексные числа вида 3.5 + 5j)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decimal.Decimal</a:t>
            </a:r>
            <a:r>
              <a:rPr lang="ru-RU" sz="3200" dirty="0"/>
              <a:t> (большая точность, по умолчанию 28 знаков после запятой)</a:t>
            </a:r>
            <a:endParaRPr lang="ru-RU" sz="32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float </a:t>
            </a:r>
            <a:r>
              <a:rPr lang="en-US" sz="3200" dirty="0" smtClean="0"/>
              <a:t> </a:t>
            </a:r>
            <a:endParaRPr lang="ru-RU" sz="3200" dirty="0"/>
          </a:p>
          <a:p>
            <a:r>
              <a:rPr lang="en-US" sz="2800" dirty="0" smtClean="0"/>
              <a:t>&gt;&gt;&gt;type(5.1</a:t>
            </a:r>
            <a:r>
              <a:rPr lang="en-US" sz="2800" dirty="0"/>
              <a:t>), type(8.5e-3)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(&lt;</a:t>
            </a:r>
            <a:r>
              <a:rPr lang="en-US" sz="2800" dirty="0">
                <a:solidFill>
                  <a:srgbClr val="3659BA"/>
                </a:solidFill>
              </a:rPr>
              <a:t>class 'float’&gt;, &lt;class 'float'&gt;)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51" y="3790332"/>
            <a:ext cx="9912750" cy="182157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1" y="5611905"/>
            <a:ext cx="1273299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complex </a:t>
            </a:r>
            <a:r>
              <a:rPr lang="en-US" sz="3200" dirty="0"/>
              <a:t>— </a:t>
            </a:r>
            <a:r>
              <a:rPr lang="ru-RU" sz="3200" dirty="0"/>
              <a:t>комплексные числа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(2+2j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     </a:t>
            </a:r>
            <a:r>
              <a:rPr lang="en-US" sz="2800" dirty="0">
                <a:solidFill>
                  <a:srgbClr val="3659BA"/>
                </a:solidFill>
              </a:rPr>
              <a:t> &lt;class 'complex'&gt;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" y="4320331"/>
            <a:ext cx="10394645" cy="15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Арифметические</a:t>
            </a:r>
            <a:r>
              <a:rPr lang="ru-RU" sz="3200" dirty="0" smtClean="0"/>
              <a:t>:   +, </a:t>
            </a:r>
            <a:r>
              <a:rPr lang="ru-RU" sz="3200" dirty="0"/>
              <a:t>-, *, /, //, %.</a:t>
            </a:r>
          </a:p>
          <a:p>
            <a:endParaRPr lang="ru-RU" sz="3200" dirty="0" smtClean="0"/>
          </a:p>
          <a:p>
            <a:pPr lvl="0"/>
            <a:r>
              <a:rPr lang="ru-RU" sz="3200" b="1" dirty="0" smtClean="0"/>
              <a:t>Сравнение</a:t>
            </a:r>
            <a:r>
              <a:rPr lang="ru-RU" sz="3200" dirty="0" smtClean="0"/>
              <a:t>:  ==, </a:t>
            </a:r>
            <a:r>
              <a:rPr lang="ru-RU" sz="3200" dirty="0"/>
              <a:t>&lt;, &lt;=, &gt;, &gt;= .</a:t>
            </a:r>
            <a:endParaRPr lang="ru-RU" sz="3200" dirty="0" smtClean="0"/>
          </a:p>
          <a:p>
            <a:pPr lvl="0"/>
            <a:r>
              <a:rPr lang="ru-RU" sz="3200" dirty="0" smtClean="0"/>
              <a:t>a </a:t>
            </a:r>
            <a:r>
              <a:rPr lang="ru-RU" sz="3200" dirty="0"/>
              <a:t>&lt; b &lt; c - составное сравнение.</a:t>
            </a:r>
          </a:p>
          <a:p>
            <a:pPr lvl="0"/>
            <a:r>
              <a:rPr lang="en-US" sz="3200" dirty="0" smtClean="0"/>
              <a:t> </a:t>
            </a:r>
            <a:r>
              <a:rPr lang="ru-RU" sz="3200" dirty="0" smtClean="0"/>
              <a:t>Результат </a:t>
            </a:r>
            <a:r>
              <a:rPr lang="ru-RU" sz="3200" dirty="0" err="1"/>
              <a:t>bool</a:t>
            </a:r>
            <a:r>
              <a:rPr lang="ru-RU" sz="3200" dirty="0" smtClean="0"/>
              <a:t>().</a:t>
            </a:r>
            <a:endParaRPr lang="en-US" sz="3200" dirty="0" smtClean="0"/>
          </a:p>
          <a:p>
            <a:pPr lvl="0"/>
            <a:endParaRPr lang="en-US" sz="3200" dirty="0" smtClean="0"/>
          </a:p>
          <a:p>
            <a:r>
              <a:rPr lang="ru-RU" sz="3200" b="1" dirty="0" smtClean="0"/>
              <a:t>Бинарные</a:t>
            </a:r>
            <a:r>
              <a:rPr lang="en-US" sz="3200" dirty="0" smtClean="0"/>
              <a:t>: </a:t>
            </a:r>
            <a:r>
              <a:rPr lang="ru-RU" sz="3200" dirty="0" smtClean="0"/>
              <a:t>&amp; </a:t>
            </a:r>
            <a:r>
              <a:rPr lang="ru-RU" sz="3200" dirty="0"/>
              <a:t>- побитовое </a:t>
            </a:r>
            <a:r>
              <a:rPr lang="ru-RU" sz="3200" dirty="0" smtClean="0"/>
              <a:t>и</a:t>
            </a:r>
            <a:r>
              <a:rPr lang="en-US" sz="3200" dirty="0" smtClean="0"/>
              <a:t>, </a:t>
            </a:r>
            <a:r>
              <a:rPr lang="ru-RU" sz="3200" dirty="0" smtClean="0"/>
              <a:t>| </a:t>
            </a:r>
            <a:r>
              <a:rPr lang="ru-RU" sz="3200" dirty="0"/>
              <a:t>- побитовое </a:t>
            </a:r>
            <a:r>
              <a:rPr lang="ru-RU" sz="3200" dirty="0" smtClean="0"/>
              <a:t>или</a:t>
            </a:r>
            <a:r>
              <a:rPr lang="en-US" sz="3200" dirty="0" smtClean="0"/>
              <a:t>,</a:t>
            </a:r>
            <a:endParaRPr lang="ru-RU" sz="3200" dirty="0"/>
          </a:p>
          <a:p>
            <a:pPr lvl="0"/>
            <a:r>
              <a:rPr lang="en-US" sz="3200" dirty="0" smtClean="0"/>
              <a:t>		  </a:t>
            </a:r>
            <a:r>
              <a:rPr lang="ru-RU" sz="3200" dirty="0" smtClean="0"/>
              <a:t>^ </a:t>
            </a:r>
            <a:r>
              <a:rPr lang="ru-RU" sz="3200" dirty="0"/>
              <a:t>- исключающее </a:t>
            </a:r>
            <a:r>
              <a:rPr lang="ru-RU" sz="3200" dirty="0" smtClean="0"/>
              <a:t>или</a:t>
            </a:r>
            <a:r>
              <a:rPr lang="en-US" sz="3200" dirty="0" smtClean="0"/>
              <a:t>, </a:t>
            </a:r>
            <a:r>
              <a:rPr lang="ru-RU" sz="3200" dirty="0" smtClean="0"/>
              <a:t>&lt;&lt; </a:t>
            </a:r>
            <a:r>
              <a:rPr lang="ru-RU" sz="3200" dirty="0"/>
              <a:t>и &gt;&gt; - сдвиги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2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37360"/>
            <a:ext cx="1027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Арифметические</a:t>
            </a:r>
            <a:r>
              <a:rPr lang="ru-RU" sz="3200" dirty="0" smtClean="0"/>
              <a:t>:   +, </a:t>
            </a:r>
            <a:r>
              <a:rPr lang="ru-RU" sz="3200" dirty="0"/>
              <a:t>-, *, /, //, </a:t>
            </a:r>
            <a:r>
              <a:rPr lang="ru-RU" sz="3200" dirty="0" smtClean="0"/>
              <a:t>%</a:t>
            </a:r>
            <a:endParaRPr lang="ru-RU" sz="3200" dirty="0"/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0841"/>
            <a:ext cx="4141470" cy="3938898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02" y="2360841"/>
            <a:ext cx="3112385" cy="27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1684"/>
            <a:ext cx="6684150" cy="132401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" y="3953712"/>
            <a:ext cx="11720188" cy="18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r>
              <a:rPr lang="ru-RU" dirty="0"/>
              <a:t>Базовые типы и операции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rmAutofit/>
          </a:bodyPr>
          <a:lstStyle/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Классификация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Логический тип</a:t>
            </a:r>
            <a:endParaRPr lang="en-US" sz="3600" dirty="0"/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err="1" smtClean="0"/>
              <a:t>NoneType</a:t>
            </a:r>
            <a:endParaRPr lang="ru-RU" sz="3600" dirty="0" smtClean="0"/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Числа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Коллекции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876295"/>
            <a:ext cx="2560320" cy="41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 - поразрядные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4" y="1889760"/>
            <a:ext cx="11440232" cy="1883358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4" y="3590767"/>
            <a:ext cx="5216900" cy="32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коллекции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2458587"/>
            <a:ext cx="1156335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Коллекции поддерживают: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проверку на вхождения элементов </a:t>
            </a:r>
            <a:r>
              <a:rPr lang="ru-RU" sz="3200" b="1" dirty="0" err="1"/>
              <a:t>in</a:t>
            </a:r>
            <a:r>
              <a:rPr lang="ru-RU" sz="3200" dirty="0"/>
              <a:t> и </a:t>
            </a:r>
            <a:r>
              <a:rPr lang="ru-RU" sz="3200" b="1" dirty="0" err="1"/>
              <a:t>not</a:t>
            </a:r>
            <a:r>
              <a:rPr lang="ru-RU" sz="3200" b="1" dirty="0"/>
              <a:t> </a:t>
            </a:r>
            <a:r>
              <a:rPr lang="ru-RU" sz="3200" b="1" dirty="0" err="1"/>
              <a:t>in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dirty="0" err="1"/>
              <a:t>True</a:t>
            </a:r>
            <a:r>
              <a:rPr lang="ru-RU" sz="3200" dirty="0"/>
              <a:t>/</a:t>
            </a:r>
            <a:r>
              <a:rPr lang="ru-RU" sz="3200" dirty="0" err="1"/>
              <a:t>False</a:t>
            </a:r>
            <a:r>
              <a:rPr lang="ru-RU" sz="3200" dirty="0"/>
              <a:t>);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 smtClean="0"/>
              <a:t>определение </a:t>
            </a:r>
            <a:r>
              <a:rPr lang="ru-RU" sz="3200" dirty="0"/>
              <a:t>размера </a:t>
            </a:r>
            <a:r>
              <a:rPr lang="ru-RU" sz="3200" b="1" dirty="0" err="1"/>
              <a:t>len</a:t>
            </a:r>
            <a:r>
              <a:rPr lang="ru-RU" sz="3200" dirty="0"/>
              <a:t>();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</a:t>
            </a:r>
            <a:r>
              <a:rPr lang="ru-RU" sz="3200" dirty="0"/>
              <a:t>выполнения итераций (перемещения по элементам последовательности) - из-за этого коллекции также называются итерируемыми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18446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коллекции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458587"/>
            <a:ext cx="104470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Последовательность - </a:t>
            </a:r>
            <a:r>
              <a:rPr lang="ru-RU" sz="3200" dirty="0"/>
              <a:t>это </a:t>
            </a:r>
            <a:r>
              <a:rPr lang="ru-RU" sz="3200" i="1" dirty="0"/>
              <a:t>упорядоченная</a:t>
            </a:r>
            <a:r>
              <a:rPr lang="ru-RU" sz="3200" dirty="0"/>
              <a:t> коллекция, поддерживающая </a:t>
            </a:r>
            <a:r>
              <a:rPr lang="ru-RU" sz="3200" i="1" dirty="0"/>
              <a:t>индексированный доступ</a:t>
            </a:r>
            <a:r>
              <a:rPr lang="ru-RU" sz="3200" dirty="0"/>
              <a:t> к элементам.</a:t>
            </a:r>
            <a:endParaRPr lang="ru-RU" sz="3200" b="1" dirty="0"/>
          </a:p>
          <a:p>
            <a:r>
              <a:rPr lang="ru-RU" sz="3200" dirty="0" smtClean="0"/>
              <a:t>Примеры: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list</a:t>
            </a:r>
            <a:r>
              <a:rPr lang="ru-RU" sz="3200" dirty="0"/>
              <a:t>()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tuple</a:t>
            </a:r>
            <a:r>
              <a:rPr lang="ru-RU" sz="3200" dirty="0"/>
              <a:t>()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str</a:t>
            </a:r>
            <a:r>
              <a:rPr lang="ru-RU" sz="3200" dirty="0"/>
              <a:t>() </a:t>
            </a:r>
            <a:endParaRPr lang="ru-RU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r</a:t>
            </a:r>
            <a:r>
              <a:rPr lang="en-US" sz="3200" dirty="0" smtClean="0"/>
              <a:t>ange()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71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Последовательности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0659" y="1963287"/>
            <a:ext cx="11654117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Свойства: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Имеют последовательную индексацию в промежутке [0, </a:t>
            </a:r>
            <a:r>
              <a:rPr lang="ru-RU" sz="2800" dirty="0" err="1"/>
              <a:t>length</a:t>
            </a:r>
            <a:r>
              <a:rPr lang="ru-RU" sz="2800" dirty="0"/>
              <a:t> - 1].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одновременно объекты различных типов.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Строки - исключение, в них только символы (строки длины 1).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 err="1"/>
              <a:t>tuple</a:t>
            </a:r>
            <a:r>
              <a:rPr lang="ru-RU" sz="2800" dirty="0"/>
              <a:t>() и </a:t>
            </a:r>
            <a:r>
              <a:rPr lang="ru-RU" sz="2800" dirty="0" err="1"/>
              <a:t>str</a:t>
            </a:r>
            <a:r>
              <a:rPr lang="ru-RU" sz="2800" dirty="0"/>
              <a:t>() неизменяемые - </a:t>
            </a:r>
            <a:r>
              <a:rPr lang="ru-RU" sz="2800" dirty="0" err="1"/>
              <a:t>immutable</a:t>
            </a:r>
            <a:r>
              <a:rPr lang="ru-RU" sz="2800" dirty="0"/>
              <a:t>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Можно создавать пользовательские коллекции-последовательности.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Многие коллекции поддерживают умножение на число. 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Встроенная функция </a:t>
            </a:r>
            <a:r>
              <a:rPr lang="ru-RU" sz="2800" dirty="0" err="1"/>
              <a:t>zip</a:t>
            </a:r>
            <a:r>
              <a:rPr lang="ru-RU" sz="2800" dirty="0"/>
              <a:t>(..) для объединения перечисляемых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40764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оследовательности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общие операции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555492"/>
              </p:ext>
            </p:extLst>
          </p:nvPr>
        </p:nvGraphicFramePr>
        <p:xfrm>
          <a:off x="1472406" y="1853347"/>
          <a:ext cx="8572499" cy="441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323"/>
                <a:gridCol w="4140176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Длина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len</a:t>
                      </a:r>
                      <a:r>
                        <a:rPr lang="en-US" sz="2800" dirty="0" smtClean="0"/>
                        <a:t>(s)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Конкатенация («склеивание»)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 + 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Дублирование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 * n</a:t>
                      </a:r>
                    </a:p>
                    <a:p>
                      <a:r>
                        <a:rPr lang="en-US" sz="2800" dirty="0" smtClean="0"/>
                        <a:t>n * s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Индексация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[ ]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Срезы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start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end</a:t>
                      </a:r>
                      <a:r>
                        <a:rPr lang="ru-RU" sz="1800" dirty="0" smtClean="0"/>
                        <a:t> или </a:t>
                      </a:r>
                      <a:r>
                        <a:rPr lang="ru-RU" sz="1800" dirty="0" err="1" smtClean="0"/>
                        <a:t>step</a:t>
                      </a:r>
                      <a:r>
                        <a:rPr lang="ru-RU" sz="1800" dirty="0" smtClean="0"/>
                        <a:t> могут быть опущены.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Элемент с индексом </a:t>
                      </a:r>
                      <a:r>
                        <a:rPr lang="ru-RU" sz="1800" dirty="0" err="1" smtClean="0"/>
                        <a:t>end</a:t>
                      </a:r>
                      <a:r>
                        <a:rPr lang="ru-RU" sz="1800" dirty="0" smtClean="0"/>
                        <a:t> не включается в результат при взятии срезов)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s[start:]</a:t>
                      </a:r>
                    </a:p>
                    <a:p>
                      <a:r>
                        <a:rPr lang="en-US" sz="2800" dirty="0" smtClean="0"/>
                        <a:t>s[</a:t>
                      </a:r>
                      <a:r>
                        <a:rPr lang="en-US" sz="2800" dirty="0" err="1" smtClean="0"/>
                        <a:t>start:end</a:t>
                      </a:r>
                      <a:r>
                        <a:rPr lang="en-US" sz="2800" dirty="0" smtClean="0"/>
                        <a:t>]</a:t>
                      </a:r>
                    </a:p>
                    <a:p>
                      <a:r>
                        <a:rPr lang="en-US" sz="2800" dirty="0" smtClean="0"/>
                        <a:t>s[</a:t>
                      </a:r>
                      <a:r>
                        <a:rPr lang="en-US" sz="2800" dirty="0" err="1" smtClean="0"/>
                        <a:t>start:end:step</a:t>
                      </a:r>
                      <a:r>
                        <a:rPr lang="en-US" sz="2800" dirty="0" smtClean="0"/>
                        <a:t>] 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оследовательности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общие операции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74576"/>
              </p:ext>
            </p:extLst>
          </p:nvPr>
        </p:nvGraphicFramePr>
        <p:xfrm>
          <a:off x="95251" y="932597"/>
          <a:ext cx="11906249" cy="5623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34694"/>
                <a:gridCol w="6371555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Минимальное и максимальное значения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min(s)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 </a:t>
                      </a:r>
                      <a:r>
                        <a:rPr lang="en-US" sz="2800" dirty="0" smtClean="0"/>
                        <a:t>max(s)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Проверка на вхождение 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True/False)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in s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Индекс первого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dirty="0" smtClean="0"/>
                        <a:t>элемента со значением x в последовательности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(между индексами </a:t>
                      </a:r>
                      <a:r>
                        <a:rPr lang="ru-RU" sz="1800" dirty="0" err="1" smtClean="0">
                          <a:effectLst/>
                        </a:rPr>
                        <a:t>start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dirty="0" err="1" smtClean="0">
                          <a:effectLst/>
                        </a:rPr>
                        <a:t>end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они заданы)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s.index</a:t>
                      </a:r>
                      <a:r>
                        <a:rPr lang="en-US" sz="2800" dirty="0" smtClean="0"/>
                        <a:t>(x[, start[, end]]) --&gt; int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 повторений элемента со значением х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s.count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Сортировка</a:t>
                      </a:r>
                      <a:endParaRPr lang="en-US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отсортированный объект в виде списка. Исходный объект при этом не изменяется.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sorted(s, key=None, reverse=False)</a:t>
                      </a:r>
                      <a:endParaRPr lang="ru-RU" sz="2800" dirty="0" smtClean="0"/>
                    </a:p>
                    <a:p>
                      <a:endParaRPr lang="ru-RU" sz="900" dirty="0" smtClean="0"/>
                    </a:p>
                    <a:p>
                      <a:r>
                        <a:rPr lang="ru-RU" sz="2000" dirty="0" err="1" smtClean="0"/>
                        <a:t>key</a:t>
                      </a:r>
                      <a:r>
                        <a:rPr lang="ru-RU" sz="20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2000" dirty="0" err="1" smtClean="0"/>
                        <a:t>reverse</a:t>
                      </a:r>
                      <a:r>
                        <a:rPr lang="ru-RU" sz="2000" dirty="0" smtClean="0"/>
                        <a:t> – если равен </a:t>
                      </a:r>
                      <a:r>
                        <a:rPr lang="ru-RU" sz="2000" dirty="0" err="1" smtClean="0"/>
                        <a:t>True</a:t>
                      </a:r>
                      <a:r>
                        <a:rPr lang="ru-RU" sz="2000" dirty="0" smtClean="0"/>
                        <a:t>, сортировка осуществляется в обратном порядке.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6449" y="1963287"/>
            <a:ext cx="106243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list</a:t>
            </a:r>
            <a:r>
              <a:rPr lang="ru-RU" sz="3200" b="1" dirty="0"/>
              <a:t> </a:t>
            </a:r>
            <a:r>
              <a:rPr lang="ru-RU" sz="3200" dirty="0"/>
              <a:t>— списки. Тип данных </a:t>
            </a:r>
            <a:r>
              <a:rPr lang="ru-RU" sz="3200" dirty="0" err="1"/>
              <a:t>list</a:t>
            </a:r>
            <a:r>
              <a:rPr lang="ru-RU" sz="3200" dirty="0"/>
              <a:t> </a:t>
            </a:r>
            <a:r>
              <a:rPr lang="ru-RU" sz="3200" dirty="0" smtClean="0"/>
              <a:t>похож на динамические массивы </a:t>
            </a:r>
            <a:r>
              <a:rPr lang="ru-RU" sz="3200" dirty="0"/>
              <a:t>в других языках </a:t>
            </a:r>
            <a:r>
              <a:rPr lang="ru-RU" sz="3200" dirty="0" smtClean="0"/>
              <a:t>программирования, но может хранить </a:t>
            </a:r>
            <a:r>
              <a:rPr lang="ru-RU" sz="3200" dirty="0" smtClean="0"/>
              <a:t>элементы различных типов  </a:t>
            </a:r>
            <a:endParaRPr lang="ru-RU" sz="3200" dirty="0" smtClean="0"/>
          </a:p>
          <a:p>
            <a:pPr lvl="0"/>
            <a:r>
              <a:rPr lang="ru-RU" sz="3200" dirty="0"/>
              <a:t>Литерал для списка - </a:t>
            </a:r>
            <a:r>
              <a:rPr lang="ru-RU" sz="3200" dirty="0" smtClean="0"/>
              <a:t>[]</a:t>
            </a:r>
            <a:endParaRPr lang="ru-RU" sz="3200" dirty="0"/>
          </a:p>
          <a:p>
            <a:pPr lvl="0"/>
            <a:r>
              <a:rPr lang="ru-RU" sz="3200" dirty="0"/>
              <a:t>Индексация через </a:t>
            </a:r>
            <a:r>
              <a:rPr lang="ru-RU" sz="3200" dirty="0" smtClean="0"/>
              <a:t>[]</a:t>
            </a:r>
            <a:endParaRPr lang="ru-RU" sz="3200" dirty="0"/>
          </a:p>
          <a:p>
            <a:pPr lvl="0"/>
            <a:r>
              <a:rPr lang="ru-RU" sz="3200" dirty="0"/>
              <a:t>Механизм срезов [:] и </a:t>
            </a:r>
            <a:r>
              <a:rPr lang="ru-RU" sz="3200" dirty="0" smtClean="0"/>
              <a:t>[::]</a:t>
            </a:r>
            <a:endParaRPr lang="ru-RU" sz="3200" dirty="0"/>
          </a:p>
          <a:p>
            <a:endParaRPr lang="en-US" sz="3200" dirty="0" smtClean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 [1, 2, 3] 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3659BA"/>
                </a:solidFill>
              </a:rPr>
              <a:t>&lt;class </a:t>
            </a:r>
            <a:r>
              <a:rPr lang="en-US" sz="2800" dirty="0">
                <a:solidFill>
                  <a:srgbClr val="3659BA"/>
                </a:solidFill>
              </a:rPr>
              <a:t>'list'&gt;</a:t>
            </a:r>
            <a:endParaRPr lang="ru-RU" sz="2800" dirty="0">
              <a:solidFill>
                <a:srgbClr val="3659BA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63886" y="6025938"/>
            <a:ext cx="7228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Пустой список создается с помощью пустых квадратных скобок или </a:t>
            </a:r>
            <a:r>
              <a:rPr lang="ru-RU" sz="1600" dirty="0" smtClean="0"/>
              <a:t>метода </a:t>
            </a:r>
            <a:r>
              <a:rPr lang="ru-RU" sz="1600" dirty="0" err="1" smtClean="0"/>
              <a:t>list</a:t>
            </a:r>
            <a:r>
              <a:rPr lang="ru-RU" sz="16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" y="184124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Пустой список создается с помощью пустых квадратных скобок или </a:t>
            </a:r>
            <a:r>
              <a:rPr lang="ru-RU" sz="3200" dirty="0" smtClean="0"/>
              <a:t>конструктора класса </a:t>
            </a:r>
            <a:r>
              <a:rPr lang="ru-RU" sz="3200" dirty="0" err="1" smtClean="0"/>
              <a:t>list</a:t>
            </a:r>
            <a:r>
              <a:rPr lang="ru-RU" sz="3200" dirty="0" smtClean="0"/>
              <a:t>():</a:t>
            </a:r>
          </a:p>
          <a:p>
            <a:r>
              <a:rPr lang="en-US" sz="3200" dirty="0" smtClean="0"/>
              <a:t>class</a:t>
            </a:r>
            <a:r>
              <a:rPr lang="ru-RU" sz="3200" dirty="0" smtClean="0"/>
              <a:t> </a:t>
            </a:r>
            <a:r>
              <a:rPr lang="en-US" sz="3200" dirty="0" smtClean="0"/>
              <a:t>list</a:t>
            </a:r>
            <a:r>
              <a:rPr lang="en-US" sz="3200" dirty="0"/>
              <a:t>([</a:t>
            </a:r>
            <a:r>
              <a:rPr lang="en-US" sz="3200" dirty="0" err="1"/>
              <a:t>iterable</a:t>
            </a:r>
            <a:r>
              <a:rPr lang="en-US" sz="3200" dirty="0" smtClean="0"/>
              <a:t>])</a:t>
            </a:r>
            <a:endParaRPr lang="ru-RU" sz="3200" dirty="0" smtClean="0"/>
          </a:p>
          <a:p>
            <a:r>
              <a:rPr lang="ru-RU" sz="3200" dirty="0"/>
              <a:t>[]</a:t>
            </a:r>
          </a:p>
          <a:p>
            <a:r>
              <a:rPr lang="ru-RU" sz="3200" dirty="0" err="1" smtClean="0"/>
              <a:t>list</a:t>
            </a:r>
            <a:r>
              <a:rPr lang="ru-RU" sz="3200" dirty="0"/>
              <a:t>()</a:t>
            </a:r>
          </a:p>
          <a:p>
            <a:endParaRPr lang="ru-RU" sz="3200" dirty="0"/>
          </a:p>
          <a:p>
            <a:r>
              <a:rPr lang="ru-RU" sz="3200" dirty="0" smtClean="0"/>
              <a:t>Инициализировать </a:t>
            </a:r>
            <a:r>
              <a:rPr lang="ru-RU" sz="3200" dirty="0"/>
              <a:t>список элементами можно одним из </a:t>
            </a:r>
            <a:r>
              <a:rPr lang="ru-RU" sz="3200" dirty="0" smtClean="0"/>
              <a:t>способов</a:t>
            </a:r>
            <a:r>
              <a:rPr lang="ru-RU" sz="3200" dirty="0"/>
              <a:t>:</a:t>
            </a:r>
          </a:p>
          <a:p>
            <a:r>
              <a:rPr lang="ru-RU" sz="3200" dirty="0"/>
              <a:t>[1, "</a:t>
            </a:r>
            <a:r>
              <a:rPr lang="ru-RU" sz="3200" dirty="0" err="1"/>
              <a:t>text</a:t>
            </a:r>
            <a:r>
              <a:rPr lang="ru-RU" sz="3200" dirty="0"/>
              <a:t>", 2.0]</a:t>
            </a:r>
          </a:p>
          <a:p>
            <a:r>
              <a:rPr lang="ru-RU" sz="3200" dirty="0" err="1" smtClean="0"/>
              <a:t>list</a:t>
            </a:r>
            <a:r>
              <a:rPr lang="ru-RU" sz="3200" dirty="0"/>
              <a:t>("</a:t>
            </a:r>
            <a:r>
              <a:rPr lang="ru-RU" sz="3200" dirty="0" err="1"/>
              <a:t>text</a:t>
            </a:r>
            <a:r>
              <a:rPr lang="ru-RU" sz="3200" dirty="0"/>
              <a:t>")</a:t>
            </a:r>
          </a:p>
          <a:p>
            <a:r>
              <a:rPr lang="ru-RU" sz="3200" dirty="0" smtClean="0"/>
              <a:t>                                                 [</a:t>
            </a:r>
            <a:r>
              <a:rPr lang="ru-RU" sz="3200" dirty="0"/>
              <a:t>'t', 'e', 'x', 't']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7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86795"/>
              </p:ext>
            </p:extLst>
          </p:nvPr>
        </p:nvGraphicFramePr>
        <p:xfrm>
          <a:off x="341347" y="1604714"/>
          <a:ext cx="1135379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943"/>
                <a:gridCol w="2401856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Добавляет элемент x в конец </a:t>
                      </a:r>
                      <a:r>
                        <a:rPr lang="ru-RU" sz="2800" dirty="0" smtClean="0"/>
                        <a:t>списка </a:t>
                      </a:r>
                      <a:r>
                        <a:rPr lang="en-US" sz="2800" dirty="0" smtClean="0"/>
                        <a:t>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s.append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Добавляет в конец списка все элементы коллекции m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s.extend</a:t>
                      </a:r>
                      <a:r>
                        <a:rPr lang="en-US" sz="2800" dirty="0" smtClean="0"/>
                        <a:t>(m)</a:t>
                      </a:r>
                    </a:p>
                    <a:p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 += m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Вставляет элемент х в список   в позицию i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s.insert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, 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первый элемент со значением x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s.remove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последний или i-й элемент, удаляя его из последовательности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s.pop</a:t>
                      </a:r>
                      <a:r>
                        <a:rPr lang="en-US" sz="2800" dirty="0" smtClean="0"/>
                        <a:t>([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])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все элементы (очищает список).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s.clear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Python</a:t>
            </a:r>
            <a:r>
              <a:rPr lang="ru-RU" sz="3200" dirty="0"/>
              <a:t> — язык с динамической типизацией. </a:t>
            </a:r>
            <a:endParaRPr lang="en-US" sz="3200" dirty="0" smtClean="0"/>
          </a:p>
          <a:p>
            <a:r>
              <a:rPr lang="en-US" sz="3200" dirty="0"/>
              <a:t>O</a:t>
            </a:r>
            <a:r>
              <a:rPr lang="ru-RU" sz="3200" dirty="0" smtClean="0"/>
              <a:t>дна </a:t>
            </a:r>
            <a:r>
              <a:rPr lang="ru-RU" sz="3200" dirty="0"/>
              <a:t>и та же переменная, при многократной инициализации, может </a:t>
            </a:r>
            <a:r>
              <a:rPr lang="ru-RU" sz="3200" dirty="0" smtClean="0"/>
              <a:t>представлять </a:t>
            </a:r>
            <a:r>
              <a:rPr lang="ru-RU" sz="3200" dirty="0"/>
              <a:t>объекты разных типов: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4" y="4081967"/>
            <a:ext cx="2943503" cy="17871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57" y="4081967"/>
            <a:ext cx="3044395" cy="16375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2" y="4081966"/>
            <a:ext cx="3284452" cy="1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777637"/>
              </p:ext>
            </p:extLst>
          </p:nvPr>
        </p:nvGraphicFramePr>
        <p:xfrm>
          <a:off x="133351" y="932597"/>
          <a:ext cx="119252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099"/>
                <a:gridCol w="6553200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Выполняет сортировку списка. Отличается от функции </a:t>
                      </a:r>
                      <a:r>
                        <a:rPr lang="ru-RU" sz="2800" dirty="0" err="1" smtClean="0"/>
                        <a:t>sorted</a:t>
                      </a:r>
                      <a:r>
                        <a:rPr lang="ru-RU" sz="2800" dirty="0" smtClean="0"/>
                        <a:t>() тем, что сортирует исходный объект, а не возвращает новый.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s.sort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, key=None, reverse=None)</a:t>
                      </a:r>
                      <a:endParaRPr lang="ru-RU" sz="2800" dirty="0" smtClean="0"/>
                    </a:p>
                    <a:p>
                      <a:r>
                        <a:rPr lang="ru-RU" sz="2800" dirty="0" smtClean="0"/>
                        <a:t>Где </a:t>
                      </a:r>
                      <a:r>
                        <a:rPr lang="ru-RU" sz="2800" dirty="0" err="1" smtClean="0"/>
                        <a:t>key</a:t>
                      </a:r>
                      <a:r>
                        <a:rPr lang="ru-RU" sz="28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2800" dirty="0" err="1" smtClean="0"/>
                        <a:t>reverse</a:t>
                      </a:r>
                      <a:r>
                        <a:rPr lang="ru-RU" sz="2800" dirty="0" smtClean="0"/>
                        <a:t> – если равен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сортировка осуществляется в обратном порядке.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Переворачивает элементы списка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s.reverse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элемент с индексом i (или несколько элементов, если задан индекс j).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 </a:t>
                      </a:r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[:j]]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92596"/>
              </p:ext>
            </p:extLst>
          </p:nvPr>
        </p:nvGraphicFramePr>
        <p:xfrm>
          <a:off x="133351" y="932597"/>
          <a:ext cx="1192529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099"/>
                <a:gridCol w="655320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итератор, который объединяет элементы из нескольких источников данных. Эта функция работает со списками, кортежами, множествами и словарями для создания списков или кортежей, включающих все эти данные.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zip(s1, s2)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9781"/>
            <a:ext cx="6432055" cy="34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8034"/>
            <a:ext cx="6499933" cy="2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1371"/>
          <a:stretch/>
        </p:blipFill>
        <p:spPr>
          <a:xfrm>
            <a:off x="-140134" y="2228850"/>
            <a:ext cx="7516452" cy="40088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9072"/>
          <a:stretch/>
        </p:blipFill>
        <p:spPr>
          <a:xfrm>
            <a:off x="4781550" y="3478677"/>
            <a:ext cx="7410450" cy="27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951220" cy="45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945"/>
            <a:ext cx="7934741" cy="3344223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49" y="1894945"/>
            <a:ext cx="3829151" cy="13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5196"/>
            <a:ext cx="7394349" cy="36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710"/>
            <a:ext cx="9497967" cy="43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646420" cy="46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03070"/>
            <a:ext cx="10058400" cy="4568190"/>
          </a:xfrm>
        </p:spPr>
        <p:txBody>
          <a:bodyPr>
            <a:noAutofit/>
          </a:bodyPr>
          <a:lstStyle/>
          <a:p>
            <a:r>
              <a:rPr lang="ru-RU" sz="2800" b="1" dirty="0"/>
              <a:t>Скалярные (неделимые</a:t>
            </a:r>
            <a:r>
              <a:rPr lang="ru-RU" sz="2800" b="1" dirty="0" smtClean="0"/>
              <a:t>):</a:t>
            </a:r>
            <a:endParaRPr lang="ru-RU" sz="2800" b="1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Числа </a:t>
            </a:r>
            <a:r>
              <a:rPr lang="ru-RU" sz="2600" dirty="0"/>
              <a:t>(целое, вещественное).</a:t>
            </a:r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Логический </a:t>
            </a:r>
            <a:r>
              <a:rPr lang="ru-RU" sz="2600" dirty="0"/>
              <a:t>тип.</a:t>
            </a:r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NoneType</a:t>
            </a:r>
            <a:r>
              <a:rPr lang="ru-RU" sz="2600" dirty="0"/>
              <a:t>.</a:t>
            </a:r>
          </a:p>
          <a:p>
            <a:endParaRPr lang="ru-RU" sz="800" dirty="0"/>
          </a:p>
          <a:p>
            <a:r>
              <a:rPr lang="ru-RU" sz="2800" b="1" dirty="0"/>
              <a:t>Структурированные (составные) / </a:t>
            </a:r>
            <a:r>
              <a:rPr lang="ru-RU" sz="2800" b="1" dirty="0" smtClean="0"/>
              <a:t>коллекции:</a:t>
            </a:r>
            <a:endParaRPr lang="ru-RU" sz="2800" b="1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Последовательности: </a:t>
            </a:r>
            <a:r>
              <a:rPr lang="ru-RU" sz="2600" dirty="0" smtClean="0"/>
              <a:t>строка(</a:t>
            </a:r>
            <a:r>
              <a:rPr lang="en-US" sz="2600" dirty="0" err="1" smtClean="0"/>
              <a:t>srt</a:t>
            </a:r>
            <a:r>
              <a:rPr lang="ru-RU" sz="2600" dirty="0" smtClean="0"/>
              <a:t>), список</a:t>
            </a:r>
            <a:r>
              <a:rPr lang="en-US" sz="2600" dirty="0" smtClean="0"/>
              <a:t>(list)</a:t>
            </a:r>
            <a:r>
              <a:rPr lang="ru-RU" sz="2600" dirty="0" smtClean="0"/>
              <a:t>, кортеж</a:t>
            </a:r>
            <a:r>
              <a:rPr lang="en-US" sz="2600" dirty="0" smtClean="0"/>
              <a:t>(tuple)</a:t>
            </a:r>
            <a:r>
              <a:rPr lang="ru-RU" sz="2600" dirty="0" smtClean="0"/>
              <a:t>, </a:t>
            </a:r>
            <a:r>
              <a:rPr lang="ru-RU" sz="2600" dirty="0"/>
              <a:t>числовой </a:t>
            </a:r>
            <a:r>
              <a:rPr lang="ru-RU" sz="2600" dirty="0" smtClean="0"/>
              <a:t>диапазон</a:t>
            </a:r>
            <a:r>
              <a:rPr lang="en-US" sz="2600" dirty="0" smtClean="0"/>
              <a:t>(range)</a:t>
            </a:r>
            <a:r>
              <a:rPr lang="ru-RU" sz="2600" dirty="0" smtClean="0"/>
              <a:t>, </a:t>
            </a:r>
            <a:r>
              <a:rPr lang="ru-RU" sz="2600" dirty="0" err="1"/>
              <a:t>bytes</a:t>
            </a:r>
            <a:r>
              <a:rPr lang="ru-RU" sz="2600" dirty="0"/>
              <a:t> и </a:t>
            </a:r>
            <a:r>
              <a:rPr lang="ru-RU" sz="2600" dirty="0" err="1"/>
              <a:t>bytearray</a:t>
            </a:r>
            <a:r>
              <a:rPr lang="ru-RU" sz="2600" dirty="0" smtClean="0"/>
              <a:t>.</a:t>
            </a:r>
            <a:endParaRPr lang="ru-RU" sz="2600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Отображения: </a:t>
            </a:r>
            <a:r>
              <a:rPr lang="ru-RU" sz="2600" dirty="0" smtClean="0"/>
              <a:t>словарь</a:t>
            </a:r>
            <a:r>
              <a:rPr lang="en-US" sz="2600" dirty="0" smtClean="0"/>
              <a:t> (</a:t>
            </a:r>
            <a:r>
              <a:rPr lang="en-US" sz="2600" dirty="0" err="1" smtClean="0"/>
              <a:t>dict</a:t>
            </a:r>
            <a:r>
              <a:rPr lang="en-US" sz="2600" dirty="0" smtClean="0"/>
              <a:t>)</a:t>
            </a:r>
            <a:r>
              <a:rPr lang="ru-RU" sz="2600" dirty="0" smtClean="0"/>
              <a:t>.</a:t>
            </a:r>
            <a:endParaRPr lang="ru-RU" sz="2600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Множества</a:t>
            </a:r>
            <a:r>
              <a:rPr lang="en-US" sz="2600" dirty="0" smtClean="0"/>
              <a:t>(set, </a:t>
            </a:r>
            <a:r>
              <a:rPr lang="en-US" sz="2600" dirty="0" err="1" smtClean="0"/>
              <a:t>frozenset</a:t>
            </a:r>
            <a:r>
              <a:rPr lang="en-US" sz="2600" dirty="0" smtClean="0"/>
              <a:t>)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092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021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46028"/>
          <a:stretch/>
        </p:blipFill>
        <p:spPr>
          <a:xfrm>
            <a:off x="318915" y="1111624"/>
            <a:ext cx="7375426" cy="446949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77" y="2196889"/>
            <a:ext cx="5514680" cy="4140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577" y="3542477"/>
            <a:ext cx="6444386" cy="4487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488" y="5490586"/>
            <a:ext cx="8479705" cy="5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021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9382"/>
          <a:stretch/>
        </p:blipFill>
        <p:spPr>
          <a:xfrm>
            <a:off x="253418" y="1983279"/>
            <a:ext cx="6258277" cy="2854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03" y="2589554"/>
            <a:ext cx="9115594" cy="3811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341" y="5164558"/>
            <a:ext cx="12289341" cy="7218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36" y="6097937"/>
            <a:ext cx="11895524" cy="4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29747" y="140036"/>
            <a:ext cx="6375918" cy="757237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4" y="1120515"/>
            <a:ext cx="3418186" cy="5514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74199" r="32026"/>
          <a:stretch/>
        </p:blipFill>
        <p:spPr>
          <a:xfrm>
            <a:off x="2802586" y="5374433"/>
            <a:ext cx="5762916" cy="1260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71696"/>
          <a:stretch/>
        </p:blipFill>
        <p:spPr>
          <a:xfrm>
            <a:off x="3713804" y="1832635"/>
            <a:ext cx="8478196" cy="1382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4100" b="52210"/>
          <a:stretch/>
        </p:blipFill>
        <p:spPr>
          <a:xfrm>
            <a:off x="3713804" y="3006874"/>
            <a:ext cx="8478196" cy="6686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48315" r="80447" b="40519"/>
          <a:stretch/>
        </p:blipFill>
        <p:spPr>
          <a:xfrm>
            <a:off x="3806890" y="3702390"/>
            <a:ext cx="1657738" cy="5454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61592" r="20801" b="27743"/>
          <a:stretch/>
        </p:blipFill>
        <p:spPr>
          <a:xfrm>
            <a:off x="3496163" y="4274624"/>
            <a:ext cx="6714638" cy="5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7928"/>
            <a:ext cx="6492058" cy="18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7034"/>
            <a:ext cx="6217920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4627"/>
            <a:ext cx="7530586" cy="27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48551"/>
            <a:ext cx="4478767" cy="43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38240"/>
            <a:ext cx="10271458" cy="34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2009719"/>
            <a:ext cx="11039411" cy="2181281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4711009"/>
            <a:ext cx="5284470" cy="8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484620" cy="856397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263722" cy="30659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7" y="4208930"/>
            <a:ext cx="1466626" cy="20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46960"/>
            <a:ext cx="10058400" cy="18821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 Изменяемые (</a:t>
            </a:r>
            <a:r>
              <a:rPr lang="en-US" sz="3200" dirty="0"/>
              <a:t>Mutable</a:t>
            </a:r>
            <a:r>
              <a:rPr lang="ru-RU" sz="3200" dirty="0" smtClean="0"/>
              <a:t>)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endParaRPr lang="ru-RU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 Неизменяемые(</a:t>
            </a:r>
            <a:r>
              <a:rPr lang="en-US" sz="3200" dirty="0" smtClean="0"/>
              <a:t>Immutable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69" y="2026024"/>
            <a:ext cx="10465969" cy="43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75361"/>
            <a:ext cx="6085973" cy="27127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7830" t="44120" r="3671" b="44510"/>
          <a:stretch/>
        </p:blipFill>
        <p:spPr>
          <a:xfrm>
            <a:off x="1268963" y="1984556"/>
            <a:ext cx="5075853" cy="4973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54134" y="3244334"/>
            <a:ext cx="22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Lato" panose="020F0502020204030203" pitchFamily="34" charset="0"/>
              </a:rPr>
              <a:t> 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80" y="3162095"/>
            <a:ext cx="358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404040"/>
                </a:solidFill>
                <a:latin typeface="Lato" panose="020F0502020204030203" pitchFamily="34" charset="0"/>
              </a:rPr>
              <a:t>В сравнении с обычной функцией:</a:t>
            </a:r>
            <a:r>
              <a:rPr lang="ru-RU" dirty="0">
                <a:solidFill>
                  <a:srgbClr val="404040"/>
                </a:solidFill>
                <a:latin typeface="Lato" panose="020F0502020204030203" pitchFamily="34" charset="0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55" y="2801049"/>
            <a:ext cx="6466134" cy="26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4447" y="231103"/>
            <a:ext cx="5971845" cy="775533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0" y="1371370"/>
            <a:ext cx="7710998" cy="2756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5417"/>
            <a:ext cx="12002650" cy="10402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17224" y="415264"/>
            <a:ext cx="24854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Создает </a:t>
            </a:r>
            <a:r>
              <a:rPr lang="ru-RU" dirty="0"/>
              <a:t>итератор, который объединяет элементы из нескольких источников данных.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Работает </a:t>
            </a:r>
            <a:r>
              <a:rPr lang="ru-RU" dirty="0"/>
              <a:t>со списками, кортежами, множествами и словарями для создания списков или кортежей, включающих все эти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584" y="2148398"/>
            <a:ext cx="11245386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two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[2, 9, 18, 28]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Дима", "Марина", "Андрей", "Никита"]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нового массива кортежей, объединив списки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zipped_values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zip(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# zip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конвертация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список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zipped_list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[('Дима', 2), ('Марина', 9), ('Андрей', 18), ('Никита', 28)]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26372"/>
            <a:ext cx="10058400" cy="913547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985" y="1957898"/>
            <a:ext cx="1087669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three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[2, 9, 18, 28]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Дима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Марина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Андрей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Никита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name, number in zip(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print(name, number)</a:t>
            </a:r>
          </a:p>
          <a:p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26054"/>
            <a:ext cx="1735761" cy="14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167448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unzip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employees_zipped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Дима', 2), ('Марина', 9), ('Андрей', 18), ('Никита', 28)]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zip(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employees_zipped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'Дима', 'Марина', 'Андрей', 'Никита')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(2, 9, 18, 28)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88850" y="2167448"/>
            <a:ext cx="3327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список кортежей (упакованных)</a:t>
            </a:r>
          </a:p>
        </p:txBody>
      </p:sp>
    </p:spTree>
    <p:extLst>
      <p:ext uri="{BB962C8B-B14F-4D97-AF65-F5344CB8AC3E}">
        <p14:creationId xmlns:p14="http://schemas.microsoft.com/office/powerpoint/2010/main" val="726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66084" y="2053148"/>
            <a:ext cx="5161991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- one argument</a:t>
            </a: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1,), (2,), (3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- no argument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zip()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zipped_object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str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упорядоченная неизменяемая последовательность </a:t>
            </a:r>
            <a:r>
              <a:rPr lang="ru-RU" sz="3200" dirty="0" smtClean="0"/>
              <a:t>символов </a:t>
            </a:r>
            <a:r>
              <a:rPr lang="en-US" sz="3200" dirty="0" smtClean="0"/>
              <a:t>Unicode</a:t>
            </a:r>
            <a:endParaRPr lang="ru-RU" sz="3200" dirty="0" smtClean="0"/>
          </a:p>
          <a:p>
            <a:r>
              <a:rPr lang="ru-RU" sz="3200" dirty="0" smtClean="0"/>
              <a:t>Строку можно указать с использованием одинарных или двойных кавычек.</a:t>
            </a:r>
          </a:p>
          <a:p>
            <a:r>
              <a:rPr lang="ru-RU" sz="3200" dirty="0" smtClean="0"/>
              <a:t>Многострочные строки – тройные кавычки (двойные или одинарные)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("</a:t>
            </a:r>
            <a:r>
              <a:rPr lang="ru-RU" sz="2800" dirty="0"/>
              <a:t>Строка")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str</a:t>
            </a:r>
            <a:r>
              <a:rPr lang="en-US" sz="2800" dirty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09" y="1972235"/>
            <a:ext cx="4718133" cy="42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249037"/>
            <a:ext cx="10273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 </a:t>
            </a:r>
            <a:r>
              <a:rPr lang="ru-RU" sz="3200" dirty="0"/>
              <a:t>изменяемым типам </a:t>
            </a:r>
            <a:r>
              <a:rPr lang="ru-RU" sz="3200" dirty="0" smtClean="0"/>
              <a:t>относятся</a:t>
            </a:r>
            <a:r>
              <a:rPr lang="en-US" sz="3200" dirty="0"/>
              <a:t>:</a:t>
            </a:r>
            <a:r>
              <a:rPr lang="ru-RU" sz="3200" dirty="0" smtClean="0"/>
              <a:t> </a:t>
            </a:r>
            <a:r>
              <a:rPr lang="ru-RU" sz="3200" dirty="0"/>
              <a:t>список</a:t>
            </a:r>
            <a:r>
              <a:rPr lang="en-US" sz="3200" dirty="0"/>
              <a:t>(list)</a:t>
            </a:r>
            <a:r>
              <a:rPr lang="en-US" sz="3200" i="1" dirty="0" smtClean="0"/>
              <a:t>, </a:t>
            </a:r>
            <a:r>
              <a:rPr lang="ru-RU" sz="3200" dirty="0"/>
              <a:t>словарь</a:t>
            </a:r>
            <a:r>
              <a:rPr lang="en-US" sz="3200" dirty="0"/>
              <a:t> (</a:t>
            </a:r>
            <a:r>
              <a:rPr lang="en-US" sz="3200" dirty="0" err="1"/>
              <a:t>dict</a:t>
            </a:r>
            <a:r>
              <a:rPr lang="en-US" sz="3200" dirty="0"/>
              <a:t>)</a:t>
            </a:r>
            <a:r>
              <a:rPr lang="en-US" sz="3200" i="1" dirty="0" smtClean="0"/>
              <a:t>, </a:t>
            </a:r>
            <a:r>
              <a:rPr lang="ru-RU" sz="3200" dirty="0" smtClean="0"/>
              <a:t>множества(</a:t>
            </a:r>
            <a:r>
              <a:rPr lang="en-US" sz="3200" i="1" dirty="0" smtClean="0"/>
              <a:t>set</a:t>
            </a:r>
            <a:r>
              <a:rPr lang="ru-RU" sz="3200" i="1" dirty="0" smtClean="0"/>
              <a:t>)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bytearray</a:t>
            </a:r>
            <a:r>
              <a:rPr lang="ru-RU" sz="3200" b="1" dirty="0" smtClean="0"/>
              <a:t>. </a:t>
            </a:r>
          </a:p>
          <a:p>
            <a:r>
              <a:rPr lang="ru-RU" sz="3200" dirty="0" smtClean="0"/>
              <a:t>Пример </a:t>
            </a:r>
            <a:r>
              <a:rPr lang="ru-RU" sz="3200" dirty="0"/>
              <a:t>изменения элемента списка: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0" y="4003482"/>
            <a:ext cx="3473840" cy="16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10073" y="634482"/>
            <a:ext cx="6077339" cy="850997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275" y="2156984"/>
            <a:ext cx="1149531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r"..." - </a:t>
            </a:r>
            <a:r>
              <a:rPr lang="ru-RU" sz="2800" dirty="0" err="1"/>
              <a:t>raw</a:t>
            </a:r>
            <a:r>
              <a:rPr lang="ru-RU" sz="2800" dirty="0"/>
              <a:t> </a:t>
            </a:r>
            <a:r>
              <a:rPr lang="ru-RU" sz="2800" dirty="0" err="1"/>
              <a:t>string</a:t>
            </a:r>
            <a:r>
              <a:rPr lang="ru-RU" sz="2800" dirty="0"/>
              <a:t>, символ '\' не интерпретируется в таких литералах</a:t>
            </a:r>
            <a:r>
              <a:rPr lang="ru-RU" sz="2800" dirty="0" smtClean="0"/>
              <a:t>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По умолчанию </a:t>
            </a:r>
            <a:r>
              <a:rPr lang="ru-RU" sz="2800" dirty="0" smtClean="0"/>
              <a:t>хранятся в </a:t>
            </a:r>
            <a:r>
              <a:rPr lang="ru-RU" sz="2800" dirty="0"/>
              <a:t>кодировке UTF-8.</a:t>
            </a:r>
            <a:endParaRPr lang="ru-RU" sz="2800" dirty="0"/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 </a:t>
            </a:r>
            <a:r>
              <a:rPr lang="ru-RU" sz="2800" dirty="0" err="1"/>
              <a:t>Python</a:t>
            </a:r>
            <a:r>
              <a:rPr lang="ru-RU" sz="2800" dirty="0"/>
              <a:t> строки неизменяемые (</a:t>
            </a:r>
            <a:r>
              <a:rPr lang="ru-RU" sz="2800" dirty="0" err="1"/>
              <a:t>immutable</a:t>
            </a:r>
            <a:r>
              <a:rPr lang="ru-RU" sz="2800" dirty="0"/>
              <a:t>) - при изменении значения (например, одной буквы) создаётся новый объект. 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Надо учитывать при большом количестве изменяющих операций над строками в программами и оптимизировать при необходимости. </a:t>
            </a:r>
          </a:p>
        </p:txBody>
      </p:sp>
    </p:spTree>
    <p:extLst>
      <p:ext uri="{BB962C8B-B14F-4D97-AF65-F5344CB8AC3E}">
        <p14:creationId xmlns:p14="http://schemas.microsoft.com/office/powerpoint/2010/main" val="2692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63215" y="783772"/>
            <a:ext cx="6077339" cy="850997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11560" y="2362258"/>
            <a:ext cx="7837714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Способы </a:t>
            </a:r>
            <a:r>
              <a:rPr lang="ru-RU" sz="2800" dirty="0"/>
              <a:t>форматирования: 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старый через % 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современный через .</a:t>
            </a:r>
            <a:r>
              <a:rPr lang="ru-RU" sz="2800" dirty="0" err="1"/>
              <a:t>format</a:t>
            </a:r>
            <a:endParaRPr lang="ru-RU" sz="2800" dirty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интерполяция строк, f - строки</a:t>
            </a:r>
          </a:p>
        </p:txBody>
      </p:sp>
    </p:spTree>
    <p:extLst>
      <p:ext uri="{BB962C8B-B14F-4D97-AF65-F5344CB8AC3E}">
        <p14:creationId xmlns:p14="http://schemas.microsoft.com/office/powerpoint/2010/main" val="1091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897140"/>
            <a:ext cx="4230134" cy="43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1"/>
            <a:ext cx="11411339" cy="920984"/>
          </a:xfrm>
        </p:spPr>
        <p:txBody>
          <a:bodyPr>
            <a:normAutofit/>
          </a:bodyPr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22739"/>
          <a:stretch/>
        </p:blipFill>
        <p:spPr>
          <a:xfrm>
            <a:off x="1187680" y="1088936"/>
            <a:ext cx="10191934" cy="307251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-2" y="5692811"/>
            <a:ext cx="1186853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Строка может содержать фигурные скобки 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{}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(заполнители), указывающие, что их необходимо заменить на какое-либо значение. Заполнитель может содержать индекс или ключевое слово - в противном случае замена будет производится слева направо.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5" y="4455579"/>
            <a:ext cx="11178459" cy="7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89238"/>
          <a:stretch/>
        </p:blipFill>
        <p:spPr>
          <a:xfrm>
            <a:off x="647431" y="2071588"/>
            <a:ext cx="10808524" cy="429016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01" y="2910024"/>
            <a:ext cx="12169558" cy="1363395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1443"/>
            <a:ext cx="12192000" cy="5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8512" b="27912"/>
          <a:stretch/>
        </p:blipFill>
        <p:spPr>
          <a:xfrm>
            <a:off x="815382" y="2015411"/>
            <a:ext cx="10808524" cy="541177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2" y="2990806"/>
            <a:ext cx="9004480" cy="16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" y="1905000"/>
            <a:ext cx="11867819" cy="3257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5278239"/>
            <a:ext cx="11209177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ru-RU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Описание синтаксиса и более сложных примеров форматирования: </a:t>
            </a:r>
            <a:r>
              <a:rPr lang="ru-RU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ru-RU" dirty="0" smtClean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docs.python.org/3/library/string.html#format-string-syntax</a:t>
            </a:r>
            <a:endParaRPr lang="en-US" dirty="0" smtClean="0">
              <a:solidFill>
                <a:srgbClr val="182026"/>
              </a:solidFill>
              <a:latin typeface="var(--jp-content-font-family)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75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docs.python.org/3/library/string.html#format-specification-mini-language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286603"/>
            <a:ext cx="10374630" cy="1243617"/>
          </a:xfrm>
        </p:spPr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sz="3600" dirty="0" smtClean="0"/>
              <a:t>Экранированные </a:t>
            </a:r>
            <a:r>
              <a:rPr lang="ru-RU" sz="3600" dirty="0"/>
              <a:t>последовательности</a:t>
            </a:r>
            <a:endParaRPr lang="ru-RU" sz="36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090229"/>
            <a:ext cx="8153400" cy="38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99266"/>
            <a:ext cx="3295426" cy="41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75657" y="0"/>
            <a:ext cx="6382139" cy="1243012"/>
          </a:xfrm>
        </p:spPr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sz="36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" y="1243012"/>
            <a:ext cx="8463832" cy="54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 неизменяемым типам относятся </a:t>
            </a:r>
            <a:r>
              <a:rPr lang="en-US" sz="3200" i="1" dirty="0"/>
              <a:t>int, float, </a:t>
            </a:r>
            <a:r>
              <a:rPr lang="en-US" sz="3200" i="1" dirty="0" smtClean="0"/>
              <a:t>bool, complex</a:t>
            </a:r>
            <a:r>
              <a:rPr lang="en-US" sz="3200" i="1" dirty="0"/>
              <a:t>, </a:t>
            </a:r>
            <a:r>
              <a:rPr lang="en-US" sz="3200" i="1" dirty="0" err="1" smtClean="0"/>
              <a:t>str</a:t>
            </a:r>
            <a:r>
              <a:rPr lang="en-US" sz="3200" i="1" dirty="0" smtClean="0"/>
              <a:t>, </a:t>
            </a:r>
            <a:r>
              <a:rPr lang="en-US" sz="3200" i="1" dirty="0"/>
              <a:t>tuple, </a:t>
            </a:r>
            <a:r>
              <a:rPr lang="en-US" sz="3200" i="1" dirty="0" err="1"/>
              <a:t>frozenset</a:t>
            </a:r>
            <a:r>
              <a:rPr lang="en-US" sz="3200" i="1" dirty="0"/>
              <a:t> (</a:t>
            </a:r>
            <a:r>
              <a:rPr lang="ru-RU" sz="3200" i="1" dirty="0"/>
              <a:t>неизменяемая версия </a:t>
            </a:r>
            <a:r>
              <a:rPr lang="en-US" sz="3200" i="1" dirty="0"/>
              <a:t>set), bytes</a:t>
            </a:r>
            <a:r>
              <a:rPr lang="ru-RU" sz="3200" dirty="0" smtClean="0"/>
              <a:t>. </a:t>
            </a:r>
            <a:r>
              <a:rPr lang="ru-RU" sz="3200" dirty="0"/>
              <a:t>Например</a:t>
            </a:r>
            <a:r>
              <a:rPr lang="ru-RU" sz="3200" dirty="0" smtClean="0"/>
              <a:t>, чтобы </a:t>
            </a:r>
            <a:r>
              <a:rPr lang="ru-RU" sz="3200" dirty="0"/>
              <a:t>получить строку из двух других строк, необходимо использовать операцию </a:t>
            </a:r>
            <a:r>
              <a:rPr lang="ru-RU" sz="3200" i="1" dirty="0"/>
              <a:t>конкатенации,</a:t>
            </a:r>
          </a:p>
          <a:p>
            <a:r>
              <a:rPr lang="ru-RU" sz="3200" dirty="0"/>
              <a:t>а ссылку на новый объект присвоить переменной: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17832"/>
            <a:ext cx="4391760" cy="1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75657" y="0"/>
            <a:ext cx="6382139" cy="1243012"/>
          </a:xfrm>
        </p:spPr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sz="36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2" y="826874"/>
            <a:ext cx="9385630" cy="58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6377"/>
          </a:xfrm>
        </p:spPr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67993"/>
              </p:ext>
            </p:extLst>
          </p:nvPr>
        </p:nvGraphicFramePr>
        <p:xfrm>
          <a:off x="268605" y="1737360"/>
          <a:ext cx="11715749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745"/>
                <a:gridCol w="2326004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символ </a:t>
                      </a:r>
                      <a:r>
                        <a:rPr lang="en-US" sz="2800" dirty="0" smtClean="0"/>
                        <a:t> c </a:t>
                      </a:r>
                      <a:r>
                        <a:rPr lang="ru-RU" sz="2800" dirty="0" smtClean="0"/>
                        <a:t>номером </a:t>
                      </a:r>
                      <a:r>
                        <a:rPr lang="en-US" sz="2800" dirty="0" smtClean="0"/>
                        <a:t>N</a:t>
                      </a:r>
                      <a:r>
                        <a:rPr lang="ru-RU" sz="2800" dirty="0" smtClean="0"/>
                        <a:t> из таблицы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chr</a:t>
                      </a:r>
                      <a:r>
                        <a:rPr lang="en-US" sz="2800" dirty="0" smtClean="0"/>
                        <a:t>(N)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номер символа c из таблицы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ord</a:t>
                      </a:r>
                      <a:r>
                        <a:rPr lang="en-US" sz="2800" dirty="0" smtClean="0"/>
                        <a:t>(c)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в верхнем регистре.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s.upper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в нижнем регистре.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s.lower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с первым символом в верхнем регистре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s.capitalize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строки, в которой первые символы каждого слова преобразованы в верхний регистр, а все остальные - в нижний регистр.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s.title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407599"/>
              </p:ext>
            </p:extLst>
          </p:nvPr>
        </p:nvGraphicFramePr>
        <p:xfrm>
          <a:off x="268605" y="2232660"/>
          <a:ext cx="1171574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011"/>
                <a:gridCol w="3810738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число вхождений строки t в строку s (или в срез s[</a:t>
                      </a:r>
                      <a:r>
                        <a:rPr lang="ru-RU" sz="2800" dirty="0" err="1" smtClean="0"/>
                        <a:t>start:end</a:t>
                      </a:r>
                      <a:r>
                        <a:rPr lang="ru-RU" sz="2800" dirty="0" smtClean="0"/>
                        <a:t>]).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s.count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позицию самого первого (крайнего слева) вхождения подстроки t в строку s (или в срез s[</a:t>
                      </a:r>
                      <a:r>
                        <a:rPr lang="ru-RU" sz="2800" dirty="0" err="1" smtClean="0"/>
                        <a:t>start:end</a:t>
                      </a:r>
                      <a:r>
                        <a:rPr lang="ru-RU" sz="2800" dirty="0" smtClean="0"/>
                        <a:t>]); если подстрока t не найдена, возвращается -1.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s.find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Аналогично </a:t>
                      </a:r>
                      <a:r>
                        <a:rPr lang="ru-RU" sz="2800" dirty="0" err="1" smtClean="0"/>
                        <a:t>find</a:t>
                      </a:r>
                      <a:r>
                        <a:rPr lang="ru-RU" sz="2800" dirty="0" smtClean="0"/>
                        <a:t>(), но генерируется исключение </a:t>
                      </a:r>
                      <a:r>
                        <a:rPr lang="ru-RU" sz="2800" dirty="0" err="1" smtClean="0"/>
                        <a:t>ValueError</a:t>
                      </a:r>
                      <a:r>
                        <a:rPr lang="ru-RU" sz="2800" dirty="0" smtClean="0"/>
                        <a:t>, если подстрока не найдена.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s.index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748"/>
          </a:xfrm>
        </p:spPr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82124"/>
              </p:ext>
            </p:extLst>
          </p:nvPr>
        </p:nvGraphicFramePr>
        <p:xfrm>
          <a:off x="268605" y="1345474"/>
          <a:ext cx="11715749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445"/>
                <a:gridCol w="2821304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s, в которой каждое (но не более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, если этот аргумент определен) вхождение подстроки </a:t>
                      </a:r>
                      <a:r>
                        <a:rPr lang="ru-RU" sz="2800" dirty="0" err="1" smtClean="0"/>
                        <a:t>old</a:t>
                      </a:r>
                      <a:r>
                        <a:rPr lang="ru-RU" sz="2800" dirty="0" smtClean="0"/>
                        <a:t> замещается подстрокой </a:t>
                      </a:r>
                      <a:r>
                        <a:rPr lang="ru-RU" sz="2800" dirty="0" err="1" smtClean="0"/>
                        <a:t>new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s.replace</a:t>
                      </a:r>
                      <a:r>
                        <a:rPr lang="en-US" sz="2800" dirty="0" smtClean="0"/>
                        <a:t>(old, new[, count])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список строк, разбитых по строке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аргументов – разделитель 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запятая</a:t>
                      </a:r>
                      <a:endParaRPr lang="en-U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maxsplit</a:t>
                      </a:r>
                      <a:r>
                        <a:rPr lang="ru-RU" dirty="0" smtClean="0"/>
                        <a:t> по умолчанию  -1, что означает отсутствие ограничения на количество разделений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s.split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sep</a:t>
                      </a:r>
                      <a:r>
                        <a:rPr lang="en-US" sz="2800" b="0" dirty="0" smtClean="0"/>
                        <a:t>=None, </a:t>
                      </a:r>
                      <a:r>
                        <a:rPr lang="en-US" sz="2800" b="0" dirty="0" err="1" smtClean="0"/>
                        <a:t>maxsplit</a:t>
                      </a:r>
                      <a:r>
                        <a:rPr lang="en-US" sz="2800" b="0" dirty="0" smtClean="0"/>
                        <a:t>=- 1)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разделяет строку справа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налево по указанному разделителю и возвращает список строк</a:t>
                      </a:r>
                      <a:r>
                        <a:rPr lang="ru-RU" sz="2400" dirty="0" smtClean="0"/>
                        <a:t/>
                      </a:r>
                      <a:br>
                        <a:rPr lang="ru-RU" sz="2400" dirty="0" smtClean="0"/>
                      </a:b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s.rsplit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sep</a:t>
                      </a:r>
                      <a:r>
                        <a:rPr lang="en-US" sz="2800" b="0" dirty="0" smtClean="0"/>
                        <a:t>=None, </a:t>
                      </a:r>
                      <a:r>
                        <a:rPr lang="en-US" sz="2800" b="0" dirty="0" err="1" smtClean="0"/>
                        <a:t>maxsplit</a:t>
                      </a:r>
                      <a:r>
                        <a:rPr lang="en-US" sz="2800" b="0" dirty="0" smtClean="0"/>
                        <a:t>=- 1)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строку-«склейку» элементов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используя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качестве разделителя.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“ * “.join(</a:t>
                      </a:r>
                      <a:r>
                        <a:rPr lang="en-US" sz="2800" b="0" dirty="0" err="1" smtClean="0"/>
                        <a:t>seq</a:t>
                      </a:r>
                      <a:r>
                        <a:rPr lang="en-US" sz="2800" b="0" dirty="0" smtClean="0"/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7087"/>
          </a:xfrm>
        </p:spPr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11325"/>
              </p:ext>
            </p:extLst>
          </p:nvPr>
        </p:nvGraphicFramePr>
        <p:xfrm>
          <a:off x="268605" y="1270829"/>
          <a:ext cx="11715749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995"/>
                <a:gridCol w="3754754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отформатированную строку по заданному шаблону.</a:t>
                      </a:r>
                    </a:p>
                    <a:p>
                      <a:r>
                        <a:rPr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 s может содержать фигурные скобки {} (заполнители), указывающие, что их необходимо заменить на какое-либо значение. Заполнитель может содержать индекс или ключевое слово - в противном случае замена будет производится слева направо.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/>
                        <a:t>format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строка </a:t>
                      </a:r>
                      <a:r>
                        <a:rPr lang="ru-RU" sz="2800" b="0" dirty="0" err="1" smtClean="0"/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начинается указанным префиксом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противном случае возвращает </a:t>
                      </a:r>
                      <a:r>
                        <a:rPr lang="ru-RU" sz="2800" b="0" dirty="0" err="1" smtClean="0"/>
                        <a:t>False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prefix’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строка </a:t>
                      </a:r>
                      <a:r>
                        <a:rPr lang="ru-RU" sz="2800" b="0" dirty="0" err="1" smtClean="0"/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заканчивается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указанным префиксом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противном случае возвращает </a:t>
                      </a:r>
                      <a:r>
                        <a:rPr lang="ru-RU" sz="2800" b="0" dirty="0" err="1" smtClean="0"/>
                        <a:t>False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ndswith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prefix’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9764"/>
          </a:xfrm>
        </p:spPr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54039"/>
              </p:ext>
            </p:extLst>
          </p:nvPr>
        </p:nvGraphicFramePr>
        <p:xfrm>
          <a:off x="268605" y="1289490"/>
          <a:ext cx="11715749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845"/>
                <a:gridCol w="3049904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с измененным регистром символов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swapcase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центру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левому краю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правому краю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s.rjust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удаленными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символами, указанными в скобках 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s.strip</a:t>
                      </a:r>
                      <a:r>
                        <a:rPr lang="en-US" sz="2800" b="0" dirty="0" smtClean="0"/>
                        <a:t>('.')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4006"/>
            <a:ext cx="8121696" cy="35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" y="2025970"/>
            <a:ext cx="11802367" cy="1650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76650"/>
            <a:ext cx="4400550" cy="26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8699"/>
            <a:ext cx="6648226" cy="43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dirty="0"/>
              <a:t>кортежи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tuple </a:t>
            </a:r>
            <a:r>
              <a:rPr lang="en-US" sz="3200" dirty="0"/>
              <a:t>— </a:t>
            </a:r>
            <a:r>
              <a:rPr lang="ru-RU" sz="3200" dirty="0"/>
              <a:t>кортежи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 (1, 2, 3) 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&lt;class 'tuple</a:t>
            </a:r>
            <a:r>
              <a:rPr lang="en-US" sz="2800" dirty="0">
                <a:solidFill>
                  <a:srgbClr val="3659BA"/>
                </a:solidFill>
              </a:rPr>
              <a:t>'</a:t>
            </a:r>
            <a:r>
              <a:rPr lang="en-US" sz="2800" dirty="0" smtClean="0">
                <a:solidFill>
                  <a:srgbClr val="3659BA"/>
                </a:solidFill>
              </a:rPr>
              <a:t>&gt;</a:t>
            </a:r>
            <a:endParaRPr lang="ru-RU" sz="2800" dirty="0">
              <a:solidFill>
                <a:srgbClr val="3659BA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91000" y="1963287"/>
            <a:ext cx="77141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 smtClean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Возможности как у </a:t>
            </a:r>
            <a:r>
              <a:rPr lang="ru-RU" sz="2800" dirty="0" err="1" smtClean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list</a:t>
            </a: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(), только нельзя изменять.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Используется там, где нужно свойство неизменяемости.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Также можно использовать, чтобы явно указывать на то, что определённый набор данных задумывался неизменяемым.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С помощью этого типа неявно выполняется операция параллельного присваивания.</a:t>
            </a:r>
            <a:endParaRPr lang="ru-RU" sz="2800" dirty="0">
              <a:solidFill>
                <a:srgbClr val="1820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err="1"/>
              <a:t>bool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Aft>
                <a:spcPts val="600"/>
              </a:spcAft>
            </a:pPr>
            <a:r>
              <a:rPr lang="ru-RU" sz="3200" dirty="0" smtClean="0"/>
              <a:t>Может </a:t>
            </a:r>
            <a:r>
              <a:rPr lang="ru-RU" sz="3200" dirty="0"/>
              <a:t>содержать значения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/>
              <a:t>False</a:t>
            </a:r>
            <a:r>
              <a:rPr lang="ru-RU" sz="3200" dirty="0"/>
              <a:t>, </a:t>
            </a:r>
            <a:r>
              <a:rPr lang="ru-RU" sz="3200" dirty="0" smtClean="0"/>
              <a:t>которые ведут </a:t>
            </a:r>
            <a:r>
              <a:rPr lang="ru-RU" sz="3200" dirty="0"/>
              <a:t>себя как числа 1 и 0 соответственно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0" y="3609892"/>
            <a:ext cx="5110868" cy="28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71331" y="0"/>
            <a:ext cx="6450563" cy="720368"/>
          </a:xfrm>
        </p:spPr>
        <p:txBody>
          <a:bodyPr/>
          <a:lstStyle/>
          <a:p>
            <a:r>
              <a:rPr lang="ru-RU" dirty="0" smtClean="0"/>
              <a:t>Типы данных -</a:t>
            </a:r>
            <a:r>
              <a:rPr lang="en-US" dirty="0" smtClean="0"/>
              <a:t> </a:t>
            </a:r>
            <a:r>
              <a:rPr lang="ru-RU" dirty="0" smtClean="0"/>
              <a:t>кортежи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1" y="2071625"/>
            <a:ext cx="12045876" cy="19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71331" y="0"/>
            <a:ext cx="6450563" cy="720368"/>
          </a:xfrm>
        </p:spPr>
        <p:txBody>
          <a:bodyPr/>
          <a:lstStyle/>
          <a:p>
            <a:r>
              <a:rPr lang="ru-RU" dirty="0" smtClean="0"/>
              <a:t>Типы данных -</a:t>
            </a:r>
            <a:r>
              <a:rPr lang="en-US" dirty="0" smtClean="0"/>
              <a:t> </a:t>
            </a:r>
            <a:r>
              <a:rPr lang="ru-RU" dirty="0" smtClean="0"/>
              <a:t>кортежи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1" y="1593677"/>
            <a:ext cx="11878028" cy="3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71331" y="0"/>
            <a:ext cx="6450563" cy="720368"/>
          </a:xfrm>
        </p:spPr>
        <p:txBody>
          <a:bodyPr/>
          <a:lstStyle/>
          <a:p>
            <a:r>
              <a:rPr lang="ru-RU" dirty="0" smtClean="0"/>
              <a:t>Типы данных -</a:t>
            </a:r>
            <a:r>
              <a:rPr lang="en-US" dirty="0" smtClean="0"/>
              <a:t> </a:t>
            </a:r>
            <a:r>
              <a:rPr lang="ru-RU" dirty="0" smtClean="0"/>
              <a:t>кортежи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1" y="1530058"/>
            <a:ext cx="11345578" cy="20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</a:t>
            </a:r>
            <a:r>
              <a:rPr lang="en-US" dirty="0" smtClean="0"/>
              <a:t> </a:t>
            </a:r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824" y="2002962"/>
            <a:ext cx="5232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((1, 2))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3]))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a, b = 4, 5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((a, b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(4, 5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4750" y="2433849"/>
            <a:ext cx="4476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('t', 'e', 'x', 't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 2, "text"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2, 'text')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28735" y="0"/>
            <a:ext cx="7738187" cy="795013"/>
          </a:xfrm>
        </p:spPr>
        <p:txBody>
          <a:bodyPr>
            <a:normAutofit/>
          </a:bodyPr>
          <a:lstStyle/>
          <a:p>
            <a:r>
              <a:rPr lang="ru-RU" dirty="0"/>
              <a:t>Типы данных -</a:t>
            </a:r>
            <a:r>
              <a:rPr lang="en-US" dirty="0"/>
              <a:t> </a:t>
            </a:r>
            <a:r>
              <a:rPr lang="ru-RU" dirty="0"/>
              <a:t>кортежи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030" y="795013"/>
            <a:ext cx="10273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range </a:t>
            </a:r>
            <a:r>
              <a:rPr lang="en-US" sz="3200" dirty="0"/>
              <a:t>— </a:t>
            </a:r>
            <a:r>
              <a:rPr lang="ru-RU" sz="3200" dirty="0"/>
              <a:t>диапазоны</a:t>
            </a:r>
            <a:r>
              <a:rPr lang="ru-RU" sz="3200" dirty="0" smtClean="0"/>
              <a:t>: </a:t>
            </a:r>
            <a:r>
              <a:rPr lang="ru-RU" sz="3200" dirty="0"/>
              <a:t>это упорядоченная неизменяемая последовательность элементов - целых чисел.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 </a:t>
            </a:r>
            <a:r>
              <a:rPr lang="en-US" sz="2800" dirty="0"/>
              <a:t>type( range (1, 10) )</a:t>
            </a:r>
          </a:p>
          <a:p>
            <a:r>
              <a:rPr lang="en-US" sz="2800" dirty="0" smtClean="0">
                <a:solidFill>
                  <a:srgbClr val="3659BA"/>
                </a:solidFill>
              </a:rPr>
              <a:t>       &lt;</a:t>
            </a:r>
            <a:r>
              <a:rPr lang="en-US" sz="2800" dirty="0">
                <a:solidFill>
                  <a:srgbClr val="3659BA"/>
                </a:solidFill>
              </a:rPr>
              <a:t>class </a:t>
            </a:r>
            <a:r>
              <a:rPr lang="en-US" sz="2800" dirty="0" smtClean="0">
                <a:solidFill>
                  <a:srgbClr val="3659BA"/>
                </a:solidFill>
              </a:rPr>
              <a:t>'range'&gt;</a:t>
            </a:r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>
              <a:solidFill>
                <a:srgbClr val="3659BA"/>
              </a:solidFill>
            </a:endParaRPr>
          </a:p>
          <a:p>
            <a:r>
              <a:rPr lang="en-US" sz="2800" dirty="0"/>
              <a:t> range(stop)</a:t>
            </a:r>
          </a:p>
          <a:p>
            <a:r>
              <a:rPr lang="en-US" sz="2800" dirty="0"/>
              <a:t> range(start, stop[, step])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030" y="5267956"/>
            <a:ext cx="3507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tuple</a:t>
            </a:r>
            <a:r>
              <a:rPr lang="ru-RU" sz="2800" dirty="0"/>
              <a:t>(</a:t>
            </a:r>
            <a:r>
              <a:rPr lang="ru-RU" sz="2800" dirty="0" err="1"/>
              <a:t>range</a:t>
            </a:r>
            <a:r>
              <a:rPr lang="ru-RU" sz="2800" dirty="0"/>
              <a:t>(0, 20, 3))</a:t>
            </a:r>
          </a:p>
          <a:p>
            <a:r>
              <a:rPr lang="ru-RU" sz="2800" dirty="0"/>
              <a:t>(0, 3, 6, 9, 12, 15, 18)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66318" y="297130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404040"/>
                </a:solidFill>
                <a:latin typeface="Lato" panose="020F0502020204030203" pitchFamily="34" charset="0"/>
              </a:rPr>
              <a:t>start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(</a:t>
            </a:r>
            <a:r>
              <a:rPr lang="ru-RU" sz="2800" i="1" dirty="0">
                <a:solidFill>
                  <a:srgbClr val="1B7A41"/>
                </a:solidFill>
                <a:latin typeface="Lato" panose="020F0502020204030203" pitchFamily="34" charset="0"/>
                <a:hlinkClick r:id="rId3" tooltip="int"/>
              </a:rPr>
              <a:t>int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 – начальное значение (по умолчанию 0);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404040"/>
                </a:solidFill>
                <a:latin typeface="Lato" panose="020F0502020204030203" pitchFamily="34" charset="0"/>
              </a:rPr>
              <a:t>stop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(</a:t>
            </a:r>
            <a:r>
              <a:rPr lang="ru-RU" sz="2800" i="1" dirty="0">
                <a:solidFill>
                  <a:srgbClr val="1B7A41"/>
                </a:solidFill>
                <a:latin typeface="Lato" panose="020F0502020204030203" pitchFamily="34" charset="0"/>
                <a:hlinkClick r:id="rId3" tooltip="int"/>
              </a:rPr>
              <a:t>int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 – конечное значение (не включается в результат);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404040"/>
                </a:solidFill>
                <a:latin typeface="Lato" panose="020F0502020204030203" pitchFamily="34" charset="0"/>
              </a:rPr>
              <a:t>step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 (</a:t>
            </a:r>
            <a:r>
              <a:rPr lang="ru-RU" sz="2800" i="1" dirty="0">
                <a:solidFill>
                  <a:srgbClr val="1B7A41"/>
                </a:solidFill>
                <a:latin typeface="Lato" panose="020F0502020204030203" pitchFamily="34" charset="0"/>
                <a:hlinkClick r:id="rId3" tooltip="int"/>
              </a:rPr>
              <a:t>int</a:t>
            </a:r>
            <a:r>
              <a:rPr lang="ru-RU" sz="2800" dirty="0">
                <a:solidFill>
                  <a:srgbClr val="404040"/>
                </a:solidFill>
                <a:latin typeface="Lato" panose="020F0502020204030203" pitchFamily="34" charset="0"/>
              </a:rPr>
              <a:t>) – шаг изменения (по умолчанию 1, может быть отрицательным).</a:t>
            </a:r>
            <a:endParaRPr lang="ru-RU" sz="2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28735" y="0"/>
            <a:ext cx="4864359" cy="795013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" y="1060528"/>
            <a:ext cx="11824462" cy="459382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28735" y="0"/>
            <a:ext cx="7738187" cy="79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Типы данных -</a:t>
            </a:r>
            <a:r>
              <a:rPr lang="en-US" smtClean="0"/>
              <a:t> </a:t>
            </a:r>
            <a:r>
              <a:rPr lang="ru-RU" smtClean="0"/>
              <a:t>кортежи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3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/>
              <a:t>bytes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bytes </a:t>
            </a:r>
            <a:r>
              <a:rPr lang="en-US" sz="3200" dirty="0"/>
              <a:t>— </a:t>
            </a:r>
            <a:r>
              <a:rPr lang="ru-RU" sz="3200" dirty="0"/>
              <a:t>неизменяемая последовательность байтов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(bytes ("</a:t>
            </a:r>
            <a:r>
              <a:rPr lang="ru-RU" sz="2800" dirty="0"/>
              <a:t>Строка", "</a:t>
            </a:r>
            <a:r>
              <a:rPr lang="en-US" sz="2800" dirty="0"/>
              <a:t>utf-8") 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&lt;class </a:t>
            </a:r>
            <a:r>
              <a:rPr lang="en-US" sz="2800" dirty="0">
                <a:solidFill>
                  <a:srgbClr val="3659BA"/>
                </a:solidFill>
              </a:rPr>
              <a:t>'bytes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</a:p>
          <a:p>
            <a:endParaRPr lang="en-US" sz="2800" dirty="0">
              <a:solidFill>
                <a:srgbClr val="3659BA"/>
              </a:solidFill>
            </a:endParaRPr>
          </a:p>
          <a:p>
            <a:r>
              <a:rPr lang="en-US" sz="2800" dirty="0">
                <a:solidFill>
                  <a:srgbClr val="3659BA"/>
                </a:solidFill>
              </a:rPr>
              <a:t>b = </a:t>
            </a:r>
            <a:r>
              <a:rPr lang="en-US" sz="2800" dirty="0" err="1">
                <a:solidFill>
                  <a:srgbClr val="3659BA"/>
                </a:solidFill>
              </a:rPr>
              <a:t>b'still</a:t>
            </a:r>
            <a:r>
              <a:rPr lang="en-US" sz="2800" dirty="0">
                <a:solidFill>
                  <a:srgbClr val="3659BA"/>
                </a:solidFill>
              </a:rPr>
              <a:t> allows embedded "double" quotes'</a:t>
            </a:r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>
              <a:solidFill>
                <a:srgbClr val="3659BA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https://docs-python.ru/tutorial/osnovnye-vstroennye-tipy-python/tip-dannyh-bytes-bajtovye-stroki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docs.python.org/3/library/stdtypes.html#string-methods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056" y="6456785"/>
            <a:ext cx="108534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Синтаксис для байтовых литералов в основном такой же, как и для </a:t>
            </a:r>
            <a:r>
              <a:rPr lang="ru-RU" sz="1400" dirty="0">
                <a:hlinkClick r:id="rId5" tooltip="Строковые и байтовые литералы"/>
              </a:rPr>
              <a:t>строковых литералов</a:t>
            </a:r>
            <a:r>
              <a:rPr lang="ru-RU" sz="1400" dirty="0"/>
              <a:t>, за исключением того, что добавляется префикс '</a:t>
            </a:r>
            <a:r>
              <a:rPr lang="en-US" sz="1400" dirty="0"/>
              <a:t>b'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89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/>
              <a:t>bytes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3224" y="1737360"/>
            <a:ext cx="109602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bytes </a:t>
            </a:r>
            <a:r>
              <a:rPr lang="ru-RU" sz="3200" b="1" dirty="0" smtClean="0"/>
              <a:t>и </a:t>
            </a:r>
            <a:r>
              <a:rPr lang="ru-RU" sz="3200" b="1" dirty="0" err="1" smtClean="0"/>
              <a:t>bytearray</a:t>
            </a:r>
            <a:r>
              <a:rPr lang="ru-RU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поддерживают </a:t>
            </a:r>
            <a:r>
              <a:rPr lang="ru-RU" sz="3200" dirty="0"/>
              <a:t>общие операции с последовательностями.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взаимодействуют </a:t>
            </a:r>
            <a:r>
              <a:rPr lang="ru-RU" sz="3200" dirty="0"/>
              <a:t>не только с операндами одного типа, но и с любыми </a:t>
            </a:r>
            <a:r>
              <a:rPr lang="ru-RU" sz="3200" dirty="0" err="1"/>
              <a:t>байтоподобными</a:t>
            </a:r>
            <a:r>
              <a:rPr lang="ru-RU" sz="3200" dirty="0"/>
              <a:t> </a:t>
            </a:r>
            <a:r>
              <a:rPr lang="ru-RU" sz="3200" dirty="0" smtClean="0"/>
              <a:t>объектами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их </a:t>
            </a:r>
            <a:r>
              <a:rPr lang="ru-RU" sz="3200" dirty="0"/>
              <a:t>можно свободно смешивать в операциях, не вызывая </a:t>
            </a:r>
            <a:r>
              <a:rPr lang="ru-RU" sz="3200" dirty="0" smtClean="0"/>
              <a:t>ошибок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тип </a:t>
            </a:r>
            <a:r>
              <a:rPr lang="ru-RU" sz="3200" dirty="0"/>
              <a:t>возвращаемого результата может зависеть от порядка </a:t>
            </a:r>
            <a:r>
              <a:rPr lang="ru-RU" sz="3200" dirty="0" smtClean="0"/>
              <a:t>операндов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Используют чтобы записать </a:t>
            </a:r>
            <a:r>
              <a:rPr lang="ru-RU" sz="2800" dirty="0"/>
              <a:t>в </a:t>
            </a:r>
            <a:r>
              <a:rPr lang="ru-RU" sz="2800" dirty="0">
                <a:hlinkClick r:id="rId3"/>
              </a:rPr>
              <a:t>файл</a:t>
            </a:r>
            <a:r>
              <a:rPr lang="ru-RU" sz="2800" dirty="0"/>
              <a:t> / прочесть из файла и преобразовать во что-либо другое </a:t>
            </a:r>
            <a:endParaRPr lang="ru-RU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4409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/>
              <a:t>bytes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" y="1101012"/>
            <a:ext cx="8524173" cy="40916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274629" y="2192706"/>
            <a:ext cx="31500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454545"/>
                </a:solidFill>
                <a:latin typeface="Helvetica" panose="020B0604020202020204" pitchFamily="34" charset="0"/>
              </a:rPr>
              <a:t>Функция </a:t>
            </a:r>
            <a:r>
              <a:rPr lang="ru-RU" sz="1400" dirty="0" err="1">
                <a:solidFill>
                  <a:srgbClr val="454545"/>
                </a:solidFill>
                <a:latin typeface="Helvetica" panose="020B0604020202020204" pitchFamily="34" charset="0"/>
              </a:rPr>
              <a:t>bytes</a:t>
            </a:r>
            <a:r>
              <a:rPr lang="ru-RU" sz="1400" dirty="0">
                <a:solidFill>
                  <a:srgbClr val="454545"/>
                </a:solidFill>
                <a:latin typeface="Helvetica" panose="020B0604020202020204" pitchFamily="34" charset="0"/>
              </a:rPr>
              <a:t> принимает список чисел от 0 до 255 и возвращает байты, получающиеся применением функции </a:t>
            </a:r>
            <a:r>
              <a:rPr lang="ru-RU" sz="1400" dirty="0" err="1">
                <a:solidFill>
                  <a:srgbClr val="454545"/>
                </a:solidFill>
                <a:latin typeface="Helvetica" panose="020B0604020202020204" pitchFamily="34" charset="0"/>
              </a:rPr>
              <a:t>chr</a:t>
            </a:r>
            <a:r>
              <a:rPr lang="ru-RU" sz="1400" dirty="0">
                <a:solidFill>
                  <a:srgbClr val="454545"/>
                </a:solidFill>
                <a:latin typeface="Helvetica" panose="020B0604020202020204" pitchFamily="34" charset="0"/>
              </a:rPr>
              <a:t>.</a:t>
            </a:r>
            <a:endParaRPr lang="ru-RU" sz="14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64" y="3405473"/>
            <a:ext cx="2344472" cy="28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14387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/>
              <a:t>bytes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6685" y="1706244"/>
            <a:ext cx="10201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454545"/>
                </a:solidFill>
                <a:latin typeface="Helvetica" panose="020B0604020202020204" pitchFamily="34" charset="0"/>
              </a:rPr>
              <a:t>Для преобразования в строку используется метод </a:t>
            </a:r>
            <a:r>
              <a:rPr lang="ru-RU" sz="3200" dirty="0" err="1">
                <a:solidFill>
                  <a:srgbClr val="454545"/>
                </a:solidFill>
                <a:latin typeface="Helvetica" panose="020B0604020202020204" pitchFamily="34" charset="0"/>
              </a:rPr>
              <a:t>decode</a:t>
            </a:r>
            <a:r>
              <a:rPr lang="ru-RU" sz="3200" dirty="0">
                <a:solidFill>
                  <a:srgbClr val="454545"/>
                </a:solidFill>
                <a:latin typeface="Helvetica" panose="020B0604020202020204" pitchFamily="34" charset="0"/>
              </a:rPr>
              <a:t>:</a:t>
            </a:r>
            <a:endParaRPr lang="ru-RU" sz="3200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2" y="3154586"/>
            <a:ext cx="11717302" cy="988206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2" y="4486892"/>
            <a:ext cx="8573174" cy="10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37360"/>
            <a:ext cx="10273552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Логические операторы</a:t>
            </a:r>
            <a:endParaRPr lang="ru-RU" sz="3200" dirty="0" smtClean="0"/>
          </a:p>
          <a:p>
            <a:pPr lvl="0"/>
            <a:r>
              <a:rPr lang="ru-RU" sz="3200" dirty="0" err="1"/>
              <a:t>and</a:t>
            </a:r>
            <a:r>
              <a:rPr lang="ru-RU" sz="3200" dirty="0"/>
              <a:t> - логическое и</a:t>
            </a:r>
          </a:p>
          <a:p>
            <a:pPr lvl="0"/>
            <a:r>
              <a:rPr lang="ru-RU" sz="3200" dirty="0" err="1"/>
              <a:t>or</a:t>
            </a:r>
            <a:r>
              <a:rPr lang="ru-RU" sz="3200" dirty="0"/>
              <a:t> - логическое или</a:t>
            </a:r>
          </a:p>
          <a:p>
            <a:pPr lvl="0"/>
            <a:r>
              <a:rPr lang="ru-RU" sz="3200" dirty="0" err="1"/>
              <a:t>not</a:t>
            </a:r>
            <a:r>
              <a:rPr lang="ru-RU" sz="3200" dirty="0"/>
              <a:t> - унарное отрицание</a:t>
            </a:r>
          </a:p>
          <a:p>
            <a:pPr lvl="0"/>
            <a:r>
              <a:rPr lang="ru-RU" sz="3200" dirty="0"/>
              <a:t>Результат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не обязательно </a:t>
            </a:r>
            <a:r>
              <a:rPr lang="ru-RU" sz="3200" dirty="0" err="1"/>
              <a:t>bool</a:t>
            </a:r>
            <a:r>
              <a:rPr lang="ru-RU" sz="3200" dirty="0"/>
              <a:t>() и на вход не обязательно </a:t>
            </a:r>
            <a:r>
              <a:rPr lang="ru-RU" sz="3200" dirty="0" err="1"/>
              <a:t>bool</a:t>
            </a:r>
            <a:r>
              <a:rPr lang="ru-RU" sz="3200" dirty="0"/>
              <a:t>() - подробности ниже.</a:t>
            </a:r>
          </a:p>
          <a:p>
            <a:pPr lvl="0"/>
            <a:r>
              <a:rPr lang="ru-RU" sz="3200" dirty="0"/>
              <a:t>Все пустые значения приводятся к </a:t>
            </a:r>
            <a:r>
              <a:rPr lang="ru-RU" sz="3200" dirty="0" err="1"/>
              <a:t>False</a:t>
            </a:r>
            <a:r>
              <a:rPr lang="ru-RU" sz="3200" dirty="0"/>
              <a:t> ("", 0, </a:t>
            </a:r>
            <a:r>
              <a:rPr lang="ru-RU" sz="3200" dirty="0" err="1"/>
              <a:t>None</a:t>
            </a:r>
            <a:r>
              <a:rPr lang="ru-RU" sz="3200" dirty="0"/>
              <a:t>, 0.0, [], </a:t>
            </a:r>
            <a:r>
              <a:rPr lang="ru-RU" sz="3200" dirty="0" err="1"/>
              <a:t>and</a:t>
            </a:r>
            <a:r>
              <a:rPr lang="ru-RU" sz="3200" dirty="0"/>
              <a:t> {}), непустые - к </a:t>
            </a:r>
            <a:r>
              <a:rPr lang="ru-RU" sz="3200" dirty="0" err="1"/>
              <a:t>True</a:t>
            </a:r>
            <a:r>
              <a:rPr lang="ru-RU" sz="3200" dirty="0"/>
              <a:t>.</a:t>
            </a:r>
          </a:p>
          <a:p>
            <a:r>
              <a:rPr lang="ru-RU" sz="3200" dirty="0"/>
              <a:t>Помнить и понимать, что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вычисляются лениво</a:t>
            </a:r>
          </a:p>
        </p:txBody>
      </p:sp>
    </p:spTree>
    <p:extLst>
      <p:ext uri="{BB962C8B-B14F-4D97-AF65-F5344CB8AC3E}">
        <p14:creationId xmlns:p14="http://schemas.microsoft.com/office/powerpoint/2010/main" val="31494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3" y="1737360"/>
            <a:ext cx="7691046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 err="1"/>
              <a:t>bytearray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bytearray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изменяемая последовательность байтов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3200" dirty="0" smtClean="0"/>
              <a:t>&gt;&gt;&gt;type </a:t>
            </a:r>
            <a:r>
              <a:rPr lang="en-US" sz="3200" dirty="0"/>
              <a:t>(</a:t>
            </a:r>
            <a:r>
              <a:rPr lang="en-US" sz="3200" dirty="0" err="1"/>
              <a:t>bytearray</a:t>
            </a:r>
            <a:r>
              <a:rPr lang="en-US" sz="3200" dirty="0"/>
              <a:t> ("</a:t>
            </a:r>
            <a:r>
              <a:rPr lang="ru-RU" sz="3200" dirty="0"/>
              <a:t>Строка", "</a:t>
            </a:r>
            <a:r>
              <a:rPr lang="en-US" sz="3200" dirty="0"/>
              <a:t>utf-8"))</a:t>
            </a:r>
          </a:p>
          <a:p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3659BA"/>
                </a:solidFill>
              </a:rPr>
              <a:t>&lt;class '</a:t>
            </a:r>
            <a:r>
              <a:rPr lang="en-US" sz="3200" dirty="0" err="1" smtClean="0">
                <a:solidFill>
                  <a:srgbClr val="3659BA"/>
                </a:solidFill>
              </a:rPr>
              <a:t>bytearray</a:t>
            </a:r>
            <a:r>
              <a:rPr lang="en-US" sz="3200" dirty="0" smtClean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1494" y="0"/>
            <a:ext cx="6263951" cy="850997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b="1" dirty="0" err="1"/>
              <a:t>bytearray</a:t>
            </a:r>
            <a:r>
              <a:rPr lang="en-US" b="1" dirty="0"/>
              <a:t> 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673"/>
            <a:ext cx="6270171" cy="4817084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2" y="1044673"/>
            <a:ext cx="5112288" cy="40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словари </a:t>
            </a:r>
            <a:r>
              <a:rPr lang="ru-RU" dirty="0" smtClean="0"/>
              <a:t>(отображения)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0980" y="1737360"/>
            <a:ext cx="11811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di</a:t>
            </a:r>
            <a:r>
              <a:rPr lang="en-US" sz="3200" b="1" dirty="0" smtClean="0"/>
              <a:t>c</a:t>
            </a:r>
            <a:r>
              <a:rPr lang="ru-RU" sz="3200" b="1" dirty="0" smtClean="0"/>
              <a:t>t </a:t>
            </a:r>
            <a:r>
              <a:rPr lang="ru-RU" sz="3200" dirty="0"/>
              <a:t>— </a:t>
            </a:r>
            <a:r>
              <a:rPr lang="ru-RU" sz="3200" dirty="0" smtClean="0"/>
              <a:t>словари, </a:t>
            </a:r>
            <a:r>
              <a:rPr lang="ru-RU" sz="3200" dirty="0"/>
              <a:t>отображающие множество неизменяемых ключей на соответствующие значения</a:t>
            </a:r>
            <a:r>
              <a:rPr lang="ru-RU" sz="3200" dirty="0" smtClean="0"/>
              <a:t>. </a:t>
            </a:r>
            <a:r>
              <a:rPr lang="ru-RU" sz="2400" dirty="0" smtClean="0"/>
              <a:t>Тип </a:t>
            </a:r>
            <a:r>
              <a:rPr lang="ru-RU" sz="2400" dirty="0"/>
              <a:t>данных </a:t>
            </a:r>
            <a:r>
              <a:rPr lang="ru-RU" sz="2400" b="1" dirty="0" err="1" smtClean="0"/>
              <a:t>di</a:t>
            </a:r>
            <a:r>
              <a:rPr lang="en-US" sz="2400" b="1" dirty="0" smtClean="0"/>
              <a:t>c</a:t>
            </a:r>
            <a:r>
              <a:rPr lang="ru-RU" sz="2400" b="1" dirty="0" smtClean="0"/>
              <a:t>t </a:t>
            </a:r>
            <a:r>
              <a:rPr lang="ru-RU" sz="2400" dirty="0"/>
              <a:t>аналогичен ассоциативным массивам в других </a:t>
            </a:r>
            <a:r>
              <a:rPr lang="ru-RU" sz="2400" dirty="0" smtClean="0"/>
              <a:t>языках программирования:</a:t>
            </a:r>
            <a:endParaRPr lang="en-US" sz="2400" dirty="0" smtClean="0"/>
          </a:p>
          <a:p>
            <a:r>
              <a:rPr lang="en-US" sz="2800" dirty="0" smtClean="0"/>
              <a:t>&gt;&gt;&gt;</a:t>
            </a:r>
            <a:r>
              <a:rPr lang="ru-RU" sz="2800" dirty="0" smtClean="0"/>
              <a:t> </a:t>
            </a:r>
            <a:r>
              <a:rPr lang="ru-RU" sz="2800" dirty="0" err="1"/>
              <a:t>type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{</a:t>
            </a:r>
            <a:r>
              <a:rPr lang="ru-RU" sz="2800" dirty="0" smtClean="0"/>
              <a:t>"х</a:t>
            </a:r>
            <a:r>
              <a:rPr lang="ru-RU" sz="2800" dirty="0"/>
              <a:t>": 5, "у": 20} )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dict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ru-RU" sz="2800" dirty="0" smtClean="0"/>
              <a:t># Пустой </a:t>
            </a:r>
            <a:r>
              <a:rPr lang="ru-RU" sz="2800" dirty="0"/>
              <a:t>словарь создается с помощью {} или функции </a:t>
            </a:r>
            <a:r>
              <a:rPr lang="ru-RU" sz="2800" dirty="0" err="1"/>
              <a:t>dict</a:t>
            </a:r>
            <a:r>
              <a:rPr lang="ru-RU" sz="2800" dirty="0" smtClean="0"/>
              <a:t>()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9" y="4663184"/>
            <a:ext cx="1753915" cy="16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23461" y="0"/>
            <a:ext cx="10058400" cy="757237"/>
          </a:xfrm>
        </p:spPr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словари </a:t>
            </a:r>
            <a:r>
              <a:rPr lang="ru-RU" dirty="0" smtClean="0"/>
              <a:t>(отображения)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" y="1107701"/>
            <a:ext cx="12049396" cy="34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577048"/>
              </p:ext>
            </p:extLst>
          </p:nvPr>
        </p:nvGraphicFramePr>
        <p:xfrm>
          <a:off x="247651" y="1884244"/>
          <a:ext cx="1175384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словаря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ключа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существует, возникает </a:t>
                      </a:r>
                      <a:r>
                        <a:rPr lang="ru-RU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d[key]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словаря для ключа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возвращается значение </a:t>
                      </a:r>
                      <a:r>
                        <a:rPr lang="ru-RU" sz="2800" dirty="0" err="1" smtClean="0">
                          <a:effectLst/>
                        </a:rPr>
                        <a:t>default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ru-RU" sz="2800" b="1" dirty="0" err="1" smtClean="0">
                          <a:effectLst/>
                        </a:rPr>
                        <a:t>None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get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Устанавливает значение словаря по ключу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существует, он создается.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d[key] = value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пар «ключ-значение» для словаря </a:t>
                      </a:r>
                      <a:r>
                        <a:rPr lang="ru-RU" sz="2800" dirty="0" smtClean="0">
                          <a:effectLst/>
                        </a:rPr>
                        <a:t>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items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02847"/>
              </p:ext>
            </p:extLst>
          </p:nvPr>
        </p:nvGraphicFramePr>
        <p:xfrm>
          <a:off x="247651" y="1884244"/>
          <a:ext cx="1175384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ключей для словаря </a:t>
                      </a:r>
                      <a:r>
                        <a:rPr lang="ru-RU" sz="2800" b="0" dirty="0" smtClean="0">
                          <a:effectLst/>
                        </a:rPr>
                        <a:t>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keys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значений для словаря </a:t>
                      </a:r>
                      <a:r>
                        <a:rPr lang="ru-RU" sz="2800" b="0" dirty="0" smtClean="0">
                          <a:effectLst/>
                        </a:rPr>
                        <a:t>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values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из словаря все элементы.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clear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пару «ключ-значение» на основании ключа </a:t>
                      </a:r>
                      <a:r>
                        <a:rPr lang="ru-RU" sz="2800" b="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 d[key]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30155" y="250016"/>
            <a:ext cx="10058400" cy="795013"/>
          </a:xfrm>
        </p:spPr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349449"/>
            <a:ext cx="11887177" cy="33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30155" y="250016"/>
            <a:ext cx="10058400" cy="795013"/>
          </a:xfrm>
        </p:spPr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5" y="1312127"/>
            <a:ext cx="11862788" cy="32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30155" y="250016"/>
            <a:ext cx="10058400" cy="795013"/>
          </a:xfrm>
        </p:spPr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0" y="1349058"/>
            <a:ext cx="11714068" cy="38014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0634" y="5435864"/>
            <a:ext cx="119530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Зачем использовать </a:t>
            </a:r>
            <a:r>
              <a:rPr lang="ru-RU" sz="1400" dirty="0" err="1"/>
              <a:t>get</a:t>
            </a:r>
            <a:r>
              <a:rPr lang="ru-RU" sz="1400" dirty="0"/>
              <a:t>():</a:t>
            </a:r>
          </a:p>
          <a:p>
            <a:pPr lvl="0"/>
            <a:r>
              <a:rPr lang="ru-RU" sz="1400" dirty="0"/>
              <a:t>если вы хотите уберечь себя от неожиданных ошибок </a:t>
            </a:r>
            <a:r>
              <a:rPr lang="ru-RU" sz="1400" dirty="0" err="1"/>
              <a:t>KeyError</a:t>
            </a:r>
            <a:endParaRPr lang="ru-RU" sz="1400" dirty="0"/>
          </a:p>
          <a:p>
            <a:r>
              <a:rPr lang="ru-RU" sz="1400" dirty="0"/>
              <a:t>Но </a:t>
            </a:r>
            <a:r>
              <a:rPr lang="ru-RU" sz="1400" dirty="0" err="1"/>
              <a:t>get</a:t>
            </a:r>
            <a:r>
              <a:rPr lang="ru-RU" sz="1400" dirty="0"/>
              <a:t>() работает чуть медленнее, так как проверяет наличие элемента в словаре</a:t>
            </a:r>
            <a:r>
              <a:rPr lang="ru-RU" sz="1400" dirty="0" smtClean="0"/>
              <a:t>.    Если </a:t>
            </a:r>
            <a:r>
              <a:rPr lang="ru-RU" sz="1400" dirty="0"/>
              <a:t>вы уверены, что ключ существует, используйте получение элемента через []</a:t>
            </a:r>
          </a:p>
        </p:txBody>
      </p:sp>
    </p:spTree>
    <p:extLst>
      <p:ext uri="{BB962C8B-B14F-4D97-AF65-F5344CB8AC3E}">
        <p14:creationId xmlns:p14="http://schemas.microsoft.com/office/powerpoint/2010/main" val="25465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7533</TotalTime>
  <Words>5821</Words>
  <Application>Microsoft Office PowerPoint</Application>
  <PresentationFormat>Широкоэкранный</PresentationFormat>
  <Paragraphs>1066</Paragraphs>
  <Slides>128</Slides>
  <Notes>82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128</vt:i4>
      </vt:variant>
    </vt:vector>
  </HeadingPairs>
  <TitlesOfParts>
    <vt:vector size="140" baseType="lpstr">
      <vt:lpstr>Arial</vt:lpstr>
      <vt:lpstr>Calibri</vt:lpstr>
      <vt:lpstr>Calibri Light</vt:lpstr>
      <vt:lpstr>Courier New</vt:lpstr>
      <vt:lpstr>Helvetica</vt:lpstr>
      <vt:lpstr>Lato</vt:lpstr>
      <vt:lpstr>Segoe UI</vt:lpstr>
      <vt:lpstr>SFMono-Regular</vt:lpstr>
      <vt:lpstr>Symbol</vt:lpstr>
      <vt:lpstr>Times New Roman</vt:lpstr>
      <vt:lpstr>var(--jp-content-font-family)</vt:lpstr>
      <vt:lpstr>Retrospect</vt:lpstr>
      <vt:lpstr> </vt:lpstr>
      <vt:lpstr>Базовые типы и операции</vt:lpstr>
      <vt:lpstr>Типы данных</vt:lpstr>
      <vt:lpstr>Типы данных - классификация</vt:lpstr>
      <vt:lpstr>Типы данных - классификация</vt:lpstr>
      <vt:lpstr>Типы данных</vt:lpstr>
      <vt:lpstr>Типы данных</vt:lpstr>
      <vt:lpstr>Типы данных - логический тип</vt:lpstr>
      <vt:lpstr>Типы данных - логический тип</vt:lpstr>
      <vt:lpstr>Типы данных - логический тип</vt:lpstr>
      <vt:lpstr>Типы данных - логический тип</vt:lpstr>
      <vt:lpstr>Типы данных</vt:lpstr>
      <vt:lpstr>Типы данных - числа</vt:lpstr>
      <vt:lpstr>Типы данных</vt:lpstr>
      <vt:lpstr>Типы данных</vt:lpstr>
      <vt:lpstr>Типы данных</vt:lpstr>
      <vt:lpstr>Операции над числами</vt:lpstr>
      <vt:lpstr>Операции над числами</vt:lpstr>
      <vt:lpstr>Операции над числами</vt:lpstr>
      <vt:lpstr>Операции над числами</vt:lpstr>
      <vt:lpstr>Операции над числами - поразрядные</vt:lpstr>
      <vt:lpstr>Типы данных - коллекции</vt:lpstr>
      <vt:lpstr>Типы данных - коллекции</vt:lpstr>
      <vt:lpstr>Типы данных - Последовательности</vt:lpstr>
      <vt:lpstr>Последовательности - общие операции</vt:lpstr>
      <vt:lpstr>Последовательности - общие операции</vt:lpstr>
      <vt:lpstr>Типы данных - списки</vt:lpstr>
      <vt:lpstr>Типы данных - списки</vt:lpstr>
      <vt:lpstr>Списки - операции</vt:lpstr>
      <vt:lpstr>Списки - операции</vt:lpstr>
      <vt:lpstr>Списки - операции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– строки</vt:lpstr>
      <vt:lpstr>Типы данных - строки</vt:lpstr>
      <vt:lpstr>Типы данных – строки</vt:lpstr>
      <vt:lpstr>Типы данных – строки</vt:lpstr>
      <vt:lpstr>Типы данных - строки</vt:lpstr>
      <vt:lpstr>Типы данных – строки - форматирование</vt:lpstr>
      <vt:lpstr>Типы данных – строки - форматирование</vt:lpstr>
      <vt:lpstr>Типы данных – строки - форматирование</vt:lpstr>
      <vt:lpstr>Типы данных – строки - форматирование</vt:lpstr>
      <vt:lpstr>Типы данных – строки  Экранированные последовательности</vt:lpstr>
      <vt:lpstr>Типы данных - строки</vt:lpstr>
      <vt:lpstr>Типы данных – строки  </vt:lpstr>
      <vt:lpstr>Типы данных – строки  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кортежи</vt:lpstr>
      <vt:lpstr>Типы данных - кортежи</vt:lpstr>
      <vt:lpstr>Типы данных - кортежи</vt:lpstr>
      <vt:lpstr>Типы данных - кортежи</vt:lpstr>
      <vt:lpstr>Типы данных - кортежи</vt:lpstr>
      <vt:lpstr>Типы данных - кортежи</vt:lpstr>
      <vt:lpstr>Типы данных</vt:lpstr>
      <vt:lpstr>Типы данных bytes </vt:lpstr>
      <vt:lpstr>Типы данных bytes </vt:lpstr>
      <vt:lpstr>Типы данных bytes </vt:lpstr>
      <vt:lpstr>Типы данных bytes </vt:lpstr>
      <vt:lpstr>Типы данных</vt:lpstr>
      <vt:lpstr>Типы данных bytearray </vt:lpstr>
      <vt:lpstr>Типы данных bytearray </vt:lpstr>
      <vt:lpstr>Типы данных - словари (отображения)</vt:lpstr>
      <vt:lpstr>Типы данных - словари (отображения)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</vt:lpstr>
      <vt:lpstr>Типы данных</vt:lpstr>
      <vt:lpstr>Типы данных</vt:lpstr>
      <vt:lpstr>Типы данных</vt:lpstr>
      <vt:lpstr>Общие функции объектов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Приоритет операций</vt:lpstr>
      <vt:lpstr>Пример простого ввода и вывода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572</cp:revision>
  <cp:lastPrinted>2016-01-26T13:20:45Z</cp:lastPrinted>
  <dcterms:created xsi:type="dcterms:W3CDTF">2015-03-09T11:51:14Z</dcterms:created>
  <dcterms:modified xsi:type="dcterms:W3CDTF">2024-02-15T13:09:14Z</dcterms:modified>
</cp:coreProperties>
</file>