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6"/>
  </p:notesMasterIdLst>
  <p:handoutMasterIdLst>
    <p:handoutMasterId r:id="rId87"/>
  </p:handoutMasterIdLst>
  <p:sldIdLst>
    <p:sldId id="280" r:id="rId2"/>
    <p:sldId id="433" r:id="rId3"/>
    <p:sldId id="624" r:id="rId4"/>
    <p:sldId id="536" r:id="rId5"/>
    <p:sldId id="625" r:id="rId6"/>
    <p:sldId id="626" r:id="rId7"/>
    <p:sldId id="627" r:id="rId8"/>
    <p:sldId id="726" r:id="rId9"/>
    <p:sldId id="727" r:id="rId10"/>
    <p:sldId id="728" r:id="rId11"/>
    <p:sldId id="628" r:id="rId12"/>
    <p:sldId id="629" r:id="rId13"/>
    <p:sldId id="630" r:id="rId14"/>
    <p:sldId id="729" r:id="rId15"/>
    <p:sldId id="632" r:id="rId16"/>
    <p:sldId id="633" r:id="rId17"/>
    <p:sldId id="631" r:id="rId18"/>
    <p:sldId id="634" r:id="rId19"/>
    <p:sldId id="635" r:id="rId20"/>
    <p:sldId id="636" r:id="rId21"/>
    <p:sldId id="637" r:id="rId22"/>
    <p:sldId id="638" r:id="rId23"/>
    <p:sldId id="639" r:id="rId24"/>
    <p:sldId id="696" r:id="rId25"/>
    <p:sldId id="640" r:id="rId26"/>
    <p:sldId id="641" r:id="rId27"/>
    <p:sldId id="697" r:id="rId28"/>
    <p:sldId id="698" r:id="rId29"/>
    <p:sldId id="699" r:id="rId30"/>
    <p:sldId id="700" r:id="rId31"/>
    <p:sldId id="643" r:id="rId32"/>
    <p:sldId id="702" r:id="rId33"/>
    <p:sldId id="644" r:id="rId34"/>
    <p:sldId id="704" r:id="rId35"/>
    <p:sldId id="645" r:id="rId36"/>
    <p:sldId id="647" r:id="rId37"/>
    <p:sldId id="656" r:id="rId38"/>
    <p:sldId id="705" r:id="rId39"/>
    <p:sldId id="706" r:id="rId40"/>
    <p:sldId id="707" r:id="rId41"/>
    <p:sldId id="708" r:id="rId42"/>
    <p:sldId id="709" r:id="rId43"/>
    <p:sldId id="718" r:id="rId44"/>
    <p:sldId id="719" r:id="rId45"/>
    <p:sldId id="711" r:id="rId46"/>
    <p:sldId id="712" r:id="rId47"/>
    <p:sldId id="713" r:id="rId48"/>
    <p:sldId id="714" r:id="rId49"/>
    <p:sldId id="720" r:id="rId50"/>
    <p:sldId id="715" r:id="rId51"/>
    <p:sldId id="716" r:id="rId52"/>
    <p:sldId id="689" r:id="rId53"/>
    <p:sldId id="690" r:id="rId54"/>
    <p:sldId id="721" r:id="rId55"/>
    <p:sldId id="646" r:id="rId56"/>
    <p:sldId id="648" r:id="rId57"/>
    <p:sldId id="722" r:id="rId58"/>
    <p:sldId id="655" r:id="rId59"/>
    <p:sldId id="658" r:id="rId60"/>
    <p:sldId id="659" r:id="rId61"/>
    <p:sldId id="663" r:id="rId62"/>
    <p:sldId id="662" r:id="rId63"/>
    <p:sldId id="665" r:id="rId64"/>
    <p:sldId id="664" r:id="rId65"/>
    <p:sldId id="660" r:id="rId66"/>
    <p:sldId id="661" r:id="rId67"/>
    <p:sldId id="666" r:id="rId68"/>
    <p:sldId id="723" r:id="rId69"/>
    <p:sldId id="667" r:id="rId70"/>
    <p:sldId id="685" r:id="rId71"/>
    <p:sldId id="686" r:id="rId72"/>
    <p:sldId id="691" r:id="rId73"/>
    <p:sldId id="692" r:id="rId74"/>
    <p:sldId id="693" r:id="rId75"/>
    <p:sldId id="687" r:id="rId76"/>
    <p:sldId id="652" r:id="rId77"/>
    <p:sldId id="724" r:id="rId78"/>
    <p:sldId id="725" r:id="rId79"/>
    <p:sldId id="653" r:id="rId80"/>
    <p:sldId id="651" r:id="rId81"/>
    <p:sldId id="649" r:id="rId82"/>
    <p:sldId id="650" r:id="rId83"/>
    <p:sldId id="688" r:id="rId84"/>
    <p:sldId id="703" r:id="rId85"/>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9BA"/>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57271" autoAdjust="0"/>
  </p:normalViewPr>
  <p:slideViewPr>
    <p:cSldViewPr snapToGrid="0">
      <p:cViewPr varScale="1">
        <p:scale>
          <a:sx n="42" d="100"/>
          <a:sy n="42" d="100"/>
        </p:scale>
        <p:origin x="175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C293CAB-A6E8-4F84-B002-DB1C4B9BC430}" type="datetimeFigureOut">
              <a:rPr lang="en-US" smtClean="0"/>
              <a:t>2/27/2024</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19271A0-3214-4C0F-98E9-07E8770FBF3A}" type="slidenum">
              <a:rPr lang="en-US" smtClean="0"/>
              <a:t>‹#›</a:t>
            </a:fld>
            <a:endParaRPr lang="en-US"/>
          </a:p>
        </p:txBody>
      </p:sp>
    </p:spTree>
    <p:extLst>
      <p:ext uri="{BB962C8B-B14F-4D97-AF65-F5344CB8AC3E}">
        <p14:creationId xmlns:p14="http://schemas.microsoft.com/office/powerpoint/2010/main" val="3561894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2B56B409-7F35-4B75-975D-83CC9322541B}" type="datetimeFigureOut">
              <a:rPr lang="en-US" smtClean="0"/>
              <a:t>2/27/2024</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33E2D1D-25A5-45DC-B24F-AC401B916F32}" type="slidenum">
              <a:rPr lang="en-US" smtClean="0"/>
              <a:t>‹#›</a:t>
            </a:fld>
            <a:endParaRPr lang="en-US"/>
          </a:p>
        </p:txBody>
      </p:sp>
    </p:spTree>
    <p:extLst>
      <p:ext uri="{BB962C8B-B14F-4D97-AF65-F5344CB8AC3E}">
        <p14:creationId xmlns:p14="http://schemas.microsoft.com/office/powerpoint/2010/main" val="383768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ru.wikipedia.org/wiki/%D0%A1%D0%BF%D0%B8%D1%81%D0%BA%D0%BE%D0%B2%D0%BE%D0%B5_%D0%B2%D0%BA%D0%BB%D1%8E%D1%87%D0%B5%D0%BD%D0%B8%D0%B5"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en.wikipedia.org/wiki/List_comprehension"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ru.wikipedia.org/wiki/%D0%9E%D0%B1%D0%BB%D0%B0%D1%81%D1%82%D1%8C_%D0%B2%D0%B8%D0%B4%D0%B8%D0%BC%D0%BE%D1%81%D1%82%D0%B8"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ru.wikipedia.org/wiki/%D0%9E%D0%B1%D0%BB%D0%B0%D1%81%D1%82%D1%8C_%D0%B2%D0%B8%D0%B4%D0%B8%D0%BC%D0%BE%D1%81%D1%82%D0%B8"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s://ru.wikipedia.org/wiki/%D0%A0%D0%B5%D0%BA%D1%83%D1%80%D1%81%D0%B8%D1%8F#.D0.92_.D0.BF.D1.80.D0.BE.D0.B3.D1.80.D0.B0.D0.BC.D0.BC.D0.B8.D1.80.D0.BE.D0.B2.D0.B0.D0.BD.D0.B8.D0.B8" TargetMode="External"/><Relationship Id="rId2" Type="http://schemas.openxmlformats.org/officeDocument/2006/relationships/slide" Target="../slides/slide75.xml"/><Relationship Id="rId1" Type="http://schemas.openxmlformats.org/officeDocument/2006/relationships/notesMaster" Target="../notesMasters/notesMaster1.xml"/><Relationship Id="rId4" Type="http://schemas.openxmlformats.org/officeDocument/2006/relationships/hyperlink" Target="https://ru.wikipedia.org/wiki/%D0%9F%D0%B5%D1%80%D0%B5%D0%BF%D0%BE%D0%BB%D0%BD%D0%B5%D0%BD%D0%B8%D0%B5_%D1%81%D1%82%D0%B5%D0%BA%D0%B0" TargetMode="Externa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3E2D1D-25A5-45DC-B24F-AC401B916F32}" type="slidenum">
              <a:rPr lang="en-US" smtClean="0"/>
              <a:t>1</a:t>
            </a:fld>
            <a:endParaRPr lang="en-US" dirty="0"/>
          </a:p>
        </p:txBody>
      </p:sp>
    </p:spTree>
    <p:extLst>
      <p:ext uri="{BB962C8B-B14F-4D97-AF65-F5344CB8AC3E}">
        <p14:creationId xmlns:p14="http://schemas.microsoft.com/office/powerpoint/2010/main" val="267926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i="1" kern="1200" dirty="0" smtClean="0">
                <a:solidFill>
                  <a:schemeClr val="tx1"/>
                </a:solidFill>
                <a:effectLst/>
                <a:latin typeface="+mn-lt"/>
                <a:ea typeface="+mn-ea"/>
                <a:cs typeface="+mn-cs"/>
              </a:rPr>
              <a:t># Покупка в аптеке с подсчетом стоимости в зависимости от:</a:t>
            </a:r>
            <a:r>
              <a:rPr lang="ru-RU" dirty="0" smtClean="0"/>
              <a:t> </a:t>
            </a:r>
          </a:p>
          <a:p>
            <a:r>
              <a:rPr lang="ru-RU" sz="1200" i="1" kern="1200" smtClean="0">
                <a:solidFill>
                  <a:schemeClr val="tx1"/>
                </a:solidFill>
                <a:effectLst/>
                <a:latin typeface="+mn-lt"/>
                <a:ea typeface="+mn-ea"/>
                <a:cs typeface="+mn-cs"/>
              </a:rPr>
              <a:t># - наличия социальной карты студента;</a:t>
            </a:r>
            <a:r>
              <a:rPr lang="ru-RU" smtClean="0"/>
              <a:t> </a:t>
            </a:r>
          </a:p>
          <a:p>
            <a:r>
              <a:rPr lang="ru-RU" sz="1200" i="1" kern="1200" smtClean="0">
                <a:solidFill>
                  <a:schemeClr val="tx1"/>
                </a:solidFill>
                <a:effectLst/>
                <a:latin typeface="+mn-lt"/>
                <a:ea typeface="+mn-ea"/>
                <a:cs typeface="+mn-cs"/>
              </a:rPr>
              <a:t># - количества товара.</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10</a:t>
            </a:fld>
            <a:endParaRPr lang="en-US"/>
          </a:p>
        </p:txBody>
      </p:sp>
    </p:spTree>
    <p:extLst>
      <p:ext uri="{BB962C8B-B14F-4D97-AF65-F5344CB8AC3E}">
        <p14:creationId xmlns:p14="http://schemas.microsoft.com/office/powerpoint/2010/main" val="2303876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11</a:t>
            </a:fld>
            <a:endParaRPr lang="en-US"/>
          </a:p>
        </p:txBody>
      </p:sp>
    </p:spTree>
    <p:extLst>
      <p:ext uri="{BB962C8B-B14F-4D97-AF65-F5344CB8AC3E}">
        <p14:creationId xmlns:p14="http://schemas.microsoft.com/office/powerpoint/2010/main" val="1090221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12</a:t>
            </a:fld>
            <a:endParaRPr lang="en-US"/>
          </a:p>
        </p:txBody>
      </p:sp>
    </p:spTree>
    <p:extLst>
      <p:ext uri="{BB962C8B-B14F-4D97-AF65-F5344CB8AC3E}">
        <p14:creationId xmlns:p14="http://schemas.microsoft.com/office/powerpoint/2010/main" val="472863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13</a:t>
            </a:fld>
            <a:endParaRPr lang="en-US"/>
          </a:p>
        </p:txBody>
      </p:sp>
    </p:spTree>
    <p:extLst>
      <p:ext uri="{BB962C8B-B14F-4D97-AF65-F5344CB8AC3E}">
        <p14:creationId xmlns:p14="http://schemas.microsoft.com/office/powerpoint/2010/main" val="981838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14</a:t>
            </a:fld>
            <a:endParaRPr lang="en-US"/>
          </a:p>
        </p:txBody>
      </p:sp>
    </p:spTree>
    <p:extLst>
      <p:ext uri="{BB962C8B-B14F-4D97-AF65-F5344CB8AC3E}">
        <p14:creationId xmlns:p14="http://schemas.microsoft.com/office/powerpoint/2010/main" val="2201345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Особенности:</a:t>
            </a:r>
          </a:p>
          <a:p>
            <a:endParaRPr lang="ru-RU"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15</a:t>
            </a:fld>
            <a:endParaRPr lang="en-US"/>
          </a:p>
        </p:txBody>
      </p:sp>
    </p:spTree>
    <p:extLst>
      <p:ext uri="{BB962C8B-B14F-4D97-AF65-F5344CB8AC3E}">
        <p14:creationId xmlns:p14="http://schemas.microsoft.com/office/powerpoint/2010/main" val="313589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1. Простое перемещение по коллекции (списку)</a:t>
            </a:r>
          </a:p>
          <a:p>
            <a:r>
              <a:rPr lang="ru-RU" baseline="0" dirty="0" smtClean="0"/>
              <a:t>#</a:t>
            </a:r>
          </a:p>
          <a:p>
            <a:r>
              <a:rPr lang="ru-RU" baseline="0" dirty="0" smtClean="0"/>
              <a:t>#    Выводим на экран наименование языка программирования из списка и его длину</a:t>
            </a:r>
          </a:p>
          <a:p>
            <a:r>
              <a:rPr lang="ru-RU" baseline="0" dirty="0" err="1" smtClean="0"/>
              <a:t>langs</a:t>
            </a:r>
            <a:r>
              <a:rPr lang="ru-RU" baseline="0" dirty="0" smtClean="0"/>
              <a:t> = ['С++', '</a:t>
            </a:r>
            <a:r>
              <a:rPr lang="ru-RU" baseline="0" dirty="0" err="1" smtClean="0"/>
              <a:t>Java</a:t>
            </a:r>
            <a:r>
              <a:rPr lang="ru-RU" baseline="0" dirty="0" smtClean="0"/>
              <a:t>', '</a:t>
            </a:r>
            <a:r>
              <a:rPr lang="ru-RU" baseline="0" dirty="0" err="1" smtClean="0"/>
              <a:t>Python</a:t>
            </a:r>
            <a:r>
              <a:rPr lang="ru-RU" baseline="0" dirty="0" smtClean="0"/>
              <a:t>']</a:t>
            </a:r>
          </a:p>
          <a:p>
            <a:r>
              <a:rPr lang="ru-RU" baseline="0" dirty="0" err="1" smtClean="0"/>
              <a:t>for</a:t>
            </a:r>
            <a:r>
              <a:rPr lang="ru-RU" baseline="0" dirty="0" smtClean="0"/>
              <a:t> </a:t>
            </a:r>
            <a:r>
              <a:rPr lang="ru-RU" baseline="0" dirty="0" err="1" smtClean="0"/>
              <a:t>lang</a:t>
            </a:r>
            <a:r>
              <a:rPr lang="ru-RU" baseline="0" dirty="0" smtClean="0"/>
              <a:t> </a:t>
            </a:r>
            <a:r>
              <a:rPr lang="ru-RU" baseline="0" dirty="0" err="1" smtClean="0"/>
              <a:t>in</a:t>
            </a:r>
            <a:r>
              <a:rPr lang="ru-RU" baseline="0" dirty="0" smtClean="0"/>
              <a:t> </a:t>
            </a:r>
            <a:r>
              <a:rPr lang="ru-RU" baseline="0" dirty="0" err="1" smtClean="0"/>
              <a:t>langs</a:t>
            </a:r>
            <a:r>
              <a:rPr lang="ru-RU" baseline="0" dirty="0" smtClean="0"/>
              <a:t>:</a:t>
            </a:r>
          </a:p>
          <a:p>
            <a:r>
              <a:rPr lang="ru-RU" baseline="0" dirty="0" smtClean="0"/>
              <a:t>    </a:t>
            </a:r>
            <a:r>
              <a:rPr lang="ru-RU" baseline="0" dirty="0" err="1" smtClean="0"/>
              <a:t>print</a:t>
            </a:r>
            <a:r>
              <a:rPr lang="ru-RU" baseline="0" dirty="0" smtClean="0"/>
              <a:t>(</a:t>
            </a:r>
            <a:r>
              <a:rPr lang="ru-RU" baseline="0" dirty="0" err="1" smtClean="0"/>
              <a:t>lang</a:t>
            </a:r>
            <a:r>
              <a:rPr lang="ru-RU" baseline="0" dirty="0" smtClean="0"/>
              <a:t>, </a:t>
            </a:r>
            <a:r>
              <a:rPr lang="ru-RU" baseline="0" dirty="0" err="1" smtClean="0"/>
              <a:t>len</a:t>
            </a:r>
            <a:r>
              <a:rPr lang="ru-RU" baseline="0" dirty="0" smtClean="0"/>
              <a:t>(</a:t>
            </a:r>
            <a:r>
              <a:rPr lang="ru-RU" baseline="0" dirty="0" err="1" smtClean="0"/>
              <a:t>lang</a:t>
            </a:r>
            <a:r>
              <a:rPr lang="ru-RU" baseline="0" dirty="0" smtClean="0"/>
              <a:t>))</a:t>
            </a:r>
          </a:p>
          <a:p>
            <a:r>
              <a:rPr lang="ru-RU" baseline="0" dirty="0" err="1" smtClean="0"/>
              <a:t>print</a:t>
            </a:r>
            <a:r>
              <a:rPr lang="ru-RU" baseline="0" dirty="0" smtClean="0"/>
              <a:t>()</a:t>
            </a:r>
          </a:p>
          <a:p>
            <a:endParaRPr lang="ru-RU" baseline="0" dirty="0" smtClean="0"/>
          </a:p>
          <a:p>
            <a:r>
              <a:rPr lang="ru-RU" baseline="0" dirty="0" smtClean="0"/>
              <a:t># 2. В </a:t>
            </a:r>
            <a:r>
              <a:rPr lang="ru-RU" baseline="0" dirty="0" err="1" smtClean="0"/>
              <a:t>Python</a:t>
            </a:r>
            <a:r>
              <a:rPr lang="ru-RU" baseline="0" dirty="0" smtClean="0"/>
              <a:t> в явном виде отсутствует привычный для Паскаля или Си</a:t>
            </a:r>
          </a:p>
          <a:p>
            <a:r>
              <a:rPr lang="ru-RU" baseline="0" dirty="0" smtClean="0"/>
              <a:t>#    цикл со счетчиком. Однако данный тип цикла может быть реализован как</a:t>
            </a:r>
          </a:p>
          <a:p>
            <a:r>
              <a:rPr lang="ru-RU" baseline="0" dirty="0" smtClean="0"/>
              <a:t>#    </a:t>
            </a:r>
            <a:r>
              <a:rPr lang="ru-RU" baseline="0" dirty="0" err="1" smtClean="0"/>
              <a:t>for</a:t>
            </a:r>
            <a:r>
              <a:rPr lang="ru-RU" baseline="0" dirty="0" smtClean="0"/>
              <a:t> ... </a:t>
            </a:r>
            <a:r>
              <a:rPr lang="ru-RU" baseline="0" dirty="0" err="1" smtClean="0"/>
              <a:t>in</a:t>
            </a:r>
            <a:r>
              <a:rPr lang="ru-RU" baseline="0" dirty="0" smtClean="0"/>
              <a:t> с перемещением по числовому диапазону </a:t>
            </a:r>
            <a:r>
              <a:rPr lang="ru-RU" baseline="0" dirty="0" err="1" smtClean="0"/>
              <a:t>range</a:t>
            </a:r>
            <a:r>
              <a:rPr lang="ru-RU" baseline="0" dirty="0" smtClean="0"/>
              <a:t>(...)</a:t>
            </a:r>
          </a:p>
          <a:p>
            <a:r>
              <a:rPr lang="ru-RU" baseline="0" dirty="0" smtClean="0"/>
              <a:t>#</a:t>
            </a:r>
          </a:p>
          <a:p>
            <a:r>
              <a:rPr lang="ru-RU" baseline="0" dirty="0" smtClean="0"/>
              <a:t>#    Выводим на экран числа от 1 до 10</a:t>
            </a:r>
          </a:p>
          <a:p>
            <a:r>
              <a:rPr lang="ru-RU" baseline="0" dirty="0" err="1" smtClean="0"/>
              <a:t>for</a:t>
            </a:r>
            <a:r>
              <a:rPr lang="ru-RU" baseline="0" dirty="0" smtClean="0"/>
              <a:t> i </a:t>
            </a:r>
            <a:r>
              <a:rPr lang="ru-RU" baseline="0" dirty="0" err="1" smtClean="0"/>
              <a:t>in</a:t>
            </a:r>
            <a:r>
              <a:rPr lang="ru-RU" baseline="0" dirty="0" smtClean="0"/>
              <a:t> </a:t>
            </a:r>
            <a:r>
              <a:rPr lang="ru-RU" baseline="0" dirty="0" err="1" smtClean="0"/>
              <a:t>range</a:t>
            </a:r>
            <a:r>
              <a:rPr lang="ru-RU" baseline="0" dirty="0" smtClean="0"/>
              <a:t>(10):</a:t>
            </a:r>
          </a:p>
          <a:p>
            <a:r>
              <a:rPr lang="ru-RU" baseline="0" dirty="0" smtClean="0"/>
              <a:t>    </a:t>
            </a:r>
            <a:r>
              <a:rPr lang="ru-RU" baseline="0" dirty="0" err="1" smtClean="0"/>
              <a:t>print</a:t>
            </a:r>
            <a:r>
              <a:rPr lang="ru-RU" baseline="0" dirty="0" smtClean="0"/>
              <a:t>(i + 1, </a:t>
            </a:r>
            <a:r>
              <a:rPr lang="ru-RU" baseline="0" dirty="0" err="1" smtClean="0"/>
              <a:t>end</a:t>
            </a:r>
            <a:r>
              <a:rPr lang="ru-RU" baseline="0" dirty="0" smtClean="0"/>
              <a:t>=" ")</a:t>
            </a:r>
          </a:p>
          <a:p>
            <a:endParaRPr lang="ru-RU" baseline="0" dirty="0" smtClean="0"/>
          </a:p>
          <a:p>
            <a:r>
              <a:rPr lang="ru-RU" baseline="0" dirty="0" smtClean="0"/>
              <a:t># -------------</a:t>
            </a:r>
          </a:p>
          <a:p>
            <a:r>
              <a:rPr lang="ru-RU" baseline="0" dirty="0" smtClean="0"/>
              <a:t># Пример вывода:</a:t>
            </a:r>
          </a:p>
          <a:p>
            <a:endParaRPr lang="ru-RU" baseline="0" dirty="0" smtClean="0"/>
          </a:p>
          <a:p>
            <a:r>
              <a:rPr lang="ru-RU" baseline="0" dirty="0" smtClean="0"/>
              <a:t># С++ 3</a:t>
            </a:r>
          </a:p>
          <a:p>
            <a:r>
              <a:rPr lang="ru-RU" baseline="0" dirty="0" smtClean="0"/>
              <a:t># </a:t>
            </a:r>
            <a:r>
              <a:rPr lang="ru-RU" baseline="0" dirty="0" err="1" smtClean="0"/>
              <a:t>Java</a:t>
            </a:r>
            <a:r>
              <a:rPr lang="ru-RU" baseline="0" dirty="0" smtClean="0"/>
              <a:t> 4</a:t>
            </a:r>
          </a:p>
          <a:p>
            <a:r>
              <a:rPr lang="ru-RU" baseline="0" dirty="0" smtClean="0"/>
              <a:t># </a:t>
            </a:r>
            <a:r>
              <a:rPr lang="ru-RU" baseline="0" dirty="0" err="1" smtClean="0"/>
              <a:t>Python</a:t>
            </a:r>
            <a:r>
              <a:rPr lang="ru-RU" baseline="0" dirty="0" smtClean="0"/>
              <a:t> 6</a:t>
            </a:r>
          </a:p>
          <a:p>
            <a:r>
              <a:rPr lang="ru-RU" baseline="0" dirty="0" smtClean="0"/>
              <a:t>#</a:t>
            </a:r>
          </a:p>
          <a:p>
            <a:r>
              <a:rPr lang="ru-RU" baseline="0" dirty="0" smtClean="0"/>
              <a:t># 1 2 3 4 5 6 7 8 9 10</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16</a:t>
            </a:fld>
            <a:endParaRPr lang="en-US"/>
          </a:p>
        </p:txBody>
      </p:sp>
    </p:spTree>
    <p:extLst>
      <p:ext uri="{BB962C8B-B14F-4D97-AF65-F5344CB8AC3E}">
        <p14:creationId xmlns:p14="http://schemas.microsoft.com/office/powerpoint/2010/main" val="1183955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1. Последовательности</a:t>
            </a:r>
          </a:p>
          <a:p>
            <a:endParaRPr lang="ru-RU" baseline="0" dirty="0" smtClean="0"/>
          </a:p>
          <a:p>
            <a:r>
              <a:rPr lang="ru-RU" baseline="0" dirty="0" smtClean="0"/>
              <a:t># Используя </a:t>
            </a:r>
            <a:r>
              <a:rPr lang="en-US" baseline="0" dirty="0" smtClean="0"/>
              <a:t>enumerate(), </a:t>
            </a:r>
            <a:r>
              <a:rPr lang="ru-RU" baseline="0" dirty="0" smtClean="0"/>
              <a:t>можно "дать" порядковый номер элементу коллекции в цикле</a:t>
            </a:r>
          </a:p>
          <a:p>
            <a:r>
              <a:rPr lang="en-US" baseline="0" dirty="0" smtClean="0"/>
              <a:t>for </a:t>
            </a:r>
            <a:r>
              <a:rPr lang="en-US" baseline="0" dirty="0" err="1" smtClean="0"/>
              <a:t>i</a:t>
            </a:r>
            <a:r>
              <a:rPr lang="en-US" baseline="0" dirty="0" smtClean="0"/>
              <a:t>, item in enumerate(['</a:t>
            </a:r>
            <a:r>
              <a:rPr lang="ru-RU" baseline="0" dirty="0" smtClean="0"/>
              <a:t>камень', 'ножницы', 'бумага']):</a:t>
            </a:r>
          </a:p>
          <a:p>
            <a:r>
              <a:rPr lang="ru-RU" baseline="0" dirty="0" smtClean="0"/>
              <a:t>    </a:t>
            </a:r>
            <a:r>
              <a:rPr lang="en-US" baseline="0" dirty="0" smtClean="0"/>
              <a:t>print(</a:t>
            </a:r>
            <a:r>
              <a:rPr lang="en-US" baseline="0" dirty="0" err="1" smtClean="0"/>
              <a:t>i</a:t>
            </a:r>
            <a:r>
              <a:rPr lang="en-US" baseline="0" dirty="0" smtClean="0"/>
              <a:t>, 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0 камень</a:t>
            </a:r>
          </a:p>
          <a:p>
            <a:r>
              <a:rPr lang="ru-RU" baseline="0" dirty="0" smtClean="0"/>
              <a:t># 1 ножницы</a:t>
            </a:r>
          </a:p>
          <a:p>
            <a:r>
              <a:rPr lang="ru-RU" baseline="0" dirty="0" smtClean="0"/>
              <a:t># 2 бумага</a:t>
            </a:r>
          </a:p>
          <a:p>
            <a:endParaRPr lang="ru-RU" baseline="0" dirty="0" smtClean="0"/>
          </a:p>
          <a:p>
            <a:r>
              <a:rPr lang="ru-RU" baseline="0" dirty="0" smtClean="0"/>
              <a:t># Используя </a:t>
            </a:r>
            <a:r>
              <a:rPr lang="en-US" baseline="0" dirty="0" smtClean="0"/>
              <a:t>sorted(), </a:t>
            </a:r>
            <a:r>
              <a:rPr lang="ru-RU" baseline="0" dirty="0" smtClean="0"/>
              <a:t>можно вывести элементы коллекции в порядке возрастания</a:t>
            </a:r>
          </a:p>
          <a:p>
            <a:r>
              <a:rPr lang="en-US" baseline="0" dirty="0" smtClean="0"/>
              <a:t>for item in sorted(['</a:t>
            </a:r>
            <a:r>
              <a:rPr lang="ru-RU" baseline="0" dirty="0" smtClean="0"/>
              <a:t>камень', 'ножницы', 'бумага']):</a:t>
            </a:r>
          </a:p>
          <a:p>
            <a:r>
              <a:rPr lang="ru-RU" baseline="0" dirty="0" smtClean="0"/>
              <a:t>    </a:t>
            </a:r>
            <a:r>
              <a:rPr lang="en-US" baseline="0" dirty="0" smtClean="0"/>
              <a:t>print(item)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бумага</a:t>
            </a:r>
          </a:p>
          <a:p>
            <a:r>
              <a:rPr lang="ru-RU" baseline="0" dirty="0" smtClean="0"/>
              <a:t># камень</a:t>
            </a:r>
          </a:p>
          <a:p>
            <a:r>
              <a:rPr lang="ru-RU" baseline="0" dirty="0" smtClean="0"/>
              <a:t># ножницы</a:t>
            </a:r>
          </a:p>
          <a:p>
            <a:endParaRPr lang="ru-RU" baseline="0" dirty="0" smtClean="0"/>
          </a:p>
          <a:p>
            <a:r>
              <a:rPr lang="ru-RU" baseline="0" dirty="0" smtClean="0"/>
              <a:t># Цикл со счетчиком в обратную сторону можно организовать, используя</a:t>
            </a:r>
          </a:p>
          <a:p>
            <a:r>
              <a:rPr lang="ru-RU" baseline="0" dirty="0" smtClean="0"/>
              <a:t># </a:t>
            </a:r>
            <a:r>
              <a:rPr lang="en-US" baseline="0" dirty="0" smtClean="0"/>
              <a:t>reversed() </a:t>
            </a:r>
            <a:r>
              <a:rPr lang="ru-RU" baseline="0" dirty="0" smtClean="0"/>
              <a:t>или </a:t>
            </a:r>
            <a:r>
              <a:rPr lang="en-US" baseline="0" dirty="0" smtClean="0"/>
              <a:t>range() </a:t>
            </a:r>
            <a:r>
              <a:rPr lang="ru-RU" baseline="0" dirty="0" smtClean="0"/>
              <a:t>с параметрами</a:t>
            </a:r>
          </a:p>
          <a:p>
            <a:r>
              <a:rPr lang="ru-RU" baseline="0" dirty="0" smtClean="0"/>
              <a:t># Следующие 2 цикла выводят одинаковые значения</a:t>
            </a:r>
          </a:p>
          <a:p>
            <a:r>
              <a:rPr lang="en-US" baseline="0" dirty="0" smtClean="0"/>
              <a:t>for </a:t>
            </a:r>
            <a:r>
              <a:rPr lang="en-US" baseline="0" dirty="0" err="1" smtClean="0"/>
              <a:t>i</a:t>
            </a:r>
            <a:r>
              <a:rPr lang="en-US" baseline="0" dirty="0" smtClean="0"/>
              <a:t> in reversed(range(10)):</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en-US" baseline="0" dirty="0" smtClean="0"/>
              <a:t>for </a:t>
            </a:r>
            <a:r>
              <a:rPr lang="en-US" baseline="0" dirty="0" err="1" smtClean="0"/>
              <a:t>i</a:t>
            </a:r>
            <a:r>
              <a:rPr lang="en-US" baseline="0" dirty="0" smtClean="0"/>
              <a:t> in range(9, 0, -1):</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ru-RU" baseline="0" dirty="0" smtClean="0"/>
              <a:t># 2. Словари</a:t>
            </a:r>
          </a:p>
          <a:p>
            <a:endParaRPr lang="ru-RU" baseline="0" dirty="0" smtClean="0"/>
          </a:p>
          <a:p>
            <a:r>
              <a:rPr lang="en-US" baseline="0" dirty="0" smtClean="0"/>
              <a:t>sportsman = {"</a:t>
            </a:r>
            <a:r>
              <a:rPr lang="ru-RU" baseline="0" dirty="0" err="1" smtClean="0"/>
              <a:t>фио</a:t>
            </a:r>
            <a:r>
              <a:rPr lang="ru-RU" baseline="0" dirty="0" smtClean="0"/>
              <a:t>": "Федоров Сергей Викторович",</a:t>
            </a:r>
          </a:p>
          <a:p>
            <a:r>
              <a:rPr lang="ru-RU" baseline="0" dirty="0" smtClean="0"/>
              <a:t>             "</a:t>
            </a:r>
            <a:r>
              <a:rPr lang="ru-RU" baseline="0" dirty="0" err="1" smtClean="0"/>
              <a:t>вид_спорта</a:t>
            </a:r>
            <a:r>
              <a:rPr lang="ru-RU" baseline="0" dirty="0" smtClean="0"/>
              <a:t>": "хоккей",</a:t>
            </a:r>
          </a:p>
          <a:p>
            <a:r>
              <a:rPr lang="ru-RU" baseline="0" dirty="0" smtClean="0"/>
              <a:t>             "</a:t>
            </a:r>
            <a:r>
              <a:rPr lang="ru-RU" baseline="0" dirty="0" err="1" smtClean="0"/>
              <a:t>дата_рождения</a:t>
            </a:r>
            <a:r>
              <a:rPr lang="ru-RU" baseline="0" dirty="0" smtClean="0"/>
              <a:t>": "13.12.1968"}</a:t>
            </a:r>
          </a:p>
          <a:p>
            <a:endParaRPr lang="ru-RU" baseline="0" dirty="0" smtClean="0"/>
          </a:p>
          <a:p>
            <a:r>
              <a:rPr lang="ru-RU" baseline="0" dirty="0" smtClean="0"/>
              <a:t># По умолчанию цикл </a:t>
            </a:r>
            <a:r>
              <a:rPr lang="en-US" baseline="0" dirty="0" smtClean="0"/>
              <a:t>for </a:t>
            </a:r>
            <a:r>
              <a:rPr lang="ru-RU" baseline="0" dirty="0" smtClean="0"/>
              <a:t>перемещается по ключам</a:t>
            </a:r>
          </a:p>
          <a:p>
            <a:r>
              <a:rPr lang="ru-RU" baseline="0" dirty="0" smtClean="0"/>
              <a:t># </a:t>
            </a:r>
            <a:r>
              <a:rPr lang="en-US" baseline="0" dirty="0" smtClean="0"/>
              <a:t>enumerate() </a:t>
            </a:r>
            <a:r>
              <a:rPr lang="ru-RU" baseline="0" dirty="0" smtClean="0"/>
              <a:t>и </a:t>
            </a:r>
            <a:r>
              <a:rPr lang="en-US" baseline="0" dirty="0" smtClean="0"/>
              <a:t>sorted() </a:t>
            </a:r>
            <a:r>
              <a:rPr lang="ru-RU" baseline="0" dirty="0" smtClean="0"/>
              <a:t>аналогично работают только с ключами</a:t>
            </a:r>
          </a:p>
          <a:p>
            <a:r>
              <a:rPr lang="en-US" baseline="0" dirty="0" smtClean="0"/>
              <a:t>for </a:t>
            </a:r>
            <a:r>
              <a:rPr lang="en-US" baseline="0" dirty="0" err="1" smtClean="0"/>
              <a:t>attr</a:t>
            </a:r>
            <a:r>
              <a:rPr lang="en-US" baseline="0" dirty="0" smtClean="0"/>
              <a:t> in sorted(sportsman):</a:t>
            </a:r>
          </a:p>
          <a:p>
            <a:r>
              <a:rPr lang="en-US" baseline="0" dirty="0" smtClean="0"/>
              <a:t>    print(</a:t>
            </a:r>
            <a:r>
              <a:rPr lang="en-US" baseline="0" dirty="0" err="1" smtClean="0"/>
              <a:t>attr</a:t>
            </a:r>
            <a:r>
              <a:rPr lang="en-US" baseline="0" dirty="0" smtClean="0"/>
              <a:t>)  # </a:t>
            </a:r>
            <a:r>
              <a:rPr lang="ru-RU" baseline="0" dirty="0" smtClean="0"/>
              <a:t>Получить значение по ключу - </a:t>
            </a:r>
            <a:r>
              <a:rPr lang="en-US" baseline="0" dirty="0" smtClean="0"/>
              <a:t>sportsman[</a:t>
            </a:r>
            <a:r>
              <a:rPr lang="en-US" baseline="0" dirty="0" err="1" smtClean="0"/>
              <a:t>attr</a:t>
            </a:r>
            <a:r>
              <a:rPr lang="en-US" baseline="0" dirty="0" smtClean="0"/>
              <a:t>]</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вид_спорта</a:t>
            </a:r>
            <a:endParaRPr lang="ru-RU" baseline="0" dirty="0" smtClean="0"/>
          </a:p>
          <a:p>
            <a:r>
              <a:rPr lang="ru-RU" baseline="0" dirty="0" smtClean="0"/>
              <a:t># </a:t>
            </a:r>
            <a:r>
              <a:rPr lang="ru-RU" baseline="0" dirty="0" err="1" smtClean="0"/>
              <a:t>дата_рождения</a:t>
            </a:r>
            <a:endParaRPr lang="ru-RU" baseline="0" dirty="0" smtClean="0"/>
          </a:p>
          <a:p>
            <a:r>
              <a:rPr lang="ru-RU" baseline="0" dirty="0" smtClean="0"/>
              <a:t># </a:t>
            </a:r>
            <a:r>
              <a:rPr lang="ru-RU" baseline="0" dirty="0" err="1" smtClean="0"/>
              <a:t>фио</a:t>
            </a:r>
            <a:endParaRPr lang="ru-RU" baseline="0" dirty="0" smtClean="0"/>
          </a:p>
          <a:p>
            <a:endParaRPr lang="ru-RU" baseline="0" dirty="0" smtClean="0"/>
          </a:p>
          <a:p>
            <a:r>
              <a:rPr lang="ru-RU" baseline="0" dirty="0" smtClean="0"/>
              <a:t># Используя </a:t>
            </a:r>
            <a:r>
              <a:rPr lang="en-US" baseline="0" dirty="0" smtClean="0"/>
              <a:t>items() </a:t>
            </a:r>
            <a:r>
              <a:rPr lang="ru-RU" baseline="0" dirty="0" smtClean="0"/>
              <a:t>можно сразу получать пару ключ-значение</a:t>
            </a:r>
          </a:p>
          <a:p>
            <a:r>
              <a:rPr lang="en-US" baseline="0" dirty="0" smtClean="0"/>
              <a:t>for </a:t>
            </a:r>
            <a:r>
              <a:rPr lang="en-US" baseline="0" dirty="0" err="1" smtClean="0"/>
              <a:t>attr</a:t>
            </a:r>
            <a:r>
              <a:rPr lang="en-US" baseline="0" dirty="0" smtClean="0"/>
              <a:t>, value in </a:t>
            </a:r>
            <a:r>
              <a:rPr lang="en-US" baseline="0" dirty="0" err="1" smtClean="0"/>
              <a:t>sportsman.items</a:t>
            </a:r>
            <a:r>
              <a:rPr lang="en-US" baseline="0" dirty="0" smtClean="0"/>
              <a:t>():</a:t>
            </a:r>
          </a:p>
          <a:p>
            <a:r>
              <a:rPr lang="en-US" baseline="0" dirty="0" smtClean="0"/>
              <a:t>    print(</a:t>
            </a:r>
            <a:r>
              <a:rPr lang="en-US" baseline="0" dirty="0" err="1" smtClean="0"/>
              <a:t>attr</a:t>
            </a:r>
            <a:r>
              <a:rPr lang="en-US" baseline="0" dirty="0" smtClean="0"/>
              <a:t>, ":", value)</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фио</a:t>
            </a:r>
            <a:r>
              <a:rPr lang="ru-RU" baseline="0" dirty="0" smtClean="0"/>
              <a:t> : Федоров Сергей Викторович</a:t>
            </a:r>
          </a:p>
          <a:p>
            <a:r>
              <a:rPr lang="ru-RU" baseline="0" dirty="0" smtClean="0"/>
              <a:t># </a:t>
            </a:r>
            <a:r>
              <a:rPr lang="ru-RU" baseline="0" dirty="0" err="1" smtClean="0"/>
              <a:t>вид_спорта</a:t>
            </a:r>
            <a:r>
              <a:rPr lang="ru-RU" baseline="0" dirty="0" smtClean="0"/>
              <a:t> : хоккей</a:t>
            </a:r>
          </a:p>
          <a:p>
            <a:r>
              <a:rPr lang="ru-RU" baseline="0" dirty="0" smtClean="0"/>
              <a:t># </a:t>
            </a:r>
            <a:r>
              <a:rPr lang="ru-RU" baseline="0" dirty="0" err="1" smtClean="0"/>
              <a:t>дата_рождения</a:t>
            </a:r>
            <a:r>
              <a:rPr lang="ru-RU" baseline="0" dirty="0" smtClean="0"/>
              <a:t> : 13.12.1968</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17</a:t>
            </a:fld>
            <a:endParaRPr lang="en-US"/>
          </a:p>
        </p:txBody>
      </p:sp>
    </p:spTree>
    <p:extLst>
      <p:ext uri="{BB962C8B-B14F-4D97-AF65-F5344CB8AC3E}">
        <p14:creationId xmlns:p14="http://schemas.microsoft.com/office/powerpoint/2010/main" val="695263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1. Последовательности</a:t>
            </a:r>
          </a:p>
          <a:p>
            <a:endParaRPr lang="ru-RU" baseline="0" dirty="0" smtClean="0"/>
          </a:p>
          <a:p>
            <a:r>
              <a:rPr lang="ru-RU" baseline="0" dirty="0" smtClean="0"/>
              <a:t># Используя </a:t>
            </a:r>
            <a:r>
              <a:rPr lang="en-US" baseline="0" dirty="0" smtClean="0"/>
              <a:t>enumerate(), </a:t>
            </a:r>
            <a:r>
              <a:rPr lang="ru-RU" baseline="0" dirty="0" smtClean="0"/>
              <a:t>можно "дать" порядковый номер элементу коллекции в цикле</a:t>
            </a:r>
          </a:p>
          <a:p>
            <a:r>
              <a:rPr lang="en-US" baseline="0" dirty="0" smtClean="0"/>
              <a:t>for </a:t>
            </a:r>
            <a:r>
              <a:rPr lang="en-US" baseline="0" dirty="0" err="1" smtClean="0"/>
              <a:t>i</a:t>
            </a:r>
            <a:r>
              <a:rPr lang="en-US" baseline="0" dirty="0" smtClean="0"/>
              <a:t>, item in enumerate(['</a:t>
            </a:r>
            <a:r>
              <a:rPr lang="ru-RU" baseline="0" dirty="0" smtClean="0"/>
              <a:t>камень', 'ножницы', 'бумага']):</a:t>
            </a:r>
          </a:p>
          <a:p>
            <a:r>
              <a:rPr lang="ru-RU" baseline="0" dirty="0" smtClean="0"/>
              <a:t>    </a:t>
            </a:r>
            <a:r>
              <a:rPr lang="en-US" baseline="0" dirty="0" smtClean="0"/>
              <a:t>print(</a:t>
            </a:r>
            <a:r>
              <a:rPr lang="en-US" baseline="0" dirty="0" err="1" smtClean="0"/>
              <a:t>i</a:t>
            </a:r>
            <a:r>
              <a:rPr lang="en-US" baseline="0" dirty="0" smtClean="0"/>
              <a:t>, 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0 камень</a:t>
            </a:r>
          </a:p>
          <a:p>
            <a:r>
              <a:rPr lang="ru-RU" baseline="0" dirty="0" smtClean="0"/>
              <a:t># 1 ножницы</a:t>
            </a:r>
          </a:p>
          <a:p>
            <a:r>
              <a:rPr lang="ru-RU" baseline="0" dirty="0" smtClean="0"/>
              <a:t># 2 бумага</a:t>
            </a:r>
          </a:p>
          <a:p>
            <a:endParaRPr lang="ru-RU" baseline="0" dirty="0" smtClean="0"/>
          </a:p>
          <a:p>
            <a:r>
              <a:rPr lang="ru-RU" baseline="0" dirty="0" smtClean="0"/>
              <a:t># Используя </a:t>
            </a:r>
            <a:r>
              <a:rPr lang="en-US" baseline="0" dirty="0" smtClean="0"/>
              <a:t>sorted(), </a:t>
            </a:r>
            <a:r>
              <a:rPr lang="ru-RU" baseline="0" dirty="0" smtClean="0"/>
              <a:t>можно вывести элементы коллекции в порядке возрастания</a:t>
            </a:r>
          </a:p>
          <a:p>
            <a:r>
              <a:rPr lang="en-US" baseline="0" dirty="0" smtClean="0"/>
              <a:t>for item in sorted(['</a:t>
            </a:r>
            <a:r>
              <a:rPr lang="ru-RU" baseline="0" dirty="0" smtClean="0"/>
              <a:t>камень', 'ножницы', 'бумага']):</a:t>
            </a:r>
          </a:p>
          <a:p>
            <a:r>
              <a:rPr lang="ru-RU" baseline="0" dirty="0" smtClean="0"/>
              <a:t>    </a:t>
            </a:r>
            <a:r>
              <a:rPr lang="en-US" baseline="0" dirty="0" smtClean="0"/>
              <a:t>print(item)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бумага</a:t>
            </a:r>
          </a:p>
          <a:p>
            <a:r>
              <a:rPr lang="ru-RU" baseline="0" dirty="0" smtClean="0"/>
              <a:t># камень</a:t>
            </a:r>
          </a:p>
          <a:p>
            <a:r>
              <a:rPr lang="ru-RU" baseline="0" dirty="0" smtClean="0"/>
              <a:t># ножницы</a:t>
            </a:r>
          </a:p>
          <a:p>
            <a:endParaRPr lang="ru-RU" baseline="0" dirty="0" smtClean="0"/>
          </a:p>
          <a:p>
            <a:r>
              <a:rPr lang="ru-RU" baseline="0" dirty="0" smtClean="0"/>
              <a:t># Цикл со счетчиком в обратную сторону можно организовать, используя</a:t>
            </a:r>
          </a:p>
          <a:p>
            <a:r>
              <a:rPr lang="ru-RU" baseline="0" dirty="0" smtClean="0"/>
              <a:t># </a:t>
            </a:r>
            <a:r>
              <a:rPr lang="en-US" baseline="0" dirty="0" smtClean="0"/>
              <a:t>reversed() </a:t>
            </a:r>
            <a:r>
              <a:rPr lang="ru-RU" baseline="0" dirty="0" smtClean="0"/>
              <a:t>или </a:t>
            </a:r>
            <a:r>
              <a:rPr lang="en-US" baseline="0" dirty="0" smtClean="0"/>
              <a:t>range() </a:t>
            </a:r>
            <a:r>
              <a:rPr lang="ru-RU" baseline="0" dirty="0" smtClean="0"/>
              <a:t>с параметрами</a:t>
            </a:r>
          </a:p>
          <a:p>
            <a:r>
              <a:rPr lang="ru-RU" baseline="0" dirty="0" smtClean="0"/>
              <a:t># Следующие 2 цикла выводят одинаковые значения</a:t>
            </a:r>
          </a:p>
          <a:p>
            <a:r>
              <a:rPr lang="en-US" baseline="0" dirty="0" smtClean="0"/>
              <a:t>for </a:t>
            </a:r>
            <a:r>
              <a:rPr lang="en-US" baseline="0" dirty="0" err="1" smtClean="0"/>
              <a:t>i</a:t>
            </a:r>
            <a:r>
              <a:rPr lang="en-US" baseline="0" dirty="0" smtClean="0"/>
              <a:t> in reversed(range(10)):</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en-US" baseline="0" dirty="0" smtClean="0"/>
              <a:t>for </a:t>
            </a:r>
            <a:r>
              <a:rPr lang="en-US" baseline="0" dirty="0" err="1" smtClean="0"/>
              <a:t>i</a:t>
            </a:r>
            <a:r>
              <a:rPr lang="en-US" baseline="0" dirty="0" smtClean="0"/>
              <a:t> in range(9, 0, -1):</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ru-RU" baseline="0" dirty="0" smtClean="0"/>
              <a:t># 2. Словари</a:t>
            </a:r>
          </a:p>
          <a:p>
            <a:endParaRPr lang="ru-RU" baseline="0" dirty="0" smtClean="0"/>
          </a:p>
          <a:p>
            <a:r>
              <a:rPr lang="en-US" baseline="0" dirty="0" smtClean="0"/>
              <a:t>sportsman = {"</a:t>
            </a:r>
            <a:r>
              <a:rPr lang="ru-RU" baseline="0" dirty="0" err="1" smtClean="0"/>
              <a:t>фио</a:t>
            </a:r>
            <a:r>
              <a:rPr lang="ru-RU" baseline="0" dirty="0" smtClean="0"/>
              <a:t>": "Федоров Сергей Викторович",</a:t>
            </a:r>
          </a:p>
          <a:p>
            <a:r>
              <a:rPr lang="ru-RU" baseline="0" dirty="0" smtClean="0"/>
              <a:t>             "</a:t>
            </a:r>
            <a:r>
              <a:rPr lang="ru-RU" baseline="0" dirty="0" err="1" smtClean="0"/>
              <a:t>вид_спорта</a:t>
            </a:r>
            <a:r>
              <a:rPr lang="ru-RU" baseline="0" dirty="0" smtClean="0"/>
              <a:t>": "хоккей",</a:t>
            </a:r>
          </a:p>
          <a:p>
            <a:r>
              <a:rPr lang="ru-RU" baseline="0" dirty="0" smtClean="0"/>
              <a:t>             "</a:t>
            </a:r>
            <a:r>
              <a:rPr lang="ru-RU" baseline="0" dirty="0" err="1" smtClean="0"/>
              <a:t>дата_рождения</a:t>
            </a:r>
            <a:r>
              <a:rPr lang="ru-RU" baseline="0" dirty="0" smtClean="0"/>
              <a:t>": "13.12.1968"}</a:t>
            </a:r>
          </a:p>
          <a:p>
            <a:endParaRPr lang="ru-RU" baseline="0" dirty="0" smtClean="0"/>
          </a:p>
          <a:p>
            <a:r>
              <a:rPr lang="ru-RU" baseline="0" dirty="0" smtClean="0"/>
              <a:t># По умолчанию цикл </a:t>
            </a:r>
            <a:r>
              <a:rPr lang="en-US" baseline="0" dirty="0" smtClean="0"/>
              <a:t>for </a:t>
            </a:r>
            <a:r>
              <a:rPr lang="ru-RU" baseline="0" dirty="0" smtClean="0"/>
              <a:t>перемещается по ключам</a:t>
            </a:r>
          </a:p>
          <a:p>
            <a:r>
              <a:rPr lang="ru-RU" baseline="0" dirty="0" smtClean="0"/>
              <a:t># </a:t>
            </a:r>
            <a:r>
              <a:rPr lang="en-US" baseline="0" dirty="0" smtClean="0"/>
              <a:t>enumerate() </a:t>
            </a:r>
            <a:r>
              <a:rPr lang="ru-RU" baseline="0" dirty="0" smtClean="0"/>
              <a:t>и </a:t>
            </a:r>
            <a:r>
              <a:rPr lang="en-US" baseline="0" dirty="0" smtClean="0"/>
              <a:t>sorted() </a:t>
            </a:r>
            <a:r>
              <a:rPr lang="ru-RU" baseline="0" dirty="0" smtClean="0"/>
              <a:t>аналогично работают только с ключами</a:t>
            </a:r>
          </a:p>
          <a:p>
            <a:r>
              <a:rPr lang="en-US" baseline="0" dirty="0" smtClean="0"/>
              <a:t>for </a:t>
            </a:r>
            <a:r>
              <a:rPr lang="en-US" baseline="0" dirty="0" err="1" smtClean="0"/>
              <a:t>attr</a:t>
            </a:r>
            <a:r>
              <a:rPr lang="en-US" baseline="0" dirty="0" smtClean="0"/>
              <a:t> in sorted(sportsman):</a:t>
            </a:r>
          </a:p>
          <a:p>
            <a:r>
              <a:rPr lang="en-US" baseline="0" dirty="0" smtClean="0"/>
              <a:t>    print(</a:t>
            </a:r>
            <a:r>
              <a:rPr lang="en-US" baseline="0" dirty="0" err="1" smtClean="0"/>
              <a:t>attr</a:t>
            </a:r>
            <a:r>
              <a:rPr lang="en-US" baseline="0" dirty="0" smtClean="0"/>
              <a:t>)  # </a:t>
            </a:r>
            <a:r>
              <a:rPr lang="ru-RU" baseline="0" dirty="0" smtClean="0"/>
              <a:t>Получить значение по ключу - </a:t>
            </a:r>
            <a:r>
              <a:rPr lang="en-US" baseline="0" dirty="0" smtClean="0"/>
              <a:t>sportsman[</a:t>
            </a:r>
            <a:r>
              <a:rPr lang="en-US" baseline="0" dirty="0" err="1" smtClean="0"/>
              <a:t>attr</a:t>
            </a:r>
            <a:r>
              <a:rPr lang="en-US" baseline="0" dirty="0" smtClean="0"/>
              <a:t>]</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вид_спорта</a:t>
            </a:r>
            <a:endParaRPr lang="ru-RU" baseline="0" dirty="0" smtClean="0"/>
          </a:p>
          <a:p>
            <a:r>
              <a:rPr lang="ru-RU" baseline="0" dirty="0" smtClean="0"/>
              <a:t># </a:t>
            </a:r>
            <a:r>
              <a:rPr lang="ru-RU" baseline="0" dirty="0" err="1" smtClean="0"/>
              <a:t>дата_рождения</a:t>
            </a:r>
            <a:endParaRPr lang="ru-RU" baseline="0" dirty="0" smtClean="0"/>
          </a:p>
          <a:p>
            <a:r>
              <a:rPr lang="ru-RU" baseline="0" dirty="0" smtClean="0"/>
              <a:t># </a:t>
            </a:r>
            <a:r>
              <a:rPr lang="ru-RU" baseline="0" dirty="0" err="1" smtClean="0"/>
              <a:t>фио</a:t>
            </a:r>
            <a:endParaRPr lang="ru-RU" baseline="0" dirty="0" smtClean="0"/>
          </a:p>
          <a:p>
            <a:endParaRPr lang="ru-RU" baseline="0" dirty="0" smtClean="0"/>
          </a:p>
          <a:p>
            <a:r>
              <a:rPr lang="ru-RU" baseline="0" dirty="0" smtClean="0"/>
              <a:t># Используя </a:t>
            </a:r>
            <a:r>
              <a:rPr lang="en-US" baseline="0" dirty="0" smtClean="0"/>
              <a:t>items() </a:t>
            </a:r>
            <a:r>
              <a:rPr lang="ru-RU" baseline="0" dirty="0" smtClean="0"/>
              <a:t>можно сразу получать пару ключ-значение</a:t>
            </a:r>
          </a:p>
          <a:p>
            <a:r>
              <a:rPr lang="en-US" baseline="0" dirty="0" smtClean="0"/>
              <a:t>for </a:t>
            </a:r>
            <a:r>
              <a:rPr lang="en-US" baseline="0" dirty="0" err="1" smtClean="0"/>
              <a:t>attr</a:t>
            </a:r>
            <a:r>
              <a:rPr lang="en-US" baseline="0" dirty="0" smtClean="0"/>
              <a:t>, value in </a:t>
            </a:r>
            <a:r>
              <a:rPr lang="en-US" baseline="0" dirty="0" err="1" smtClean="0"/>
              <a:t>sportsman.items</a:t>
            </a:r>
            <a:r>
              <a:rPr lang="en-US" baseline="0" dirty="0" smtClean="0"/>
              <a:t>():</a:t>
            </a:r>
          </a:p>
          <a:p>
            <a:r>
              <a:rPr lang="en-US" baseline="0" dirty="0" smtClean="0"/>
              <a:t>    print(</a:t>
            </a:r>
            <a:r>
              <a:rPr lang="en-US" baseline="0" dirty="0" err="1" smtClean="0"/>
              <a:t>attr</a:t>
            </a:r>
            <a:r>
              <a:rPr lang="en-US" baseline="0" dirty="0" smtClean="0"/>
              <a:t>, ":", value)</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фио</a:t>
            </a:r>
            <a:r>
              <a:rPr lang="ru-RU" baseline="0" dirty="0" smtClean="0"/>
              <a:t> : Федоров Сергей Викторович</a:t>
            </a:r>
          </a:p>
          <a:p>
            <a:r>
              <a:rPr lang="ru-RU" baseline="0" dirty="0" smtClean="0"/>
              <a:t># </a:t>
            </a:r>
            <a:r>
              <a:rPr lang="ru-RU" baseline="0" dirty="0" err="1" smtClean="0"/>
              <a:t>вид_спорта</a:t>
            </a:r>
            <a:r>
              <a:rPr lang="ru-RU" baseline="0" dirty="0" smtClean="0"/>
              <a:t> : хоккей</a:t>
            </a:r>
          </a:p>
          <a:p>
            <a:r>
              <a:rPr lang="ru-RU" baseline="0" dirty="0" smtClean="0"/>
              <a:t># </a:t>
            </a:r>
            <a:r>
              <a:rPr lang="ru-RU" baseline="0" dirty="0" err="1" smtClean="0"/>
              <a:t>дата_рождения</a:t>
            </a:r>
            <a:r>
              <a:rPr lang="ru-RU" baseline="0" dirty="0" smtClean="0"/>
              <a:t> : 13.12.1968</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18</a:t>
            </a:fld>
            <a:endParaRPr lang="en-US"/>
          </a:p>
        </p:txBody>
      </p:sp>
    </p:spTree>
    <p:extLst>
      <p:ext uri="{BB962C8B-B14F-4D97-AF65-F5344CB8AC3E}">
        <p14:creationId xmlns:p14="http://schemas.microsoft.com/office/powerpoint/2010/main" val="3769309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1. Последовательности</a:t>
            </a:r>
          </a:p>
          <a:p>
            <a:endParaRPr lang="ru-RU" baseline="0" dirty="0" smtClean="0"/>
          </a:p>
          <a:p>
            <a:r>
              <a:rPr lang="ru-RU" baseline="0" dirty="0" smtClean="0"/>
              <a:t># Используя </a:t>
            </a:r>
            <a:r>
              <a:rPr lang="en-US" baseline="0" dirty="0" smtClean="0"/>
              <a:t>enumerate(), </a:t>
            </a:r>
            <a:r>
              <a:rPr lang="ru-RU" baseline="0" dirty="0" smtClean="0"/>
              <a:t>можно "дать" порядковый номер элементу коллекции в цикле</a:t>
            </a:r>
          </a:p>
          <a:p>
            <a:r>
              <a:rPr lang="en-US" baseline="0" dirty="0" smtClean="0"/>
              <a:t>for </a:t>
            </a:r>
            <a:r>
              <a:rPr lang="en-US" baseline="0" dirty="0" err="1" smtClean="0"/>
              <a:t>i</a:t>
            </a:r>
            <a:r>
              <a:rPr lang="en-US" baseline="0" dirty="0" smtClean="0"/>
              <a:t>, item in enumerate(['</a:t>
            </a:r>
            <a:r>
              <a:rPr lang="ru-RU" baseline="0" dirty="0" smtClean="0"/>
              <a:t>камень', 'ножницы', 'бумага']):</a:t>
            </a:r>
          </a:p>
          <a:p>
            <a:r>
              <a:rPr lang="ru-RU" baseline="0" dirty="0" smtClean="0"/>
              <a:t>    </a:t>
            </a:r>
            <a:r>
              <a:rPr lang="en-US" baseline="0" dirty="0" smtClean="0"/>
              <a:t>print(</a:t>
            </a:r>
            <a:r>
              <a:rPr lang="en-US" baseline="0" dirty="0" err="1" smtClean="0"/>
              <a:t>i</a:t>
            </a:r>
            <a:r>
              <a:rPr lang="en-US" baseline="0" dirty="0" smtClean="0"/>
              <a:t>, 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0 камень</a:t>
            </a:r>
          </a:p>
          <a:p>
            <a:r>
              <a:rPr lang="ru-RU" baseline="0" dirty="0" smtClean="0"/>
              <a:t># 1 ножницы</a:t>
            </a:r>
          </a:p>
          <a:p>
            <a:r>
              <a:rPr lang="ru-RU" baseline="0" dirty="0" smtClean="0"/>
              <a:t># 2 бумага</a:t>
            </a:r>
          </a:p>
          <a:p>
            <a:endParaRPr lang="ru-RU" baseline="0" dirty="0" smtClean="0"/>
          </a:p>
          <a:p>
            <a:r>
              <a:rPr lang="ru-RU" baseline="0" dirty="0" smtClean="0"/>
              <a:t># Используя </a:t>
            </a:r>
            <a:r>
              <a:rPr lang="en-US" baseline="0" dirty="0" smtClean="0"/>
              <a:t>sorted(), </a:t>
            </a:r>
            <a:r>
              <a:rPr lang="ru-RU" baseline="0" dirty="0" smtClean="0"/>
              <a:t>можно вывести элементы коллекции в порядке возрастания</a:t>
            </a:r>
          </a:p>
          <a:p>
            <a:r>
              <a:rPr lang="en-US" baseline="0" dirty="0" smtClean="0"/>
              <a:t>for item in sorted(['</a:t>
            </a:r>
            <a:r>
              <a:rPr lang="ru-RU" baseline="0" dirty="0" smtClean="0"/>
              <a:t>камень', 'ножницы', 'бумага']):</a:t>
            </a:r>
          </a:p>
          <a:p>
            <a:r>
              <a:rPr lang="ru-RU" baseline="0" dirty="0" smtClean="0"/>
              <a:t>    </a:t>
            </a:r>
            <a:r>
              <a:rPr lang="en-US" baseline="0" dirty="0" smtClean="0"/>
              <a:t>print(item)</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бумага</a:t>
            </a:r>
          </a:p>
          <a:p>
            <a:r>
              <a:rPr lang="ru-RU" baseline="0" dirty="0" smtClean="0"/>
              <a:t># камень</a:t>
            </a:r>
          </a:p>
          <a:p>
            <a:r>
              <a:rPr lang="ru-RU" baseline="0" dirty="0" smtClean="0"/>
              <a:t># ножницы</a:t>
            </a:r>
          </a:p>
          <a:p>
            <a:endParaRPr lang="ru-RU" baseline="0" dirty="0" smtClean="0"/>
          </a:p>
          <a:p>
            <a:r>
              <a:rPr lang="ru-RU" baseline="0" dirty="0" smtClean="0"/>
              <a:t># Цикл со счетчиком в обратную сторону можно организовать, используя</a:t>
            </a:r>
          </a:p>
          <a:p>
            <a:r>
              <a:rPr lang="ru-RU" baseline="0" dirty="0" smtClean="0"/>
              <a:t># </a:t>
            </a:r>
            <a:r>
              <a:rPr lang="en-US" baseline="0" dirty="0" smtClean="0"/>
              <a:t>reversed() </a:t>
            </a:r>
            <a:r>
              <a:rPr lang="ru-RU" baseline="0" dirty="0" smtClean="0"/>
              <a:t>или </a:t>
            </a:r>
            <a:r>
              <a:rPr lang="en-US" baseline="0" dirty="0" smtClean="0"/>
              <a:t>range() </a:t>
            </a:r>
            <a:r>
              <a:rPr lang="ru-RU" baseline="0" dirty="0" smtClean="0"/>
              <a:t>с параметрами</a:t>
            </a:r>
          </a:p>
          <a:p>
            <a:r>
              <a:rPr lang="ru-RU" baseline="0" dirty="0" smtClean="0"/>
              <a:t># Следующие 2 цикла выводят одинаковые значения</a:t>
            </a:r>
          </a:p>
          <a:p>
            <a:r>
              <a:rPr lang="en-US" baseline="0" dirty="0" smtClean="0"/>
              <a:t>for </a:t>
            </a:r>
            <a:r>
              <a:rPr lang="en-US" baseline="0" dirty="0" err="1" smtClean="0"/>
              <a:t>i</a:t>
            </a:r>
            <a:r>
              <a:rPr lang="en-US" baseline="0" dirty="0" smtClean="0"/>
              <a:t> in reversed(range(10)):</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en-US" baseline="0" dirty="0" smtClean="0"/>
              <a:t>for </a:t>
            </a:r>
            <a:r>
              <a:rPr lang="en-US" baseline="0" dirty="0" err="1" smtClean="0"/>
              <a:t>i</a:t>
            </a:r>
            <a:r>
              <a:rPr lang="en-US" baseline="0" dirty="0" smtClean="0"/>
              <a:t> in range(9, 0, -1):</a:t>
            </a:r>
          </a:p>
          <a:p>
            <a:r>
              <a:rPr lang="en-US" baseline="0" dirty="0" smtClean="0"/>
              <a:t>    print(</a:t>
            </a:r>
            <a:r>
              <a:rPr lang="en-US" baseline="0" dirty="0" err="1" smtClean="0"/>
              <a:t>i</a:t>
            </a:r>
            <a:r>
              <a:rPr lang="en-US" baseline="0" dirty="0" smtClean="0"/>
              <a:t>)  # </a:t>
            </a:r>
            <a:r>
              <a:rPr lang="ru-RU" baseline="0" dirty="0" smtClean="0"/>
              <a:t>Числа от 9 до 0 на отдельной строке</a:t>
            </a:r>
          </a:p>
          <a:p>
            <a:endParaRPr lang="ru-RU" baseline="0" dirty="0" smtClean="0"/>
          </a:p>
          <a:p>
            <a:r>
              <a:rPr lang="ru-RU" baseline="0" dirty="0" smtClean="0"/>
              <a:t># 2. Словари</a:t>
            </a:r>
          </a:p>
          <a:p>
            <a:endParaRPr lang="ru-RU" baseline="0" dirty="0" smtClean="0"/>
          </a:p>
          <a:p>
            <a:r>
              <a:rPr lang="en-US" baseline="0" dirty="0" smtClean="0"/>
              <a:t>sportsman = {"</a:t>
            </a:r>
            <a:r>
              <a:rPr lang="ru-RU" baseline="0" dirty="0" err="1" smtClean="0"/>
              <a:t>фио</a:t>
            </a:r>
            <a:r>
              <a:rPr lang="ru-RU" baseline="0" dirty="0" smtClean="0"/>
              <a:t>": "Федоров Сергей Викторович",</a:t>
            </a:r>
          </a:p>
          <a:p>
            <a:r>
              <a:rPr lang="ru-RU" baseline="0" dirty="0" smtClean="0"/>
              <a:t>             "</a:t>
            </a:r>
            <a:r>
              <a:rPr lang="ru-RU" baseline="0" dirty="0" err="1" smtClean="0"/>
              <a:t>вид_спорта</a:t>
            </a:r>
            <a:r>
              <a:rPr lang="ru-RU" baseline="0" dirty="0" smtClean="0"/>
              <a:t>": "хоккей",</a:t>
            </a:r>
          </a:p>
          <a:p>
            <a:r>
              <a:rPr lang="ru-RU" baseline="0" dirty="0" smtClean="0"/>
              <a:t>             "</a:t>
            </a:r>
            <a:r>
              <a:rPr lang="ru-RU" baseline="0" dirty="0" err="1" smtClean="0"/>
              <a:t>дата_рождения</a:t>
            </a:r>
            <a:r>
              <a:rPr lang="ru-RU" baseline="0" dirty="0" smtClean="0"/>
              <a:t>": "13.12.1968"}</a:t>
            </a:r>
          </a:p>
          <a:p>
            <a:endParaRPr lang="ru-RU" baseline="0" dirty="0" smtClean="0"/>
          </a:p>
          <a:p>
            <a:r>
              <a:rPr lang="ru-RU" baseline="0" dirty="0" smtClean="0"/>
              <a:t># По умолчанию цикл </a:t>
            </a:r>
            <a:r>
              <a:rPr lang="en-US" baseline="0" dirty="0" smtClean="0"/>
              <a:t>for </a:t>
            </a:r>
            <a:r>
              <a:rPr lang="ru-RU" baseline="0" dirty="0" smtClean="0"/>
              <a:t>перемещается по ключам</a:t>
            </a:r>
          </a:p>
          <a:p>
            <a:r>
              <a:rPr lang="ru-RU" baseline="0" dirty="0" smtClean="0"/>
              <a:t># </a:t>
            </a:r>
            <a:r>
              <a:rPr lang="en-US" baseline="0" dirty="0" smtClean="0"/>
              <a:t>enumerate() </a:t>
            </a:r>
            <a:r>
              <a:rPr lang="ru-RU" baseline="0" dirty="0" smtClean="0"/>
              <a:t>и </a:t>
            </a:r>
            <a:r>
              <a:rPr lang="en-US" baseline="0" dirty="0" smtClean="0"/>
              <a:t>sorted() </a:t>
            </a:r>
            <a:r>
              <a:rPr lang="ru-RU" baseline="0" dirty="0" smtClean="0"/>
              <a:t>аналогично работают только с ключами</a:t>
            </a:r>
          </a:p>
          <a:p>
            <a:r>
              <a:rPr lang="en-US" baseline="0" dirty="0" smtClean="0"/>
              <a:t>for </a:t>
            </a:r>
            <a:r>
              <a:rPr lang="en-US" baseline="0" dirty="0" err="1" smtClean="0"/>
              <a:t>attr</a:t>
            </a:r>
            <a:r>
              <a:rPr lang="en-US" baseline="0" dirty="0" smtClean="0"/>
              <a:t> in sorted(sportsman):</a:t>
            </a:r>
          </a:p>
          <a:p>
            <a:r>
              <a:rPr lang="en-US" baseline="0" dirty="0" smtClean="0"/>
              <a:t>    print(</a:t>
            </a:r>
            <a:r>
              <a:rPr lang="en-US" baseline="0" dirty="0" err="1" smtClean="0"/>
              <a:t>attr</a:t>
            </a:r>
            <a:r>
              <a:rPr lang="en-US" baseline="0" dirty="0" smtClean="0"/>
              <a:t>)  # </a:t>
            </a:r>
            <a:r>
              <a:rPr lang="ru-RU" baseline="0" dirty="0" smtClean="0"/>
              <a:t>Получить значение по ключу - </a:t>
            </a:r>
            <a:r>
              <a:rPr lang="en-US" baseline="0" dirty="0" smtClean="0"/>
              <a:t>sportsman[</a:t>
            </a:r>
            <a:r>
              <a:rPr lang="en-US" baseline="0" dirty="0" err="1" smtClean="0"/>
              <a:t>attr</a:t>
            </a:r>
            <a:r>
              <a:rPr lang="en-US" baseline="0" dirty="0" smtClean="0"/>
              <a:t>]</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вид_спорта</a:t>
            </a:r>
            <a:endParaRPr lang="ru-RU" baseline="0" dirty="0" smtClean="0"/>
          </a:p>
          <a:p>
            <a:r>
              <a:rPr lang="ru-RU" baseline="0" dirty="0" smtClean="0"/>
              <a:t># </a:t>
            </a:r>
            <a:r>
              <a:rPr lang="ru-RU" baseline="0" dirty="0" err="1" smtClean="0"/>
              <a:t>дата_рождения</a:t>
            </a:r>
            <a:endParaRPr lang="ru-RU" baseline="0" dirty="0" smtClean="0"/>
          </a:p>
          <a:p>
            <a:r>
              <a:rPr lang="ru-RU" baseline="0" dirty="0" smtClean="0"/>
              <a:t># </a:t>
            </a:r>
            <a:r>
              <a:rPr lang="ru-RU" baseline="0" dirty="0" err="1" smtClean="0"/>
              <a:t>фио</a:t>
            </a:r>
            <a:endParaRPr lang="ru-RU" baseline="0" dirty="0" smtClean="0"/>
          </a:p>
          <a:p>
            <a:endParaRPr lang="ru-RU" baseline="0" dirty="0" smtClean="0"/>
          </a:p>
          <a:p>
            <a:r>
              <a:rPr lang="ru-RU" baseline="0" dirty="0" smtClean="0"/>
              <a:t># Используя </a:t>
            </a:r>
            <a:r>
              <a:rPr lang="en-US" baseline="0" dirty="0" smtClean="0"/>
              <a:t>items() </a:t>
            </a:r>
            <a:r>
              <a:rPr lang="ru-RU" baseline="0" dirty="0" smtClean="0"/>
              <a:t>можно сразу получать пару ключ-значение</a:t>
            </a:r>
          </a:p>
          <a:p>
            <a:r>
              <a:rPr lang="en-US" baseline="0" dirty="0" smtClean="0"/>
              <a:t>for </a:t>
            </a:r>
            <a:r>
              <a:rPr lang="en-US" baseline="0" dirty="0" err="1" smtClean="0"/>
              <a:t>attr</a:t>
            </a:r>
            <a:r>
              <a:rPr lang="en-US" baseline="0" dirty="0" smtClean="0"/>
              <a:t>, value in </a:t>
            </a:r>
            <a:r>
              <a:rPr lang="en-US" baseline="0" dirty="0" err="1" smtClean="0"/>
              <a:t>sportsman.items</a:t>
            </a:r>
            <a:r>
              <a:rPr lang="en-US" baseline="0" dirty="0" smtClean="0"/>
              <a:t>():</a:t>
            </a:r>
          </a:p>
          <a:p>
            <a:r>
              <a:rPr lang="en-US" baseline="0" dirty="0" smtClean="0"/>
              <a:t>    print(</a:t>
            </a:r>
            <a:r>
              <a:rPr lang="en-US" baseline="0" dirty="0" err="1" smtClean="0"/>
              <a:t>attr</a:t>
            </a:r>
            <a:r>
              <a:rPr lang="en-US" baseline="0" dirty="0" smtClean="0"/>
              <a:t>, ":", value)</a:t>
            </a:r>
          </a:p>
          <a:p>
            <a:endParaRPr lang="en-US" baseline="0" dirty="0" smtClean="0"/>
          </a:p>
          <a:p>
            <a:r>
              <a:rPr lang="en-US" baseline="0" dirty="0" smtClean="0"/>
              <a:t># </a:t>
            </a:r>
            <a:r>
              <a:rPr lang="ru-RU" baseline="0" dirty="0" smtClean="0"/>
              <a:t>Вывод:</a:t>
            </a:r>
          </a:p>
          <a:p>
            <a:r>
              <a:rPr lang="ru-RU" baseline="0" dirty="0" smtClean="0"/>
              <a:t># ------</a:t>
            </a:r>
          </a:p>
          <a:p>
            <a:r>
              <a:rPr lang="ru-RU" baseline="0" dirty="0" smtClean="0"/>
              <a:t># </a:t>
            </a:r>
            <a:r>
              <a:rPr lang="ru-RU" baseline="0" dirty="0" err="1" smtClean="0"/>
              <a:t>фио</a:t>
            </a:r>
            <a:r>
              <a:rPr lang="ru-RU" baseline="0" dirty="0" smtClean="0"/>
              <a:t> : Федоров Сергей Викторович</a:t>
            </a:r>
          </a:p>
          <a:p>
            <a:r>
              <a:rPr lang="ru-RU" baseline="0" dirty="0" smtClean="0"/>
              <a:t># </a:t>
            </a:r>
            <a:r>
              <a:rPr lang="ru-RU" baseline="0" dirty="0" err="1" smtClean="0"/>
              <a:t>вид_спорта</a:t>
            </a:r>
            <a:r>
              <a:rPr lang="ru-RU" baseline="0" dirty="0" smtClean="0"/>
              <a:t> : хоккей</a:t>
            </a:r>
          </a:p>
          <a:p>
            <a:r>
              <a:rPr lang="ru-RU" baseline="0" dirty="0" smtClean="0"/>
              <a:t># </a:t>
            </a:r>
            <a:r>
              <a:rPr lang="ru-RU" baseline="0" dirty="0" err="1" smtClean="0"/>
              <a:t>дата_рождения</a:t>
            </a:r>
            <a:r>
              <a:rPr lang="ru-RU" baseline="0" dirty="0" smtClean="0"/>
              <a:t> : 13.12.1968</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19</a:t>
            </a:fld>
            <a:endParaRPr lang="en-US"/>
          </a:p>
        </p:txBody>
      </p:sp>
    </p:spTree>
    <p:extLst>
      <p:ext uri="{BB962C8B-B14F-4D97-AF65-F5344CB8AC3E}">
        <p14:creationId xmlns:p14="http://schemas.microsoft.com/office/powerpoint/2010/main" val="5287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a:t>
            </a:fld>
            <a:endParaRPr lang="en-US"/>
          </a:p>
        </p:txBody>
      </p:sp>
    </p:spTree>
    <p:extLst>
      <p:ext uri="{BB962C8B-B14F-4D97-AF65-F5344CB8AC3E}">
        <p14:creationId xmlns:p14="http://schemas.microsoft.com/office/powerpoint/2010/main" val="992143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20</a:t>
            </a:fld>
            <a:endParaRPr lang="en-US"/>
          </a:p>
        </p:txBody>
      </p:sp>
    </p:spTree>
    <p:extLst>
      <p:ext uri="{BB962C8B-B14F-4D97-AF65-F5344CB8AC3E}">
        <p14:creationId xmlns:p14="http://schemas.microsoft.com/office/powerpoint/2010/main" val="139648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21</a:t>
            </a:fld>
            <a:endParaRPr lang="en-US"/>
          </a:p>
        </p:txBody>
      </p:sp>
    </p:spTree>
    <p:extLst>
      <p:ext uri="{BB962C8B-B14F-4D97-AF65-F5344CB8AC3E}">
        <p14:creationId xmlns:p14="http://schemas.microsoft.com/office/powerpoint/2010/main" val="1157140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22</a:t>
            </a:fld>
            <a:endParaRPr lang="en-US"/>
          </a:p>
        </p:txBody>
      </p:sp>
    </p:spTree>
    <p:extLst>
      <p:ext uri="{BB962C8B-B14F-4D97-AF65-F5344CB8AC3E}">
        <p14:creationId xmlns:p14="http://schemas.microsoft.com/office/powerpoint/2010/main" val="343636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ru-RU" sz="1200" i="1" kern="1200" dirty="0" smtClean="0">
                <a:solidFill>
                  <a:schemeClr val="tx1"/>
                </a:solidFill>
                <a:effectLst/>
                <a:latin typeface="+mn-lt"/>
                <a:ea typeface="+mn-ea"/>
                <a:cs typeface="+mn-cs"/>
              </a:rPr>
              <a:t># Дан список чисел, найти НОД каждого из них с введенным числом</a:t>
            </a:r>
          </a:p>
          <a:p>
            <a:endParaRPr lang="ru-RU" sz="1200" i="1" kern="1200" baseline="0" dirty="0" smtClean="0">
              <a:solidFill>
                <a:schemeClr val="tx1"/>
              </a:solidFill>
              <a:effectLst/>
              <a:latin typeface="+mn-lt"/>
              <a:ea typeface="+mn-ea"/>
              <a:cs typeface="+mn-cs"/>
            </a:endParaRPr>
          </a:p>
          <a:p>
            <a:r>
              <a:rPr lang="ru-RU" baseline="0" dirty="0" smtClean="0"/>
              <a:t># -------------</a:t>
            </a:r>
          </a:p>
          <a:p>
            <a:r>
              <a:rPr lang="ru-RU" baseline="0" dirty="0" smtClean="0"/>
              <a:t># Пример вывода:</a:t>
            </a:r>
          </a:p>
          <a:p>
            <a:endParaRPr lang="ru-RU" baseline="0" dirty="0" smtClean="0"/>
          </a:p>
          <a:p>
            <a:r>
              <a:rPr lang="ru-RU" baseline="0" dirty="0" smtClean="0"/>
              <a:t># [12, 86, 44, 24, 73, 19]</a:t>
            </a:r>
          </a:p>
          <a:p>
            <a:r>
              <a:rPr lang="ru-RU" baseline="0" dirty="0" smtClean="0"/>
              <a:t># Введите второе число для поиска НОД: 12</a:t>
            </a:r>
          </a:p>
          <a:p>
            <a:r>
              <a:rPr lang="ru-RU" baseline="0" dirty="0" smtClean="0"/>
              <a:t># Числа 12 и 12, НОД = 12</a:t>
            </a:r>
          </a:p>
          <a:p>
            <a:r>
              <a:rPr lang="ru-RU" baseline="0" dirty="0" smtClean="0"/>
              <a:t># Числа 86 и 12, НОД = 2</a:t>
            </a:r>
          </a:p>
          <a:p>
            <a:r>
              <a:rPr lang="ru-RU" baseline="0" dirty="0" smtClean="0"/>
              <a:t># Числа 44 и 12, НОД = 4</a:t>
            </a:r>
          </a:p>
          <a:p>
            <a:r>
              <a:rPr lang="ru-RU" baseline="0" dirty="0" smtClean="0"/>
              <a:t># Числа 24 и 12, НОД = 12</a:t>
            </a:r>
          </a:p>
          <a:p>
            <a:r>
              <a:rPr lang="ru-RU" baseline="0" dirty="0" smtClean="0"/>
              <a:t># Числа 73 и 12, НОД = 1</a:t>
            </a:r>
          </a:p>
          <a:p>
            <a:r>
              <a:rPr lang="ru-RU" baseline="0" dirty="0" smtClean="0"/>
              <a:t># Числа 19 и 12, НОД = 1.</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23</a:t>
            </a:fld>
            <a:endParaRPr lang="en-US"/>
          </a:p>
        </p:txBody>
      </p:sp>
    </p:spTree>
    <p:extLst>
      <p:ext uri="{BB962C8B-B14F-4D97-AF65-F5344CB8AC3E}">
        <p14:creationId xmlns:p14="http://schemas.microsoft.com/office/powerpoint/2010/main" val="3640087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ru-RU" sz="1200" i="1" kern="1200" dirty="0" smtClean="0">
                <a:solidFill>
                  <a:schemeClr val="tx1"/>
                </a:solidFill>
                <a:effectLst/>
                <a:latin typeface="+mn-lt"/>
                <a:ea typeface="+mn-ea"/>
                <a:cs typeface="+mn-cs"/>
              </a:rPr>
              <a:t># Дан список чисел, найти НОД каждого из них с введенным числом</a:t>
            </a:r>
          </a:p>
          <a:p>
            <a:endParaRPr lang="ru-RU" sz="1200" i="1" kern="1200" baseline="0" dirty="0" smtClean="0">
              <a:solidFill>
                <a:schemeClr val="tx1"/>
              </a:solidFill>
              <a:effectLst/>
              <a:latin typeface="+mn-lt"/>
              <a:ea typeface="+mn-ea"/>
              <a:cs typeface="+mn-cs"/>
            </a:endParaRPr>
          </a:p>
          <a:p>
            <a:r>
              <a:rPr lang="ru-RU" baseline="0" dirty="0" smtClean="0"/>
              <a:t># -------------</a:t>
            </a:r>
          </a:p>
          <a:p>
            <a:r>
              <a:rPr lang="ru-RU" baseline="0" dirty="0" smtClean="0"/>
              <a:t># Пример вывода:</a:t>
            </a:r>
          </a:p>
          <a:p>
            <a:endParaRPr lang="ru-RU" baseline="0" dirty="0" smtClean="0"/>
          </a:p>
          <a:p>
            <a:r>
              <a:rPr lang="ru-RU" baseline="0" dirty="0" smtClean="0"/>
              <a:t># [12, 86, 44, 24, 73, 19]</a:t>
            </a:r>
          </a:p>
          <a:p>
            <a:r>
              <a:rPr lang="ru-RU" baseline="0" dirty="0" smtClean="0"/>
              <a:t># Введите второе число для поиска НОД: 12</a:t>
            </a:r>
          </a:p>
          <a:p>
            <a:r>
              <a:rPr lang="ru-RU" baseline="0" dirty="0" smtClean="0"/>
              <a:t># Числа 12 и 12, НОД = 12</a:t>
            </a:r>
          </a:p>
          <a:p>
            <a:r>
              <a:rPr lang="ru-RU" baseline="0" dirty="0" smtClean="0"/>
              <a:t># Числа 86 и 12, НОД = 2</a:t>
            </a:r>
          </a:p>
          <a:p>
            <a:r>
              <a:rPr lang="ru-RU" baseline="0" dirty="0" smtClean="0"/>
              <a:t># Числа 44 и 12, НОД = 4</a:t>
            </a:r>
          </a:p>
          <a:p>
            <a:r>
              <a:rPr lang="ru-RU" baseline="0" dirty="0" smtClean="0"/>
              <a:t># Числа 24 и 12, НОД = 12</a:t>
            </a:r>
          </a:p>
          <a:p>
            <a:r>
              <a:rPr lang="ru-RU" baseline="0" dirty="0" smtClean="0"/>
              <a:t># Числа 73 и 12, НОД = 1</a:t>
            </a:r>
          </a:p>
          <a:p>
            <a:r>
              <a:rPr lang="ru-RU" baseline="0" dirty="0" smtClean="0"/>
              <a:t># Числа 19 и 12, НОД = 1.</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24</a:t>
            </a:fld>
            <a:endParaRPr lang="en-US"/>
          </a:p>
        </p:txBody>
      </p:sp>
    </p:spTree>
    <p:extLst>
      <p:ext uri="{BB962C8B-B14F-4D97-AF65-F5344CB8AC3E}">
        <p14:creationId xmlns:p14="http://schemas.microsoft.com/office/powerpoint/2010/main" val="2530488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 Поиск простых чисел от 1 до 10</a:t>
            </a:r>
          </a:p>
          <a:p>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 Внешний цикл отвечает за перебор чисел от 1 до 10</a:t>
            </a:r>
          </a:p>
          <a:p>
            <a:r>
              <a:rPr lang="ru-RU" sz="1200" b="0" i="0" kern="1200" dirty="0" smtClean="0">
                <a:solidFill>
                  <a:schemeClr val="tx1"/>
                </a:solidFill>
                <a:effectLst/>
                <a:latin typeface="+mn-lt"/>
                <a:ea typeface="+mn-ea"/>
                <a:cs typeface="+mn-cs"/>
              </a:rPr>
              <a:t># Внутренний цикл подсчитывает количество делителей, перебирая</a:t>
            </a:r>
          </a:p>
          <a:p>
            <a:r>
              <a:rPr lang="ru-RU" sz="1200" b="0" i="0" kern="1200" dirty="0" smtClean="0">
                <a:solidFill>
                  <a:schemeClr val="tx1"/>
                </a:solidFill>
                <a:effectLst/>
                <a:latin typeface="+mn-lt"/>
                <a:ea typeface="+mn-ea"/>
                <a:cs typeface="+mn-cs"/>
              </a:rPr>
              <a:t># все числа от 2 до текущего числа - 1</a:t>
            </a:r>
          </a:p>
          <a:p>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 Данная задача выглядит проще, если решить ее с использованием 2 циклов </a:t>
            </a:r>
            <a:r>
              <a:rPr lang="ru-RU" sz="1200" b="0" i="0" kern="1200" dirty="0" err="1" smtClean="0">
                <a:solidFill>
                  <a:schemeClr val="tx1"/>
                </a:solidFill>
                <a:effectLst/>
                <a:latin typeface="+mn-lt"/>
                <a:ea typeface="+mn-ea"/>
                <a:cs typeface="+mn-cs"/>
              </a:rPr>
              <a:t>for</a:t>
            </a:r>
            <a:endParaRPr lang="ru-RU" sz="1200" b="0" i="0" kern="1200" dirty="0" smtClean="0">
              <a:solidFill>
                <a:schemeClr val="tx1"/>
              </a:solidFill>
              <a:effectLst/>
              <a:latin typeface="+mn-lt"/>
              <a:ea typeface="+mn-ea"/>
              <a:cs typeface="+mn-cs"/>
            </a:endParaRPr>
          </a:p>
          <a:p>
            <a:endParaRPr lang="ru-RU" sz="1200" b="0" i="0" kern="1200" baseline="0" dirty="0" smtClean="0">
              <a:solidFill>
                <a:schemeClr val="tx1"/>
              </a:solidFill>
              <a:effectLst/>
              <a:latin typeface="+mn-lt"/>
              <a:ea typeface="+mn-ea"/>
              <a:cs typeface="+mn-cs"/>
            </a:endParaRPr>
          </a:p>
          <a:p>
            <a:endParaRPr lang="ru-RU" baseline="0" dirty="0" smtClean="0"/>
          </a:p>
          <a:p>
            <a:r>
              <a:rPr lang="ru-RU" baseline="0" dirty="0" smtClean="0"/>
              <a:t># -------------</a:t>
            </a:r>
          </a:p>
          <a:p>
            <a:r>
              <a:rPr lang="ru-RU" baseline="0" dirty="0" smtClean="0"/>
              <a:t># Пример вывода:</a:t>
            </a:r>
          </a:p>
          <a:p>
            <a:endParaRPr lang="ru-RU" baseline="0" dirty="0" smtClean="0"/>
          </a:p>
          <a:p>
            <a:r>
              <a:rPr lang="ru-RU" baseline="0" dirty="0" smtClean="0"/>
              <a:t># 1 2 3 5 7</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25</a:t>
            </a:fld>
            <a:endParaRPr lang="en-US"/>
          </a:p>
        </p:txBody>
      </p:sp>
    </p:spTree>
    <p:extLst>
      <p:ext uri="{BB962C8B-B14F-4D97-AF65-F5344CB8AC3E}">
        <p14:creationId xmlns:p14="http://schemas.microsoft.com/office/powerpoint/2010/main" val="970872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поддерживает специальный компактный синтаксис создания коллекций, называемый </a:t>
            </a:r>
            <a:r>
              <a:rPr lang="ru-RU" sz="1200" b="0" i="0" u="none" strike="noStrike" kern="1200" dirty="0" smtClean="0">
                <a:solidFill>
                  <a:schemeClr val="tx1"/>
                </a:solidFill>
                <a:effectLst/>
                <a:latin typeface="+mn-lt"/>
                <a:ea typeface="+mn-ea"/>
                <a:cs typeface="+mn-cs"/>
                <a:hlinkClick r:id="rId3"/>
              </a:rPr>
              <a:t>коллекционным включением</a:t>
            </a:r>
            <a:r>
              <a:rPr lang="ru-RU" sz="1200" b="0" i="0"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hlinkClick r:id="rId4"/>
              </a:rPr>
              <a:t>comprehensions</a:t>
            </a:r>
            <a:r>
              <a:rPr lang="ru-RU" sz="1200" b="0" i="0" kern="1200" dirty="0" smtClean="0">
                <a:solidFill>
                  <a:schemeClr val="tx1"/>
                </a:solidFill>
                <a:effectLst/>
                <a:latin typeface="+mn-lt"/>
                <a:ea typeface="+mn-ea"/>
                <a:cs typeface="+mn-cs"/>
              </a:rPr>
              <a:t>).</a:t>
            </a:r>
          </a:p>
          <a:p>
            <a:endParaRPr lang="ru-RU" baseline="0" dirty="0" smtClean="0"/>
          </a:p>
          <a:p>
            <a:endParaRPr lang="ru-RU" sz="1200" b="0" i="0" u="none" strike="noStrike"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26</a:t>
            </a:fld>
            <a:endParaRPr lang="en-US"/>
          </a:p>
        </p:txBody>
      </p:sp>
    </p:spTree>
    <p:extLst>
      <p:ext uri="{BB962C8B-B14F-4D97-AF65-F5344CB8AC3E}">
        <p14:creationId xmlns:p14="http://schemas.microsoft.com/office/powerpoint/2010/main" val="2111912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27</a:t>
            </a:fld>
            <a:endParaRPr lang="en-US"/>
          </a:p>
        </p:txBody>
      </p:sp>
    </p:spTree>
    <p:extLst>
      <p:ext uri="{BB962C8B-B14F-4D97-AF65-F5344CB8AC3E}">
        <p14:creationId xmlns:p14="http://schemas.microsoft.com/office/powerpoint/2010/main" val="3095658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28</a:t>
            </a:fld>
            <a:endParaRPr lang="en-US"/>
          </a:p>
        </p:txBody>
      </p:sp>
    </p:spTree>
    <p:extLst>
      <p:ext uri="{BB962C8B-B14F-4D97-AF65-F5344CB8AC3E}">
        <p14:creationId xmlns:p14="http://schemas.microsoft.com/office/powerpoint/2010/main" val="3239727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Как и в случае с включениями списка, выделения словарей также имеют проверки </a:t>
            </a:r>
            <a:r>
              <a:rPr lang="ru-RU" sz="1200" b="0" i="0" u="none" strike="noStrike" kern="1200" baseline="0" dirty="0" err="1" smtClean="0">
                <a:solidFill>
                  <a:schemeClr val="tx1"/>
                </a:solidFill>
                <a:latin typeface="+mn-lt"/>
                <a:ea typeface="+mn-ea"/>
                <a:cs typeface="+mn-cs"/>
              </a:rPr>
              <a:t>if</a:t>
            </a:r>
            <a:r>
              <a:rPr lang="ru-RU" sz="1200" b="0" i="0" u="none" strike="noStrike" kern="1200" baseline="0" dirty="0" smtClean="0">
                <a:solidFill>
                  <a:schemeClr val="tx1"/>
                </a:solidFill>
                <a:latin typeface="+mn-lt"/>
                <a:ea typeface="+mn-ea"/>
                <a:cs typeface="+mn-cs"/>
              </a:rPr>
              <a:t> и несколько операторов </a:t>
            </a:r>
            <a:r>
              <a:rPr lang="ru-RU" sz="1200" b="0" i="0" u="none" strike="noStrike" kern="1200" baseline="0" dirty="0" err="1" smtClean="0">
                <a:solidFill>
                  <a:schemeClr val="tx1"/>
                </a:solidFill>
                <a:latin typeface="+mn-lt"/>
                <a:ea typeface="+mn-ea"/>
                <a:cs typeface="+mn-cs"/>
              </a:rPr>
              <a:t>for</a:t>
            </a:r>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Мы запускаем цикл, проходя по каждой из семи букв в строке </a:t>
            </a:r>
            <a:r>
              <a:rPr lang="ru-RU" sz="1200" b="0" i="0" u="none" strike="noStrike" kern="1200" baseline="0" dirty="0" err="1" smtClean="0">
                <a:solidFill>
                  <a:schemeClr val="tx1"/>
                </a:solidFill>
                <a:latin typeface="+mn-lt"/>
                <a:ea typeface="+mn-ea"/>
                <a:cs typeface="+mn-cs"/>
              </a:rPr>
              <a:t>letters</a:t>
            </a:r>
            <a:r>
              <a:rPr lang="ru-RU" sz="1200" b="0" i="0" u="none" strike="noStrike" kern="1200" baseline="0" dirty="0" smtClean="0">
                <a:solidFill>
                  <a:schemeClr val="tx1"/>
                </a:solidFill>
                <a:latin typeface="+mn-lt"/>
                <a:ea typeface="+mn-ea"/>
                <a:cs typeface="+mn-cs"/>
              </a:rPr>
              <a:t>, и считаем, сколько раз появляется эта буква. Два наших вызова </a:t>
            </a:r>
            <a:r>
              <a:rPr lang="ru-RU" sz="1200" b="0" i="0" u="none" strike="noStrike" kern="1200" baseline="0" dirty="0" err="1" smtClean="0">
                <a:solidFill>
                  <a:schemeClr val="tx1"/>
                </a:solidFill>
                <a:latin typeface="+mn-lt"/>
                <a:ea typeface="+mn-ea"/>
                <a:cs typeface="+mn-cs"/>
              </a:rPr>
              <a:t>word.count</a:t>
            </a:r>
            <a:r>
              <a:rPr lang="ru-RU" sz="1200" b="0" i="0" u="none" strike="noStrike" kern="1200" baseline="0" dirty="0" smtClean="0">
                <a:solidFill>
                  <a:schemeClr val="tx1"/>
                </a:solidFill>
                <a:latin typeface="+mn-lt"/>
                <a:ea typeface="+mn-ea"/>
                <a:cs typeface="+mn-cs"/>
              </a:rPr>
              <a:t>(</a:t>
            </a:r>
            <a:r>
              <a:rPr lang="ru-RU" sz="1200" b="0" i="0" u="none" strike="noStrike" kern="1200" baseline="0" dirty="0" err="1" smtClean="0">
                <a:solidFill>
                  <a:schemeClr val="tx1"/>
                </a:solidFill>
                <a:latin typeface="+mn-lt"/>
                <a:ea typeface="+mn-ea"/>
                <a:cs typeface="+mn-cs"/>
              </a:rPr>
              <a:t>letter</a:t>
            </a:r>
            <a:r>
              <a:rPr lang="ru-RU" sz="1200" b="0" i="0" u="none" strike="noStrike" kern="1200" baseline="0" dirty="0" smtClean="0">
                <a:solidFill>
                  <a:schemeClr val="tx1"/>
                </a:solidFill>
                <a:latin typeface="+mn-lt"/>
                <a:ea typeface="+mn-ea"/>
                <a:cs typeface="+mn-cs"/>
              </a:rPr>
              <a:t>) — это лишь пустая трата времени, поскольку нам нужно подсчитать буквы «e» и «t» два раза. Но когда мы считаем буквы «e» во второй раз, то не причиняем вреда, поскольку лишь заменяем уже существующую запись в словаре; то же относится и к подсчету букв «t».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29</a:t>
            </a:fld>
            <a:endParaRPr lang="en-US"/>
          </a:p>
        </p:txBody>
      </p:sp>
    </p:spTree>
    <p:extLst>
      <p:ext uri="{BB962C8B-B14F-4D97-AF65-F5344CB8AC3E}">
        <p14:creationId xmlns:p14="http://schemas.microsoft.com/office/powerpoint/2010/main" val="881777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a:t>
            </a:fld>
            <a:endParaRPr lang="en-US"/>
          </a:p>
        </p:txBody>
      </p:sp>
    </p:spTree>
    <p:extLst>
      <p:ext uri="{BB962C8B-B14F-4D97-AF65-F5344CB8AC3E}">
        <p14:creationId xmlns:p14="http://schemas.microsoft.com/office/powerpoint/2010/main" val="1206409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30</a:t>
            </a:fld>
            <a:endParaRPr lang="en-US"/>
          </a:p>
        </p:txBody>
      </p:sp>
    </p:spTree>
    <p:extLst>
      <p:ext uri="{BB962C8B-B14F-4D97-AF65-F5344CB8AC3E}">
        <p14:creationId xmlns:p14="http://schemas.microsoft.com/office/powerpoint/2010/main" val="838908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31</a:t>
            </a:fld>
            <a:endParaRPr lang="en-US"/>
          </a:p>
        </p:txBody>
      </p:sp>
    </p:spTree>
    <p:extLst>
      <p:ext uri="{BB962C8B-B14F-4D97-AF65-F5344CB8AC3E}">
        <p14:creationId xmlns:p14="http://schemas.microsoft.com/office/powerpoint/2010/main" val="1422211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smtClean="0">
                <a:solidFill>
                  <a:schemeClr val="tx1"/>
                </a:solidFill>
                <a:latin typeface="+mn-lt"/>
                <a:ea typeface="+mn-ea"/>
                <a:cs typeface="+mn-cs"/>
              </a:rPr>
              <a:t> </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32</a:t>
            </a:fld>
            <a:endParaRPr lang="en-US"/>
          </a:p>
        </p:txBody>
      </p:sp>
    </p:spTree>
    <p:extLst>
      <p:ext uri="{BB962C8B-B14F-4D97-AF65-F5344CB8AC3E}">
        <p14:creationId xmlns:p14="http://schemas.microsoft.com/office/powerpoint/2010/main" val="1627656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hlinkClick r:id="rId3"/>
              </a:rPr>
              <a:t>https://</a:t>
            </a:r>
            <a:r>
              <a:rPr lang="ru-RU" sz="1200" u="none" strike="noStrike" kern="1200" smtClean="0">
                <a:solidFill>
                  <a:schemeClr val="tx1"/>
                </a:solidFill>
                <a:effectLst/>
                <a:latin typeface="+mn-lt"/>
                <a:ea typeface="+mn-ea"/>
                <a:cs typeface="+mn-cs"/>
                <a:hlinkClick r:id="rId3"/>
              </a:rPr>
              <a:t>www.python.org/dev/peps/pep-0257/</a:t>
            </a:r>
            <a:endParaRPr lang="ru-RU" sz="1200" u="none" strike="noStrike" kern="1200" smtClean="0">
              <a:solidFill>
                <a:schemeClr val="tx1"/>
              </a:solidFill>
              <a:effectLst/>
              <a:latin typeface="+mn-lt"/>
              <a:ea typeface="+mn-ea"/>
              <a:cs typeface="+mn-cs"/>
            </a:endParaRPr>
          </a:p>
          <a:p>
            <a:endParaRPr lang="ru-RU" sz="1200" u="none" strike="noStrike" kern="1200" smtClean="0">
              <a:solidFill>
                <a:schemeClr val="tx1"/>
              </a:solidFill>
              <a:effectLst/>
              <a:latin typeface="+mn-lt"/>
              <a:ea typeface="+mn-ea"/>
              <a:cs typeface="+mn-cs"/>
            </a:endParaRPr>
          </a:p>
          <a:p>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33</a:t>
            </a:fld>
            <a:endParaRPr lang="en-US"/>
          </a:p>
        </p:txBody>
      </p:sp>
    </p:spTree>
    <p:extLst>
      <p:ext uri="{BB962C8B-B14F-4D97-AF65-F5344CB8AC3E}">
        <p14:creationId xmlns:p14="http://schemas.microsoft.com/office/powerpoint/2010/main" val="3480719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hlinkClick r:id="rId3"/>
              </a:rPr>
              <a:t>https://www.python.org/dev/peps/pep-0257/</a:t>
            </a:r>
            <a:endParaRPr lang="ru-RU" sz="1200" u="none" strike="noStrike" kern="1200" dirty="0" smtClean="0">
              <a:solidFill>
                <a:schemeClr val="tx1"/>
              </a:solidFill>
              <a:effectLst/>
              <a:latin typeface="+mn-lt"/>
              <a:ea typeface="+mn-ea"/>
              <a:cs typeface="+mn-cs"/>
            </a:endParaRPr>
          </a:p>
          <a:p>
            <a:endParaRPr lang="ru-RU" sz="1200" u="none" strike="noStrike" kern="1200" dirty="0" smtClean="0">
              <a:solidFill>
                <a:schemeClr val="tx1"/>
              </a:solidFill>
              <a:effectLst/>
              <a:latin typeface="+mn-lt"/>
              <a:ea typeface="+mn-ea"/>
              <a:cs typeface="+mn-cs"/>
            </a:endParaRPr>
          </a:p>
          <a:p>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34</a:t>
            </a:fld>
            <a:endParaRPr lang="en-US"/>
          </a:p>
        </p:txBody>
      </p:sp>
    </p:spTree>
    <p:extLst>
      <p:ext uri="{BB962C8B-B14F-4D97-AF65-F5344CB8AC3E}">
        <p14:creationId xmlns:p14="http://schemas.microsoft.com/office/powerpoint/2010/main" val="3390988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u="none" strike="noStrike" kern="1200" dirty="0" smtClean="0">
              <a:solidFill>
                <a:schemeClr val="tx1"/>
              </a:solidFill>
              <a:effectLst/>
              <a:latin typeface="+mn-lt"/>
              <a:ea typeface="+mn-ea"/>
              <a:cs typeface="+mn-cs"/>
              <a:hlinkClick r:id="rId3"/>
            </a:endParaRPr>
          </a:p>
          <a:p>
            <a:r>
              <a:rPr lang="ru-RU" sz="1200" u="none" strike="noStrike"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pass</a:t>
            </a:r>
            <a:r>
              <a:rPr lang="ru-RU" sz="1200" b="0" i="0" kern="1200" dirty="0" smtClean="0">
                <a:solidFill>
                  <a:schemeClr val="tx1"/>
                </a:solidFill>
                <a:effectLst/>
                <a:latin typeface="+mn-lt"/>
                <a:ea typeface="+mn-ea"/>
                <a:cs typeface="+mn-cs"/>
              </a:rPr>
              <a:t> в Python — это особый оператор заглушки, который не выполняет никаких действий. Он находит свое применение в тех местах, где синтаксис языка требует наличие блока кода, но вы ещё не готовы прописывать его логику.</a:t>
            </a:r>
          </a:p>
          <a:p>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35</a:t>
            </a:fld>
            <a:endParaRPr lang="en-US"/>
          </a:p>
        </p:txBody>
      </p:sp>
    </p:spTree>
    <p:extLst>
      <p:ext uri="{BB962C8B-B14F-4D97-AF65-F5344CB8AC3E}">
        <p14:creationId xmlns:p14="http://schemas.microsoft.com/office/powerpoint/2010/main" val="3348085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u="none" strike="noStrike" kern="120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Вы можете вызвать эту функцию и проверить возвращаемое ею значение с помощью </a:t>
            </a:r>
            <a:r>
              <a:rPr lang="ru-RU" sz="1200" b="0" i="0" u="none" strike="noStrike" kern="1200" baseline="0" dirty="0" err="1" smtClean="0">
                <a:solidFill>
                  <a:schemeClr val="tx1"/>
                </a:solidFill>
                <a:latin typeface="+mn-lt"/>
                <a:ea typeface="+mn-ea"/>
                <a:cs typeface="+mn-cs"/>
              </a:rPr>
              <a:t>if</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36</a:t>
            </a:fld>
            <a:endParaRPr lang="en-US"/>
          </a:p>
        </p:txBody>
      </p:sp>
    </p:spTree>
    <p:extLst>
      <p:ext uri="{BB962C8B-B14F-4D97-AF65-F5344CB8AC3E}">
        <p14:creationId xmlns:p14="http://schemas.microsoft.com/office/powerpoint/2010/main" val="3718491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37</a:t>
            </a:fld>
            <a:endParaRPr lang="en-US"/>
          </a:p>
        </p:txBody>
      </p:sp>
    </p:spTree>
    <p:extLst>
      <p:ext uri="{BB962C8B-B14F-4D97-AF65-F5344CB8AC3E}">
        <p14:creationId xmlns:p14="http://schemas.microsoft.com/office/powerpoint/2010/main" val="80109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err="1" smtClean="0">
                <a:solidFill>
                  <a:schemeClr val="tx1"/>
                </a:solidFill>
                <a:effectLst/>
                <a:latin typeface="+mn-lt"/>
                <a:ea typeface="+mn-ea"/>
                <a:cs typeface="+mn-cs"/>
              </a:rPr>
              <a:t>def</a:t>
            </a:r>
            <a:r>
              <a:rPr lang="en-US" sz="1200" u="none" strike="noStrike" kern="1200" dirty="0" smtClean="0">
                <a:solidFill>
                  <a:schemeClr val="tx1"/>
                </a:solidFill>
                <a:effectLst/>
                <a:latin typeface="+mn-lt"/>
                <a:ea typeface="+mn-ea"/>
                <a:cs typeface="+mn-cs"/>
              </a:rPr>
              <a:t> menu(wine, entree, dessert):</a:t>
            </a:r>
          </a:p>
          <a:p>
            <a:r>
              <a:rPr lang="en-US" sz="1200" u="none" strike="noStrike" kern="1200" dirty="0" smtClean="0">
                <a:solidFill>
                  <a:schemeClr val="tx1"/>
                </a:solidFill>
                <a:effectLst/>
                <a:latin typeface="+mn-lt"/>
                <a:ea typeface="+mn-ea"/>
                <a:cs typeface="+mn-cs"/>
              </a:rPr>
              <a:t>    return {'wine': wine, 'entree': entree, 'dessert': dessert}</a:t>
            </a:r>
          </a:p>
          <a:p>
            <a:r>
              <a:rPr lang="en-US" sz="1200" u="none" strike="noStrike" kern="1200" dirty="0" smtClean="0">
                <a:solidFill>
                  <a:schemeClr val="tx1"/>
                </a:solidFill>
                <a:effectLst/>
                <a:latin typeface="+mn-lt"/>
                <a:ea typeface="+mn-ea"/>
                <a:cs typeface="+mn-cs"/>
              </a:rPr>
              <a:t> </a:t>
            </a:r>
          </a:p>
          <a:p>
            <a:r>
              <a:rPr lang="en-US" sz="1200" u="none" strike="noStrike" kern="1200" dirty="0" smtClean="0">
                <a:solidFill>
                  <a:schemeClr val="tx1"/>
                </a:solidFill>
                <a:effectLst/>
                <a:latin typeface="+mn-lt"/>
                <a:ea typeface="+mn-ea"/>
                <a:cs typeface="+mn-cs"/>
              </a:rPr>
              <a:t>menu('chardonnay', 'chicken', 'cake')</a:t>
            </a:r>
            <a:endParaRPr lang="ru-RU" sz="1200" u="none" strike="noStrike" kern="1200" dirty="0" smtClean="0">
              <a:solidFill>
                <a:schemeClr val="tx1"/>
              </a:solidFill>
              <a:effectLst/>
              <a:latin typeface="+mn-lt"/>
              <a:ea typeface="+mn-ea"/>
              <a:cs typeface="+mn-cs"/>
            </a:endParaRPr>
          </a:p>
          <a:p>
            <a:endParaRPr lang="ru-RU" sz="1200" u="none" strike="noStrike" kern="1200" baseline="0" dirty="0" smtClean="0">
              <a:solidFill>
                <a:schemeClr val="tx1"/>
              </a:solidFill>
              <a:effectLst/>
              <a:latin typeface="+mn-lt"/>
              <a:ea typeface="+mn-ea"/>
              <a:cs typeface="+mn-cs"/>
            </a:endParaRPr>
          </a:p>
          <a:p>
            <a:r>
              <a:rPr lang="en-US" baseline="0" dirty="0" smtClean="0"/>
              <a:t>{'wine': 'chardonnay', 'entree': 'chicken', 'dessert': 'cake'}</a:t>
            </a:r>
          </a:p>
          <a:p>
            <a:endParaRPr lang="en-US" baseline="0" dirty="0" smtClean="0"/>
          </a:p>
          <a:p>
            <a:r>
              <a:rPr lang="ru-RU" baseline="0" dirty="0" smtClean="0"/>
              <a:t>Значения ключевых параметров должны быть константами (неизменяемыми)</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38</a:t>
            </a:fld>
            <a:endParaRPr lang="en-US"/>
          </a:p>
        </p:txBody>
      </p:sp>
    </p:spTree>
    <p:extLst>
      <p:ext uri="{BB962C8B-B14F-4D97-AF65-F5344CB8AC3E}">
        <p14:creationId xmlns:p14="http://schemas.microsoft.com/office/powerpoint/2010/main" val="3905188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E33E2D1D-25A5-45DC-B24F-AC401B916F32}" type="slidenum">
              <a:rPr lang="en-US" smtClean="0"/>
              <a:t>39</a:t>
            </a:fld>
            <a:endParaRPr lang="en-US"/>
          </a:p>
        </p:txBody>
      </p:sp>
    </p:spTree>
    <p:extLst>
      <p:ext uri="{BB962C8B-B14F-4D97-AF65-F5344CB8AC3E}">
        <p14:creationId xmlns:p14="http://schemas.microsoft.com/office/powerpoint/2010/main" val="2595407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a:t>
            </a:fld>
            <a:endParaRPr lang="en-US"/>
          </a:p>
        </p:txBody>
      </p:sp>
    </p:spTree>
    <p:extLst>
      <p:ext uri="{BB962C8B-B14F-4D97-AF65-F5344CB8AC3E}">
        <p14:creationId xmlns:p14="http://schemas.microsoft.com/office/powerpoint/2010/main" val="74873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40</a:t>
            </a:fld>
            <a:endParaRPr lang="en-US"/>
          </a:p>
        </p:txBody>
      </p:sp>
    </p:spTree>
    <p:extLst>
      <p:ext uri="{BB962C8B-B14F-4D97-AF65-F5344CB8AC3E}">
        <p14:creationId xmlns:p14="http://schemas.microsoft.com/office/powerpoint/2010/main" val="995275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41</a:t>
            </a:fld>
            <a:endParaRPr lang="en-US"/>
          </a:p>
        </p:txBody>
      </p:sp>
    </p:spTree>
    <p:extLst>
      <p:ext uri="{BB962C8B-B14F-4D97-AF65-F5344CB8AC3E}">
        <p14:creationId xmlns:p14="http://schemas.microsoft.com/office/powerpoint/2010/main" val="32929236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42</a:t>
            </a:fld>
            <a:endParaRPr lang="en-US"/>
          </a:p>
        </p:txBody>
      </p:sp>
    </p:spTree>
    <p:extLst>
      <p:ext uri="{BB962C8B-B14F-4D97-AF65-F5344CB8AC3E}">
        <p14:creationId xmlns:p14="http://schemas.microsoft.com/office/powerpoint/2010/main" val="35248688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E33E2D1D-25A5-45DC-B24F-AC401B916F32}" type="slidenum">
              <a:rPr lang="en-US" smtClean="0"/>
              <a:t>43</a:t>
            </a:fld>
            <a:endParaRPr lang="en-US"/>
          </a:p>
        </p:txBody>
      </p:sp>
    </p:spTree>
    <p:extLst>
      <p:ext uri="{BB962C8B-B14F-4D97-AF65-F5344CB8AC3E}">
        <p14:creationId xmlns:p14="http://schemas.microsoft.com/office/powerpoint/2010/main" val="41065886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E33E2D1D-25A5-45DC-B24F-AC401B916F32}" type="slidenum">
              <a:rPr lang="en-US" smtClean="0"/>
              <a:t>44</a:t>
            </a:fld>
            <a:endParaRPr lang="en-US"/>
          </a:p>
        </p:txBody>
      </p:sp>
    </p:spTree>
    <p:extLst>
      <p:ext uri="{BB962C8B-B14F-4D97-AF65-F5344CB8AC3E}">
        <p14:creationId xmlns:p14="http://schemas.microsoft.com/office/powerpoint/2010/main" val="9464269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В ряде случаев бывает полезно определить функцию, способную принимать любое число аргументов.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45</a:t>
            </a:fld>
            <a:endParaRPr lang="en-US"/>
          </a:p>
        </p:txBody>
      </p:sp>
    </p:spTree>
    <p:extLst>
      <p:ext uri="{BB962C8B-B14F-4D97-AF65-F5344CB8AC3E}">
        <p14:creationId xmlns:p14="http://schemas.microsoft.com/office/powerpoint/2010/main" val="1102893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err="1" smtClean="0">
                <a:solidFill>
                  <a:schemeClr val="tx1"/>
                </a:solidFill>
                <a:latin typeface="+mn-lt"/>
                <a:ea typeface="+mn-ea"/>
                <a:cs typeface="+mn-cs"/>
              </a:rPr>
              <a:t>args</a:t>
            </a:r>
            <a:r>
              <a:rPr lang="ru-RU" sz="1200" b="0" i="0" u="none" strike="noStrike" kern="1200" baseline="0" dirty="0" smtClean="0">
                <a:solidFill>
                  <a:schemeClr val="tx1"/>
                </a:solidFill>
                <a:latin typeface="+mn-lt"/>
                <a:ea typeface="+mn-ea"/>
                <a:cs typeface="+mn-cs"/>
              </a:rPr>
              <a:t> является кортежем параметров, который был создан из аргументов, переданных в функцию </a:t>
            </a:r>
            <a:r>
              <a:rPr lang="ru-RU" sz="1200" b="0" i="0" u="none" strike="noStrike" kern="1200" baseline="0" dirty="0" err="1" smtClean="0">
                <a:solidFill>
                  <a:schemeClr val="tx1"/>
                </a:solidFill>
                <a:latin typeface="+mn-lt"/>
                <a:ea typeface="+mn-ea"/>
                <a:cs typeface="+mn-cs"/>
              </a:rPr>
              <a:t>print_args</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Если вы вызовете функцию без аргументов, то получите пустой кортеж</a:t>
            </a:r>
          </a:p>
          <a:p>
            <a:r>
              <a:rPr lang="ru-RU" sz="1200" b="0" i="0" u="none" strike="noStrike" kern="1200" baseline="0" dirty="0" smtClean="0">
                <a:solidFill>
                  <a:schemeClr val="tx1"/>
                </a:solidFill>
                <a:latin typeface="+mn-lt"/>
                <a:ea typeface="+mn-ea"/>
                <a:cs typeface="+mn-cs"/>
              </a:rPr>
              <a:t>Все аргументы, которые вы передадите, будут выведены на экран как кортеж </a:t>
            </a:r>
            <a:r>
              <a:rPr lang="ru-RU" sz="1200" b="0" i="0" u="none" strike="noStrike" kern="1200" baseline="0" dirty="0" err="1" smtClean="0">
                <a:solidFill>
                  <a:schemeClr val="tx1"/>
                </a:solidFill>
                <a:latin typeface="+mn-lt"/>
                <a:ea typeface="+mn-ea"/>
                <a:cs typeface="+mn-cs"/>
              </a:rPr>
              <a:t>args</a:t>
            </a:r>
            <a:endParaRPr lang="ru-RU"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46</a:t>
            </a:fld>
            <a:endParaRPr lang="en-US"/>
          </a:p>
        </p:txBody>
      </p:sp>
    </p:spTree>
    <p:extLst>
      <p:ext uri="{BB962C8B-B14F-4D97-AF65-F5344CB8AC3E}">
        <p14:creationId xmlns:p14="http://schemas.microsoft.com/office/powerpoint/2010/main" val="2171083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47</a:t>
            </a:fld>
            <a:endParaRPr lang="en-US"/>
          </a:p>
        </p:txBody>
      </p:sp>
    </p:spTree>
    <p:extLst>
      <p:ext uri="{BB962C8B-B14F-4D97-AF65-F5344CB8AC3E}">
        <p14:creationId xmlns:p14="http://schemas.microsoft.com/office/powerpoint/2010/main" val="8937724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48</a:t>
            </a:fld>
            <a:endParaRPr lang="en-US"/>
          </a:p>
        </p:txBody>
      </p:sp>
    </p:spTree>
    <p:extLst>
      <p:ext uri="{BB962C8B-B14F-4D97-AF65-F5344CB8AC3E}">
        <p14:creationId xmlns:p14="http://schemas.microsoft.com/office/powerpoint/2010/main" val="3511079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49</a:t>
            </a:fld>
            <a:endParaRPr lang="en-US"/>
          </a:p>
        </p:txBody>
      </p:sp>
    </p:spTree>
    <p:extLst>
      <p:ext uri="{BB962C8B-B14F-4D97-AF65-F5344CB8AC3E}">
        <p14:creationId xmlns:p14="http://schemas.microsoft.com/office/powerpoint/2010/main" val="2532384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point is an (x, y) tuple</a:t>
            </a:r>
          </a:p>
          <a:p>
            <a:r>
              <a:rPr lang="en-US" baseline="0" dirty="0" smtClean="0"/>
              <a:t>match point:</a:t>
            </a:r>
          </a:p>
          <a:p>
            <a:r>
              <a:rPr lang="en-US" baseline="0" dirty="0" smtClean="0"/>
              <a:t>    case (0, 0):</a:t>
            </a:r>
          </a:p>
          <a:p>
            <a:r>
              <a:rPr lang="en-US" baseline="0" dirty="0" smtClean="0"/>
              <a:t>        print("Origin")</a:t>
            </a:r>
          </a:p>
          <a:p>
            <a:r>
              <a:rPr lang="en-US" baseline="0" dirty="0" smtClean="0"/>
              <a:t>    case (0, y):</a:t>
            </a:r>
          </a:p>
          <a:p>
            <a:r>
              <a:rPr lang="en-US" baseline="0" dirty="0" smtClean="0"/>
              <a:t>        print(</a:t>
            </a:r>
            <a:r>
              <a:rPr lang="en-US" baseline="0" dirty="0" err="1" smtClean="0"/>
              <a:t>f"Y</a:t>
            </a:r>
            <a:r>
              <a:rPr lang="en-US" baseline="0" dirty="0" smtClean="0"/>
              <a:t>={y}")</a:t>
            </a:r>
          </a:p>
          <a:p>
            <a:r>
              <a:rPr lang="en-US" baseline="0" dirty="0" smtClean="0"/>
              <a:t>    case (x, 0):</a:t>
            </a:r>
          </a:p>
          <a:p>
            <a:r>
              <a:rPr lang="en-US" baseline="0" dirty="0" smtClean="0"/>
              <a:t>        print(</a:t>
            </a:r>
            <a:r>
              <a:rPr lang="en-US" baseline="0" dirty="0" err="1" smtClean="0"/>
              <a:t>f"X</a:t>
            </a:r>
            <a:r>
              <a:rPr lang="en-US" baseline="0" dirty="0" smtClean="0"/>
              <a:t>={x}")</a:t>
            </a:r>
          </a:p>
          <a:p>
            <a:r>
              <a:rPr lang="en-US" baseline="0" dirty="0" smtClean="0"/>
              <a:t>    case (x, y):</a:t>
            </a:r>
          </a:p>
          <a:p>
            <a:r>
              <a:rPr lang="en-US" baseline="0" dirty="0" smtClean="0"/>
              <a:t>        print(</a:t>
            </a:r>
            <a:r>
              <a:rPr lang="en-US" baseline="0" dirty="0" err="1" smtClean="0"/>
              <a:t>f"X</a:t>
            </a:r>
            <a:r>
              <a:rPr lang="en-US" baseline="0" dirty="0" smtClean="0"/>
              <a:t>={x}, Y={y}")</a:t>
            </a:r>
          </a:p>
          <a:p>
            <a:r>
              <a:rPr lang="en-US" baseline="0" dirty="0" smtClean="0"/>
              <a:t>    case _:</a:t>
            </a:r>
          </a:p>
          <a:p>
            <a:r>
              <a:rPr lang="en-US" baseline="0" dirty="0" smtClean="0"/>
              <a:t>        raise </a:t>
            </a:r>
            <a:r>
              <a:rPr lang="en-US" baseline="0" dirty="0" err="1" smtClean="0"/>
              <a:t>ValueError</a:t>
            </a:r>
            <a:r>
              <a:rPr lang="en-US" baseline="0" dirty="0" smtClean="0"/>
              <a:t>("Not a point")</a:t>
            </a:r>
          </a:p>
        </p:txBody>
      </p:sp>
      <p:sp>
        <p:nvSpPr>
          <p:cNvPr id="4" name="Slide Number Placeholder 3"/>
          <p:cNvSpPr>
            <a:spLocks noGrp="1"/>
          </p:cNvSpPr>
          <p:nvPr>
            <p:ph type="sldNum" sz="quarter" idx="10"/>
          </p:nvPr>
        </p:nvSpPr>
        <p:spPr/>
        <p:txBody>
          <a:bodyPr/>
          <a:lstStyle/>
          <a:p>
            <a:fld id="{E33E2D1D-25A5-45DC-B24F-AC401B916F32}" type="slidenum">
              <a:rPr lang="en-US" smtClean="0"/>
              <a:t>5</a:t>
            </a:fld>
            <a:endParaRPr lang="en-US"/>
          </a:p>
        </p:txBody>
      </p:sp>
    </p:spTree>
    <p:extLst>
      <p:ext uri="{BB962C8B-B14F-4D97-AF65-F5344CB8AC3E}">
        <p14:creationId xmlns:p14="http://schemas.microsoft.com/office/powerpoint/2010/main" val="220725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50</a:t>
            </a:fld>
            <a:endParaRPr lang="en-US"/>
          </a:p>
        </p:txBody>
      </p:sp>
    </p:spTree>
    <p:extLst>
      <p:ext uri="{BB962C8B-B14F-4D97-AF65-F5344CB8AC3E}">
        <p14:creationId xmlns:p14="http://schemas.microsoft.com/office/powerpoint/2010/main" val="15777721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51</a:t>
            </a:fld>
            <a:endParaRPr lang="en-US"/>
          </a:p>
        </p:txBody>
      </p:sp>
    </p:spTree>
    <p:extLst>
      <p:ext uri="{BB962C8B-B14F-4D97-AF65-F5344CB8AC3E}">
        <p14:creationId xmlns:p14="http://schemas.microsoft.com/office/powerpoint/2010/main" val="27634150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Внутренние функции могут быть полезны при выполнении некоторых сложных задач более одного раза внутри другой функции. Это позволит избежать использования циклов или дублирования кода. Рассмотрим пример работы со строкой, когда внутренняя функция добавляет текст к своему аргументу:</a:t>
            </a:r>
          </a:p>
          <a:p>
            <a:r>
              <a:rPr lang="en-US" sz="1200" u="none" strike="noStrike" kern="1200" dirty="0" err="1" smtClean="0">
                <a:solidFill>
                  <a:schemeClr val="tx1"/>
                </a:solidFill>
                <a:effectLst/>
                <a:latin typeface="+mn-lt"/>
                <a:ea typeface="+mn-ea"/>
                <a:cs typeface="+mn-cs"/>
              </a:rPr>
              <a:t>def</a:t>
            </a:r>
            <a:r>
              <a:rPr lang="en-US" sz="1200" u="none" strike="noStrike" kern="1200" dirty="0" smtClean="0">
                <a:solidFill>
                  <a:schemeClr val="tx1"/>
                </a:solidFill>
                <a:effectLst/>
                <a:latin typeface="+mn-lt"/>
                <a:ea typeface="+mn-ea"/>
                <a:cs typeface="+mn-cs"/>
              </a:rPr>
              <a:t> knights(saying):</a:t>
            </a:r>
          </a:p>
          <a:p>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def</a:t>
            </a:r>
            <a:r>
              <a:rPr lang="en-US" sz="1200" u="none" strike="noStrike" kern="1200" dirty="0" smtClean="0">
                <a:solidFill>
                  <a:schemeClr val="tx1"/>
                </a:solidFill>
                <a:effectLst/>
                <a:latin typeface="+mn-lt"/>
                <a:ea typeface="+mn-ea"/>
                <a:cs typeface="+mn-cs"/>
              </a:rPr>
              <a:t> inner(quote):</a:t>
            </a:r>
          </a:p>
          <a:p>
            <a:r>
              <a:rPr lang="en-US" sz="1200" u="none" strike="noStrike" kern="1200" dirty="0" smtClean="0">
                <a:solidFill>
                  <a:schemeClr val="tx1"/>
                </a:solidFill>
                <a:effectLst/>
                <a:latin typeface="+mn-lt"/>
                <a:ea typeface="+mn-ea"/>
                <a:cs typeface="+mn-cs"/>
              </a:rPr>
              <a:t>... return "We are the knights who say: '%s'" % quote</a:t>
            </a:r>
          </a:p>
          <a:p>
            <a:r>
              <a:rPr lang="en-US" sz="1200" u="none" strike="noStrike" kern="1200" dirty="0" smtClean="0">
                <a:solidFill>
                  <a:schemeClr val="tx1"/>
                </a:solidFill>
                <a:effectLst/>
                <a:latin typeface="+mn-lt"/>
                <a:ea typeface="+mn-ea"/>
                <a:cs typeface="+mn-cs"/>
              </a:rPr>
              <a:t>... return inner(saying)</a:t>
            </a:r>
          </a:p>
          <a:p>
            <a:r>
              <a:rPr lang="en-US" sz="1200" u="none" strike="noStrike" kern="1200" dirty="0" smtClean="0">
                <a:solidFill>
                  <a:schemeClr val="tx1"/>
                </a:solidFill>
                <a:effectLst/>
                <a:latin typeface="+mn-lt"/>
                <a:ea typeface="+mn-ea"/>
                <a:cs typeface="+mn-cs"/>
              </a:rPr>
              <a:t>...</a:t>
            </a:r>
          </a:p>
          <a:p>
            <a:r>
              <a:rPr lang="en-US" sz="1200" u="none" strike="noStrike" kern="1200" dirty="0" smtClean="0">
                <a:solidFill>
                  <a:schemeClr val="tx1"/>
                </a:solidFill>
                <a:effectLst/>
                <a:latin typeface="+mn-lt"/>
                <a:ea typeface="+mn-ea"/>
                <a:cs typeface="+mn-cs"/>
              </a:rPr>
              <a:t>&gt;&gt;&gt; knights('Ni!')</a:t>
            </a:r>
          </a:p>
          <a:p>
            <a:r>
              <a:rPr lang="en-US" sz="1200" u="none" strike="noStrike" kern="1200" dirty="0" smtClean="0">
                <a:solidFill>
                  <a:schemeClr val="tx1"/>
                </a:solidFill>
                <a:effectLst/>
                <a:latin typeface="+mn-lt"/>
                <a:ea typeface="+mn-ea"/>
                <a:cs typeface="+mn-cs"/>
              </a:rPr>
              <a:t>"We are the knights who say: 'Ni!'"</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52</a:t>
            </a:fld>
            <a:endParaRPr lang="en-US"/>
          </a:p>
        </p:txBody>
      </p:sp>
    </p:spTree>
    <p:extLst>
      <p:ext uri="{BB962C8B-B14F-4D97-AF65-F5344CB8AC3E}">
        <p14:creationId xmlns:p14="http://schemas.microsoft.com/office/powerpoint/2010/main" val="35817461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Внутренняя функция может действовать как </a:t>
            </a:r>
            <a:r>
              <a:rPr lang="ru-RU" sz="1200" b="0" i="1" u="none" strike="noStrike" kern="1200" baseline="0" dirty="0" smtClean="0">
                <a:solidFill>
                  <a:schemeClr val="tx1"/>
                </a:solidFill>
                <a:latin typeface="+mn-lt"/>
                <a:ea typeface="+mn-ea"/>
                <a:cs typeface="+mn-cs"/>
              </a:rPr>
              <a:t>замыкание</a:t>
            </a:r>
            <a:r>
              <a:rPr lang="ru-RU" sz="1200" b="0" i="0" u="none" strike="noStrike" kern="1200" baseline="0" dirty="0" smtClean="0">
                <a:solidFill>
                  <a:schemeClr val="tx1"/>
                </a:solidFill>
                <a:latin typeface="+mn-lt"/>
                <a:ea typeface="+mn-ea"/>
                <a:cs typeface="+mn-cs"/>
              </a:rPr>
              <a:t>. Замыкание — это функция, которая динамически генерируется другой функцией, и они обе могут изменяться и запоминать значения переменных, которые были созданы вне функции.</a:t>
            </a:r>
          </a:p>
          <a:p>
            <a:pPr marL="171450" indent="-171450">
              <a:buFont typeface="Arial" panose="020B0604020202020204" pitchFamily="34" charset="0"/>
              <a:buChar char="•"/>
            </a:pPr>
            <a:r>
              <a:rPr lang="ru-RU" sz="1200" b="0" i="0" u="none" strike="noStrike" kern="1200" baseline="0" dirty="0" smtClean="0">
                <a:solidFill>
                  <a:schemeClr val="tx1"/>
                </a:solidFill>
                <a:latin typeface="+mn-lt"/>
                <a:ea typeface="+mn-ea"/>
                <a:cs typeface="+mn-cs"/>
              </a:rPr>
              <a:t>inner2() использует внешний параметр </a:t>
            </a:r>
            <a:r>
              <a:rPr lang="ru-RU" sz="1200" b="0" i="0" u="none" strike="noStrike" kern="1200" baseline="0" dirty="0" err="1" smtClean="0">
                <a:solidFill>
                  <a:schemeClr val="tx1"/>
                </a:solidFill>
                <a:latin typeface="+mn-lt"/>
                <a:ea typeface="+mn-ea"/>
                <a:cs typeface="+mn-cs"/>
              </a:rPr>
              <a:t>saying</a:t>
            </a:r>
            <a:r>
              <a:rPr lang="ru-RU" sz="1200" b="0" i="0" u="none" strike="noStrike" kern="1200" baseline="0" dirty="0" smtClean="0">
                <a:solidFill>
                  <a:schemeClr val="tx1"/>
                </a:solidFill>
                <a:latin typeface="+mn-lt"/>
                <a:ea typeface="+mn-ea"/>
                <a:cs typeface="+mn-cs"/>
              </a:rPr>
              <a:t> непосредственно, вместо того чтобы получить его как аргумент.</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answer</a:t>
            </a:r>
            <a:r>
              <a:rPr lang="ru-RU" sz="1200" b="0" i="0" u="none" strike="noStrike" kern="1200" baseline="0" dirty="0" smtClean="0">
                <a:solidFill>
                  <a:schemeClr val="tx1"/>
                </a:solidFill>
                <a:latin typeface="+mn-lt"/>
                <a:ea typeface="+mn-ea"/>
                <a:cs typeface="+mn-cs"/>
              </a:rPr>
              <a:t>() возвращает имя функции inner2, вместо того чтобы вызывать ее</a:t>
            </a:r>
            <a:endParaRPr lang="ru-RU" sz="1200" u="none" strike="noStrike"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ru-RU" baseline="0" dirty="0" smtClean="0"/>
          </a:p>
          <a:p>
            <a:r>
              <a:rPr lang="ru-RU" sz="1200" b="0" i="0" u="none" strike="noStrike" kern="1200" baseline="0" dirty="0" smtClean="0">
                <a:solidFill>
                  <a:schemeClr val="tx1"/>
                </a:solidFill>
                <a:latin typeface="+mn-lt"/>
                <a:ea typeface="+mn-ea"/>
                <a:cs typeface="+mn-cs"/>
              </a:rPr>
              <a:t>Функция inner2() знает значение переменой </a:t>
            </a:r>
            <a:r>
              <a:rPr lang="ru-RU" sz="1200" b="0" i="0" u="none" strike="noStrike" kern="1200" baseline="0" dirty="0" err="1" smtClean="0">
                <a:solidFill>
                  <a:schemeClr val="tx1"/>
                </a:solidFill>
                <a:latin typeface="+mn-lt"/>
                <a:ea typeface="+mn-ea"/>
                <a:cs typeface="+mn-cs"/>
              </a:rPr>
              <a:t>saying</a:t>
            </a:r>
            <a:r>
              <a:rPr lang="ru-RU" sz="1200" b="0" i="0" u="none" strike="noStrike" kern="1200" baseline="0" dirty="0" smtClean="0">
                <a:solidFill>
                  <a:schemeClr val="tx1"/>
                </a:solidFill>
                <a:latin typeface="+mn-lt"/>
                <a:ea typeface="+mn-ea"/>
                <a:cs typeface="+mn-cs"/>
              </a:rPr>
              <a:t>, которое было передано в функцию</a:t>
            </a:r>
            <a:r>
              <a:rPr lang="en-US" sz="1200" b="0" i="0" u="none" strike="noStrike" kern="1200" baseline="0" dirty="0" smtClean="0">
                <a:solidFill>
                  <a:schemeClr val="tx1"/>
                </a:solidFill>
                <a:latin typeface="+mn-lt"/>
                <a:ea typeface="+mn-ea"/>
                <a:cs typeface="+mn-cs"/>
              </a:rPr>
              <a:t> answer</a:t>
            </a:r>
            <a:r>
              <a:rPr lang="ru-RU" sz="1200" b="0" i="0" u="none" strike="noStrike" kern="1200" baseline="0" dirty="0" smtClean="0">
                <a:solidFill>
                  <a:schemeClr val="tx1"/>
                </a:solidFill>
                <a:latin typeface="+mn-lt"/>
                <a:ea typeface="+mn-ea"/>
                <a:cs typeface="+mn-cs"/>
              </a:rPr>
              <a:t>, и запоминает его. </a:t>
            </a:r>
          </a:p>
          <a:p>
            <a:r>
              <a:rPr lang="ru-RU" sz="1200" b="0" i="0" u="none" strike="noStrike" kern="1200" baseline="0" dirty="0" smtClean="0">
                <a:solidFill>
                  <a:schemeClr val="tx1"/>
                </a:solidFill>
                <a:latin typeface="+mn-lt"/>
                <a:ea typeface="+mn-ea"/>
                <a:cs typeface="+mn-cs"/>
              </a:rPr>
              <a:t>Строка </a:t>
            </a:r>
            <a:r>
              <a:rPr lang="en-US" sz="1200" b="0" i="0" u="none" strike="noStrike" kern="1200" baseline="0" dirty="0" smtClean="0">
                <a:solidFill>
                  <a:schemeClr val="tx1"/>
                </a:solidFill>
                <a:latin typeface="+mn-lt"/>
                <a:ea typeface="+mn-ea"/>
                <a:cs typeface="+mn-cs"/>
              </a:rPr>
              <a:t>return </a:t>
            </a:r>
            <a:r>
              <a:rPr lang="ru-RU" sz="1200" b="0" i="0" u="none" strike="noStrike" kern="1200" baseline="0" dirty="0" smtClean="0">
                <a:solidFill>
                  <a:schemeClr val="tx1"/>
                </a:solidFill>
                <a:latin typeface="+mn-lt"/>
                <a:ea typeface="+mn-ea"/>
                <a:cs typeface="+mn-cs"/>
              </a:rPr>
              <a:t>inner2 возвращает эту особую копию функции inner2, но не вызывает ее. </a:t>
            </a:r>
          </a:p>
          <a:p>
            <a:r>
              <a:rPr lang="ru-RU" sz="1200" b="0" i="0" u="none" strike="noStrike" kern="1200" baseline="0" dirty="0" smtClean="0">
                <a:solidFill>
                  <a:schemeClr val="tx1"/>
                </a:solidFill>
                <a:latin typeface="+mn-lt"/>
                <a:ea typeface="+mn-ea"/>
                <a:cs typeface="+mn-cs"/>
              </a:rPr>
              <a:t>Это и есть замыкание: динамически созданная функция, которая запоминает, откуда она появилась.</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a:t>
            </a:r>
            <a:r>
              <a:rPr lang="ru-RU" sz="1200" b="0" i="0" u="none" strike="noStrike" kern="1200" baseline="0" dirty="0" smtClean="0">
                <a:solidFill>
                  <a:schemeClr val="tx1"/>
                </a:solidFill>
                <a:latin typeface="+mn-lt"/>
                <a:ea typeface="+mn-ea"/>
                <a:cs typeface="+mn-cs"/>
              </a:rPr>
              <a:t>и </a:t>
            </a:r>
            <a:r>
              <a:rPr lang="en-US" sz="1200" b="0" i="0" u="none" strike="noStrike" kern="1200" baseline="0" dirty="0" smtClean="0">
                <a:solidFill>
                  <a:schemeClr val="tx1"/>
                </a:solidFill>
                <a:latin typeface="+mn-lt"/>
                <a:ea typeface="+mn-ea"/>
                <a:cs typeface="+mn-cs"/>
              </a:rPr>
              <a:t>b </a:t>
            </a:r>
            <a:r>
              <a:rPr lang="ru-RU" sz="1200" b="0" i="0" u="none" strike="noStrike" kern="1200" baseline="0" dirty="0" smtClean="0">
                <a:solidFill>
                  <a:schemeClr val="tx1"/>
                </a:solidFill>
                <a:latin typeface="+mn-lt"/>
                <a:ea typeface="+mn-ea"/>
                <a:cs typeface="+mn-cs"/>
              </a:rPr>
              <a:t> - функции и замыкания, при вызове запоминают значение переменной </a:t>
            </a:r>
            <a:r>
              <a:rPr lang="ru-RU" sz="1200" b="0" i="0" u="none" strike="noStrike" kern="1200" baseline="0" dirty="0" err="1" smtClean="0">
                <a:solidFill>
                  <a:schemeClr val="tx1"/>
                </a:solidFill>
                <a:latin typeface="+mn-lt"/>
                <a:ea typeface="+mn-ea"/>
                <a:cs typeface="+mn-cs"/>
              </a:rPr>
              <a:t>saying</a:t>
            </a:r>
            <a:r>
              <a:rPr lang="ru-RU" sz="1200" b="0" i="0" u="none" strike="noStrike" kern="1200" baseline="0" dirty="0" smtClean="0">
                <a:solidFill>
                  <a:schemeClr val="tx1"/>
                </a:solidFill>
                <a:latin typeface="+mn-lt"/>
                <a:ea typeface="+mn-ea"/>
                <a:cs typeface="+mn-cs"/>
              </a:rPr>
              <a:t>, использованное при их создании функцией </a:t>
            </a:r>
            <a:r>
              <a:rPr lang="en-US" sz="1200" b="0" i="0" u="none" strike="noStrike" kern="1200" baseline="0" dirty="0" smtClean="0">
                <a:solidFill>
                  <a:schemeClr val="tx1"/>
                </a:solidFill>
                <a:latin typeface="+mn-lt"/>
                <a:ea typeface="+mn-ea"/>
                <a:cs typeface="+mn-cs"/>
              </a:rPr>
              <a:t>answer</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53</a:t>
            </a:fld>
            <a:endParaRPr lang="en-US"/>
          </a:p>
        </p:txBody>
      </p:sp>
    </p:spTree>
    <p:extLst>
      <p:ext uri="{BB962C8B-B14F-4D97-AF65-F5344CB8AC3E}">
        <p14:creationId xmlns:p14="http://schemas.microsoft.com/office/powerpoint/2010/main" val="28615208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54</a:t>
            </a:fld>
            <a:endParaRPr lang="en-US"/>
          </a:p>
        </p:txBody>
      </p:sp>
    </p:spTree>
    <p:extLst>
      <p:ext uri="{BB962C8B-B14F-4D97-AF65-F5344CB8AC3E}">
        <p14:creationId xmlns:p14="http://schemas.microsoft.com/office/powerpoint/2010/main" val="31457819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smtClean="0">
                <a:solidFill>
                  <a:schemeClr val="tx1"/>
                </a:solidFill>
                <a:effectLst/>
                <a:latin typeface="+mn-lt"/>
                <a:ea typeface="+mn-ea"/>
                <a:cs typeface="+mn-cs"/>
              </a:rPr>
              <a:t>https://sebastianraschka.com/Articles/2014_python_scope_and_namespaces.html</a:t>
            </a:r>
            <a:r>
              <a:rPr lang="ru-RU" sz="1200" u="none" strike="noStrike" kern="1200" dirty="0" smtClean="0">
                <a:solidFill>
                  <a:schemeClr val="tx1"/>
                </a:solidFill>
                <a:effectLst/>
                <a:latin typeface="+mn-lt"/>
                <a:ea typeface="+mn-ea"/>
                <a:cs typeface="+mn-cs"/>
              </a:rPr>
              <a:t> </a:t>
            </a:r>
            <a:endParaRPr lang="en-US" sz="1200" u="none" strike="noStrike"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p>
          <a:p>
            <a:r>
              <a:rPr lang="ru-RU" sz="1200" u="none" strike="noStrike"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PEP 3104</a:t>
            </a:r>
            <a:endParaRPr lang="ru-RU" sz="1200" b="0" i="0" u="none" strike="noStrike" kern="1200" dirty="0" smtClean="0">
              <a:solidFill>
                <a:schemeClr val="tx1"/>
              </a:solidFill>
              <a:effectLst/>
              <a:latin typeface="+mn-lt"/>
              <a:ea typeface="+mn-ea"/>
              <a:cs typeface="+mn-cs"/>
              <a:hlinkClick r:id="rId3"/>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55</a:t>
            </a:fld>
            <a:endParaRPr lang="en-US"/>
          </a:p>
        </p:txBody>
      </p:sp>
    </p:spTree>
    <p:extLst>
      <p:ext uri="{BB962C8B-B14F-4D97-AF65-F5344CB8AC3E}">
        <p14:creationId xmlns:p14="http://schemas.microsoft.com/office/powerpoint/2010/main" val="12518007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56</a:t>
            </a:fld>
            <a:endParaRPr lang="en-US"/>
          </a:p>
        </p:txBody>
      </p:sp>
    </p:spTree>
    <p:extLst>
      <p:ext uri="{BB962C8B-B14F-4D97-AF65-F5344CB8AC3E}">
        <p14:creationId xmlns:p14="http://schemas.microsoft.com/office/powerpoint/2010/main" val="30677676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smtClean="0">
                <a:solidFill>
                  <a:schemeClr val="tx1"/>
                </a:solidFill>
                <a:effectLst/>
                <a:latin typeface="+mn-lt"/>
                <a:ea typeface="+mn-ea"/>
                <a:cs typeface="+mn-cs"/>
              </a:rPr>
              <a:t>https://sebastianraschka.com/Articles/2014_python_scope_and_namespaces.html</a:t>
            </a:r>
            <a:r>
              <a:rPr lang="ru-RU" sz="1200" u="none" strike="noStrike" kern="1200" dirty="0" smtClean="0">
                <a:solidFill>
                  <a:schemeClr val="tx1"/>
                </a:solidFill>
                <a:effectLst/>
                <a:latin typeface="+mn-lt"/>
                <a:ea typeface="+mn-ea"/>
                <a:cs typeface="+mn-cs"/>
              </a:rPr>
              <a:t> </a:t>
            </a:r>
            <a:endParaRPr lang="en-US" sz="1200" u="none" strike="noStrike"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p>
          <a:p>
            <a:r>
              <a:rPr lang="ru-RU" sz="1200" u="none" strike="noStrike"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PEP 3104</a:t>
            </a:r>
            <a:endParaRPr lang="ru-RU" sz="1200" b="0" i="0" u="none" strike="noStrike" kern="1200" dirty="0" smtClean="0">
              <a:solidFill>
                <a:schemeClr val="tx1"/>
              </a:solidFill>
              <a:effectLst/>
              <a:latin typeface="+mn-lt"/>
              <a:ea typeface="+mn-ea"/>
              <a:cs typeface="+mn-cs"/>
              <a:hlinkClick r:id="rId3"/>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57</a:t>
            </a:fld>
            <a:endParaRPr lang="en-US"/>
          </a:p>
        </p:txBody>
      </p:sp>
    </p:spTree>
    <p:extLst>
      <p:ext uri="{BB962C8B-B14F-4D97-AF65-F5344CB8AC3E}">
        <p14:creationId xmlns:p14="http://schemas.microsoft.com/office/powerpoint/2010/main" val="38766518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58</a:t>
            </a:fld>
            <a:endParaRPr lang="en-US"/>
          </a:p>
        </p:txBody>
      </p:sp>
    </p:spTree>
    <p:extLst>
      <p:ext uri="{BB962C8B-B14F-4D97-AF65-F5344CB8AC3E}">
        <p14:creationId xmlns:p14="http://schemas.microsoft.com/office/powerpoint/2010/main" val="21398778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59</a:t>
            </a:fld>
            <a:endParaRPr lang="en-US"/>
          </a:p>
        </p:txBody>
      </p:sp>
    </p:spTree>
    <p:extLst>
      <p:ext uri="{BB962C8B-B14F-4D97-AF65-F5344CB8AC3E}">
        <p14:creationId xmlns:p14="http://schemas.microsoft.com/office/powerpoint/2010/main" val="4229533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a:t>
            </a:fld>
            <a:endParaRPr lang="en-US"/>
          </a:p>
        </p:txBody>
      </p:sp>
    </p:spTree>
    <p:extLst>
      <p:ext uri="{BB962C8B-B14F-4D97-AF65-F5344CB8AC3E}">
        <p14:creationId xmlns:p14="http://schemas.microsoft.com/office/powerpoint/2010/main" val="41432542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60</a:t>
            </a:fld>
            <a:endParaRPr lang="en-US"/>
          </a:p>
        </p:txBody>
      </p:sp>
    </p:spTree>
    <p:extLst>
      <p:ext uri="{BB962C8B-B14F-4D97-AF65-F5344CB8AC3E}">
        <p14:creationId xmlns:p14="http://schemas.microsoft.com/office/powerpoint/2010/main" val="28651315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61</a:t>
            </a:fld>
            <a:endParaRPr lang="en-US"/>
          </a:p>
        </p:txBody>
      </p:sp>
    </p:spTree>
    <p:extLst>
      <p:ext uri="{BB962C8B-B14F-4D97-AF65-F5344CB8AC3E}">
        <p14:creationId xmlns:p14="http://schemas.microsoft.com/office/powerpoint/2010/main" val="34153599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62</a:t>
            </a:fld>
            <a:endParaRPr lang="en-US"/>
          </a:p>
        </p:txBody>
      </p:sp>
    </p:spTree>
    <p:extLst>
      <p:ext uri="{BB962C8B-B14F-4D97-AF65-F5344CB8AC3E}">
        <p14:creationId xmlns:p14="http://schemas.microsoft.com/office/powerpoint/2010/main" val="28542845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63</a:t>
            </a:fld>
            <a:endParaRPr lang="en-US"/>
          </a:p>
        </p:txBody>
      </p:sp>
    </p:spTree>
    <p:extLst>
      <p:ext uri="{BB962C8B-B14F-4D97-AF65-F5344CB8AC3E}">
        <p14:creationId xmlns:p14="http://schemas.microsoft.com/office/powerpoint/2010/main" val="24837563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64</a:t>
            </a:fld>
            <a:endParaRPr lang="en-US"/>
          </a:p>
        </p:txBody>
      </p:sp>
    </p:spTree>
    <p:extLst>
      <p:ext uri="{BB962C8B-B14F-4D97-AF65-F5344CB8AC3E}">
        <p14:creationId xmlns:p14="http://schemas.microsoft.com/office/powerpoint/2010/main" val="2188849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65</a:t>
            </a:fld>
            <a:endParaRPr lang="en-US"/>
          </a:p>
        </p:txBody>
      </p:sp>
    </p:spTree>
    <p:extLst>
      <p:ext uri="{BB962C8B-B14F-4D97-AF65-F5344CB8AC3E}">
        <p14:creationId xmlns:p14="http://schemas.microsoft.com/office/powerpoint/2010/main" val="31521949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a:t>
            </a:r>
            <a:endParaRPr lang="en-US" b="0" i="0"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66</a:t>
            </a:fld>
            <a:endParaRPr lang="en-US"/>
          </a:p>
        </p:txBody>
      </p:sp>
    </p:spTree>
    <p:extLst>
      <p:ext uri="{BB962C8B-B14F-4D97-AF65-F5344CB8AC3E}">
        <p14:creationId xmlns:p14="http://schemas.microsoft.com/office/powerpoint/2010/main" val="28434121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endParaRPr lang="ru-RU" b="0" i="0" baseline="0" dirty="0" smtClean="0"/>
          </a:p>
          <a:p>
            <a:r>
              <a:rPr lang="ru-RU" b="0" i="0" baseline="0" dirty="0" smtClean="0"/>
              <a:t>Попробуйте заменить «</a:t>
            </a:r>
            <a:r>
              <a:rPr lang="ru-RU" b="0" i="0" baseline="0" dirty="0" err="1" smtClean="0"/>
              <a:t>nonlocal</a:t>
            </a:r>
            <a:r>
              <a:rPr lang="ru-RU" b="0" i="0" baseline="0" dirty="0" smtClean="0"/>
              <a:t> x» на «</a:t>
            </a:r>
            <a:r>
              <a:rPr lang="ru-RU" b="0" i="0" baseline="0" dirty="0" err="1" smtClean="0"/>
              <a:t>global</a:t>
            </a:r>
            <a:r>
              <a:rPr lang="ru-RU" b="0" i="0" baseline="0" dirty="0" smtClean="0"/>
              <a:t> x», а затем удалить это зарезервированное слово, и пронаблюдайте за разницей между этими двумя</a:t>
            </a:r>
          </a:p>
          <a:p>
            <a:r>
              <a:rPr lang="ru-RU" b="0" i="0" baseline="0" dirty="0" smtClean="0"/>
              <a:t>случаями.</a:t>
            </a:r>
            <a:endParaRPr lang="en-US" b="0" i="0"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67</a:t>
            </a:fld>
            <a:endParaRPr lang="en-US"/>
          </a:p>
        </p:txBody>
      </p:sp>
    </p:spTree>
    <p:extLst>
      <p:ext uri="{BB962C8B-B14F-4D97-AF65-F5344CB8AC3E}">
        <p14:creationId xmlns:p14="http://schemas.microsoft.com/office/powerpoint/2010/main" val="3224186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endParaRPr lang="ru-RU" b="0" i="0" baseline="0" dirty="0" smtClean="0"/>
          </a:p>
          <a:p>
            <a:r>
              <a:rPr lang="ru-RU" b="0" i="0" baseline="0" dirty="0" smtClean="0"/>
              <a:t>Попробуйте заменить «</a:t>
            </a:r>
            <a:r>
              <a:rPr lang="ru-RU" b="0" i="0" baseline="0" dirty="0" err="1" smtClean="0"/>
              <a:t>nonlocal</a:t>
            </a:r>
            <a:r>
              <a:rPr lang="ru-RU" b="0" i="0" baseline="0" dirty="0" smtClean="0"/>
              <a:t> x» на «</a:t>
            </a:r>
            <a:r>
              <a:rPr lang="ru-RU" b="0" i="0" baseline="0" dirty="0" err="1" smtClean="0"/>
              <a:t>global</a:t>
            </a:r>
            <a:r>
              <a:rPr lang="ru-RU" b="0" i="0" baseline="0" dirty="0" smtClean="0"/>
              <a:t> x», а затем удалить это зарезервированное слово, и пронаблюдайте за разницей между этими двумя</a:t>
            </a:r>
          </a:p>
          <a:p>
            <a:r>
              <a:rPr lang="ru-RU" b="0" i="0" baseline="0" dirty="0" smtClean="0"/>
              <a:t>случаями.</a:t>
            </a:r>
            <a:endParaRPr lang="en-US" b="0" i="0"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68</a:t>
            </a:fld>
            <a:endParaRPr lang="en-US"/>
          </a:p>
        </p:txBody>
      </p:sp>
    </p:spTree>
    <p:extLst>
      <p:ext uri="{BB962C8B-B14F-4D97-AF65-F5344CB8AC3E}">
        <p14:creationId xmlns:p14="http://schemas.microsoft.com/office/powerpoint/2010/main" val="26743829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Передача изменяемого аргумента в функцию</a:t>
            </a:r>
          </a:p>
          <a:p>
            <a:endParaRPr lang="ru-RU" sz="1200" b="0" i="0" kern="1200" baseline="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 изменению переменных из другой области видимости необходимо относиться крайне осторожно и прибегать только в случае крайней необходимости.</a:t>
            </a:r>
          </a:p>
          <a:p>
            <a:r>
              <a:rPr lang="ru-RU" sz="1200" b="0" i="0" kern="1200" dirty="0" smtClean="0">
                <a:solidFill>
                  <a:schemeClr val="tx1"/>
                </a:solidFill>
                <a:effectLst/>
                <a:latin typeface="+mn-lt"/>
                <a:ea typeface="+mn-ea"/>
                <a:cs typeface="+mn-cs"/>
              </a:rPr>
              <a:t>В большинстве случаев необходимо придерживаться концепции изолированного доступа через области видимости.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связи с тем, что изменяемые аргументы могут быть изменены внутри функции, стоит аккуратно использовать их в качестве значений ключевых аргументов по умолчанию, которые создаются при инициализации функции</a:t>
            </a:r>
          </a:p>
          <a:p>
            <a:endParaRPr lang="ru-RU" sz="1200" b="0" i="0" kern="1200" baseline="0" dirty="0" smtClean="0">
              <a:solidFill>
                <a:schemeClr val="tx1"/>
              </a:solidFill>
              <a:effectLst/>
              <a:latin typeface="+mn-lt"/>
              <a:ea typeface="+mn-ea"/>
              <a:cs typeface="+mn-cs"/>
            </a:endParaRPr>
          </a:p>
          <a:p>
            <a:r>
              <a:rPr lang="ru-RU" sz="1200" b="1" i="1" kern="1200" dirty="0" smtClean="0">
                <a:solidFill>
                  <a:schemeClr val="tx1"/>
                </a:solidFill>
                <a:effectLst/>
                <a:latin typeface="+mn-lt"/>
                <a:ea typeface="+mn-ea"/>
                <a:cs typeface="+mn-cs"/>
              </a:rPr>
              <a:t>Изменяемые аргументы сохраняют значения после нескольких вызовов</a:t>
            </a:r>
          </a:p>
          <a:p>
            <a:r>
              <a:rPr lang="ru-RU" b="0" i="0" baseline="0" dirty="0" smtClean="0"/>
              <a:t># Функция принимает число и список, к которому его нужно добавить</a:t>
            </a:r>
          </a:p>
          <a:p>
            <a:r>
              <a:rPr lang="ru-RU" b="0" i="0" baseline="0" dirty="0" smtClean="0"/>
              <a:t># Если список не передан, число должно оказаться в пустом списке</a:t>
            </a:r>
          </a:p>
          <a:p>
            <a:endParaRPr lang="ru-RU" b="0" i="0" baseline="0" dirty="0" smtClean="0"/>
          </a:p>
          <a:p>
            <a:r>
              <a:rPr lang="ru-RU" b="0" i="0" baseline="0" dirty="0" smtClean="0"/>
              <a:t># 1. Данная реализация не учитывает единовременное создание значений</a:t>
            </a:r>
          </a:p>
          <a:p>
            <a:r>
              <a:rPr lang="ru-RU" b="0" i="0" baseline="0" dirty="0" smtClean="0"/>
              <a:t>#    ключевых аргументов, и приводит к неожиданным эффектам</a:t>
            </a:r>
          </a:p>
          <a:p>
            <a:r>
              <a:rPr lang="en-US" b="0" i="0" baseline="0" dirty="0" err="1" smtClean="0"/>
              <a:t>def</a:t>
            </a:r>
            <a:r>
              <a:rPr lang="en-US" b="0" i="0" baseline="0" dirty="0" smtClean="0"/>
              <a:t> </a:t>
            </a:r>
            <a:r>
              <a:rPr lang="en-US" b="0" i="0" baseline="0" dirty="0" err="1" smtClean="0"/>
              <a:t>change_list</a:t>
            </a:r>
            <a:r>
              <a:rPr lang="en-US" b="0" i="0" baseline="0" dirty="0" smtClean="0"/>
              <a:t>(a, </a:t>
            </a:r>
            <a:r>
              <a:rPr lang="en-US" b="0" i="0" baseline="0" dirty="0" err="1" smtClean="0"/>
              <a:t>lst</a:t>
            </a:r>
            <a:r>
              <a:rPr lang="en-US" b="0" i="0" baseline="0" dirty="0" smtClean="0"/>
              <a:t>=[]):</a:t>
            </a:r>
          </a:p>
          <a:p>
            <a:r>
              <a:rPr lang="en-US" b="0" i="0" baseline="0" dirty="0" smtClean="0"/>
              <a:t>    </a:t>
            </a:r>
            <a:r>
              <a:rPr lang="en-US" b="0" i="0" baseline="0" dirty="0" err="1" smtClean="0"/>
              <a:t>lst.append</a:t>
            </a:r>
            <a:r>
              <a:rPr lang="en-US" b="0" i="0" baseline="0" dirty="0" smtClean="0"/>
              <a:t>(a)</a:t>
            </a:r>
          </a:p>
          <a:p>
            <a:r>
              <a:rPr lang="en-US" b="0" i="0" baseline="0" dirty="0" smtClean="0"/>
              <a:t>    return </a:t>
            </a:r>
            <a:r>
              <a:rPr lang="en-US" b="0" i="0" baseline="0" dirty="0" err="1" smtClean="0"/>
              <a:t>lst</a:t>
            </a:r>
            <a:endParaRPr lang="en-US" b="0" i="0" baseline="0" dirty="0" smtClean="0"/>
          </a:p>
          <a:p>
            <a:endParaRPr lang="en-US" b="0" i="0" baseline="0" dirty="0" smtClean="0"/>
          </a:p>
          <a:p>
            <a:r>
              <a:rPr lang="en-US" b="0" i="0" baseline="0" dirty="0" err="1" smtClean="0"/>
              <a:t>my_list</a:t>
            </a:r>
            <a:r>
              <a:rPr lang="en-US" b="0" i="0" baseline="0" dirty="0" smtClean="0"/>
              <a:t> = </a:t>
            </a:r>
            <a:r>
              <a:rPr lang="en-US" b="0" i="0" baseline="0" dirty="0" err="1" smtClean="0"/>
              <a:t>change_list</a:t>
            </a:r>
            <a:r>
              <a:rPr lang="en-US" b="0" i="0" baseline="0" dirty="0" smtClean="0"/>
              <a:t>(1)</a:t>
            </a:r>
          </a:p>
          <a:p>
            <a:r>
              <a:rPr lang="en-US" b="0" i="0" baseline="0" dirty="0" err="1" smtClean="0"/>
              <a:t>my_list</a:t>
            </a:r>
            <a:r>
              <a:rPr lang="en-US" b="0" i="0" baseline="0" dirty="0" smtClean="0"/>
              <a:t> = </a:t>
            </a:r>
            <a:r>
              <a:rPr lang="en-US" b="0" i="0" baseline="0" dirty="0" err="1" smtClean="0"/>
              <a:t>change_list</a:t>
            </a:r>
            <a:r>
              <a:rPr lang="en-US" b="0" i="0" baseline="0" dirty="0" smtClean="0"/>
              <a:t>(2)</a:t>
            </a:r>
          </a:p>
          <a:p>
            <a:r>
              <a:rPr lang="en-US" b="0" i="0" baseline="0" dirty="0" err="1" smtClean="0"/>
              <a:t>my_list</a:t>
            </a:r>
            <a:r>
              <a:rPr lang="en-US" b="0" i="0" baseline="0" dirty="0" smtClean="0"/>
              <a:t> = </a:t>
            </a:r>
            <a:r>
              <a:rPr lang="en-US" b="0" i="0" baseline="0" dirty="0" err="1" smtClean="0"/>
              <a:t>change_list</a:t>
            </a:r>
            <a:r>
              <a:rPr lang="en-US" b="0" i="0" baseline="0" dirty="0" smtClean="0"/>
              <a:t>(3)</a:t>
            </a:r>
          </a:p>
          <a:p>
            <a:r>
              <a:rPr lang="en-US" b="0" i="0" baseline="0" dirty="0" smtClean="0"/>
              <a:t>print(</a:t>
            </a:r>
            <a:r>
              <a:rPr lang="en-US" b="0" i="0" baseline="0" dirty="0" err="1" smtClean="0"/>
              <a:t>my_list</a:t>
            </a:r>
            <a:r>
              <a:rPr lang="en-US" b="0" i="0" baseline="0" dirty="0" smtClean="0"/>
              <a:t>)  # [1, 2, 3]</a:t>
            </a:r>
          </a:p>
          <a:p>
            <a:endParaRPr lang="en-US" b="0" i="0" baseline="0" dirty="0" smtClean="0"/>
          </a:p>
          <a:p>
            <a:r>
              <a:rPr lang="en-US" b="0" i="0" baseline="0" dirty="0" smtClean="0"/>
              <a:t># </a:t>
            </a:r>
            <a:r>
              <a:rPr lang="ru-RU" b="0" i="0" baseline="0" dirty="0" smtClean="0"/>
              <a:t>Та же функция, реализованная правильно</a:t>
            </a:r>
          </a:p>
          <a:p>
            <a:r>
              <a:rPr lang="en-US" b="0" i="0" baseline="0" dirty="0" err="1" smtClean="0"/>
              <a:t>def</a:t>
            </a:r>
            <a:r>
              <a:rPr lang="en-US" b="0" i="0" baseline="0" dirty="0" smtClean="0"/>
              <a:t> change_list_2(a, </a:t>
            </a:r>
            <a:r>
              <a:rPr lang="en-US" b="0" i="0" baseline="0" dirty="0" err="1" smtClean="0"/>
              <a:t>lst</a:t>
            </a:r>
            <a:r>
              <a:rPr lang="en-US" b="0" i="0" baseline="0" dirty="0" smtClean="0"/>
              <a:t>=None):</a:t>
            </a:r>
          </a:p>
          <a:p>
            <a:r>
              <a:rPr lang="en-US" b="0" i="0" baseline="0" dirty="0" smtClean="0"/>
              <a:t>    if </a:t>
            </a:r>
            <a:r>
              <a:rPr lang="en-US" b="0" i="0" baseline="0" dirty="0" err="1" smtClean="0"/>
              <a:t>lst</a:t>
            </a:r>
            <a:r>
              <a:rPr lang="en-US" b="0" i="0" baseline="0" dirty="0" smtClean="0"/>
              <a:t> is None:</a:t>
            </a:r>
          </a:p>
          <a:p>
            <a:r>
              <a:rPr lang="en-US" b="0" i="0" baseline="0" dirty="0" smtClean="0"/>
              <a:t>        L = []</a:t>
            </a:r>
          </a:p>
          <a:p>
            <a:endParaRPr lang="en-US" b="0" i="0" baseline="0" dirty="0" smtClean="0"/>
          </a:p>
          <a:p>
            <a:r>
              <a:rPr lang="en-US" b="0" i="0" baseline="0" dirty="0" smtClean="0"/>
              <a:t>    </a:t>
            </a:r>
            <a:r>
              <a:rPr lang="en-US" b="0" i="0" baseline="0" dirty="0" err="1" smtClean="0"/>
              <a:t>L.append</a:t>
            </a:r>
            <a:r>
              <a:rPr lang="en-US" b="0" i="0" baseline="0" dirty="0" smtClean="0"/>
              <a:t>(a)</a:t>
            </a:r>
          </a:p>
          <a:p>
            <a:r>
              <a:rPr lang="en-US" b="0" i="0" baseline="0" dirty="0" smtClean="0"/>
              <a:t>    return L</a:t>
            </a:r>
          </a:p>
          <a:p>
            <a:endParaRPr lang="en-US" b="0" i="0" baseline="0" dirty="0" smtClean="0"/>
          </a:p>
          <a:p>
            <a:r>
              <a:rPr lang="en-US" b="0" i="0" baseline="0" dirty="0" err="1" smtClean="0"/>
              <a:t>my_list</a:t>
            </a:r>
            <a:r>
              <a:rPr lang="en-US" b="0" i="0" baseline="0" dirty="0" smtClean="0"/>
              <a:t> = change_list_2(1)</a:t>
            </a:r>
          </a:p>
          <a:p>
            <a:r>
              <a:rPr lang="en-US" b="0" i="0" baseline="0" dirty="0" err="1" smtClean="0"/>
              <a:t>my_list</a:t>
            </a:r>
            <a:r>
              <a:rPr lang="en-US" b="0" i="0" baseline="0" dirty="0" smtClean="0"/>
              <a:t> = change_list_2(2)</a:t>
            </a:r>
          </a:p>
          <a:p>
            <a:r>
              <a:rPr lang="en-US" b="0" i="0" baseline="0" dirty="0" err="1" smtClean="0"/>
              <a:t>my_list</a:t>
            </a:r>
            <a:r>
              <a:rPr lang="en-US" b="0" i="0" baseline="0" dirty="0" smtClean="0"/>
              <a:t> = change_list_2(3)</a:t>
            </a:r>
          </a:p>
          <a:p>
            <a:r>
              <a:rPr lang="en-US" b="0" i="0" baseline="0" dirty="0" smtClean="0"/>
              <a:t>print(</a:t>
            </a:r>
            <a:r>
              <a:rPr lang="en-US" b="0" i="0" baseline="0" dirty="0" err="1" smtClean="0"/>
              <a:t>my_list</a:t>
            </a:r>
            <a:r>
              <a:rPr lang="en-US" b="0" i="0" baseline="0" dirty="0" smtClean="0"/>
              <a:t>)  # [3]</a:t>
            </a:r>
          </a:p>
        </p:txBody>
      </p:sp>
      <p:sp>
        <p:nvSpPr>
          <p:cNvPr id="4" name="Slide Number Placeholder 3"/>
          <p:cNvSpPr>
            <a:spLocks noGrp="1"/>
          </p:cNvSpPr>
          <p:nvPr>
            <p:ph type="sldNum" sz="quarter" idx="10"/>
          </p:nvPr>
        </p:nvSpPr>
        <p:spPr/>
        <p:txBody>
          <a:bodyPr/>
          <a:lstStyle/>
          <a:p>
            <a:fld id="{E33E2D1D-25A5-45DC-B24F-AC401B916F32}" type="slidenum">
              <a:rPr lang="en-US" smtClean="0"/>
              <a:t>69</a:t>
            </a:fld>
            <a:endParaRPr lang="en-US"/>
          </a:p>
        </p:txBody>
      </p:sp>
    </p:spTree>
    <p:extLst>
      <p:ext uri="{BB962C8B-B14F-4D97-AF65-F5344CB8AC3E}">
        <p14:creationId xmlns:p14="http://schemas.microsoft.com/office/powerpoint/2010/main" val="4194435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a:t>
            </a:fld>
            <a:endParaRPr lang="en-US"/>
          </a:p>
        </p:txBody>
      </p:sp>
    </p:spTree>
    <p:extLst>
      <p:ext uri="{BB962C8B-B14F-4D97-AF65-F5344CB8AC3E}">
        <p14:creationId xmlns:p14="http://schemas.microsoft.com/office/powerpoint/2010/main" val="5765290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Функция выполняет решение квадратного уравнения,</a:t>
            </a:r>
          </a:p>
          <a:p>
            <a:r>
              <a:rPr lang="ru-RU" baseline="0" dirty="0" smtClean="0"/>
              <a:t># сообщая вызывающему коду, сколько решений удалось получить</a:t>
            </a:r>
          </a:p>
          <a:p>
            <a:r>
              <a:rPr lang="ru-RU" baseline="0" dirty="0" smtClean="0"/>
              <a:t># в формате (</a:t>
            </a:r>
            <a:r>
              <a:rPr lang="ru-RU" baseline="0" dirty="0" err="1" smtClean="0"/>
              <a:t>num</a:t>
            </a:r>
            <a:r>
              <a:rPr lang="ru-RU" baseline="0" dirty="0" smtClean="0"/>
              <a:t>, (x1, ...)),</a:t>
            </a:r>
          </a:p>
          <a:p>
            <a:r>
              <a:rPr lang="ru-RU" baseline="0" dirty="0" smtClean="0"/>
              <a:t># где в начале идет количество решений, а в отдельном кортеже сами решения</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70</a:t>
            </a:fld>
            <a:endParaRPr lang="en-US"/>
          </a:p>
        </p:txBody>
      </p:sp>
    </p:spTree>
    <p:extLst>
      <p:ext uri="{BB962C8B-B14F-4D97-AF65-F5344CB8AC3E}">
        <p14:creationId xmlns:p14="http://schemas.microsoft.com/office/powerpoint/2010/main" val="33008648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 Функция выполняет решение квадратного уравнения,</a:t>
            </a:r>
          </a:p>
          <a:p>
            <a:r>
              <a:rPr lang="ru-RU" baseline="0" dirty="0" smtClean="0"/>
              <a:t># сообщая вызывающему коду, сколько решений удалось получить</a:t>
            </a:r>
          </a:p>
          <a:p>
            <a:r>
              <a:rPr lang="ru-RU" baseline="0" dirty="0" smtClean="0"/>
              <a:t># в формате (</a:t>
            </a:r>
            <a:r>
              <a:rPr lang="ru-RU" baseline="0" dirty="0" err="1" smtClean="0"/>
              <a:t>num</a:t>
            </a:r>
            <a:r>
              <a:rPr lang="ru-RU" baseline="0" dirty="0" smtClean="0"/>
              <a:t>, (x1, ...)),</a:t>
            </a:r>
          </a:p>
          <a:p>
            <a:r>
              <a:rPr lang="ru-RU" baseline="0" smtClean="0"/>
              <a:t># где в начале идет количество решений, а в отдельном кортеже сами решения</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71</a:t>
            </a:fld>
            <a:endParaRPr lang="en-US"/>
          </a:p>
        </p:txBody>
      </p:sp>
    </p:spTree>
    <p:extLst>
      <p:ext uri="{BB962C8B-B14F-4D97-AF65-F5344CB8AC3E}">
        <p14:creationId xmlns:p14="http://schemas.microsoft.com/office/powerpoint/2010/main" val="15270276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72</a:t>
            </a:fld>
            <a:endParaRPr lang="en-US"/>
          </a:p>
        </p:txBody>
      </p:sp>
    </p:spTree>
    <p:extLst>
      <p:ext uri="{BB962C8B-B14F-4D97-AF65-F5344CB8AC3E}">
        <p14:creationId xmlns:p14="http://schemas.microsoft.com/office/powerpoint/2010/main" val="9994217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aseline="0" dirty="0" smtClean="0"/>
              <a:t> </a:t>
            </a:r>
            <a:r>
              <a:rPr lang="en-US" baseline="0" dirty="0" err="1" smtClean="0"/>
              <a:t>func</a:t>
            </a:r>
            <a:r>
              <a:rPr lang="en-US" baseline="0" dirty="0" smtClean="0"/>
              <a:t> </a:t>
            </a:r>
            <a:r>
              <a:rPr lang="ru-RU" baseline="0" dirty="0" smtClean="0"/>
              <a:t>— функция, которую нужно запустить;</a:t>
            </a:r>
          </a:p>
          <a:p>
            <a:pPr marL="0" indent="0" algn="l">
              <a:buFont typeface="Arial" panose="020B0604020202020204" pitchFamily="34" charset="0"/>
              <a:buNone/>
            </a:pPr>
            <a:r>
              <a:rPr lang="ru-RU" baseline="0" dirty="0" smtClean="0"/>
              <a:t>arg1 — первый аргумент функции </a:t>
            </a:r>
            <a:r>
              <a:rPr lang="ru-RU" baseline="0" dirty="0" err="1" smtClean="0"/>
              <a:t>func</a:t>
            </a:r>
            <a:r>
              <a:rPr lang="ru-RU" baseline="0" dirty="0" smtClean="0"/>
              <a:t>;</a:t>
            </a:r>
          </a:p>
          <a:p>
            <a:pPr marL="0" indent="0" algn="l">
              <a:buFont typeface="Arial" panose="020B0604020202020204" pitchFamily="34" charset="0"/>
              <a:buNone/>
            </a:pPr>
            <a:r>
              <a:rPr lang="en-US" baseline="0" dirty="0" smtClean="0"/>
              <a:t>a</a:t>
            </a:r>
            <a:r>
              <a:rPr lang="ru-RU" baseline="0" dirty="0" smtClean="0"/>
              <a:t>rg2 — второй аргумент функции </a:t>
            </a:r>
            <a:r>
              <a:rPr lang="ru-RU" baseline="0" dirty="0" err="1" smtClean="0"/>
              <a:t>func</a:t>
            </a:r>
            <a:r>
              <a:rPr lang="ru-RU"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73</a:t>
            </a:fld>
            <a:endParaRPr lang="en-US"/>
          </a:p>
        </p:txBody>
      </p:sp>
    </p:spTree>
    <p:extLst>
      <p:ext uri="{BB962C8B-B14F-4D97-AF65-F5344CB8AC3E}">
        <p14:creationId xmlns:p14="http://schemas.microsoft.com/office/powerpoint/2010/main" val="37908478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aseline="0" dirty="0" smtClean="0"/>
              <a:t> </a:t>
            </a:r>
            <a:r>
              <a:rPr lang="ru-RU" sz="1200" b="0" i="0" u="none" strike="noStrike" kern="1200" baseline="0" dirty="0" err="1" smtClean="0">
                <a:solidFill>
                  <a:schemeClr val="tx1"/>
                </a:solidFill>
                <a:latin typeface="+mn-lt"/>
                <a:ea typeface="+mn-ea"/>
                <a:cs typeface="+mn-cs"/>
              </a:rPr>
              <a:t>run_with_positional_args</a:t>
            </a:r>
            <a:r>
              <a:rPr lang="ru-RU" sz="1200" b="0" i="0" u="none" strike="noStrike" kern="1200" baseline="0" dirty="0" smtClean="0">
                <a:solidFill>
                  <a:schemeClr val="tx1"/>
                </a:solidFill>
                <a:latin typeface="+mn-lt"/>
                <a:ea typeface="+mn-ea"/>
                <a:cs typeface="+mn-cs"/>
              </a:rPr>
              <a:t>(), принимающая функцию и произвольное количество позиционных аргументов, которые нужно будет передать в нее</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74</a:t>
            </a:fld>
            <a:endParaRPr lang="en-US"/>
          </a:p>
        </p:txBody>
      </p:sp>
    </p:spTree>
    <p:extLst>
      <p:ext uri="{BB962C8B-B14F-4D97-AF65-F5344CB8AC3E}">
        <p14:creationId xmlns:p14="http://schemas.microsoft.com/office/powerpoint/2010/main" val="34575988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hlinkClick r:id="rId3"/>
              </a:rPr>
              <a:t>Рекурсия</a:t>
            </a:r>
            <a:r>
              <a:rPr lang="ru-RU" sz="1200" b="0" i="0" kern="1200" dirty="0" smtClean="0">
                <a:solidFill>
                  <a:schemeClr val="tx1"/>
                </a:solidFill>
                <a:effectLst/>
                <a:latin typeface="+mn-lt"/>
                <a:ea typeface="+mn-ea"/>
                <a:cs typeface="+mn-cs"/>
              </a:rPr>
              <a:t> - вызов функции внутри самой себя, непосредственно (простая рекурсия) или через другие функции (сложная или косвенная рекурсия)</a:t>
            </a:r>
          </a:p>
          <a:p>
            <a:r>
              <a:rPr lang="ru-RU" sz="1200" b="0" i="0" kern="1200" dirty="0" smtClean="0">
                <a:solidFill>
                  <a:schemeClr val="tx1"/>
                </a:solidFill>
                <a:effectLst/>
                <a:latin typeface="+mn-lt"/>
                <a:ea typeface="+mn-ea"/>
                <a:cs typeface="+mn-cs"/>
              </a:rPr>
              <a:t>Количество вложенных вызовов функции или процедуры называется </a:t>
            </a:r>
            <a:r>
              <a:rPr lang="ru-RU" sz="1200" b="0" i="1" kern="1200" dirty="0" smtClean="0">
                <a:solidFill>
                  <a:schemeClr val="tx1"/>
                </a:solidFill>
                <a:effectLst/>
                <a:latin typeface="+mn-lt"/>
                <a:ea typeface="+mn-ea"/>
                <a:cs typeface="+mn-cs"/>
              </a:rPr>
              <a:t>глубиной рекурсии</a:t>
            </a:r>
            <a:r>
              <a:rPr lang="ru-RU"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Рекурсивная программа позволяет описать повторяющееся или даже потенциально бесконечное вычисление, причем без явных повторений частей программы и использования циклов.</a:t>
            </a:r>
          </a:p>
          <a:p>
            <a:r>
              <a:rPr lang="ru-RU" sz="1200" b="0" i="0" kern="1200" dirty="0" smtClean="0">
                <a:solidFill>
                  <a:schemeClr val="tx1"/>
                </a:solidFill>
                <a:effectLst/>
                <a:latin typeface="+mn-lt"/>
                <a:ea typeface="+mn-ea"/>
                <a:cs typeface="+mn-cs"/>
              </a:rPr>
              <a:t>Не рекомендуется использовать рекурсию, если такая функция может привести или приводит к большой глубине рекурсии - лучше заменить ее циклической конструкцией. </a:t>
            </a:r>
          </a:p>
          <a:p>
            <a:r>
              <a:rPr lang="ru-RU" sz="1200" b="0" i="0" kern="1200" dirty="0" smtClean="0">
                <a:solidFill>
                  <a:schemeClr val="tx1"/>
                </a:solidFill>
                <a:effectLst/>
                <a:latin typeface="+mn-lt"/>
                <a:ea typeface="+mn-ea"/>
                <a:cs typeface="+mn-cs"/>
              </a:rPr>
              <a:t>Рекурсивный вызов требуется некоторое количество оперативной памяти компьютера, и при чрезмерно большой глубине рекурсии может наступить </a:t>
            </a:r>
            <a:r>
              <a:rPr lang="ru-RU" sz="1200" b="0" i="0" u="none" strike="noStrike" kern="1200" dirty="0" smtClean="0">
                <a:solidFill>
                  <a:schemeClr val="tx1"/>
                </a:solidFill>
                <a:effectLst/>
                <a:latin typeface="+mn-lt"/>
                <a:ea typeface="+mn-ea"/>
                <a:cs typeface="+mn-cs"/>
                <a:hlinkClick r:id="rId4"/>
              </a:rPr>
              <a:t>переполнение стека</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англ.</a:t>
            </a:r>
            <a:r>
              <a:rPr lang="ru-RU" sz="1200" b="0" i="0" kern="1200" dirty="0" smtClean="0">
                <a:solidFill>
                  <a:schemeClr val="tx1"/>
                </a:solidFill>
                <a:effectLst/>
                <a:latin typeface="+mn-lt"/>
                <a:ea typeface="+mn-ea"/>
                <a:cs typeface="+mn-cs"/>
              </a:rPr>
              <a:t> англ. </a:t>
            </a:r>
            <a:r>
              <a:rPr lang="ru-RU" sz="1200" b="0" i="0" kern="1200" dirty="0" err="1" smtClean="0">
                <a:solidFill>
                  <a:schemeClr val="tx1"/>
                </a:solidFill>
                <a:effectLst/>
                <a:latin typeface="+mn-lt"/>
                <a:ea typeface="+mn-ea"/>
                <a:cs typeface="+mn-cs"/>
              </a:rPr>
              <a:t>Stack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Overflow</a:t>
            </a:r>
            <a:r>
              <a:rPr lang="ru-RU" sz="1200" b="0" i="0" kern="1200" dirty="0" smtClean="0">
                <a:solidFill>
                  <a:schemeClr val="tx1"/>
                </a:solidFill>
                <a:effectLst/>
                <a:latin typeface="+mn-lt"/>
                <a:ea typeface="+mn-ea"/>
                <a:cs typeface="+mn-cs"/>
              </a:rPr>
              <a:t>) вызовов.</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75</a:t>
            </a:fld>
            <a:endParaRPr lang="en-US"/>
          </a:p>
        </p:txBody>
      </p:sp>
    </p:spTree>
    <p:extLst>
      <p:ext uri="{BB962C8B-B14F-4D97-AF65-F5344CB8AC3E}">
        <p14:creationId xmlns:p14="http://schemas.microsoft.com/office/powerpoint/2010/main" val="31256483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76</a:t>
            </a:fld>
            <a:endParaRPr lang="en-US"/>
          </a:p>
        </p:txBody>
      </p:sp>
    </p:spTree>
    <p:extLst>
      <p:ext uri="{BB962C8B-B14F-4D97-AF65-F5344CB8AC3E}">
        <p14:creationId xmlns:p14="http://schemas.microsoft.com/office/powerpoint/2010/main" val="15884847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77</a:t>
            </a:fld>
            <a:endParaRPr lang="en-US"/>
          </a:p>
        </p:txBody>
      </p:sp>
    </p:spTree>
    <p:extLst>
      <p:ext uri="{BB962C8B-B14F-4D97-AF65-F5344CB8AC3E}">
        <p14:creationId xmlns:p14="http://schemas.microsoft.com/office/powerpoint/2010/main" val="7405286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78</a:t>
            </a:fld>
            <a:endParaRPr lang="en-US"/>
          </a:p>
        </p:txBody>
      </p:sp>
    </p:spTree>
    <p:extLst>
      <p:ext uri="{BB962C8B-B14F-4D97-AF65-F5344CB8AC3E}">
        <p14:creationId xmlns:p14="http://schemas.microsoft.com/office/powerpoint/2010/main" val="3234571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r>
              <a:rPr lang="en-US" sz="1200" b="0" i="0" u="none" strike="noStrike" kern="1200" baseline="0" dirty="0" smtClean="0">
                <a:solidFill>
                  <a:schemeClr val="tx1"/>
                </a:solidFill>
                <a:latin typeface="+mn-lt"/>
                <a:ea typeface="+mn-ea"/>
                <a:cs typeface="+mn-cs"/>
              </a:rPr>
              <a:t>words — </a:t>
            </a:r>
            <a:r>
              <a:rPr lang="ru-RU" sz="1200" b="0" i="0" u="none" strike="noStrike" kern="1200" baseline="0" dirty="0" smtClean="0">
                <a:solidFill>
                  <a:schemeClr val="tx1"/>
                </a:solidFill>
                <a:latin typeface="+mn-lt"/>
                <a:ea typeface="+mn-ea"/>
                <a:cs typeface="+mn-cs"/>
              </a:rPr>
              <a:t>список слов;</a:t>
            </a:r>
          </a:p>
          <a:p>
            <a:r>
              <a:rPr lang="en-US" sz="1200" b="0" i="0" u="none" strike="noStrike" kern="1200" baseline="0" dirty="0" smtClean="0">
                <a:solidFill>
                  <a:schemeClr val="tx1"/>
                </a:solidFill>
                <a:latin typeface="+mn-lt"/>
                <a:ea typeface="+mn-ea"/>
                <a:cs typeface="+mn-cs"/>
              </a:rPr>
              <a:t>F</a:t>
            </a:r>
            <a:r>
              <a:rPr lang="ru-RU" sz="1200" b="0" i="0" u="none" strike="noStrike" kern="1200" baseline="0" dirty="0" err="1" smtClean="0">
                <a:solidFill>
                  <a:schemeClr val="tx1"/>
                </a:solidFill>
                <a:latin typeface="+mn-lt"/>
                <a:ea typeface="+mn-ea"/>
                <a:cs typeface="+mn-cs"/>
              </a:rPr>
              <a:t>unc</a:t>
            </a:r>
            <a:r>
              <a:rPr lang="ru-RU" sz="1200" b="0" i="0" u="none" strike="noStrike" kern="1200" baseline="0" dirty="0" smtClean="0">
                <a:solidFill>
                  <a:schemeClr val="tx1"/>
                </a:solidFill>
                <a:latin typeface="+mn-lt"/>
                <a:ea typeface="+mn-ea"/>
                <a:cs typeface="+mn-cs"/>
              </a:rPr>
              <a:t> — функция, которая должна быть применена к каждому слову в списке </a:t>
            </a:r>
            <a:r>
              <a:rPr lang="ru-RU" sz="1200" b="0" i="0" u="none" strike="noStrike" kern="1200" baseline="0" dirty="0" err="1" smtClean="0">
                <a:solidFill>
                  <a:schemeClr val="tx1"/>
                </a:solidFill>
                <a:latin typeface="+mn-lt"/>
                <a:ea typeface="+mn-ea"/>
                <a:cs typeface="+mn-cs"/>
              </a:rPr>
              <a:t>words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Лямбда принимает один аргумент, который в этом примере назван </a:t>
            </a:r>
            <a:r>
              <a:rPr lang="ru-RU" sz="1200" b="0" i="0" u="none" strike="noStrike" kern="1200" baseline="0" dirty="0" err="1" smtClean="0">
                <a:solidFill>
                  <a:schemeClr val="tx1"/>
                </a:solidFill>
                <a:latin typeface="+mn-lt"/>
                <a:ea typeface="+mn-ea"/>
                <a:cs typeface="+mn-cs"/>
              </a:rPr>
              <a:t>word</a:t>
            </a:r>
            <a:r>
              <a:rPr lang="ru-RU" sz="1200" b="0" i="0" u="none" strike="noStrike" kern="1200" baseline="0" dirty="0" smtClean="0">
                <a:solidFill>
                  <a:schemeClr val="tx1"/>
                </a:solidFill>
                <a:latin typeface="+mn-lt"/>
                <a:ea typeface="+mn-ea"/>
                <a:cs typeface="+mn-cs"/>
              </a:rPr>
              <a:t>. Все, что находится между двоеточием и закрывающей скобкой, является определением функции.</a:t>
            </a:r>
          </a:p>
          <a:p>
            <a:r>
              <a:rPr lang="ru-RU" sz="1200" b="0" i="0" u="none" strike="noStrike" kern="1200" baseline="0" dirty="0" smtClean="0">
                <a:solidFill>
                  <a:schemeClr val="tx1"/>
                </a:solidFill>
                <a:latin typeface="+mn-lt"/>
                <a:ea typeface="+mn-ea"/>
                <a:cs typeface="+mn-cs"/>
              </a:rPr>
              <a:t>Часто использование настоящих функций вроде </a:t>
            </a:r>
            <a:r>
              <a:rPr lang="ru-RU" sz="1200" b="0" i="0" u="none" strike="noStrike" kern="1200" baseline="0" dirty="0" err="1" smtClean="0">
                <a:solidFill>
                  <a:schemeClr val="tx1"/>
                </a:solidFill>
                <a:latin typeface="+mn-lt"/>
                <a:ea typeface="+mn-ea"/>
                <a:cs typeface="+mn-cs"/>
              </a:rPr>
              <a:t>enliven</a:t>
            </a:r>
            <a:r>
              <a:rPr lang="ru-RU" sz="1200" b="0" i="0" u="none" strike="noStrike" kern="1200" baseline="0" dirty="0" smtClean="0">
                <a:solidFill>
                  <a:schemeClr val="tx1"/>
                </a:solidFill>
                <a:latin typeface="+mn-lt"/>
                <a:ea typeface="+mn-ea"/>
                <a:cs typeface="+mn-cs"/>
              </a:rPr>
              <a:t>() гораздо прозрачнее, чем использование лямбд. Лямбды наиболее полезны в случаях, когда вам нужно определить множество мелких функций и запомнить все их имена. В частности, вы можете использовать лямбды в графических пользовательских интерфейсах, чтобы определить </a:t>
            </a:r>
            <a:r>
              <a:rPr lang="ru-RU" sz="1200" b="0" i="1" u="none" strike="noStrike" kern="1200" baseline="0" dirty="0" smtClean="0">
                <a:solidFill>
                  <a:schemeClr val="tx1"/>
                </a:solidFill>
                <a:latin typeface="+mn-lt"/>
                <a:ea typeface="+mn-ea"/>
                <a:cs typeface="+mn-cs"/>
              </a:rPr>
              <a:t>функции внешнего вызова</a:t>
            </a:r>
            <a:r>
              <a:rPr lang="ru-RU" sz="1200" b="0" i="0" u="none" strike="noStrike" kern="1200" baseline="0" dirty="0" smtClean="0">
                <a:solidFill>
                  <a:schemeClr val="tx1"/>
                </a:solidFill>
                <a:latin typeface="+mn-lt"/>
                <a:ea typeface="+mn-ea"/>
                <a:cs typeface="+mn-cs"/>
              </a:rPr>
              <a:t>. </a:t>
            </a:r>
            <a:endParaRPr lang="ru-RU" sz="120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79</a:t>
            </a:fld>
            <a:endParaRPr lang="en-US"/>
          </a:p>
        </p:txBody>
      </p:sp>
    </p:spTree>
    <p:extLst>
      <p:ext uri="{BB962C8B-B14F-4D97-AF65-F5344CB8AC3E}">
        <p14:creationId xmlns:p14="http://schemas.microsoft.com/office/powerpoint/2010/main" val="3649230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i="1" kern="1200" dirty="0" smtClean="0">
                <a:solidFill>
                  <a:schemeClr val="tx1"/>
                </a:solidFill>
                <a:effectLst/>
                <a:latin typeface="+mn-lt"/>
                <a:ea typeface="+mn-ea"/>
                <a:cs typeface="+mn-cs"/>
              </a:rPr>
              <a:t># Покупка в аптеке с подсчетом стоимости в зависимости от:</a:t>
            </a:r>
            <a:r>
              <a:rPr lang="ru-RU" dirty="0" smtClean="0"/>
              <a:t> </a:t>
            </a:r>
          </a:p>
          <a:p>
            <a:r>
              <a:rPr lang="ru-RU" sz="1200" i="1" kern="1200" dirty="0" smtClean="0">
                <a:solidFill>
                  <a:schemeClr val="tx1"/>
                </a:solidFill>
                <a:effectLst/>
                <a:latin typeface="+mn-lt"/>
                <a:ea typeface="+mn-ea"/>
                <a:cs typeface="+mn-cs"/>
              </a:rPr>
              <a:t># - наличия социальной карты студента;</a:t>
            </a:r>
            <a:r>
              <a:rPr lang="ru-RU" dirty="0" smtClean="0"/>
              <a:t> </a:t>
            </a:r>
          </a:p>
          <a:p>
            <a:r>
              <a:rPr lang="ru-RU" sz="1200" i="1" kern="1200" dirty="0" smtClean="0">
                <a:solidFill>
                  <a:schemeClr val="tx1"/>
                </a:solidFill>
                <a:effectLst/>
                <a:latin typeface="+mn-lt"/>
                <a:ea typeface="+mn-ea"/>
                <a:cs typeface="+mn-cs"/>
              </a:rPr>
              <a:t># - количества товара.</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8</a:t>
            </a:fld>
            <a:endParaRPr lang="en-US"/>
          </a:p>
        </p:txBody>
      </p:sp>
    </p:spTree>
    <p:extLst>
      <p:ext uri="{BB962C8B-B14F-4D97-AF65-F5344CB8AC3E}">
        <p14:creationId xmlns:p14="http://schemas.microsoft.com/office/powerpoint/2010/main" val="34323959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80</a:t>
            </a:fld>
            <a:endParaRPr lang="en-US"/>
          </a:p>
        </p:txBody>
      </p:sp>
    </p:spTree>
    <p:extLst>
      <p:ext uri="{BB962C8B-B14F-4D97-AF65-F5344CB8AC3E}">
        <p14:creationId xmlns:p14="http://schemas.microsoft.com/office/powerpoint/2010/main" val="42659264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smtClean="0">
                <a:solidFill>
                  <a:schemeClr val="tx1"/>
                </a:solidFill>
                <a:effectLst/>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81</a:t>
            </a:fld>
            <a:endParaRPr lang="en-US"/>
          </a:p>
        </p:txBody>
      </p:sp>
    </p:spTree>
    <p:extLst>
      <p:ext uri="{BB962C8B-B14F-4D97-AF65-F5344CB8AC3E}">
        <p14:creationId xmlns:p14="http://schemas.microsoft.com/office/powerpoint/2010/main" val="31424239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u="none" strike="noStrike" kern="1200" dirty="0" smtClean="0">
                <a:solidFill>
                  <a:schemeClr val="tx1"/>
                </a:solidFill>
                <a:effectLst/>
                <a:latin typeface="+mn-lt"/>
                <a:ea typeface="+mn-ea"/>
                <a:cs typeface="+mn-cs"/>
              </a:rPr>
              <a:t> </a:t>
            </a:r>
            <a:r>
              <a:rPr lang="ru-RU" sz="1200" dirty="0" smtClean="0">
                <a:solidFill>
                  <a:srgbClr val="182026"/>
                </a:solidFill>
                <a:ea typeface="Times New Roman" panose="02020603050405020304" pitchFamily="18" charset="0"/>
                <a:cs typeface="Segoe UI" panose="020B0502040204020203" pitchFamily="34" charset="0"/>
              </a:rPr>
              <a:t>Соглашения по документированию функций содержатся в документе PEP 257.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182026"/>
              </a:solidFill>
              <a:ea typeface="Times New Roman" panose="02020603050405020304" pitchFamily="18" charset="0"/>
              <a:cs typeface="Segoe UI" panose="020B0502040204020203" pitchFamily="34" charset="0"/>
            </a:endParaRPr>
          </a:p>
          <a:p>
            <a:r>
              <a:rPr lang="ru-RU" sz="1200" b="0" i="0" u="none" strike="noStrike" kern="1200" baseline="0" dirty="0" smtClean="0">
                <a:solidFill>
                  <a:schemeClr val="tx1"/>
                </a:solidFill>
                <a:latin typeface="+mn-lt"/>
                <a:ea typeface="+mn-ea"/>
                <a:cs typeface="+mn-cs"/>
              </a:rPr>
              <a:t>Строка в первой логической строке функции является </a:t>
            </a:r>
            <a:r>
              <a:rPr lang="ru-RU" sz="1200" b="0" i="1" u="none" strike="noStrike" kern="1200" baseline="0" dirty="0" smtClean="0">
                <a:solidFill>
                  <a:schemeClr val="tx1"/>
                </a:solidFill>
                <a:latin typeface="+mn-lt"/>
                <a:ea typeface="+mn-ea"/>
                <a:cs typeface="+mn-cs"/>
              </a:rPr>
              <a:t>строкой документации</a:t>
            </a:r>
          </a:p>
          <a:p>
            <a:r>
              <a:rPr lang="ru-RU" sz="1200" b="0" i="0" u="none" strike="noStrike" kern="1200" baseline="0" dirty="0" smtClean="0">
                <a:solidFill>
                  <a:schemeClr val="tx1"/>
                </a:solidFill>
                <a:latin typeface="+mn-lt"/>
                <a:ea typeface="+mn-ea"/>
                <a:cs typeface="+mn-cs"/>
              </a:rPr>
              <a:t>для этой функции. Обратите внимание на то, что строки документации при-</a:t>
            </a:r>
          </a:p>
          <a:p>
            <a:r>
              <a:rPr lang="ru-RU" sz="1200" b="0" i="0" u="none" strike="noStrike" kern="1200" baseline="0" dirty="0" err="1" smtClean="0">
                <a:solidFill>
                  <a:schemeClr val="tx1"/>
                </a:solidFill>
                <a:latin typeface="+mn-lt"/>
                <a:ea typeface="+mn-ea"/>
                <a:cs typeface="+mn-cs"/>
              </a:rPr>
              <a:t>менимы</a:t>
            </a:r>
            <a:r>
              <a:rPr lang="ru-RU" sz="1200" b="0" i="0" u="none" strike="noStrike" kern="1200" baseline="0" dirty="0" smtClean="0">
                <a:solidFill>
                  <a:schemeClr val="tx1"/>
                </a:solidFill>
                <a:latin typeface="+mn-lt"/>
                <a:ea typeface="+mn-ea"/>
                <a:cs typeface="+mn-cs"/>
              </a:rPr>
              <a:t> также к </a:t>
            </a:r>
            <a:r>
              <a:rPr lang="ru-RU" sz="1200" b="0" i="1" u="none" strike="noStrike" kern="1200" baseline="0" dirty="0" smtClean="0">
                <a:solidFill>
                  <a:schemeClr val="tx1"/>
                </a:solidFill>
                <a:latin typeface="+mn-lt"/>
                <a:ea typeface="+mn-ea"/>
                <a:cs typeface="+mn-cs"/>
              </a:rPr>
              <a:t>модулям </a:t>
            </a:r>
            <a:r>
              <a:rPr lang="ru-RU" sz="1200" b="0" i="0" u="none" strike="noStrike" kern="1200" baseline="0" dirty="0" smtClean="0">
                <a:solidFill>
                  <a:schemeClr val="tx1"/>
                </a:solidFill>
                <a:latin typeface="+mn-lt"/>
                <a:ea typeface="+mn-ea"/>
                <a:cs typeface="+mn-cs"/>
              </a:rPr>
              <a:t>и </a:t>
            </a:r>
            <a:r>
              <a:rPr lang="ru-RU" sz="1200" b="0" i="1" u="none" strike="noStrike" kern="1200" baseline="0" dirty="0" smtClean="0">
                <a:solidFill>
                  <a:schemeClr val="tx1"/>
                </a:solidFill>
                <a:latin typeface="+mn-lt"/>
                <a:ea typeface="+mn-ea"/>
                <a:cs typeface="+mn-cs"/>
              </a:rPr>
              <a:t>классам</a:t>
            </a:r>
            <a:r>
              <a:rPr lang="ru-RU" sz="1200" b="0" i="0" u="none" strike="noStrike" kern="1200" baseline="0" dirty="0" smtClean="0">
                <a:solidFill>
                  <a:schemeClr val="tx1"/>
                </a:solidFill>
                <a:latin typeface="+mn-lt"/>
                <a:ea typeface="+mn-ea"/>
                <a:cs typeface="+mn-cs"/>
              </a:rPr>
              <a:t>, о которых мы узнаем в соответствующих</a:t>
            </a:r>
          </a:p>
          <a:p>
            <a:r>
              <a:rPr lang="ru-RU" sz="1200" b="0" i="0" u="none" strike="noStrike" kern="1200" baseline="0" dirty="0" smtClean="0">
                <a:solidFill>
                  <a:schemeClr val="tx1"/>
                </a:solidFill>
                <a:latin typeface="+mn-lt"/>
                <a:ea typeface="+mn-ea"/>
                <a:cs typeface="+mn-cs"/>
              </a:rPr>
              <a:t>главах.</a:t>
            </a:r>
          </a:p>
          <a:p>
            <a:r>
              <a:rPr lang="ru-RU" sz="1200" b="0" i="0" u="none" strike="noStrike" kern="1200" baseline="0" dirty="0" smtClean="0">
                <a:solidFill>
                  <a:schemeClr val="tx1"/>
                </a:solidFill>
                <a:latin typeface="+mn-lt"/>
                <a:ea typeface="+mn-ea"/>
                <a:cs typeface="+mn-cs"/>
              </a:rPr>
              <a:t>Строки документации принято записывать в форме многострочной</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строки,</a:t>
            </a:r>
          </a:p>
          <a:p>
            <a:r>
              <a:rPr lang="ru-RU" sz="1200" b="0" i="0" u="none" strike="noStrike" kern="1200" baseline="0" dirty="0" smtClean="0">
                <a:solidFill>
                  <a:schemeClr val="tx1"/>
                </a:solidFill>
                <a:latin typeface="+mn-lt"/>
                <a:ea typeface="+mn-ea"/>
                <a:cs typeface="+mn-cs"/>
              </a:rPr>
              <a:t>где первая строка начинается с заглавной буквы и заканчивается точкой. </a:t>
            </a:r>
            <a:r>
              <a:rPr lang="ru-RU" sz="1200" b="0" i="0" u="none" strike="noStrike" kern="1200" baseline="0" dirty="0" err="1" smtClean="0">
                <a:solidFill>
                  <a:schemeClr val="tx1"/>
                </a:solidFill>
                <a:latin typeface="+mn-lt"/>
                <a:ea typeface="+mn-ea"/>
                <a:cs typeface="+mn-cs"/>
              </a:rPr>
              <a:t>Вто</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рая строка оставляется пустой, а подробное описание начинается с третьей.</a:t>
            </a:r>
          </a:p>
          <a:p>
            <a:r>
              <a:rPr lang="ru-RU" sz="1200" b="0" i="0" u="none" strike="noStrike" kern="1200" baseline="0" dirty="0" smtClean="0">
                <a:solidFill>
                  <a:schemeClr val="tx1"/>
                </a:solidFill>
                <a:latin typeface="+mn-lt"/>
                <a:ea typeface="+mn-ea"/>
                <a:cs typeface="+mn-cs"/>
              </a:rPr>
              <a:t>Н</a:t>
            </a:r>
            <a:r>
              <a:rPr lang="ru-RU" sz="1200" b="0" i="1" u="none" strike="noStrike" kern="1200" baseline="0" dirty="0" smtClean="0">
                <a:solidFill>
                  <a:schemeClr val="tx1"/>
                </a:solidFill>
                <a:latin typeface="+mn-lt"/>
                <a:ea typeface="+mn-ea"/>
                <a:cs typeface="+mn-cs"/>
              </a:rPr>
              <a:t>астоятельно рекомендуется </a:t>
            </a:r>
            <a:r>
              <a:rPr lang="ru-RU" sz="1200" b="0" i="0" u="none" strike="noStrike" kern="1200" baseline="0" dirty="0" smtClean="0">
                <a:solidFill>
                  <a:schemeClr val="tx1"/>
                </a:solidFill>
                <a:latin typeface="+mn-lt"/>
                <a:ea typeface="+mn-ea"/>
                <a:cs typeface="+mn-cs"/>
              </a:rPr>
              <a:t>следовать такому формату для всех строк</a:t>
            </a:r>
          </a:p>
          <a:p>
            <a:r>
              <a:rPr lang="ru-RU" sz="1200" b="0" i="0" u="none" strike="noStrike" kern="1200" baseline="0" dirty="0" smtClean="0">
                <a:solidFill>
                  <a:schemeClr val="tx1"/>
                </a:solidFill>
                <a:latin typeface="+mn-lt"/>
                <a:ea typeface="+mn-ea"/>
                <a:cs typeface="+mn-cs"/>
              </a:rPr>
              <a:t>документации всех ваших нетривиальных функций.</a:t>
            </a:r>
            <a:endParaRPr lang="ru-RU" sz="1200" dirty="0" smtClean="0">
              <a:solidFill>
                <a:srgbClr val="182026"/>
              </a:solidFill>
              <a:ea typeface="Times New Roman" panose="02020603050405020304" pitchFamily="18" charset="0"/>
              <a:cs typeface="Segoe UI" panose="020B0502040204020203" pitchFamily="34" charset="0"/>
            </a:endParaRPr>
          </a:p>
          <a:p>
            <a:endParaRPr lang="ru-RU" sz="1200" u="none" strike="noStrike" kern="1200" dirty="0" smtClean="0">
              <a:solidFill>
                <a:schemeClr val="tx1"/>
              </a:solidFill>
              <a:effectLst/>
              <a:latin typeface="+mn-lt"/>
              <a:ea typeface="+mn-ea"/>
              <a:cs typeface="+mn-cs"/>
            </a:endParaRPr>
          </a:p>
          <a:p>
            <a:r>
              <a:rPr lang="ru-RU" sz="1200" b="0" i="0" u="none" strike="noStrike" kern="1200" baseline="0" dirty="0" smtClean="0">
                <a:solidFill>
                  <a:schemeClr val="tx1"/>
                </a:solidFill>
                <a:latin typeface="+mn-lt"/>
                <a:ea typeface="+mn-ea"/>
                <a:cs typeface="+mn-cs"/>
              </a:rPr>
              <a:t>Функции имеют ещё одну дополнительную возможность, называемую аннотациями, ко-</a:t>
            </a:r>
          </a:p>
          <a:p>
            <a:r>
              <a:rPr lang="ru-RU" sz="1200" b="0" i="0" u="none" strike="noStrike" kern="1200" baseline="0" dirty="0" err="1" smtClean="0">
                <a:solidFill>
                  <a:schemeClr val="tx1"/>
                </a:solidFill>
                <a:latin typeface="+mn-lt"/>
                <a:ea typeface="+mn-ea"/>
                <a:cs typeface="+mn-cs"/>
              </a:rPr>
              <a:t>торые</a:t>
            </a:r>
            <a:r>
              <a:rPr lang="ru-RU" sz="1200" b="0" i="0" u="none" strike="noStrike" kern="1200" baseline="0" dirty="0" smtClean="0">
                <a:solidFill>
                  <a:schemeClr val="tx1"/>
                </a:solidFill>
                <a:latin typeface="+mn-lt"/>
                <a:ea typeface="+mn-ea"/>
                <a:cs typeface="+mn-cs"/>
              </a:rPr>
              <a:t> предоставляют отличный способ сопровождения каждого параметра, равно как и</a:t>
            </a:r>
          </a:p>
          <a:p>
            <a:r>
              <a:rPr lang="ru-RU" sz="1200" b="0" i="0" u="none" strike="noStrike" kern="1200" baseline="0" dirty="0" smtClean="0">
                <a:solidFill>
                  <a:schemeClr val="tx1"/>
                </a:solidFill>
                <a:latin typeface="+mn-lt"/>
                <a:ea typeface="+mn-ea"/>
                <a:cs typeface="+mn-cs"/>
              </a:rPr>
              <a:t>возвращаемого значения дополнительной информацией. Поскольку сам язык </a:t>
            </a:r>
            <a:r>
              <a:rPr lang="ru-RU" sz="1200" b="0" i="0" u="none" strike="noStrike" kern="1200" baseline="0" dirty="0" err="1" smtClean="0">
                <a:solidFill>
                  <a:schemeClr val="tx1"/>
                </a:solidFill>
                <a:latin typeface="+mn-lt"/>
                <a:ea typeface="+mn-ea"/>
                <a:cs typeface="+mn-cs"/>
              </a:rPr>
              <a:t>Python</a:t>
            </a:r>
            <a:r>
              <a:rPr lang="ru-RU" sz="1200" b="0" i="0" u="none" strike="noStrike" kern="1200" baseline="0" dirty="0" smtClean="0">
                <a:solidFill>
                  <a:schemeClr val="tx1"/>
                </a:solidFill>
                <a:latin typeface="+mn-lt"/>
                <a:ea typeface="+mn-ea"/>
                <a:cs typeface="+mn-cs"/>
              </a:rPr>
              <a:t> не</a:t>
            </a:r>
          </a:p>
          <a:p>
            <a:r>
              <a:rPr lang="ru-RU" sz="1200" b="0" i="0" u="none" strike="noStrike" kern="1200" baseline="0" dirty="0" smtClean="0">
                <a:solidFill>
                  <a:schemeClr val="tx1"/>
                </a:solidFill>
                <a:latin typeface="+mn-lt"/>
                <a:ea typeface="+mn-ea"/>
                <a:cs typeface="+mn-cs"/>
              </a:rPr>
              <a:t>интерпретирует эти аннотации каким-либо способом (этот функционал отводится по-</a:t>
            </a:r>
          </a:p>
          <a:p>
            <a:r>
              <a:rPr lang="ru-RU" sz="1200" b="0" i="0" u="none" strike="noStrike" kern="1200" baseline="0" dirty="0" smtClean="0">
                <a:solidFill>
                  <a:schemeClr val="tx1"/>
                </a:solidFill>
                <a:latin typeface="+mn-lt"/>
                <a:ea typeface="+mn-ea"/>
                <a:cs typeface="+mn-cs"/>
              </a:rPr>
              <a:t>сторонним библиотекам), мы опустим эту возможность из нашего обсуждения. Если вам</a:t>
            </a:r>
          </a:p>
          <a:p>
            <a:r>
              <a:rPr lang="ru-RU" sz="1200" b="0" i="0" u="none" strike="noStrike" kern="1200" baseline="0" dirty="0" smtClean="0">
                <a:solidFill>
                  <a:schemeClr val="tx1"/>
                </a:solidFill>
                <a:latin typeface="+mn-lt"/>
                <a:ea typeface="+mn-ea"/>
                <a:cs typeface="+mn-cs"/>
              </a:rPr>
              <a:t>интересно почитать об аннотациях, просмотрите </a:t>
            </a:r>
            <a:r>
              <a:rPr lang="ru-RU" sz="1200" b="1" i="0" u="none" strike="noStrike" kern="1200" baseline="0" dirty="0" smtClean="0">
                <a:solidFill>
                  <a:schemeClr val="tx1"/>
                </a:solidFill>
                <a:latin typeface="+mn-lt"/>
                <a:ea typeface="+mn-ea"/>
                <a:cs typeface="+mn-cs"/>
              </a:rPr>
              <a:t>PEP 3107 </a:t>
            </a:r>
            <a:r>
              <a:rPr lang="en-US" sz="1200" b="1" i="0" u="none" strike="noStrike" kern="1200" baseline="0" dirty="0" smtClean="0">
                <a:solidFill>
                  <a:schemeClr val="tx1"/>
                </a:solidFill>
                <a:latin typeface="+mn-lt"/>
                <a:ea typeface="+mn-ea"/>
                <a:cs typeface="+mn-cs"/>
              </a:rPr>
              <a:t>http://www.python.org/dev/peps/pep-3107</a:t>
            </a:r>
            <a:r>
              <a:rPr lang="ru-RU" sz="1200" b="1" i="0" u="none" strike="noStrike" kern="1200" baseline="0" dirty="0" smtClean="0">
                <a:solidFill>
                  <a:schemeClr val="tx1"/>
                </a:solidFill>
                <a:latin typeface="+mn-lt"/>
                <a:ea typeface="+mn-ea"/>
                <a:cs typeface="+mn-cs"/>
              </a:rPr>
              <a:t> </a:t>
            </a:r>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82</a:t>
            </a:fld>
            <a:endParaRPr lang="en-US"/>
          </a:p>
        </p:txBody>
      </p:sp>
    </p:spTree>
    <p:extLst>
      <p:ext uri="{BB962C8B-B14F-4D97-AF65-F5344CB8AC3E}">
        <p14:creationId xmlns:p14="http://schemas.microsoft.com/office/powerpoint/2010/main" val="21601382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u="none" strike="noStrike" kern="1200" dirty="0" smtClean="0">
                <a:solidFill>
                  <a:schemeClr val="tx1"/>
                </a:solidFill>
                <a:effectLst/>
                <a:latin typeface="+mn-lt"/>
                <a:ea typeface="+mn-ea"/>
                <a:cs typeface="+mn-cs"/>
              </a:rPr>
              <a:t> </a:t>
            </a:r>
            <a:r>
              <a:rPr lang="ru-RU" sz="1200" dirty="0" smtClean="0">
                <a:solidFill>
                  <a:srgbClr val="182026"/>
                </a:solidFill>
                <a:ea typeface="Times New Roman" panose="02020603050405020304" pitchFamily="18" charset="0"/>
                <a:cs typeface="Segoe UI" panose="020B0502040204020203" pitchFamily="34" charset="0"/>
              </a:rPr>
              <a:t>Соглашения по документированию функций содержатся в документе PEP 257.</a:t>
            </a:r>
          </a:p>
          <a:p>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83</a:t>
            </a:fld>
            <a:endParaRPr lang="en-US"/>
          </a:p>
        </p:txBody>
      </p:sp>
    </p:spTree>
    <p:extLst>
      <p:ext uri="{BB962C8B-B14F-4D97-AF65-F5344CB8AC3E}">
        <p14:creationId xmlns:p14="http://schemas.microsoft.com/office/powerpoint/2010/main" val="39596044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u="none" strike="noStrike" kern="1200" dirty="0" smtClean="0">
                <a:solidFill>
                  <a:schemeClr val="tx1"/>
                </a:solidFill>
                <a:effectLst/>
                <a:latin typeface="+mn-lt"/>
                <a:ea typeface="+mn-ea"/>
                <a:cs typeface="+mn-cs"/>
              </a:rPr>
              <a:t> </a:t>
            </a:r>
            <a:r>
              <a:rPr lang="ru-RU" sz="1200" dirty="0" smtClean="0">
                <a:solidFill>
                  <a:srgbClr val="182026"/>
                </a:solidFill>
                <a:ea typeface="Times New Roman" panose="02020603050405020304" pitchFamily="18" charset="0"/>
                <a:cs typeface="Segoe UI" panose="020B0502040204020203" pitchFamily="34" charset="0"/>
              </a:rPr>
              <a:t>Соглашения по документированию функций содержатся в документе PEP 257.</a:t>
            </a:r>
          </a:p>
          <a:p>
            <a:endParaRPr lang="ru-RU" sz="1200" u="none" strike="noStrike"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84</a:t>
            </a:fld>
            <a:endParaRPr lang="en-US"/>
          </a:p>
        </p:txBody>
      </p:sp>
    </p:spTree>
    <p:extLst>
      <p:ext uri="{BB962C8B-B14F-4D97-AF65-F5344CB8AC3E}">
        <p14:creationId xmlns:p14="http://schemas.microsoft.com/office/powerpoint/2010/main" val="933321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i="1" kern="1200" dirty="0" smtClean="0">
                <a:solidFill>
                  <a:schemeClr val="tx1"/>
                </a:solidFill>
                <a:effectLst/>
                <a:latin typeface="+mn-lt"/>
                <a:ea typeface="+mn-ea"/>
                <a:cs typeface="+mn-cs"/>
              </a:rPr>
              <a:t># Покупка в аптеке с подсчетом стоимости в зависимости от:</a:t>
            </a:r>
            <a:r>
              <a:rPr lang="ru-RU" dirty="0" smtClean="0"/>
              <a:t> </a:t>
            </a:r>
          </a:p>
          <a:p>
            <a:r>
              <a:rPr lang="ru-RU" sz="1200" i="1" kern="1200" smtClean="0">
                <a:solidFill>
                  <a:schemeClr val="tx1"/>
                </a:solidFill>
                <a:effectLst/>
                <a:latin typeface="+mn-lt"/>
                <a:ea typeface="+mn-ea"/>
                <a:cs typeface="+mn-cs"/>
              </a:rPr>
              <a:t># - наличия социальной карты студента;</a:t>
            </a:r>
            <a:r>
              <a:rPr lang="ru-RU" smtClean="0"/>
              <a:t> </a:t>
            </a:r>
          </a:p>
          <a:p>
            <a:r>
              <a:rPr lang="ru-RU" sz="1200" i="1" kern="1200" smtClean="0">
                <a:solidFill>
                  <a:schemeClr val="tx1"/>
                </a:solidFill>
                <a:effectLst/>
                <a:latin typeface="+mn-lt"/>
                <a:ea typeface="+mn-ea"/>
                <a:cs typeface="+mn-cs"/>
              </a:rPr>
              <a:t># - количества товара.</a:t>
            </a:r>
            <a:endParaRPr lang="en-US" baseline="0" dirty="0" smtClean="0"/>
          </a:p>
        </p:txBody>
      </p:sp>
      <p:sp>
        <p:nvSpPr>
          <p:cNvPr id="4" name="Slide Number Placeholder 3"/>
          <p:cNvSpPr>
            <a:spLocks noGrp="1"/>
          </p:cNvSpPr>
          <p:nvPr>
            <p:ph type="sldNum" sz="quarter" idx="10"/>
          </p:nvPr>
        </p:nvSpPr>
        <p:spPr/>
        <p:txBody>
          <a:bodyPr/>
          <a:lstStyle/>
          <a:p>
            <a:fld id="{E33E2D1D-25A5-45DC-B24F-AC401B916F32}" type="slidenum">
              <a:rPr lang="en-US" smtClean="0"/>
              <a:t>9</a:t>
            </a:fld>
            <a:endParaRPr lang="en-US"/>
          </a:p>
        </p:txBody>
      </p:sp>
    </p:spTree>
    <p:extLst>
      <p:ext uri="{BB962C8B-B14F-4D97-AF65-F5344CB8AC3E}">
        <p14:creationId xmlns:p14="http://schemas.microsoft.com/office/powerpoint/2010/main" val="85468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0293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28885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9611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2AE0A-37F8-43B6-8A56-4BDD2B51FA78}"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1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2AE0A-37F8-43B6-8A56-4BDD2B51FA78}"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41058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AE0A-37F8-43B6-8A56-4BDD2B51FA78}"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47952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2AE0A-37F8-43B6-8A56-4BDD2B51FA78}"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75829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2AE0A-37F8-43B6-8A56-4BDD2B51FA78}" type="datetimeFigureOut">
              <a:rPr lang="en-US" smtClean="0"/>
              <a:t>2/27/2024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4295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2AE0A-37F8-43B6-8A56-4BDD2B51FA78}" type="datetimeFigureOut">
              <a:rPr lang="en-US" smtClean="0"/>
              <a:t>2/27/2024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6A1755-7084-4254-A2EF-6950312A7CC7}" type="slidenum">
              <a:rPr lang="en-US" smtClean="0"/>
              <a:t>‹#›</a:t>
            </a:fld>
            <a:endParaRPr lang="en-US"/>
          </a:p>
        </p:txBody>
      </p:sp>
    </p:spTree>
    <p:extLst>
      <p:ext uri="{BB962C8B-B14F-4D97-AF65-F5344CB8AC3E}">
        <p14:creationId xmlns:p14="http://schemas.microsoft.com/office/powerpoint/2010/main" val="24899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2AE0A-37F8-43B6-8A56-4BDD2B51FA78}"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25063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2AE0A-37F8-43B6-8A56-4BDD2B51FA78}" type="datetimeFigureOut">
              <a:rPr lang="en-US" smtClean="0"/>
              <a:t>2/27/2024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6A1755-7084-4254-A2EF-6950312A7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3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yuripetrov.ru/edu/python/ch_07_01.html#els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2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List_comprehensio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tmp"/><Relationship Id="rId7" Type="http://schemas.openxmlformats.org/officeDocument/2006/relationships/image" Target="../media/image34.tmp"/><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3.tmp"/><Relationship Id="rId5" Type="http://schemas.openxmlformats.org/officeDocument/2006/relationships/image" Target="../media/image32.tmp"/><Relationship Id="rId4" Type="http://schemas.openxmlformats.org/officeDocument/2006/relationships/image" Target="../media/image31.tmp"/></Relationships>
</file>

<file path=ppt/slides/_rels/slide36.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8.tmp"/><Relationship Id="rId5" Type="http://schemas.openxmlformats.org/officeDocument/2006/relationships/image" Target="../media/image37.tmp"/><Relationship Id="rId4" Type="http://schemas.openxmlformats.org/officeDocument/2006/relationships/image" Target="../media/image36.tmp"/></Relationships>
</file>

<file path=ppt/slides/_rels/slide37.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0.tmp"/></Relationships>
</file>

<file path=ppt/slides/_rels/slide38.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2.tmp"/></Relationships>
</file>

<file path=ppt/slides/_rels/slide39.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7.tmp"/></Relationships>
</file>

<file path=ppt/slides/_rels/slide43.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9.tmp"/></Relationships>
</file>

<file path=ppt/slides/_rels/slide44.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yuripetrov.ru/edu/python/ch_03_01.html#print"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2.tmp"/></Relationships>
</file>

<file path=ppt/slides/_rels/slide47.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54.tmp"/></Relationships>
</file>

<file path=ppt/slides/_rels/slide48.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56.tmp"/></Relationships>
</file>

<file path=ppt/slides/_rels/slide49.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8.tmp"/></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3.11/tutorial/controlflow.html#tut-match"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62.tmp"/><Relationship Id="rId5" Type="http://schemas.openxmlformats.org/officeDocument/2006/relationships/image" Target="../media/image61.tmp"/><Relationship Id="rId4" Type="http://schemas.openxmlformats.org/officeDocument/2006/relationships/image" Target="../media/image60.tmp"/></Relationships>
</file>

<file path=ppt/slides/_rels/slide52.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4.tmp"/></Relationships>
</file>

<file path=ppt/slides/_rels/slide53.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6.tmp"/></Relationships>
</file>

<file path=ppt/slides/_rels/slide54.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tmp"/><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3.tmp"/><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4.tmp"/><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6.tmp"/><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hyperlink" Target="https://www.yuripetrov.ru/edu/python/ch_05_01.html#global"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77.tmp"/><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8.tmp"/><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79.tmp"/></Relationships>
</file>

<file path=ppt/slides/_rels/slide69.xml.rels><?xml version="1.0" encoding="UTF-8" standalone="yes"?>
<Relationships xmlns="http://schemas.openxmlformats.org/package/2006/relationships"><Relationship Id="rId3" Type="http://schemas.openxmlformats.org/officeDocument/2006/relationships/image" Target="../media/image80.tmp"/><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1.tmp"/><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2.tmp"/><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83.tmp"/></Relationships>
</file>

<file path=ppt/slides/_rels/slide72.xml.rels><?xml version="1.0" encoding="UTF-8" standalone="yes"?>
<Relationships xmlns="http://schemas.openxmlformats.org/package/2006/relationships"><Relationship Id="rId3" Type="http://schemas.openxmlformats.org/officeDocument/2006/relationships/image" Target="../media/image84.tmp"/><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86.tmp"/><Relationship Id="rId4" Type="http://schemas.openxmlformats.org/officeDocument/2006/relationships/image" Target="../media/image85.tmp"/></Relationships>
</file>

<file path=ppt/slides/_rels/slide73.xml.rels><?xml version="1.0" encoding="UTF-8" standalone="yes"?>
<Relationships xmlns="http://schemas.openxmlformats.org/package/2006/relationships"><Relationship Id="rId3" Type="http://schemas.openxmlformats.org/officeDocument/2006/relationships/image" Target="../media/image87.tmp"/><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89.tmp"/><Relationship Id="rId4" Type="http://schemas.openxmlformats.org/officeDocument/2006/relationships/image" Target="../media/image88.tmp"/></Relationships>
</file>

<file path=ppt/slides/_rels/slide74.xml.rels><?xml version="1.0" encoding="UTF-8" standalone="yes"?>
<Relationships xmlns="http://schemas.openxmlformats.org/package/2006/relationships"><Relationship Id="rId3" Type="http://schemas.openxmlformats.org/officeDocument/2006/relationships/image" Target="../media/image90.tmp"/><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92.tmp"/><Relationship Id="rId4" Type="http://schemas.openxmlformats.org/officeDocument/2006/relationships/image" Target="../media/image91.tmp"/></Relationships>
</file>

<file path=ppt/slides/_rels/slide75.xml.rels><?xml version="1.0" encoding="UTF-8" standalone="yes"?>
<Relationships xmlns="http://schemas.openxmlformats.org/package/2006/relationships"><Relationship Id="rId3" Type="http://schemas.openxmlformats.org/officeDocument/2006/relationships/image" Target="../media/image93.tmp"/><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94.tmp"/></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5.tmp"/><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96.tmp"/><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97.tmp"/></Relationships>
</file>

<file path=ppt/slides/_rels/slide79.xml.rels><?xml version="1.0" encoding="UTF-8" standalone="yes"?>
<Relationships xmlns="http://schemas.openxmlformats.org/package/2006/relationships"><Relationship Id="rId8" Type="http://schemas.openxmlformats.org/officeDocument/2006/relationships/image" Target="../media/image103.tmp"/><Relationship Id="rId3" Type="http://schemas.openxmlformats.org/officeDocument/2006/relationships/image" Target="../media/image98.tmp"/><Relationship Id="rId7" Type="http://schemas.openxmlformats.org/officeDocument/2006/relationships/image" Target="../media/image102.tmp"/><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101.tmp"/><Relationship Id="rId5" Type="http://schemas.openxmlformats.org/officeDocument/2006/relationships/image" Target="../media/image100.tmp"/><Relationship Id="rId4" Type="http://schemas.openxmlformats.org/officeDocument/2006/relationships/image" Target="../media/image99.tmp"/></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04.tmp"/><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5.tmp"/><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108.tmp"/><Relationship Id="rId4" Type="http://schemas.openxmlformats.org/officeDocument/2006/relationships/image" Target="../media/image107.tmp"/></Relationships>
</file>

<file path=ppt/slides/_rels/slide84.xml.rels><?xml version="1.0" encoding="UTF-8" standalone="yes"?>
<Relationships xmlns="http://schemas.openxmlformats.org/package/2006/relationships"><Relationship Id="rId3" Type="http://schemas.openxmlformats.org/officeDocument/2006/relationships/image" Target="../media/image109.tmp"/><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472081"/>
            <a:ext cx="10058400" cy="3566160"/>
          </a:xfrm>
        </p:spPr>
        <p:txBody>
          <a:bodyPr/>
          <a:lstStyle/>
          <a:p>
            <a:r>
              <a:rPr lang="ru-RU" dirty="0" smtClean="0"/>
              <a:t> </a:t>
            </a:r>
            <a:endParaRPr lang="en-US" dirty="0"/>
          </a:p>
        </p:txBody>
      </p:sp>
      <p:sp>
        <p:nvSpPr>
          <p:cNvPr id="3" name="Subtitle 2"/>
          <p:cNvSpPr>
            <a:spLocks noGrp="1"/>
          </p:cNvSpPr>
          <p:nvPr>
            <p:ph type="subTitle" idx="1"/>
          </p:nvPr>
        </p:nvSpPr>
        <p:spPr/>
        <p:txBody>
          <a:bodyPr/>
          <a:lstStyle/>
          <a:p>
            <a:r>
              <a:rPr lang="ru-RU" dirty="0" smtClean="0"/>
              <a:t>Лекция</a:t>
            </a:r>
            <a:r>
              <a:rPr lang="en-US" dirty="0" smtClean="0"/>
              <a:t> </a:t>
            </a:r>
            <a:r>
              <a:rPr lang="ru-RU" dirty="0" smtClean="0"/>
              <a:t>6</a:t>
            </a:r>
            <a:endParaRPr lang="en-US" dirty="0"/>
          </a:p>
        </p:txBody>
      </p:sp>
      <p:sp>
        <p:nvSpPr>
          <p:cNvPr id="4" name="Title 1"/>
          <p:cNvSpPr txBox="1">
            <a:spLocks/>
          </p:cNvSpPr>
          <p:nvPr/>
        </p:nvSpPr>
        <p:spPr>
          <a:xfrm>
            <a:off x="1100051" y="1136993"/>
            <a:ext cx="10058400" cy="223633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ru-RU"/>
              <a:t>Избранные главы информатики</a:t>
            </a:r>
            <a:endParaRPr lang="en-US" dirty="0"/>
          </a:p>
        </p:txBody>
      </p:sp>
    </p:spTree>
    <p:extLst>
      <p:ext uri="{BB962C8B-B14F-4D97-AF65-F5344CB8AC3E}">
        <p14:creationId xmlns:p14="http://schemas.microsoft.com/office/powerpoint/2010/main" val="212982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938"/>
            <a:ext cx="12111422" cy="4653102"/>
          </a:xfrm>
          <a:prstGeom prst="rect">
            <a:avLst/>
          </a:prstGeom>
        </p:spPr>
      </p:pic>
      <p:pic>
        <p:nvPicPr>
          <p:cNvPr id="3" name="Рисунок 2"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92040"/>
            <a:ext cx="2638793" cy="1914792"/>
          </a:xfrm>
          <a:prstGeom prst="rect">
            <a:avLst/>
          </a:prstGeom>
        </p:spPr>
      </p:pic>
    </p:spTree>
    <p:extLst>
      <p:ext uri="{BB962C8B-B14F-4D97-AF65-F5344CB8AC3E}">
        <p14:creationId xmlns:p14="http://schemas.microsoft.com/office/powerpoint/2010/main" val="209919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Циклы</a:t>
            </a:r>
            <a:endParaRPr lang="ru-RU" dirty="0"/>
          </a:p>
        </p:txBody>
      </p:sp>
      <p:sp>
        <p:nvSpPr>
          <p:cNvPr id="3" name="Прямоугольник 2"/>
          <p:cNvSpPr/>
          <p:nvPr/>
        </p:nvSpPr>
        <p:spPr>
          <a:xfrm>
            <a:off x="683895" y="2337138"/>
            <a:ext cx="10885170" cy="2554545"/>
          </a:xfrm>
          <a:prstGeom prst="rect">
            <a:avLst/>
          </a:prstGeom>
        </p:spPr>
        <p:txBody>
          <a:bodyPr wrap="square">
            <a:spAutoFit/>
          </a:bodyPr>
          <a:lstStyle/>
          <a:p>
            <a:pPr marL="457200" lvl="0" indent="-457200">
              <a:buFont typeface="Arial" panose="020B0604020202020204" pitchFamily="34" charset="0"/>
              <a:buChar char="•"/>
            </a:pPr>
            <a:r>
              <a:rPr lang="ru-RU" sz="3200" dirty="0" err="1"/>
              <a:t>while</a:t>
            </a:r>
            <a:r>
              <a:rPr lang="ru-RU" sz="3200" dirty="0"/>
              <a:t> </a:t>
            </a:r>
            <a:r>
              <a:rPr lang="ru-RU" sz="3200" dirty="0" err="1"/>
              <a:t>condition</a:t>
            </a:r>
            <a:r>
              <a:rPr lang="ru-RU" sz="3200" dirty="0"/>
              <a:t>: - обычный цикл </a:t>
            </a:r>
            <a:r>
              <a:rPr lang="ru-RU" sz="3200" dirty="0" err="1"/>
              <a:t>while</a:t>
            </a:r>
            <a:r>
              <a:rPr lang="ru-RU" sz="3200" dirty="0"/>
              <a:t> </a:t>
            </a:r>
          </a:p>
          <a:p>
            <a:pPr marL="457200" lvl="0" indent="-457200">
              <a:buFont typeface="Arial" panose="020B0604020202020204" pitchFamily="34" charset="0"/>
              <a:buChar char="•"/>
            </a:pPr>
            <a:r>
              <a:rPr lang="ru-RU" sz="3200" dirty="0" err="1"/>
              <a:t>for</a:t>
            </a:r>
            <a:r>
              <a:rPr lang="ru-RU" sz="3200" dirty="0"/>
              <a:t> </a:t>
            </a:r>
            <a:r>
              <a:rPr lang="ru-RU" sz="3200" dirty="0" err="1"/>
              <a:t>elem</a:t>
            </a:r>
            <a:r>
              <a:rPr lang="ru-RU" sz="3200" dirty="0"/>
              <a:t> </a:t>
            </a:r>
            <a:r>
              <a:rPr lang="ru-RU" sz="3200" dirty="0" err="1"/>
              <a:t>in</a:t>
            </a:r>
            <a:r>
              <a:rPr lang="ru-RU" sz="3200" dirty="0"/>
              <a:t> </a:t>
            </a:r>
            <a:r>
              <a:rPr lang="ru-RU" sz="3200" dirty="0" err="1"/>
              <a:t>iterable</a:t>
            </a:r>
            <a:r>
              <a:rPr lang="ru-RU" sz="3200" dirty="0"/>
              <a:t>: - цикл </a:t>
            </a:r>
            <a:r>
              <a:rPr lang="ru-RU" sz="3200" dirty="0" err="1"/>
              <a:t>for</a:t>
            </a:r>
            <a:r>
              <a:rPr lang="ru-RU" sz="3200" dirty="0"/>
              <a:t> как итерирование </a:t>
            </a:r>
          </a:p>
          <a:p>
            <a:pPr marL="457200" lvl="0" indent="-457200">
              <a:buFont typeface="Arial" panose="020B0604020202020204" pitchFamily="34" charset="0"/>
              <a:buChar char="•"/>
            </a:pPr>
            <a:r>
              <a:rPr lang="ru-RU" sz="3200" dirty="0"/>
              <a:t>есть </a:t>
            </a:r>
            <a:r>
              <a:rPr lang="ru-RU" sz="3200" dirty="0" err="1"/>
              <a:t>continue</a:t>
            </a:r>
            <a:r>
              <a:rPr lang="ru-RU" sz="3200" dirty="0"/>
              <a:t> и </a:t>
            </a:r>
            <a:r>
              <a:rPr lang="ru-RU" sz="3200" dirty="0" err="1"/>
              <a:t>break</a:t>
            </a:r>
            <a:r>
              <a:rPr lang="ru-RU" sz="3200" dirty="0"/>
              <a:t> </a:t>
            </a:r>
          </a:p>
          <a:p>
            <a:pPr marL="457200" indent="-457200">
              <a:buFont typeface="Arial" panose="020B0604020202020204" pitchFamily="34" charset="0"/>
              <a:buChar char="•"/>
            </a:pPr>
            <a:r>
              <a:rPr lang="ru-RU" sz="3200" dirty="0" err="1"/>
              <a:t>range</a:t>
            </a:r>
            <a:r>
              <a:rPr lang="ru-RU" sz="3200" dirty="0"/>
              <a:t>([</a:t>
            </a:r>
            <a:r>
              <a:rPr lang="ru-RU" sz="3200" dirty="0" err="1"/>
              <a:t>start</a:t>
            </a:r>
            <a:r>
              <a:rPr lang="ru-RU" sz="3200" dirty="0"/>
              <a:t>,] </a:t>
            </a:r>
            <a:r>
              <a:rPr lang="ru-RU" sz="3200" dirty="0" err="1"/>
              <a:t>stop</a:t>
            </a:r>
            <a:r>
              <a:rPr lang="ru-RU" sz="3200" dirty="0"/>
              <a:t>[, </a:t>
            </a:r>
            <a:r>
              <a:rPr lang="ru-RU" sz="3200" dirty="0" err="1"/>
              <a:t>step</a:t>
            </a:r>
            <a:r>
              <a:rPr lang="ru-RU" sz="3200" dirty="0"/>
              <a:t>]) - возвращает итератор для коллекции с заданным диапазоном</a:t>
            </a:r>
            <a:endParaRPr lang="ru-RU" sz="3200" dirty="0">
              <a:solidFill>
                <a:srgbClr val="182026"/>
              </a:solidFill>
              <a:effectLst/>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196006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Циклы </a:t>
            </a:r>
            <a:r>
              <a:rPr lang="ru-RU" dirty="0"/>
              <a:t>- </a:t>
            </a:r>
            <a:r>
              <a:rPr lang="ru-RU" dirty="0" err="1"/>
              <a:t>while</a:t>
            </a:r>
            <a:r>
              <a:rPr lang="ru-RU" dirty="0"/>
              <a:t> </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0" y="2033533"/>
            <a:ext cx="11817900" cy="1700267"/>
          </a:xfrm>
          <a:prstGeom prst="rect">
            <a:avLst/>
          </a:prstGeom>
        </p:spPr>
      </p:pic>
    </p:spTree>
    <p:extLst>
      <p:ext uri="{BB962C8B-B14F-4D97-AF65-F5344CB8AC3E}">
        <p14:creationId xmlns:p14="http://schemas.microsoft.com/office/powerpoint/2010/main" val="3989223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Циклы </a:t>
            </a:r>
            <a:r>
              <a:rPr lang="ru-RU" dirty="0"/>
              <a:t>- </a:t>
            </a:r>
            <a:r>
              <a:rPr lang="ru-RU" dirty="0" err="1"/>
              <a:t>while</a:t>
            </a:r>
            <a:r>
              <a:rPr lang="ru-RU" dirty="0"/>
              <a:t> </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85950"/>
            <a:ext cx="3684270" cy="4383062"/>
          </a:xfrm>
          <a:prstGeom prst="rect">
            <a:avLst/>
          </a:prstGeom>
        </p:spPr>
      </p:pic>
    </p:spTree>
    <p:extLst>
      <p:ext uri="{BB962C8B-B14F-4D97-AF65-F5344CB8AC3E}">
        <p14:creationId xmlns:p14="http://schemas.microsoft.com/office/powerpoint/2010/main" val="2413625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9237"/>
          </a:xfrm>
        </p:spPr>
        <p:txBody>
          <a:bodyPr>
            <a:normAutofit/>
          </a:bodyPr>
          <a:lstStyle/>
          <a:p>
            <a:r>
              <a:rPr lang="ru-RU" dirty="0" smtClean="0"/>
              <a:t>Циклы </a:t>
            </a:r>
            <a:r>
              <a:rPr lang="ru-RU" dirty="0"/>
              <a:t>- </a:t>
            </a:r>
            <a:r>
              <a:rPr lang="ru-RU" dirty="0" err="1"/>
              <a:t>while</a:t>
            </a:r>
            <a:r>
              <a:rPr lang="ru-RU" dirty="0"/>
              <a:t> </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5820"/>
            <a:ext cx="9718581" cy="3589020"/>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120" y="4170707"/>
            <a:ext cx="5516880" cy="2525505"/>
          </a:xfrm>
          <a:prstGeom prst="rect">
            <a:avLst/>
          </a:prstGeom>
        </p:spPr>
      </p:pic>
    </p:spTree>
    <p:extLst>
      <p:ext uri="{BB962C8B-B14F-4D97-AF65-F5344CB8AC3E}">
        <p14:creationId xmlns:p14="http://schemas.microsoft.com/office/powerpoint/2010/main" val="2167777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Циклы </a:t>
            </a:r>
            <a:r>
              <a:rPr lang="ru-RU" dirty="0"/>
              <a:t>- </a:t>
            </a:r>
            <a:r>
              <a:rPr lang="en-US" dirty="0" smtClean="0"/>
              <a:t>for</a:t>
            </a:r>
            <a:r>
              <a:rPr lang="ru-RU" dirty="0" smtClean="0"/>
              <a:t> </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05" y="2066872"/>
            <a:ext cx="11886550" cy="1626581"/>
          </a:xfrm>
          <a:prstGeom prst="rect">
            <a:avLst/>
          </a:prstGeom>
        </p:spPr>
      </p:pic>
      <p:sp>
        <p:nvSpPr>
          <p:cNvPr id="3" name="Прямоугольник 2"/>
          <p:cNvSpPr/>
          <p:nvPr/>
        </p:nvSpPr>
        <p:spPr>
          <a:xfrm>
            <a:off x="183205" y="4653573"/>
            <a:ext cx="11148060" cy="1754326"/>
          </a:xfrm>
          <a:prstGeom prst="rect">
            <a:avLst/>
          </a:prstGeom>
        </p:spPr>
        <p:txBody>
          <a:bodyPr wrap="square">
            <a:spAutoFit/>
          </a:bodyPr>
          <a:lstStyle/>
          <a:p>
            <a:r>
              <a:rPr lang="ru-RU"/>
              <a:t>в качестве </a:t>
            </a:r>
            <a:r>
              <a:rPr lang="ru-RU" dirty="0" err="1"/>
              <a:t>iterable</a:t>
            </a:r>
            <a:r>
              <a:rPr lang="ru-RU" dirty="0"/>
              <a:t> может использоваться любой итерируемый объект (список, словарь и др.);</a:t>
            </a:r>
          </a:p>
          <a:p>
            <a:endParaRPr lang="ru-RU" dirty="0"/>
          </a:p>
          <a:p>
            <a:r>
              <a:rPr lang="ru-RU" dirty="0"/>
              <a:t>блок команд </a:t>
            </a:r>
            <a:r>
              <a:rPr lang="ru-RU" dirty="0" err="1"/>
              <a:t>for_suite</a:t>
            </a:r>
            <a:r>
              <a:rPr lang="ru-RU" dirty="0"/>
              <a:t> выполняется для каждого элемента expression из </a:t>
            </a:r>
            <a:r>
              <a:rPr lang="ru-RU" dirty="0" err="1"/>
              <a:t>iterable</a:t>
            </a:r>
            <a:r>
              <a:rPr lang="ru-RU" dirty="0"/>
              <a:t>; при этом внутри блока </a:t>
            </a:r>
            <a:r>
              <a:rPr lang="ru-RU" dirty="0" err="1"/>
              <a:t>for_suite</a:t>
            </a:r>
            <a:r>
              <a:rPr lang="ru-RU" dirty="0"/>
              <a:t> expression содержит ссылку на текущий просматриваемый элемент;</a:t>
            </a:r>
          </a:p>
          <a:p>
            <a:endParaRPr lang="ru-RU" dirty="0"/>
          </a:p>
          <a:p>
            <a:r>
              <a:rPr lang="ru-RU" dirty="0"/>
              <a:t>блок </a:t>
            </a:r>
            <a:r>
              <a:rPr lang="ru-RU" dirty="0" err="1"/>
              <a:t>else</a:t>
            </a:r>
            <a:r>
              <a:rPr lang="ru-RU" dirty="0"/>
              <a:t> необязателен; при наличии выполняется блок </a:t>
            </a:r>
            <a:r>
              <a:rPr lang="ru-RU" dirty="0" err="1"/>
              <a:t>else_suite</a:t>
            </a:r>
            <a:r>
              <a:rPr lang="ru-RU" dirty="0"/>
              <a:t>, если не было прерывания цикла.</a:t>
            </a:r>
            <a:endParaRPr lang="en-US" dirty="0"/>
          </a:p>
        </p:txBody>
      </p:sp>
    </p:spTree>
    <p:extLst>
      <p:ext uri="{BB962C8B-B14F-4D97-AF65-F5344CB8AC3E}">
        <p14:creationId xmlns:p14="http://schemas.microsoft.com/office/powerpoint/2010/main" val="3560756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Циклы </a:t>
            </a:r>
            <a:r>
              <a:rPr lang="ru-RU" dirty="0"/>
              <a:t>- </a:t>
            </a:r>
            <a:r>
              <a:rPr lang="en-US" dirty="0" smtClean="0"/>
              <a:t>for</a:t>
            </a:r>
            <a:r>
              <a:rPr lang="ru-RU" dirty="0" smtClean="0"/>
              <a:t> </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8754"/>
            <a:ext cx="5619907" cy="2071746"/>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762470"/>
            <a:ext cx="5406889" cy="1066829"/>
          </a:xfrm>
          <a:prstGeom prst="rect">
            <a:avLst/>
          </a:prstGeom>
        </p:spPr>
      </p:pic>
    </p:spTree>
    <p:extLst>
      <p:ext uri="{BB962C8B-B14F-4D97-AF65-F5344CB8AC3E}">
        <p14:creationId xmlns:p14="http://schemas.microsoft.com/office/powerpoint/2010/main" val="3136938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a:t>
            </a:r>
            <a:r>
              <a:rPr lang="en-US" dirty="0" smtClean="0"/>
              <a:t>for – </a:t>
            </a:r>
            <a:r>
              <a:rPr lang="ru-RU" dirty="0" smtClean="0"/>
              <a:t>перемещение по коллекциям</a:t>
            </a:r>
            <a:endParaRPr lang="ru-RU" dirty="0"/>
          </a:p>
        </p:txBody>
      </p:sp>
      <p:sp>
        <p:nvSpPr>
          <p:cNvPr id="7" name="Прямоугольник 6"/>
          <p:cNvSpPr/>
          <p:nvPr/>
        </p:nvSpPr>
        <p:spPr>
          <a:xfrm>
            <a:off x="628650" y="2085886"/>
            <a:ext cx="10534650" cy="3108543"/>
          </a:xfrm>
          <a:prstGeom prst="rect">
            <a:avLst/>
          </a:prstGeom>
        </p:spPr>
        <p:txBody>
          <a:bodyPr wrap="square">
            <a:spAutoFit/>
          </a:bodyPr>
          <a:lstStyle/>
          <a:p>
            <a:r>
              <a:rPr lang="en-US" sz="2800" dirty="0" smtClean="0"/>
              <a:t># </a:t>
            </a:r>
            <a:r>
              <a:rPr lang="ru-RU" sz="2800" b="1" dirty="0" err="1" smtClean="0"/>
              <a:t>enumerate</a:t>
            </a:r>
            <a:r>
              <a:rPr lang="ru-RU" sz="2800" dirty="0" smtClean="0"/>
              <a:t>()</a:t>
            </a:r>
            <a:r>
              <a:rPr lang="en-US" sz="2800" dirty="0" smtClean="0"/>
              <a:t> - </a:t>
            </a:r>
            <a:r>
              <a:rPr lang="ru-RU" sz="2800" dirty="0" smtClean="0"/>
              <a:t>порядковый </a:t>
            </a:r>
            <a:r>
              <a:rPr lang="ru-RU" sz="2800" dirty="0"/>
              <a:t>номер элементу коллекции в цикле</a:t>
            </a:r>
          </a:p>
          <a:p>
            <a:r>
              <a:rPr lang="ru-RU" sz="2800" dirty="0" err="1"/>
              <a:t>for</a:t>
            </a:r>
            <a:r>
              <a:rPr lang="ru-RU" sz="2800" dirty="0"/>
              <a:t> i, </a:t>
            </a:r>
            <a:r>
              <a:rPr lang="ru-RU" sz="2800" dirty="0" err="1"/>
              <a:t>item</a:t>
            </a:r>
            <a:r>
              <a:rPr lang="ru-RU" sz="2800" dirty="0"/>
              <a:t> </a:t>
            </a:r>
            <a:r>
              <a:rPr lang="ru-RU" sz="2800" dirty="0" err="1"/>
              <a:t>in</a:t>
            </a:r>
            <a:r>
              <a:rPr lang="ru-RU" sz="2800" dirty="0"/>
              <a:t> </a:t>
            </a:r>
            <a:r>
              <a:rPr lang="ru-RU" sz="2800" dirty="0" err="1"/>
              <a:t>enumerate</a:t>
            </a:r>
            <a:r>
              <a:rPr lang="ru-RU" sz="2800" dirty="0"/>
              <a:t>(['камень', 'ножницы', 'бумага']):</a:t>
            </a:r>
          </a:p>
          <a:p>
            <a:r>
              <a:rPr lang="ru-RU" sz="2800" dirty="0"/>
              <a:t>    </a:t>
            </a:r>
            <a:r>
              <a:rPr lang="ru-RU" sz="2800" dirty="0" err="1"/>
              <a:t>print</a:t>
            </a:r>
            <a:r>
              <a:rPr lang="ru-RU" sz="2800" dirty="0"/>
              <a:t>(i, </a:t>
            </a:r>
            <a:r>
              <a:rPr lang="ru-RU" sz="2800" dirty="0" err="1"/>
              <a:t>item</a:t>
            </a:r>
            <a:r>
              <a:rPr lang="ru-RU" sz="2800" dirty="0" smtClean="0"/>
              <a:t>)</a:t>
            </a:r>
            <a:endParaRPr lang="en-US" sz="2800" dirty="0" smtClean="0"/>
          </a:p>
          <a:p>
            <a:endParaRPr lang="en-US" sz="2800" dirty="0"/>
          </a:p>
          <a:p>
            <a:r>
              <a:rPr lang="en-US" sz="2800" dirty="0" smtClean="0"/>
              <a:t># </a:t>
            </a:r>
            <a:r>
              <a:rPr lang="en-US" sz="2800" b="1" dirty="0" smtClean="0"/>
              <a:t>sorted</a:t>
            </a:r>
            <a:r>
              <a:rPr lang="en-US" sz="2800" dirty="0" smtClean="0"/>
              <a:t>() - </a:t>
            </a:r>
            <a:r>
              <a:rPr lang="ru-RU" sz="2800" dirty="0" smtClean="0"/>
              <a:t>элементы </a:t>
            </a:r>
            <a:r>
              <a:rPr lang="ru-RU" sz="2800" dirty="0"/>
              <a:t>коллекции в порядке возрастания</a:t>
            </a:r>
          </a:p>
          <a:p>
            <a:r>
              <a:rPr lang="en-US" sz="2800" dirty="0"/>
              <a:t>for item in sorted(['</a:t>
            </a:r>
            <a:r>
              <a:rPr lang="ru-RU" sz="2800" dirty="0"/>
              <a:t>камень', 'ножницы', 'бумага']):</a:t>
            </a:r>
          </a:p>
          <a:p>
            <a:r>
              <a:rPr lang="ru-RU" sz="2800" dirty="0"/>
              <a:t>    </a:t>
            </a:r>
            <a:r>
              <a:rPr lang="en-US" sz="2800" dirty="0"/>
              <a:t>print(item</a:t>
            </a:r>
            <a:r>
              <a:rPr lang="en-US" sz="2800" dirty="0" smtClean="0"/>
              <a:t>)</a:t>
            </a:r>
          </a:p>
        </p:txBody>
      </p:sp>
    </p:spTree>
    <p:extLst>
      <p:ext uri="{BB962C8B-B14F-4D97-AF65-F5344CB8AC3E}">
        <p14:creationId xmlns:p14="http://schemas.microsoft.com/office/powerpoint/2010/main" val="2355029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a:t>
            </a:r>
            <a:r>
              <a:rPr lang="en-US" dirty="0" smtClean="0"/>
              <a:t>for – </a:t>
            </a:r>
            <a:r>
              <a:rPr lang="ru-RU" dirty="0" smtClean="0"/>
              <a:t>перемещение по коллекциям</a:t>
            </a:r>
            <a:endParaRPr lang="ru-RU" dirty="0"/>
          </a:p>
        </p:txBody>
      </p:sp>
      <p:sp>
        <p:nvSpPr>
          <p:cNvPr id="7" name="Прямоугольник 6"/>
          <p:cNvSpPr/>
          <p:nvPr/>
        </p:nvSpPr>
        <p:spPr>
          <a:xfrm>
            <a:off x="323850" y="2047786"/>
            <a:ext cx="10534650" cy="2677656"/>
          </a:xfrm>
          <a:prstGeom prst="rect">
            <a:avLst/>
          </a:prstGeom>
        </p:spPr>
        <p:txBody>
          <a:bodyPr wrap="square">
            <a:spAutoFit/>
          </a:bodyPr>
          <a:lstStyle/>
          <a:p>
            <a:r>
              <a:rPr lang="en-US" sz="2800" dirty="0" smtClean="0"/>
              <a:t># </a:t>
            </a:r>
            <a:r>
              <a:rPr lang="en-US" sz="2800" b="1" dirty="0"/>
              <a:t>reversed</a:t>
            </a:r>
            <a:r>
              <a:rPr lang="en-US" sz="2800" dirty="0"/>
              <a:t>() </a:t>
            </a:r>
            <a:r>
              <a:rPr lang="ru-RU" sz="2800" dirty="0"/>
              <a:t>или </a:t>
            </a:r>
            <a:r>
              <a:rPr lang="en-US" sz="2800" dirty="0"/>
              <a:t>range</a:t>
            </a:r>
            <a:r>
              <a:rPr lang="en-US" sz="2800" dirty="0" smtClean="0"/>
              <a:t>() - </a:t>
            </a:r>
            <a:r>
              <a:rPr lang="ru-RU" sz="2800" dirty="0"/>
              <a:t>Цикл со счетчиком в обратную </a:t>
            </a:r>
            <a:r>
              <a:rPr lang="ru-RU" sz="2800" dirty="0" smtClean="0"/>
              <a:t>сторону</a:t>
            </a:r>
            <a:endParaRPr lang="en-US" sz="2800" dirty="0" smtClean="0"/>
          </a:p>
          <a:p>
            <a:r>
              <a:rPr lang="en-US" sz="2800" dirty="0"/>
              <a:t>for </a:t>
            </a:r>
            <a:r>
              <a:rPr lang="en-US" sz="2800" dirty="0" err="1"/>
              <a:t>i</a:t>
            </a:r>
            <a:r>
              <a:rPr lang="en-US" sz="2800" dirty="0"/>
              <a:t> in reversed(range(10)):</a:t>
            </a:r>
          </a:p>
          <a:p>
            <a:r>
              <a:rPr lang="en-US" sz="2800" dirty="0"/>
              <a:t>   </a:t>
            </a:r>
            <a:r>
              <a:rPr lang="en-US" sz="2800" dirty="0" smtClean="0"/>
              <a:t>   </a:t>
            </a:r>
            <a:r>
              <a:rPr lang="en-US" sz="2800" dirty="0"/>
              <a:t>print(</a:t>
            </a:r>
            <a:r>
              <a:rPr lang="en-US" sz="2800" dirty="0" err="1"/>
              <a:t>i</a:t>
            </a:r>
            <a:r>
              <a:rPr lang="en-US" sz="2800" dirty="0" smtClean="0"/>
              <a:t>)</a:t>
            </a:r>
          </a:p>
          <a:p>
            <a:endParaRPr lang="en-US" sz="2800" dirty="0"/>
          </a:p>
          <a:p>
            <a:r>
              <a:rPr lang="en-US" sz="2800" dirty="0"/>
              <a:t>for </a:t>
            </a:r>
            <a:r>
              <a:rPr lang="en-US" sz="2800" dirty="0" err="1"/>
              <a:t>i</a:t>
            </a:r>
            <a:r>
              <a:rPr lang="en-US" sz="2800" dirty="0"/>
              <a:t> in </a:t>
            </a:r>
            <a:r>
              <a:rPr lang="en-US" sz="2800" b="1" dirty="0"/>
              <a:t>range(9</a:t>
            </a:r>
            <a:r>
              <a:rPr lang="en-US" sz="2800" dirty="0"/>
              <a:t>, 0, -1):</a:t>
            </a:r>
          </a:p>
          <a:p>
            <a:r>
              <a:rPr lang="en-US" sz="2800" dirty="0"/>
              <a:t>   </a:t>
            </a:r>
            <a:r>
              <a:rPr lang="en-US" sz="2800" dirty="0" smtClean="0"/>
              <a:t>   </a:t>
            </a:r>
            <a:r>
              <a:rPr lang="en-US" sz="2800" dirty="0"/>
              <a:t>print(</a:t>
            </a:r>
            <a:r>
              <a:rPr lang="en-US" sz="2800" dirty="0" err="1"/>
              <a:t>i</a:t>
            </a:r>
            <a:r>
              <a:rPr lang="en-US" sz="2800" dirty="0"/>
              <a:t>)</a:t>
            </a:r>
            <a:endParaRPr lang="ru-RU" sz="2800" dirty="0"/>
          </a:p>
        </p:txBody>
      </p:sp>
    </p:spTree>
    <p:extLst>
      <p:ext uri="{BB962C8B-B14F-4D97-AF65-F5344CB8AC3E}">
        <p14:creationId xmlns:p14="http://schemas.microsoft.com/office/powerpoint/2010/main" val="1323539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a:t>
            </a:r>
            <a:r>
              <a:rPr lang="en-US" dirty="0" smtClean="0"/>
              <a:t>for – </a:t>
            </a:r>
            <a:r>
              <a:rPr lang="ru-RU" dirty="0" smtClean="0"/>
              <a:t>перемещение по коллекциям</a:t>
            </a:r>
            <a:endParaRPr lang="ru-RU" dirty="0"/>
          </a:p>
        </p:txBody>
      </p:sp>
      <p:sp>
        <p:nvSpPr>
          <p:cNvPr id="7" name="Прямоугольник 6"/>
          <p:cNvSpPr/>
          <p:nvPr/>
        </p:nvSpPr>
        <p:spPr>
          <a:xfrm>
            <a:off x="323850" y="1666786"/>
            <a:ext cx="10534650" cy="4955203"/>
          </a:xfrm>
          <a:prstGeom prst="rect">
            <a:avLst/>
          </a:prstGeom>
        </p:spPr>
        <p:txBody>
          <a:bodyPr wrap="square">
            <a:spAutoFit/>
          </a:bodyPr>
          <a:lstStyle/>
          <a:p>
            <a:r>
              <a:rPr lang="en-US" sz="2800" dirty="0"/>
              <a:t>sportsman = {"</a:t>
            </a:r>
            <a:r>
              <a:rPr lang="ru-RU" sz="2800" dirty="0" err="1"/>
              <a:t>фио</a:t>
            </a:r>
            <a:r>
              <a:rPr lang="ru-RU" sz="2800" dirty="0"/>
              <a:t>": "Федоров Сергей Викторович",</a:t>
            </a:r>
          </a:p>
          <a:p>
            <a:r>
              <a:rPr lang="ru-RU" sz="2800" dirty="0"/>
              <a:t>             "</a:t>
            </a:r>
            <a:r>
              <a:rPr lang="ru-RU" sz="2800" dirty="0" err="1"/>
              <a:t>вид_спорта</a:t>
            </a:r>
            <a:r>
              <a:rPr lang="ru-RU" sz="2800" dirty="0"/>
              <a:t>": "хоккей",</a:t>
            </a:r>
          </a:p>
          <a:p>
            <a:r>
              <a:rPr lang="ru-RU" sz="2800" dirty="0"/>
              <a:t>             "</a:t>
            </a:r>
            <a:r>
              <a:rPr lang="ru-RU" sz="2800" dirty="0" err="1"/>
              <a:t>дата_рождения</a:t>
            </a:r>
            <a:r>
              <a:rPr lang="ru-RU" sz="2800" dirty="0"/>
              <a:t>": "13.12.1968"}</a:t>
            </a:r>
          </a:p>
          <a:p>
            <a:endParaRPr lang="ru-RU" sz="2800" dirty="0"/>
          </a:p>
          <a:p>
            <a:r>
              <a:rPr lang="ru-RU" dirty="0"/>
              <a:t># По умолчанию цикл </a:t>
            </a:r>
            <a:r>
              <a:rPr lang="en-US" dirty="0"/>
              <a:t>for </a:t>
            </a:r>
            <a:r>
              <a:rPr lang="ru-RU" dirty="0"/>
              <a:t>перемещается по ключам</a:t>
            </a:r>
          </a:p>
          <a:p>
            <a:r>
              <a:rPr lang="ru-RU" dirty="0"/>
              <a:t># </a:t>
            </a:r>
            <a:r>
              <a:rPr lang="en-US" dirty="0"/>
              <a:t>enumerate() </a:t>
            </a:r>
            <a:r>
              <a:rPr lang="ru-RU" dirty="0"/>
              <a:t>и </a:t>
            </a:r>
            <a:r>
              <a:rPr lang="en-US" dirty="0"/>
              <a:t>sorted() </a:t>
            </a:r>
            <a:r>
              <a:rPr lang="ru-RU" dirty="0"/>
              <a:t>аналогично работают только с ключами</a:t>
            </a:r>
          </a:p>
          <a:p>
            <a:r>
              <a:rPr lang="en-US" sz="2800" dirty="0"/>
              <a:t>for </a:t>
            </a:r>
            <a:r>
              <a:rPr lang="en-US" sz="2800" dirty="0" err="1"/>
              <a:t>attr</a:t>
            </a:r>
            <a:r>
              <a:rPr lang="en-US" sz="2800" dirty="0"/>
              <a:t> in </a:t>
            </a:r>
            <a:r>
              <a:rPr lang="en-US" sz="2800" b="1" dirty="0"/>
              <a:t>sorted</a:t>
            </a:r>
            <a:r>
              <a:rPr lang="en-US" sz="2800" dirty="0"/>
              <a:t>(sportsman):</a:t>
            </a:r>
          </a:p>
          <a:p>
            <a:r>
              <a:rPr lang="en-US" sz="2800" dirty="0"/>
              <a:t>    print(</a:t>
            </a:r>
            <a:r>
              <a:rPr lang="en-US" sz="2800" dirty="0" err="1"/>
              <a:t>attr</a:t>
            </a:r>
            <a:r>
              <a:rPr lang="en-US" sz="2800" dirty="0"/>
              <a:t>)  # </a:t>
            </a:r>
            <a:r>
              <a:rPr lang="ru-RU" sz="2800" dirty="0"/>
              <a:t>Получить значение по ключу - </a:t>
            </a:r>
            <a:r>
              <a:rPr lang="en-US" sz="2800" dirty="0"/>
              <a:t>sportsman[</a:t>
            </a:r>
            <a:r>
              <a:rPr lang="en-US" sz="2800" dirty="0" err="1"/>
              <a:t>attr</a:t>
            </a:r>
            <a:r>
              <a:rPr lang="en-US" sz="2800" dirty="0" smtClean="0"/>
              <a:t>]</a:t>
            </a:r>
          </a:p>
          <a:p>
            <a:endParaRPr lang="en-US" sz="2800" dirty="0"/>
          </a:p>
          <a:p>
            <a:r>
              <a:rPr lang="ru-RU" dirty="0"/>
              <a:t># Используя </a:t>
            </a:r>
            <a:r>
              <a:rPr lang="en-US" dirty="0"/>
              <a:t>items() </a:t>
            </a:r>
            <a:r>
              <a:rPr lang="ru-RU" dirty="0"/>
              <a:t>можно сразу получать пару ключ-значение</a:t>
            </a:r>
          </a:p>
          <a:p>
            <a:r>
              <a:rPr lang="en-US" sz="2800" dirty="0"/>
              <a:t>for </a:t>
            </a:r>
            <a:r>
              <a:rPr lang="en-US" sz="2800" dirty="0" err="1"/>
              <a:t>attr</a:t>
            </a:r>
            <a:r>
              <a:rPr lang="en-US" sz="2800" dirty="0"/>
              <a:t>, value in </a:t>
            </a:r>
            <a:r>
              <a:rPr lang="en-US" sz="2800" dirty="0" err="1"/>
              <a:t>sportsman.</a:t>
            </a:r>
            <a:r>
              <a:rPr lang="en-US" sz="2800" b="1" dirty="0" err="1"/>
              <a:t>items</a:t>
            </a:r>
            <a:r>
              <a:rPr lang="en-US" sz="2800" dirty="0"/>
              <a:t>():</a:t>
            </a:r>
          </a:p>
          <a:p>
            <a:r>
              <a:rPr lang="en-US" sz="2800" dirty="0"/>
              <a:t>    print(</a:t>
            </a:r>
            <a:r>
              <a:rPr lang="en-US" sz="2800" dirty="0" err="1"/>
              <a:t>attr</a:t>
            </a:r>
            <a:r>
              <a:rPr lang="en-US" sz="2800" dirty="0"/>
              <a:t>, ":", value)</a:t>
            </a:r>
            <a:endParaRPr lang="ru-RU" sz="2800" dirty="0"/>
          </a:p>
        </p:txBody>
      </p:sp>
    </p:spTree>
    <p:extLst>
      <p:ext uri="{BB962C8B-B14F-4D97-AF65-F5344CB8AC3E}">
        <p14:creationId xmlns:p14="http://schemas.microsoft.com/office/powerpoint/2010/main" val="892238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Управляющие конструкции, </a:t>
            </a:r>
            <a:r>
              <a:rPr lang="ru-RU" dirty="0" smtClean="0"/>
              <a:t>функции</a:t>
            </a:r>
            <a:endParaRPr lang="en-US" b="1" dirty="0"/>
          </a:p>
        </p:txBody>
      </p:sp>
      <p:sp>
        <p:nvSpPr>
          <p:cNvPr id="3" name="Content Placeholder 2"/>
          <p:cNvSpPr>
            <a:spLocks noGrp="1"/>
          </p:cNvSpPr>
          <p:nvPr>
            <p:ph idx="1"/>
          </p:nvPr>
        </p:nvSpPr>
        <p:spPr>
          <a:xfrm>
            <a:off x="1097280" y="2626783"/>
            <a:ext cx="10058400" cy="2097617"/>
          </a:xfrm>
        </p:spPr>
        <p:txBody>
          <a:bodyPr>
            <a:normAutofit/>
          </a:bodyPr>
          <a:lstStyle/>
          <a:p>
            <a:pPr marL="514350" lvl="0" indent="-514350">
              <a:buClr>
                <a:srgbClr val="FF0000"/>
              </a:buClr>
              <a:buFont typeface="+mj-lt"/>
              <a:buAutoNum type="arabicPeriod"/>
            </a:pPr>
            <a:r>
              <a:rPr lang="ru-RU" sz="3600" dirty="0" smtClean="0"/>
              <a:t>Условный оператор</a:t>
            </a:r>
            <a:endParaRPr lang="en-US" sz="3600" dirty="0" smtClean="0"/>
          </a:p>
          <a:p>
            <a:pPr marL="514350" lvl="0" indent="-514350">
              <a:buClr>
                <a:srgbClr val="FF0000"/>
              </a:buClr>
              <a:buFont typeface="+mj-lt"/>
              <a:buAutoNum type="arabicPeriod"/>
            </a:pPr>
            <a:r>
              <a:rPr lang="ru-RU" sz="3600" dirty="0" smtClean="0"/>
              <a:t>Циклы</a:t>
            </a:r>
            <a:endParaRPr lang="en-US" sz="3600" dirty="0" smtClean="0"/>
          </a:p>
          <a:p>
            <a:pPr marL="514350" indent="-514350">
              <a:buClr>
                <a:srgbClr val="FF0000"/>
              </a:buClr>
              <a:buFont typeface="+mj-lt"/>
              <a:buAutoNum type="arabicPeriod"/>
            </a:pPr>
            <a:r>
              <a:rPr lang="ru-RU" sz="3600" dirty="0" smtClean="0"/>
              <a:t>Функции </a:t>
            </a:r>
            <a:endParaRPr lang="en-US" sz="3600" dirty="0"/>
          </a:p>
        </p:txBody>
      </p:sp>
    </p:spTree>
    <p:extLst>
      <p:ext uri="{BB962C8B-B14F-4D97-AF65-F5344CB8AC3E}">
        <p14:creationId xmlns:p14="http://schemas.microsoft.com/office/powerpoint/2010/main" val="1594573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прерывание и продолжение циклов</a:t>
            </a:r>
            <a:endParaRPr lang="ru-RU" dirty="0"/>
          </a:p>
        </p:txBody>
      </p:sp>
      <p:sp>
        <p:nvSpPr>
          <p:cNvPr id="7" name="Прямоугольник 6"/>
          <p:cNvSpPr/>
          <p:nvPr/>
        </p:nvSpPr>
        <p:spPr>
          <a:xfrm>
            <a:off x="323850" y="1857286"/>
            <a:ext cx="11601450" cy="4401205"/>
          </a:xfrm>
          <a:prstGeom prst="rect">
            <a:avLst/>
          </a:prstGeom>
        </p:spPr>
        <p:txBody>
          <a:bodyPr wrap="square">
            <a:spAutoFit/>
          </a:bodyPr>
          <a:lstStyle/>
          <a:p>
            <a:pPr marL="457200" indent="-457200">
              <a:buFont typeface="Arial" panose="020B0604020202020204" pitchFamily="34" charset="0"/>
              <a:buChar char="•"/>
            </a:pPr>
            <a:r>
              <a:rPr lang="ru-RU" sz="2800" dirty="0" err="1" smtClean="0"/>
              <a:t>break</a:t>
            </a:r>
            <a:r>
              <a:rPr lang="ru-RU" sz="2800" dirty="0"/>
              <a:t>: приводит к выходу из цикла (только из того, внутри которого она написана);</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наличии команды </a:t>
            </a:r>
            <a:r>
              <a:rPr lang="ru-RU" sz="2800" dirty="0" err="1"/>
              <a:t>return</a:t>
            </a:r>
            <a:r>
              <a:rPr lang="ru-RU" sz="2800" dirty="0"/>
              <a:t>: выход из функции и из цикла;</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возникновении исключения</a:t>
            </a:r>
            <a:r>
              <a:rPr lang="ru-RU" sz="2800" dirty="0" smtClean="0"/>
              <a:t>.</a:t>
            </a:r>
          </a:p>
          <a:p>
            <a:pPr marL="457200" indent="-457200">
              <a:buFont typeface="Arial" panose="020B0604020202020204" pitchFamily="34" charset="0"/>
              <a:buChar char="•"/>
            </a:pPr>
            <a:endParaRPr lang="ru-RU" sz="2800" dirty="0"/>
          </a:p>
          <a:p>
            <a:r>
              <a:rPr lang="ru-RU" sz="2800" dirty="0" err="1"/>
              <a:t>continue</a:t>
            </a:r>
            <a:r>
              <a:rPr lang="ru-RU" sz="2800" dirty="0"/>
              <a:t> - </a:t>
            </a:r>
            <a:r>
              <a:rPr lang="ru-RU" sz="2800" dirty="0" smtClean="0"/>
              <a:t>пропускает все оставшиеся </a:t>
            </a:r>
            <a:r>
              <a:rPr lang="ru-RU" sz="2800" dirty="0"/>
              <a:t>команды в текущем блоке </a:t>
            </a:r>
            <a:r>
              <a:rPr lang="ru-RU" sz="2800" dirty="0" smtClean="0"/>
              <a:t>цикла и передает </a:t>
            </a:r>
            <a:r>
              <a:rPr lang="ru-RU" sz="2800" dirty="0"/>
              <a:t>управление в начало цикла для выполнения следующей проверки или итерации</a:t>
            </a:r>
          </a:p>
        </p:txBody>
      </p:sp>
    </p:spTree>
    <p:extLst>
      <p:ext uri="{BB962C8B-B14F-4D97-AF65-F5344CB8AC3E}">
        <p14:creationId xmlns:p14="http://schemas.microsoft.com/office/powerpoint/2010/main" val="1378176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прерывание и продолжение циклов</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0" y="2028722"/>
            <a:ext cx="8569623" cy="4048228"/>
          </a:xfrm>
          <a:prstGeom prst="rect">
            <a:avLst/>
          </a:prstGeom>
        </p:spPr>
      </p:pic>
      <p:sp>
        <p:nvSpPr>
          <p:cNvPr id="4" name="Прямоугольник 3"/>
          <p:cNvSpPr/>
          <p:nvPr/>
        </p:nvSpPr>
        <p:spPr>
          <a:xfrm>
            <a:off x="10172700" y="1828801"/>
            <a:ext cx="2019300" cy="4524315"/>
          </a:xfrm>
          <a:prstGeom prst="rect">
            <a:avLst/>
          </a:prstGeom>
        </p:spPr>
        <p:txBody>
          <a:bodyPr wrap="square">
            <a:spAutoFit/>
          </a:bodyPr>
          <a:lstStyle/>
          <a:p>
            <a:r>
              <a:rPr lang="ru-RU" dirty="0"/>
              <a:t>Не зависимо от способа прерывания цикла, механизм действует одинаково - выполнение цикла прерывается, дополнительная часть цикла </a:t>
            </a:r>
            <a:r>
              <a:rPr lang="ru-RU" dirty="0" err="1">
                <a:hlinkClick r:id="rId4" tooltip="else"/>
              </a:rPr>
              <a:t>else</a:t>
            </a:r>
            <a:r>
              <a:rPr lang="ru-RU" dirty="0"/>
              <a:t> не выполняется и осуществляется выход за пределы цикла.</a:t>
            </a:r>
            <a:endParaRPr lang="en-US" dirty="0"/>
          </a:p>
        </p:txBody>
      </p:sp>
    </p:spTree>
    <p:extLst>
      <p:ext uri="{BB962C8B-B14F-4D97-AF65-F5344CB8AC3E}">
        <p14:creationId xmlns:p14="http://schemas.microsoft.com/office/powerpoint/2010/main" val="1686567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прерывание и продолжение циклов</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1985848"/>
            <a:ext cx="10402858" cy="4338752"/>
          </a:xfrm>
          <a:prstGeom prst="rect">
            <a:avLst/>
          </a:prstGeom>
        </p:spPr>
      </p:pic>
      <p:sp>
        <p:nvSpPr>
          <p:cNvPr id="5" name="Прямоугольник 4"/>
          <p:cNvSpPr/>
          <p:nvPr/>
        </p:nvSpPr>
        <p:spPr>
          <a:xfrm>
            <a:off x="7581900" y="5124271"/>
            <a:ext cx="4343400" cy="1200329"/>
          </a:xfrm>
          <a:prstGeom prst="rect">
            <a:avLst/>
          </a:prstGeom>
        </p:spPr>
        <p:txBody>
          <a:bodyPr wrap="square">
            <a:spAutoFit/>
          </a:bodyPr>
          <a:lstStyle/>
          <a:p>
            <a:pPr lvl="0">
              <a:defRPr/>
            </a:pPr>
            <a:r>
              <a:rPr lang="ru-RU" dirty="0"/>
              <a:t>в случае вложенных циклов - операторы </a:t>
            </a:r>
            <a:r>
              <a:rPr lang="ru-RU" dirty="0" err="1"/>
              <a:t>break</a:t>
            </a:r>
            <a:r>
              <a:rPr lang="ru-RU" dirty="0"/>
              <a:t> и </a:t>
            </a:r>
            <a:r>
              <a:rPr lang="ru-RU" dirty="0" err="1"/>
              <a:t>continue</a:t>
            </a:r>
            <a:r>
              <a:rPr lang="ru-RU" dirty="0"/>
              <a:t> действуют для того цикла, в котором написаны.</a:t>
            </a:r>
          </a:p>
          <a:p>
            <a:endParaRPr lang="en-US" dirty="0"/>
          </a:p>
        </p:txBody>
      </p:sp>
    </p:spTree>
    <p:extLst>
      <p:ext uri="{BB962C8B-B14F-4D97-AF65-F5344CB8AC3E}">
        <p14:creationId xmlns:p14="http://schemas.microsoft.com/office/powerpoint/2010/main" val="3715601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72303"/>
            <a:ext cx="11601450" cy="646847"/>
          </a:xfrm>
        </p:spPr>
        <p:txBody>
          <a:bodyPr>
            <a:normAutofit fontScale="90000"/>
          </a:bodyPr>
          <a:lstStyle/>
          <a:p>
            <a:r>
              <a:rPr lang="ru-RU" dirty="0" smtClean="0"/>
              <a:t>Циклы - вложенные</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774678"/>
            <a:ext cx="5257800" cy="5862354"/>
          </a:xfrm>
          <a:prstGeom prst="rect">
            <a:avLst/>
          </a:prstGeom>
        </p:spPr>
      </p:pic>
    </p:spTree>
    <p:extLst>
      <p:ext uri="{BB962C8B-B14F-4D97-AF65-F5344CB8AC3E}">
        <p14:creationId xmlns:p14="http://schemas.microsoft.com/office/powerpoint/2010/main" val="754893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smtClean="0"/>
              <a:t>Циклы - вложенные</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1895290"/>
            <a:ext cx="9677187" cy="4410260"/>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235" y="2623839"/>
            <a:ext cx="4995765" cy="2473941"/>
          </a:xfrm>
          <a:prstGeom prst="rect">
            <a:avLst/>
          </a:prstGeom>
        </p:spPr>
      </p:pic>
    </p:spTree>
    <p:extLst>
      <p:ext uri="{BB962C8B-B14F-4D97-AF65-F5344CB8AC3E}">
        <p14:creationId xmlns:p14="http://schemas.microsoft.com/office/powerpoint/2010/main" val="3808671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90" y="41911"/>
            <a:ext cx="11601450" cy="758190"/>
          </a:xfrm>
        </p:spPr>
        <p:txBody>
          <a:bodyPr>
            <a:normAutofit/>
          </a:bodyPr>
          <a:lstStyle/>
          <a:p>
            <a:r>
              <a:rPr lang="ru-RU" dirty="0" smtClean="0"/>
              <a:t>Циклы</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61" y="1029480"/>
            <a:ext cx="10663599" cy="5086320"/>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142" y="6115800"/>
            <a:ext cx="2034598" cy="578010"/>
          </a:xfrm>
          <a:prstGeom prst="rect">
            <a:avLst/>
          </a:prstGeom>
        </p:spPr>
      </p:pic>
    </p:spTree>
    <p:extLst>
      <p:ext uri="{BB962C8B-B14F-4D97-AF65-F5344CB8AC3E}">
        <p14:creationId xmlns:p14="http://schemas.microsoft.com/office/powerpoint/2010/main" val="2842054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fontScale="90000"/>
          </a:bodyPr>
          <a:lstStyle/>
          <a:p>
            <a:r>
              <a:rPr lang="ru-RU" dirty="0" smtClean="0"/>
              <a:t>Циклы – коллекционные включения </a:t>
            </a:r>
            <a:r>
              <a:rPr lang="ru-RU" dirty="0" smtClean="0">
                <a:solidFill>
                  <a:schemeClr val="tx1"/>
                </a:solidFill>
              </a:rPr>
              <a:t>(</a:t>
            </a:r>
            <a:r>
              <a:rPr lang="ru-RU" dirty="0" err="1">
                <a:solidFill>
                  <a:schemeClr val="tx1"/>
                </a:solidFill>
                <a:hlinkClick r:id="rId3"/>
              </a:rPr>
              <a:t>comprehensions</a:t>
            </a:r>
            <a:r>
              <a:rPr lang="ru-RU" dirty="0" smtClean="0">
                <a:solidFill>
                  <a:schemeClr val="tx1"/>
                </a:solidFill>
              </a:rPr>
              <a:t>) </a:t>
            </a:r>
            <a:r>
              <a:rPr lang="ru-RU" sz="2200" dirty="0"/>
              <a:t>специальный компактный синтаксис создания коллекций</a:t>
            </a:r>
          </a:p>
        </p:txBody>
      </p:sp>
      <p:sp>
        <p:nvSpPr>
          <p:cNvPr id="3" name="Прямоугольник 2"/>
          <p:cNvSpPr/>
          <p:nvPr/>
        </p:nvSpPr>
        <p:spPr>
          <a:xfrm>
            <a:off x="305760" y="1218347"/>
            <a:ext cx="11581440" cy="5170646"/>
          </a:xfrm>
          <a:prstGeom prst="rect">
            <a:avLst/>
          </a:prstGeom>
        </p:spPr>
        <p:txBody>
          <a:bodyPr wrap="none">
            <a:spAutoFit/>
          </a:bodyPr>
          <a:lstStyle/>
          <a:p>
            <a:r>
              <a:rPr lang="ru-RU" sz="3200" dirty="0" smtClean="0"/>
              <a:t>Два варианта записи (для списков):</a:t>
            </a:r>
          </a:p>
          <a:p>
            <a:endParaRPr lang="ru-RU" sz="500" dirty="0" smtClean="0"/>
          </a:p>
          <a:p>
            <a:pPr marL="457200" indent="-457200">
              <a:buFont typeface="Arial" panose="020B0604020202020204" pitchFamily="34" charset="0"/>
              <a:buChar char="•"/>
            </a:pPr>
            <a:r>
              <a:rPr lang="ru-RU" sz="3200" dirty="0"/>
              <a:t>[</a:t>
            </a:r>
            <a:r>
              <a:rPr lang="ru-RU" sz="3200" i="1" dirty="0"/>
              <a:t>выражение </a:t>
            </a:r>
            <a:r>
              <a:rPr lang="ru-RU" sz="3200" dirty="0" err="1"/>
              <a:t>for</a:t>
            </a:r>
            <a:r>
              <a:rPr lang="ru-RU" sz="3200" dirty="0"/>
              <a:t> </a:t>
            </a:r>
            <a:r>
              <a:rPr lang="ru-RU" sz="3200" i="1" dirty="0"/>
              <a:t>элемент </a:t>
            </a:r>
            <a:r>
              <a:rPr lang="ru-RU" sz="3200" dirty="0" err="1"/>
              <a:t>in</a:t>
            </a:r>
            <a:r>
              <a:rPr lang="ru-RU" sz="3200" dirty="0"/>
              <a:t> </a:t>
            </a:r>
            <a:r>
              <a:rPr lang="ru-RU" sz="3200" i="1" dirty="0" err="1"/>
              <a:t>итерабельный</a:t>
            </a:r>
            <a:r>
              <a:rPr lang="ru-RU" sz="3200" i="1" dirty="0"/>
              <a:t> объект</a:t>
            </a:r>
            <a:r>
              <a:rPr lang="ru-RU" sz="3200" dirty="0" smtClean="0"/>
              <a:t>]</a:t>
            </a:r>
            <a:endParaRPr lang="en-US" sz="3200" dirty="0" smtClean="0"/>
          </a:p>
          <a:p>
            <a:pPr marL="457200" indent="-457200">
              <a:buFont typeface="Arial" panose="020B0604020202020204" pitchFamily="34" charset="0"/>
              <a:buChar char="•"/>
            </a:pPr>
            <a:r>
              <a:rPr lang="ru-RU" sz="3200" dirty="0"/>
              <a:t>[</a:t>
            </a:r>
            <a:r>
              <a:rPr lang="ru-RU" sz="3200" i="1" dirty="0"/>
              <a:t>выражение </a:t>
            </a:r>
            <a:r>
              <a:rPr lang="ru-RU" sz="3200" dirty="0" err="1"/>
              <a:t>for</a:t>
            </a:r>
            <a:r>
              <a:rPr lang="ru-RU" sz="3200" dirty="0"/>
              <a:t> </a:t>
            </a:r>
            <a:r>
              <a:rPr lang="ru-RU" sz="3200" i="1" dirty="0"/>
              <a:t>элемент </a:t>
            </a:r>
            <a:r>
              <a:rPr lang="ru-RU" sz="3200" dirty="0" err="1"/>
              <a:t>in</a:t>
            </a:r>
            <a:r>
              <a:rPr lang="ru-RU" sz="3200" dirty="0"/>
              <a:t> </a:t>
            </a:r>
            <a:r>
              <a:rPr lang="ru-RU" sz="3200" i="1" dirty="0" err="1"/>
              <a:t>итерабельный</a:t>
            </a:r>
            <a:r>
              <a:rPr lang="ru-RU" sz="3200" i="1" dirty="0"/>
              <a:t> объект </a:t>
            </a:r>
            <a:r>
              <a:rPr lang="ru-RU" sz="3200" dirty="0" err="1"/>
              <a:t>if</a:t>
            </a:r>
            <a:r>
              <a:rPr lang="ru-RU" sz="3200" dirty="0"/>
              <a:t> </a:t>
            </a:r>
            <a:r>
              <a:rPr lang="ru-RU" sz="3200" i="1" dirty="0"/>
              <a:t>условие</a:t>
            </a:r>
            <a:r>
              <a:rPr lang="ru-RU" sz="3200" dirty="0"/>
              <a:t>]</a:t>
            </a:r>
          </a:p>
          <a:p>
            <a:r>
              <a:rPr lang="ru-RU" sz="500" dirty="0" smtClean="0"/>
              <a:t> </a:t>
            </a:r>
          </a:p>
          <a:p>
            <a:r>
              <a:rPr lang="en-US" sz="3200" dirty="0"/>
              <a:t>&gt;&gt;&gt; </a:t>
            </a:r>
            <a:r>
              <a:rPr lang="en-US" sz="3200" dirty="0" err="1"/>
              <a:t>number_list</a:t>
            </a:r>
            <a:r>
              <a:rPr lang="en-US" sz="3200" dirty="0"/>
              <a:t> = [number for number in range(1,6)]</a:t>
            </a:r>
          </a:p>
          <a:p>
            <a:r>
              <a:rPr lang="en-US" sz="3200" dirty="0"/>
              <a:t>&gt;&gt;&gt; </a:t>
            </a:r>
            <a:r>
              <a:rPr lang="en-US" sz="3200" dirty="0" err="1"/>
              <a:t>number_list</a:t>
            </a:r>
            <a:endParaRPr lang="en-US" sz="3200" dirty="0"/>
          </a:p>
          <a:p>
            <a:r>
              <a:rPr lang="ru-RU" sz="3200" dirty="0" smtClean="0"/>
              <a:t>        [</a:t>
            </a:r>
            <a:r>
              <a:rPr lang="ru-RU" sz="3200" dirty="0"/>
              <a:t>1, 2, 3, 4, 5</a:t>
            </a:r>
            <a:r>
              <a:rPr lang="ru-RU" sz="3200" dirty="0" smtClean="0"/>
              <a:t>]</a:t>
            </a:r>
          </a:p>
          <a:p>
            <a:endParaRPr lang="ru-RU" sz="3200" dirty="0" smtClean="0"/>
          </a:p>
          <a:p>
            <a:r>
              <a:rPr lang="en-US" sz="3200" dirty="0"/>
              <a:t>&gt;&gt;&gt; </a:t>
            </a:r>
            <a:r>
              <a:rPr lang="en-US" sz="3200" dirty="0" err="1"/>
              <a:t>a_list</a:t>
            </a:r>
            <a:r>
              <a:rPr lang="en-US" sz="3200" dirty="0"/>
              <a:t> = [number for number in range(1,6) if number % 2 == 1]</a:t>
            </a:r>
          </a:p>
          <a:p>
            <a:r>
              <a:rPr lang="en-US" sz="3200" dirty="0"/>
              <a:t>&gt;&gt;&gt; </a:t>
            </a:r>
            <a:r>
              <a:rPr lang="en-US" sz="3200" dirty="0" err="1"/>
              <a:t>a_list</a:t>
            </a:r>
            <a:endParaRPr lang="en-US" sz="3200" dirty="0"/>
          </a:p>
          <a:p>
            <a:r>
              <a:rPr lang="ru-RU" sz="3200" dirty="0" smtClean="0"/>
              <a:t>       [</a:t>
            </a:r>
            <a:r>
              <a:rPr lang="ru-RU" sz="3200" dirty="0"/>
              <a:t>1, 3, 5</a:t>
            </a:r>
            <a:r>
              <a:rPr lang="ru-RU" sz="3200" dirty="0" smtClean="0"/>
              <a:t>]</a:t>
            </a:r>
            <a:endParaRPr lang="ru-RU" sz="3200" dirty="0"/>
          </a:p>
        </p:txBody>
      </p:sp>
    </p:spTree>
    <p:extLst>
      <p:ext uri="{BB962C8B-B14F-4D97-AF65-F5344CB8AC3E}">
        <p14:creationId xmlns:p14="http://schemas.microsoft.com/office/powerpoint/2010/main" val="2914093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Циклы – коллекционные включения - списки</a:t>
            </a:r>
            <a:endParaRPr lang="ru-RU" dirty="0"/>
          </a:p>
        </p:txBody>
      </p:sp>
      <p:sp>
        <p:nvSpPr>
          <p:cNvPr id="4" name="TextBox 3"/>
          <p:cNvSpPr txBox="1"/>
          <p:nvPr/>
        </p:nvSpPr>
        <p:spPr>
          <a:xfrm>
            <a:off x="285750" y="1218347"/>
            <a:ext cx="2880789" cy="523220"/>
          </a:xfrm>
          <a:prstGeom prst="rect">
            <a:avLst/>
          </a:prstGeom>
          <a:noFill/>
        </p:spPr>
        <p:txBody>
          <a:bodyPr wrap="none" rtlCol="0">
            <a:spAutoFit/>
          </a:bodyPr>
          <a:lstStyle/>
          <a:p>
            <a:r>
              <a:rPr lang="ru-RU" sz="2800" b="1" dirty="0" smtClean="0"/>
              <a:t>Список кортежей</a:t>
            </a:r>
            <a:endParaRPr lang="ru-RU" sz="2800" b="1"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61" y="1933483"/>
            <a:ext cx="10818103" cy="2543267"/>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4343400"/>
            <a:ext cx="895350" cy="2084886"/>
          </a:xfrm>
          <a:prstGeom prst="rect">
            <a:avLst/>
          </a:prstGeom>
        </p:spPr>
      </p:pic>
    </p:spTree>
    <p:extLst>
      <p:ext uri="{BB962C8B-B14F-4D97-AF65-F5344CB8AC3E}">
        <p14:creationId xmlns:p14="http://schemas.microsoft.com/office/powerpoint/2010/main" val="3612824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Циклы – коллекционные включения - списки</a:t>
            </a:r>
            <a:endParaRPr lang="ru-RU" dirty="0"/>
          </a:p>
        </p:txBody>
      </p:sp>
      <p:sp>
        <p:nvSpPr>
          <p:cNvPr id="4" name="TextBox 3"/>
          <p:cNvSpPr txBox="1"/>
          <p:nvPr/>
        </p:nvSpPr>
        <p:spPr>
          <a:xfrm>
            <a:off x="285750" y="1218347"/>
            <a:ext cx="4939557" cy="523220"/>
          </a:xfrm>
          <a:prstGeom prst="rect">
            <a:avLst/>
          </a:prstGeom>
          <a:noFill/>
        </p:spPr>
        <p:txBody>
          <a:bodyPr wrap="none" rtlCol="0">
            <a:spAutoFit/>
          </a:bodyPr>
          <a:lstStyle/>
          <a:p>
            <a:r>
              <a:rPr lang="ru-RU" sz="2800" b="1" dirty="0" smtClean="0"/>
              <a:t>Список кортежей - распаковка</a:t>
            </a:r>
            <a:endParaRPr lang="ru-RU" sz="2800" b="1"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741566"/>
            <a:ext cx="5143500" cy="4445455"/>
          </a:xfrm>
          <a:prstGeom prst="rect">
            <a:avLst/>
          </a:prstGeom>
        </p:spPr>
      </p:pic>
    </p:spTree>
    <p:extLst>
      <p:ext uri="{BB962C8B-B14F-4D97-AF65-F5344CB8AC3E}">
        <p14:creationId xmlns:p14="http://schemas.microsoft.com/office/powerpoint/2010/main" val="3345808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123097"/>
          </a:xfrm>
        </p:spPr>
        <p:txBody>
          <a:bodyPr>
            <a:normAutofit/>
          </a:bodyPr>
          <a:lstStyle/>
          <a:p>
            <a:r>
              <a:rPr lang="ru-RU" dirty="0" smtClean="0"/>
              <a:t>Циклы – коллекционные включения - словарь</a:t>
            </a:r>
            <a:endParaRPr lang="ru-RU" dirty="0"/>
          </a:p>
        </p:txBody>
      </p:sp>
      <p:sp>
        <p:nvSpPr>
          <p:cNvPr id="6" name="Прямоугольник 5"/>
          <p:cNvSpPr/>
          <p:nvPr/>
        </p:nvSpPr>
        <p:spPr>
          <a:xfrm>
            <a:off x="-95250" y="2020838"/>
            <a:ext cx="12287250" cy="492443"/>
          </a:xfrm>
          <a:prstGeom prst="rect">
            <a:avLst/>
          </a:prstGeom>
        </p:spPr>
        <p:txBody>
          <a:bodyPr wrap="square">
            <a:spAutoFit/>
          </a:bodyPr>
          <a:lstStyle/>
          <a:p>
            <a:r>
              <a:rPr lang="ru-RU" sz="2600" dirty="0">
                <a:solidFill>
                  <a:srgbClr val="221E1F"/>
                </a:solidFill>
              </a:rPr>
              <a:t>{ </a:t>
            </a:r>
            <a:r>
              <a:rPr lang="ru-RU" sz="2600" i="1" dirty="0" err="1">
                <a:solidFill>
                  <a:srgbClr val="221E1F"/>
                </a:solidFill>
              </a:rPr>
              <a:t>выражение_ключа</a:t>
            </a:r>
            <a:r>
              <a:rPr lang="ru-RU" sz="2600" i="1" dirty="0">
                <a:solidFill>
                  <a:srgbClr val="221E1F"/>
                </a:solidFill>
              </a:rPr>
              <a:t>: </a:t>
            </a:r>
            <a:r>
              <a:rPr lang="ru-RU" sz="2600" i="1" dirty="0" err="1">
                <a:solidFill>
                  <a:srgbClr val="221E1F"/>
                </a:solidFill>
              </a:rPr>
              <a:t>выражение_значения</a:t>
            </a:r>
            <a:r>
              <a:rPr lang="ru-RU" sz="2600" i="1" dirty="0">
                <a:solidFill>
                  <a:srgbClr val="221E1F"/>
                </a:solidFill>
              </a:rPr>
              <a:t> </a:t>
            </a:r>
            <a:r>
              <a:rPr lang="ru-RU" sz="2600" dirty="0" err="1">
                <a:solidFill>
                  <a:srgbClr val="221E1F"/>
                </a:solidFill>
              </a:rPr>
              <a:t>for</a:t>
            </a:r>
            <a:r>
              <a:rPr lang="ru-RU" sz="2600" dirty="0">
                <a:solidFill>
                  <a:srgbClr val="221E1F"/>
                </a:solidFill>
              </a:rPr>
              <a:t> </a:t>
            </a:r>
            <a:r>
              <a:rPr lang="ru-RU" sz="2600" i="1" dirty="0">
                <a:solidFill>
                  <a:srgbClr val="221E1F"/>
                </a:solidFill>
              </a:rPr>
              <a:t>выражение </a:t>
            </a:r>
            <a:r>
              <a:rPr lang="ru-RU" sz="2600" dirty="0" err="1">
                <a:solidFill>
                  <a:srgbClr val="221E1F"/>
                </a:solidFill>
              </a:rPr>
              <a:t>in</a:t>
            </a:r>
            <a:r>
              <a:rPr lang="ru-RU" sz="2600" dirty="0">
                <a:solidFill>
                  <a:srgbClr val="221E1F"/>
                </a:solidFill>
              </a:rPr>
              <a:t> </a:t>
            </a:r>
            <a:r>
              <a:rPr lang="ru-RU" sz="2600" i="1" dirty="0" err="1">
                <a:solidFill>
                  <a:srgbClr val="221E1F"/>
                </a:solidFill>
              </a:rPr>
              <a:t>итерабельный</a:t>
            </a:r>
            <a:r>
              <a:rPr lang="ru-RU" sz="2600" i="1" dirty="0">
                <a:solidFill>
                  <a:srgbClr val="221E1F"/>
                </a:solidFill>
              </a:rPr>
              <a:t> </a:t>
            </a:r>
            <a:r>
              <a:rPr lang="ru-RU" sz="2600" i="1" dirty="0" smtClean="0">
                <a:solidFill>
                  <a:srgbClr val="221E1F"/>
                </a:solidFill>
              </a:rPr>
              <a:t>объект</a:t>
            </a:r>
            <a:r>
              <a:rPr lang="ru-RU" sz="2600" dirty="0" smtClean="0">
                <a:solidFill>
                  <a:srgbClr val="221E1F"/>
                </a:solidFill>
              </a:rPr>
              <a:t>}</a:t>
            </a:r>
            <a:endParaRPr lang="ru-RU" sz="2600" dirty="0"/>
          </a:p>
        </p:txBody>
      </p:sp>
      <p:pic>
        <p:nvPicPr>
          <p:cNvPr id="8" name="Рисунок 7"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97" y="2782297"/>
            <a:ext cx="11764125" cy="1884953"/>
          </a:xfrm>
          <a:prstGeom prst="rect">
            <a:avLst/>
          </a:prstGeom>
        </p:spPr>
      </p:pic>
    </p:spTree>
    <p:extLst>
      <p:ext uri="{BB962C8B-B14F-4D97-AF65-F5344CB8AC3E}">
        <p14:creationId xmlns:p14="http://schemas.microsoft.com/office/powerpoint/2010/main" val="3968244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Управляющие конструкции</a:t>
            </a:r>
            <a:endParaRPr lang="ru-RU" dirty="0"/>
          </a:p>
        </p:txBody>
      </p:sp>
      <p:sp>
        <p:nvSpPr>
          <p:cNvPr id="3" name="Объект 2"/>
          <p:cNvSpPr>
            <a:spLocks noGrp="1"/>
          </p:cNvSpPr>
          <p:nvPr>
            <p:ph idx="1"/>
          </p:nvPr>
        </p:nvSpPr>
        <p:spPr>
          <a:xfrm>
            <a:off x="1097279" y="1953310"/>
            <a:ext cx="9911379" cy="4023360"/>
          </a:xfrm>
        </p:spPr>
        <p:txBody>
          <a:bodyPr>
            <a:normAutofit/>
          </a:bodyPr>
          <a:lstStyle/>
          <a:p>
            <a:r>
              <a:rPr lang="ru-RU" sz="2800" dirty="0" smtClean="0"/>
              <a:t> </a:t>
            </a:r>
            <a:endParaRPr lang="ru-RU" sz="2800" dirty="0"/>
          </a:p>
          <a:p>
            <a:r>
              <a:rPr lang="ru-RU" sz="2800" dirty="0" err="1"/>
              <a:t>if</a:t>
            </a:r>
            <a:r>
              <a:rPr lang="ru-RU" sz="2800" dirty="0"/>
              <a:t>: </a:t>
            </a:r>
            <a:r>
              <a:rPr lang="ru-RU" sz="2800" dirty="0" smtClean="0"/>
              <a:t>условная конструкция </a:t>
            </a:r>
            <a:r>
              <a:rPr lang="en-US" sz="2800" dirty="0" smtClean="0"/>
              <a:t>(</a:t>
            </a:r>
            <a:r>
              <a:rPr lang="ru-RU" sz="2800" dirty="0" smtClean="0"/>
              <a:t>ветвление</a:t>
            </a:r>
            <a:r>
              <a:rPr lang="en-US" sz="2800" dirty="0" smtClean="0"/>
              <a:t>)</a:t>
            </a:r>
            <a:r>
              <a:rPr lang="ru-RU" sz="2800" dirty="0" smtClean="0"/>
              <a:t>;</a:t>
            </a:r>
            <a:endParaRPr lang="ru-RU" sz="2800" dirty="0"/>
          </a:p>
          <a:p>
            <a:endParaRPr lang="ru-RU" sz="2800" dirty="0"/>
          </a:p>
          <a:p>
            <a:r>
              <a:rPr lang="ru-RU" sz="2800" dirty="0" err="1"/>
              <a:t>while</a:t>
            </a:r>
            <a:r>
              <a:rPr lang="ru-RU" sz="2800" dirty="0"/>
              <a:t>: цикл с условием;</a:t>
            </a:r>
          </a:p>
          <a:p>
            <a:endParaRPr lang="ru-RU" sz="2800" dirty="0"/>
          </a:p>
          <a:p>
            <a:r>
              <a:rPr lang="ru-RU" sz="2800" dirty="0" err="1"/>
              <a:t>for</a:t>
            </a:r>
            <a:r>
              <a:rPr lang="ru-RU" sz="2800" dirty="0"/>
              <a:t>: совместные циклы (циклы по коллекциям).</a:t>
            </a:r>
          </a:p>
        </p:txBody>
      </p:sp>
    </p:spTree>
    <p:extLst>
      <p:ext uri="{BB962C8B-B14F-4D97-AF65-F5344CB8AC3E}">
        <p14:creationId xmlns:p14="http://schemas.microsoft.com/office/powerpoint/2010/main" val="4199114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123097"/>
          </a:xfrm>
        </p:spPr>
        <p:txBody>
          <a:bodyPr>
            <a:normAutofit/>
          </a:bodyPr>
          <a:lstStyle/>
          <a:p>
            <a:r>
              <a:rPr lang="ru-RU" dirty="0" smtClean="0"/>
              <a:t>Циклы – коллекционные включения - словарь</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61" y="2162098"/>
            <a:ext cx="11671877" cy="1781251"/>
          </a:xfrm>
          <a:prstGeom prst="rect">
            <a:avLst/>
          </a:prstGeom>
        </p:spPr>
      </p:pic>
      <p:sp>
        <p:nvSpPr>
          <p:cNvPr id="4" name="Прямоугольник 3"/>
          <p:cNvSpPr/>
          <p:nvPr/>
        </p:nvSpPr>
        <p:spPr>
          <a:xfrm>
            <a:off x="260061" y="4887100"/>
            <a:ext cx="6096000" cy="1200329"/>
          </a:xfrm>
          <a:prstGeom prst="rect">
            <a:avLst/>
          </a:prstGeom>
        </p:spPr>
        <p:txBody>
          <a:bodyPr>
            <a:spAutoFit/>
          </a:bodyPr>
          <a:lstStyle/>
          <a:p>
            <a:r>
              <a:rPr lang="ru-RU" dirty="0"/>
              <a:t>Ключи словаря располагаются в ином, чем в предыдущем примере, порядке, поскольку итерирование по результату работы функции </a:t>
            </a:r>
            <a:r>
              <a:rPr lang="ru-RU" dirty="0" err="1"/>
              <a:t>set</a:t>
            </a:r>
            <a:r>
              <a:rPr lang="ru-RU" dirty="0"/>
              <a:t>(</a:t>
            </a:r>
            <a:r>
              <a:rPr lang="ru-RU" dirty="0" err="1"/>
              <a:t>word</a:t>
            </a:r>
            <a:r>
              <a:rPr lang="ru-RU" dirty="0"/>
              <a:t>) возвращает буквы в другом порядке, нежели итерирование по строке </a:t>
            </a:r>
            <a:r>
              <a:rPr lang="ru-RU" dirty="0" err="1"/>
              <a:t>word</a:t>
            </a:r>
            <a:r>
              <a:rPr lang="ru-RU" dirty="0"/>
              <a:t>.</a:t>
            </a:r>
          </a:p>
        </p:txBody>
      </p:sp>
    </p:spTree>
    <p:extLst>
      <p:ext uri="{BB962C8B-B14F-4D97-AF65-F5344CB8AC3E}">
        <p14:creationId xmlns:p14="http://schemas.microsoft.com/office/powerpoint/2010/main" val="444419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906250" cy="1123097"/>
          </a:xfrm>
        </p:spPr>
        <p:txBody>
          <a:bodyPr>
            <a:normAutofit/>
          </a:bodyPr>
          <a:lstStyle/>
          <a:p>
            <a:r>
              <a:rPr lang="ru-RU" dirty="0" smtClean="0"/>
              <a:t>Циклы – коллекционные </a:t>
            </a:r>
            <a:r>
              <a:rPr lang="ru-RU" dirty="0"/>
              <a:t>включения - словарь</a:t>
            </a:r>
          </a:p>
        </p:txBody>
      </p:sp>
      <p:pic>
        <p:nvPicPr>
          <p:cNvPr id="3" name="Рисунок 2"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6086"/>
          <a:stretch/>
        </p:blipFill>
        <p:spPr>
          <a:xfrm>
            <a:off x="0" y="2495550"/>
            <a:ext cx="12057210" cy="2857500"/>
          </a:xfrm>
          <a:prstGeom prst="rect">
            <a:avLst/>
          </a:prstGeom>
        </p:spPr>
      </p:pic>
    </p:spTree>
    <p:extLst>
      <p:ext uri="{BB962C8B-B14F-4D97-AF65-F5344CB8AC3E}">
        <p14:creationId xmlns:p14="http://schemas.microsoft.com/office/powerpoint/2010/main" val="2112889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447800"/>
          </a:xfrm>
        </p:spPr>
        <p:txBody>
          <a:bodyPr>
            <a:normAutofit/>
          </a:bodyPr>
          <a:lstStyle/>
          <a:p>
            <a:r>
              <a:rPr lang="ru-RU" dirty="0" smtClean="0"/>
              <a:t>Циклы – коллекционные включения – множества</a:t>
            </a:r>
            <a:endParaRPr lang="ru-RU" dirty="0"/>
          </a:p>
        </p:txBody>
      </p:sp>
      <p:sp>
        <p:nvSpPr>
          <p:cNvPr id="4" name="Прямоугольник 3"/>
          <p:cNvSpPr/>
          <p:nvPr/>
        </p:nvSpPr>
        <p:spPr>
          <a:xfrm>
            <a:off x="185292" y="1891784"/>
            <a:ext cx="11651010" cy="1384995"/>
          </a:xfrm>
          <a:prstGeom prst="rect">
            <a:avLst/>
          </a:prstGeom>
        </p:spPr>
        <p:txBody>
          <a:bodyPr wrap="none">
            <a:spAutoFit/>
          </a:bodyPr>
          <a:lstStyle/>
          <a:p>
            <a:r>
              <a:rPr lang="ru-RU" sz="2800" dirty="0">
                <a:solidFill>
                  <a:srgbClr val="221E1F"/>
                </a:solidFill>
              </a:rPr>
              <a:t>{ </a:t>
            </a:r>
            <a:r>
              <a:rPr lang="ru-RU" sz="2800" i="1" dirty="0">
                <a:solidFill>
                  <a:srgbClr val="221E1F"/>
                </a:solidFill>
              </a:rPr>
              <a:t>выражение </a:t>
            </a:r>
            <a:r>
              <a:rPr lang="ru-RU" sz="2800" dirty="0" err="1">
                <a:solidFill>
                  <a:srgbClr val="221E1F"/>
                </a:solidFill>
              </a:rPr>
              <a:t>for</a:t>
            </a:r>
            <a:r>
              <a:rPr lang="ru-RU" sz="2800" dirty="0">
                <a:solidFill>
                  <a:srgbClr val="221E1F"/>
                </a:solidFill>
              </a:rPr>
              <a:t> </a:t>
            </a:r>
            <a:r>
              <a:rPr lang="ru-RU" sz="2800" i="1" dirty="0">
                <a:solidFill>
                  <a:srgbClr val="221E1F"/>
                </a:solidFill>
              </a:rPr>
              <a:t>выражение </a:t>
            </a:r>
            <a:r>
              <a:rPr lang="ru-RU" sz="2800" dirty="0" err="1">
                <a:solidFill>
                  <a:srgbClr val="221E1F"/>
                </a:solidFill>
              </a:rPr>
              <a:t>in</a:t>
            </a:r>
            <a:r>
              <a:rPr lang="ru-RU" sz="2800" dirty="0">
                <a:solidFill>
                  <a:srgbClr val="221E1F"/>
                </a:solidFill>
              </a:rPr>
              <a:t> </a:t>
            </a:r>
            <a:r>
              <a:rPr lang="ru-RU" sz="2800" i="1" dirty="0" err="1">
                <a:solidFill>
                  <a:srgbClr val="221E1F"/>
                </a:solidFill>
              </a:rPr>
              <a:t>итерабельный</a:t>
            </a:r>
            <a:r>
              <a:rPr lang="ru-RU" sz="2800" i="1" dirty="0">
                <a:solidFill>
                  <a:srgbClr val="221E1F"/>
                </a:solidFill>
              </a:rPr>
              <a:t> объект</a:t>
            </a:r>
            <a:r>
              <a:rPr lang="ru-RU" sz="2800" dirty="0" smtClean="0">
                <a:solidFill>
                  <a:srgbClr val="221E1F"/>
                </a:solidFill>
              </a:rPr>
              <a:t>}</a:t>
            </a:r>
          </a:p>
          <a:p>
            <a:endParaRPr lang="ru-RU" sz="2800" dirty="0" smtClean="0">
              <a:solidFill>
                <a:srgbClr val="221E1F"/>
              </a:solidFill>
            </a:endParaRPr>
          </a:p>
          <a:p>
            <a:r>
              <a:rPr lang="ru-RU" sz="2800" dirty="0"/>
              <a:t>проверки </a:t>
            </a:r>
            <a:r>
              <a:rPr lang="ru-RU" sz="2800" dirty="0" err="1"/>
              <a:t>if</a:t>
            </a:r>
            <a:r>
              <a:rPr lang="ru-RU" sz="2800" dirty="0"/>
              <a:t>, множественные операторы </a:t>
            </a:r>
            <a:r>
              <a:rPr lang="ru-RU" sz="2800" dirty="0" err="1" smtClean="0"/>
              <a:t>for</a:t>
            </a:r>
            <a:r>
              <a:rPr lang="ru-RU" sz="2800" dirty="0" smtClean="0"/>
              <a:t>  </a:t>
            </a:r>
            <a:r>
              <a:rPr lang="ru-RU" sz="2800" dirty="0"/>
              <a:t>также доступны для множеств</a:t>
            </a: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92" y="3987642"/>
            <a:ext cx="11926807" cy="1479708"/>
          </a:xfrm>
          <a:prstGeom prst="rect">
            <a:avLst/>
          </a:prstGeom>
        </p:spPr>
      </p:pic>
    </p:spTree>
    <p:extLst>
      <p:ext uri="{BB962C8B-B14F-4D97-AF65-F5344CB8AC3E}">
        <p14:creationId xmlns:p14="http://schemas.microsoft.com/office/powerpoint/2010/main" val="3847817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0"/>
            <a:ext cx="11601450" cy="1122363"/>
          </a:xfrm>
        </p:spPr>
        <p:txBody>
          <a:bodyPr>
            <a:normAutofit/>
          </a:bodyPr>
          <a:lstStyle/>
          <a:p>
            <a:r>
              <a:rPr lang="ru-RU" dirty="0" smtClean="0"/>
              <a:t>Функции</a:t>
            </a:r>
            <a:endParaRPr lang="ru-RU" dirty="0"/>
          </a:p>
        </p:txBody>
      </p:sp>
      <p:sp>
        <p:nvSpPr>
          <p:cNvPr id="4" name="Прямоугольник 3"/>
          <p:cNvSpPr/>
          <p:nvPr/>
        </p:nvSpPr>
        <p:spPr>
          <a:xfrm>
            <a:off x="285750" y="1314271"/>
            <a:ext cx="10058400" cy="4785926"/>
          </a:xfrm>
          <a:prstGeom prst="rect">
            <a:avLst/>
          </a:prstGeom>
        </p:spPr>
        <p:txBody>
          <a:bodyPr wrap="square">
            <a:spAutoFit/>
          </a:bodyPr>
          <a:lstStyle/>
          <a:p>
            <a:pPr lvl="0">
              <a:spcAft>
                <a:spcPts val="600"/>
              </a:spcAft>
              <a:buSzPts val="1000"/>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 Являются </a:t>
            </a:r>
            <a:r>
              <a:rPr lang="ru-RU" sz="2800" dirty="0">
                <a:solidFill>
                  <a:srgbClr val="182026"/>
                </a:solidFill>
                <a:ea typeface="Times New Roman" panose="02020603050405020304" pitchFamily="18" charset="0"/>
                <a:cs typeface="Segoe UI" panose="020B0502040204020203" pitchFamily="34" charset="0"/>
              </a:rPr>
              <a:t>объектами (понятие </a:t>
            </a:r>
            <a:r>
              <a:rPr lang="ru-RU" sz="2800" dirty="0" err="1">
                <a:solidFill>
                  <a:srgbClr val="182026"/>
                </a:solidFill>
                <a:ea typeface="Times New Roman" panose="02020603050405020304" pitchFamily="18" charset="0"/>
                <a:cs typeface="Segoe UI" panose="020B0502040204020203" pitchFamily="34" charset="0"/>
              </a:rPr>
              <a:t>function</a:t>
            </a:r>
            <a:r>
              <a:rPr lang="ru-RU" sz="2800" dirty="0">
                <a:solidFill>
                  <a:srgbClr val="182026"/>
                </a:solidFill>
                <a:ea typeface="Times New Roman" panose="02020603050405020304" pitchFamily="18" charset="0"/>
                <a:cs typeface="Segoe UI" panose="020B0502040204020203" pitchFamily="34" charset="0"/>
              </a:rPr>
              <a:t> </a:t>
            </a:r>
            <a:r>
              <a:rPr lang="ru-RU" sz="2800" dirty="0" err="1">
                <a:solidFill>
                  <a:srgbClr val="182026"/>
                </a:solidFill>
                <a:ea typeface="Times New Roman" panose="02020603050405020304" pitchFamily="18" charset="0"/>
                <a:cs typeface="Segoe UI" panose="020B0502040204020203" pitchFamily="34" charset="0"/>
              </a:rPr>
              <a:t>is</a:t>
            </a:r>
            <a:r>
              <a:rPr lang="ru-RU" sz="2800" dirty="0">
                <a:solidFill>
                  <a:srgbClr val="182026"/>
                </a:solidFill>
                <a:ea typeface="Times New Roman" panose="02020603050405020304" pitchFamily="18" charset="0"/>
                <a:cs typeface="Segoe UI" panose="020B0502040204020203" pitchFamily="34" charset="0"/>
              </a:rPr>
              <a:t> a </a:t>
            </a:r>
            <a:r>
              <a:rPr lang="ru-RU" sz="2800" dirty="0" err="1">
                <a:solidFill>
                  <a:srgbClr val="182026"/>
                </a:solidFill>
                <a:ea typeface="Times New Roman" panose="02020603050405020304" pitchFamily="18" charset="0"/>
                <a:cs typeface="Segoe UI" panose="020B0502040204020203" pitchFamily="34" charset="0"/>
              </a:rPr>
              <a:t>first-class</a:t>
            </a:r>
            <a:r>
              <a:rPr lang="ru-RU" sz="2800" dirty="0">
                <a:solidFill>
                  <a:srgbClr val="182026"/>
                </a:solidFill>
                <a:ea typeface="Times New Roman" panose="02020603050405020304" pitchFamily="18" charset="0"/>
                <a:cs typeface="Segoe UI" panose="020B0502040204020203" pitchFamily="34" charset="0"/>
              </a:rPr>
              <a:t> </a:t>
            </a:r>
            <a:r>
              <a:rPr lang="ru-RU" sz="2800" dirty="0" err="1">
                <a:solidFill>
                  <a:srgbClr val="182026"/>
                </a:solidFill>
                <a:ea typeface="Times New Roman" panose="02020603050405020304" pitchFamily="18" charset="0"/>
                <a:cs typeface="Segoe UI" panose="020B0502040204020203" pitchFamily="34" charset="0"/>
              </a:rPr>
              <a:t>citizen</a:t>
            </a:r>
            <a:r>
              <a:rPr lang="ru-RU" sz="2800" dirty="0">
                <a:solidFill>
                  <a:srgbClr val="182026"/>
                </a:solidFill>
                <a:ea typeface="Times New Roman" panose="02020603050405020304" pitchFamily="18" charset="0"/>
                <a:cs typeface="Segoe UI" panose="020B0502040204020203" pitchFamily="34" charset="0"/>
              </a:rPr>
              <a:t>).</a:t>
            </a:r>
            <a:endParaRPr lang="ru-RU" sz="2800" dirty="0">
              <a:solidFill>
                <a:srgbClr val="182026"/>
              </a:solidFill>
              <a:ea typeface="Times New Roman" panose="02020603050405020304" pitchFamily="18" charset="0"/>
            </a:endParaRPr>
          </a:p>
          <a:p>
            <a:pPr lvl="0">
              <a:spcAft>
                <a:spcPts val="600"/>
              </a:spcAft>
              <a:buSzPts val="1000"/>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 Задаются </a:t>
            </a:r>
            <a:r>
              <a:rPr lang="ru-RU" sz="2800" dirty="0">
                <a:solidFill>
                  <a:srgbClr val="182026"/>
                </a:solidFill>
                <a:ea typeface="Times New Roman" panose="02020603050405020304" pitchFamily="18" charset="0"/>
                <a:cs typeface="Segoe UI" panose="020B0502040204020203" pitchFamily="34" charset="0"/>
              </a:rPr>
              <a:t>с помощью ключевого слова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a:t>
            </a:r>
          </a:p>
          <a:p>
            <a:pPr lvl="0">
              <a:spcAft>
                <a:spcPts val="600"/>
              </a:spcAft>
            </a:pPr>
            <a:r>
              <a:rPr lang="ru-RU" sz="2800" dirty="0" smtClean="0"/>
              <a:t>– Возвращаемое </a:t>
            </a:r>
            <a:r>
              <a:rPr lang="ru-RU" sz="2800" dirty="0"/>
              <a:t>значение с помощью </a:t>
            </a:r>
            <a:r>
              <a:rPr lang="ru-RU" sz="2800" dirty="0" err="1"/>
              <a:t>return</a:t>
            </a:r>
            <a:r>
              <a:rPr lang="ru-RU" sz="2800" dirty="0"/>
              <a:t>.</a:t>
            </a:r>
          </a:p>
          <a:p>
            <a:pPr lvl="0">
              <a:spcAft>
                <a:spcPts val="600"/>
              </a:spcAft>
            </a:pPr>
            <a:r>
              <a:rPr lang="ru-RU" sz="2800" dirty="0" smtClean="0"/>
              <a:t>– Если </a:t>
            </a:r>
            <a:r>
              <a:rPr lang="ru-RU" sz="2800" dirty="0"/>
              <a:t>нет </a:t>
            </a:r>
            <a:r>
              <a:rPr lang="ru-RU" sz="2800" dirty="0" err="1"/>
              <a:t>return</a:t>
            </a:r>
            <a:r>
              <a:rPr lang="ru-RU" sz="2800" dirty="0"/>
              <a:t>, то вернёт </a:t>
            </a:r>
            <a:r>
              <a:rPr lang="ru-RU" sz="2800" dirty="0" err="1"/>
              <a:t>None</a:t>
            </a:r>
            <a:r>
              <a:rPr lang="ru-RU" sz="2800" dirty="0" smtClean="0"/>
              <a:t>.</a:t>
            </a:r>
          </a:p>
          <a:p>
            <a:pPr>
              <a:spcAft>
                <a:spcPts val="600"/>
              </a:spcAft>
            </a:pPr>
            <a:r>
              <a:rPr lang="ru-RU" sz="2800" dirty="0" smtClean="0"/>
              <a:t>– Имена</a:t>
            </a:r>
            <a:r>
              <a:rPr lang="ru-RU" sz="2800" dirty="0"/>
              <a:t>, указанные в объявлении функции, называются </a:t>
            </a:r>
            <a:r>
              <a:rPr lang="ru-RU" sz="2800" i="1" dirty="0"/>
              <a:t>параметрами</a:t>
            </a:r>
            <a:r>
              <a:rPr lang="ru-RU" sz="2800" dirty="0"/>
              <a:t>, </a:t>
            </a:r>
            <a:r>
              <a:rPr lang="ru-RU" sz="2800" dirty="0" smtClean="0"/>
              <a:t>значения</a:t>
            </a:r>
            <a:r>
              <a:rPr lang="ru-RU" sz="2800" dirty="0"/>
              <a:t>, </a:t>
            </a:r>
            <a:r>
              <a:rPr lang="ru-RU" sz="2800" dirty="0" smtClean="0"/>
              <a:t>передаваемые </a:t>
            </a:r>
            <a:r>
              <a:rPr lang="ru-RU" sz="2800" dirty="0"/>
              <a:t>в функцию при </a:t>
            </a:r>
            <a:r>
              <a:rPr lang="ru-RU" sz="2800" dirty="0" smtClean="0"/>
              <a:t>вызове</a:t>
            </a:r>
            <a:r>
              <a:rPr lang="ru-RU" sz="2800" dirty="0"/>
              <a:t>, </a:t>
            </a:r>
            <a:r>
              <a:rPr lang="ru-RU" sz="2800" i="1" dirty="0" smtClean="0"/>
              <a:t>аргументами</a:t>
            </a:r>
            <a:r>
              <a:rPr lang="ru-RU" sz="2800" dirty="0"/>
              <a:t>.</a:t>
            </a:r>
          </a:p>
          <a:p>
            <a:pPr lvl="0">
              <a:spcAft>
                <a:spcPts val="600"/>
              </a:spcAft>
            </a:pPr>
            <a:r>
              <a:rPr lang="ru-RU" sz="2800" dirty="0" smtClean="0"/>
              <a:t>– Может </a:t>
            </a:r>
            <a:r>
              <a:rPr lang="ru-RU" sz="2800" dirty="0"/>
              <a:t>принимать любое количество аргументов (включая нуль) любого </a:t>
            </a:r>
            <a:r>
              <a:rPr lang="ru-RU" sz="2800" dirty="0" smtClean="0"/>
              <a:t>типа и </a:t>
            </a:r>
            <a:r>
              <a:rPr lang="ru-RU" sz="2800" dirty="0"/>
              <a:t>возвращать любое количество результатов (также включая нуль) любого </a:t>
            </a:r>
            <a:r>
              <a:rPr lang="ru-RU" sz="2800" dirty="0" smtClean="0"/>
              <a:t>типа.</a:t>
            </a:r>
            <a:endParaRPr lang="ru-RU" sz="24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8165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sp>
        <p:nvSpPr>
          <p:cNvPr id="4" name="Прямоугольник 3"/>
          <p:cNvSpPr/>
          <p:nvPr/>
        </p:nvSpPr>
        <p:spPr>
          <a:xfrm>
            <a:off x="838200" y="2052935"/>
            <a:ext cx="10058400" cy="3431709"/>
          </a:xfrm>
          <a:prstGeom prst="rect">
            <a:avLst/>
          </a:prstGeom>
        </p:spPr>
        <p:txBody>
          <a:bodyPr wrap="square">
            <a:spAutoFit/>
          </a:bodyPr>
          <a:lstStyle/>
          <a:p>
            <a:pPr>
              <a:spcAft>
                <a:spcPts val="600"/>
              </a:spcAft>
            </a:pPr>
            <a:r>
              <a:rPr lang="ru-RU" sz="2800" dirty="0" smtClean="0"/>
              <a:t>PEP8 рекомендует </a:t>
            </a:r>
            <a:r>
              <a:rPr lang="ru-RU" sz="2800" dirty="0"/>
              <a:t>использовать:</a:t>
            </a:r>
          </a:p>
          <a:p>
            <a:pPr marL="457200" indent="-457200">
              <a:spcAft>
                <a:spcPts val="600"/>
              </a:spcAft>
              <a:buFont typeface="Arial" panose="020B0604020202020204" pitchFamily="34" charset="0"/>
              <a:buChar char="•"/>
            </a:pPr>
            <a:r>
              <a:rPr lang="ru-RU" sz="2800" dirty="0"/>
              <a:t>змеиный_регистр (</a:t>
            </a:r>
            <a:r>
              <a:rPr lang="ru-RU" sz="2800" i="1" dirty="0"/>
              <a:t>англ.</a:t>
            </a:r>
            <a:r>
              <a:rPr lang="ru-RU" sz="2800" dirty="0"/>
              <a:t> </a:t>
            </a:r>
            <a:r>
              <a:rPr lang="ru-RU" sz="2800" dirty="0" err="1"/>
              <a:t>snake_case</a:t>
            </a:r>
            <a:r>
              <a:rPr lang="ru-RU" sz="2800" dirty="0"/>
              <a:t>) для наименования функций: </a:t>
            </a:r>
            <a:r>
              <a:rPr lang="ru-RU" sz="2800" dirty="0" err="1"/>
              <a:t>my_function</a:t>
            </a:r>
            <a:r>
              <a:rPr lang="ru-RU" sz="2800" dirty="0"/>
              <a:t>;</a:t>
            </a:r>
          </a:p>
          <a:p>
            <a:pPr marL="457200" indent="-457200">
              <a:spcAft>
                <a:spcPts val="600"/>
              </a:spcAft>
              <a:buFont typeface="Arial" panose="020B0604020202020204" pitchFamily="34" charset="0"/>
              <a:buChar char="•"/>
            </a:pPr>
            <a:r>
              <a:rPr lang="ru-RU" sz="2800" dirty="0"/>
              <a:t>пустые строки для отделения функций, </a:t>
            </a:r>
            <a:endParaRPr lang="ru-RU" sz="2800" dirty="0" smtClean="0"/>
          </a:p>
          <a:p>
            <a:pPr marL="457200" indent="-457200">
              <a:spcAft>
                <a:spcPts val="600"/>
              </a:spcAft>
              <a:buFont typeface="Arial" panose="020B0604020202020204" pitchFamily="34" charset="0"/>
              <a:buChar char="•"/>
            </a:pPr>
            <a:r>
              <a:rPr lang="ru-RU" sz="2800" dirty="0" smtClean="0"/>
              <a:t>большие </a:t>
            </a:r>
            <a:r>
              <a:rPr lang="ru-RU" sz="2800" dirty="0"/>
              <a:t>блоки кода помещать внутрь функций;</a:t>
            </a:r>
          </a:p>
          <a:p>
            <a:pPr marL="457200" indent="-457200">
              <a:spcAft>
                <a:spcPts val="600"/>
              </a:spcAft>
              <a:buFont typeface="Arial" panose="020B0604020202020204" pitchFamily="34" charset="0"/>
              <a:buChar char="•"/>
            </a:pPr>
            <a:r>
              <a:rPr lang="ru-RU" sz="2800" dirty="0" smtClean="0"/>
              <a:t>использовать строки </a:t>
            </a:r>
            <a:r>
              <a:rPr lang="ru-RU" sz="2800" dirty="0"/>
              <a:t>документации.</a:t>
            </a:r>
          </a:p>
          <a:p>
            <a:pPr marL="342900" lvl="0" indent="-342900">
              <a:spcAft>
                <a:spcPts val="0"/>
              </a:spcAft>
              <a:buSzPts val="1000"/>
              <a:buFont typeface="Arial" panose="020B0604020202020204" pitchFamily="34" charset="0"/>
              <a:buChar char="•"/>
              <a:tabLst>
                <a:tab pos="457200" algn="l"/>
              </a:tabLst>
            </a:pPr>
            <a:endParaRPr lang="ru-RU" sz="24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1587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20427"/>
            <a:ext cx="6906484" cy="1234351"/>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3625223"/>
            <a:ext cx="6021855" cy="1104927"/>
          </a:xfrm>
          <a:prstGeom prst="rect">
            <a:avLst/>
          </a:prstGeom>
        </p:spPr>
      </p:pic>
      <p:pic>
        <p:nvPicPr>
          <p:cNvPr id="7" name="Рисунок 6"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50" y="5048865"/>
            <a:ext cx="3765243" cy="1028754"/>
          </a:xfrm>
          <a:prstGeom prst="rect">
            <a:avLst/>
          </a:prstGeom>
        </p:spPr>
      </p:pic>
      <p:sp>
        <p:nvSpPr>
          <p:cNvPr id="8" name="TextBox 7"/>
          <p:cNvSpPr txBox="1"/>
          <p:nvPr/>
        </p:nvSpPr>
        <p:spPr>
          <a:xfrm>
            <a:off x="0" y="6396335"/>
            <a:ext cx="6724277" cy="461665"/>
          </a:xfrm>
          <a:prstGeom prst="rect">
            <a:avLst/>
          </a:prstGeom>
          <a:noFill/>
        </p:spPr>
        <p:txBody>
          <a:bodyPr wrap="none" rtlCol="0">
            <a:spAutoFit/>
          </a:bodyPr>
          <a:lstStyle/>
          <a:p>
            <a:r>
              <a:rPr lang="en-US" sz="2400" dirty="0" smtClean="0"/>
              <a:t>pass </a:t>
            </a:r>
            <a:r>
              <a:rPr lang="ru-RU" sz="2400" dirty="0" smtClean="0"/>
              <a:t>указывается , если функция ничего не делает</a:t>
            </a:r>
            <a:endParaRPr lang="ru-RU" sz="2400" dirty="0"/>
          </a:p>
        </p:txBody>
      </p:sp>
      <p:pic>
        <p:nvPicPr>
          <p:cNvPr id="9" name="Рисунок 8"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0374" y="3591527"/>
            <a:ext cx="4106997" cy="1104927"/>
          </a:xfrm>
          <a:prstGeom prst="rect">
            <a:avLst/>
          </a:prstGeom>
        </p:spPr>
      </p:pic>
      <p:pic>
        <p:nvPicPr>
          <p:cNvPr id="10" name="Рисунок 9" descr="Вырезка экрана"/>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6422" y="5166899"/>
            <a:ext cx="4581927" cy="972490"/>
          </a:xfrm>
          <a:prstGeom prst="rect">
            <a:avLst/>
          </a:prstGeom>
        </p:spPr>
      </p:pic>
    </p:spTree>
    <p:extLst>
      <p:ext uri="{BB962C8B-B14F-4D97-AF65-F5344CB8AC3E}">
        <p14:creationId xmlns:p14="http://schemas.microsoft.com/office/powerpoint/2010/main" val="34955969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7292"/>
            <a:ext cx="3733800" cy="1616698"/>
          </a:xfrm>
          <a:prstGeom prst="rect">
            <a:avLst/>
          </a:prstGeom>
        </p:spPr>
      </p:pic>
      <p:pic>
        <p:nvPicPr>
          <p:cNvPr id="8" name="Рисунок 7"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405" y="1796258"/>
            <a:ext cx="8004595" cy="3355463"/>
          </a:xfrm>
          <a:prstGeom prst="rect">
            <a:avLst/>
          </a:prstGeom>
        </p:spPr>
      </p:pic>
      <p:pic>
        <p:nvPicPr>
          <p:cNvPr id="3" name="Рисунок 2"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2" y="5450137"/>
            <a:ext cx="7579523" cy="681058"/>
          </a:xfrm>
          <a:prstGeom prst="rect">
            <a:avLst/>
          </a:prstGeom>
        </p:spPr>
      </p:pic>
      <p:pic>
        <p:nvPicPr>
          <p:cNvPr id="4" name="Рисунок 3"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7165" y="4688071"/>
            <a:ext cx="4214835" cy="1443123"/>
          </a:xfrm>
          <a:prstGeom prst="rect">
            <a:avLst/>
          </a:prstGeom>
        </p:spPr>
      </p:pic>
    </p:spTree>
    <p:extLst>
      <p:ext uri="{BB962C8B-B14F-4D97-AF65-F5344CB8AC3E}">
        <p14:creationId xmlns:p14="http://schemas.microsoft.com/office/powerpoint/2010/main" val="35823599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5298"/>
            <a:ext cx="3915212" cy="3378202"/>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250" y="1765298"/>
            <a:ext cx="7524750" cy="3844654"/>
          </a:xfrm>
          <a:prstGeom prst="rect">
            <a:avLst/>
          </a:prstGeom>
        </p:spPr>
      </p:pic>
    </p:spTree>
    <p:extLst>
      <p:ext uri="{BB962C8B-B14F-4D97-AF65-F5344CB8AC3E}">
        <p14:creationId xmlns:p14="http://schemas.microsoft.com/office/powerpoint/2010/main" val="55175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0"/>
            <a:ext cx="11601450" cy="1122363"/>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sp>
        <p:nvSpPr>
          <p:cNvPr id="4" name="Прямоугольник 3"/>
          <p:cNvSpPr/>
          <p:nvPr/>
        </p:nvSpPr>
        <p:spPr>
          <a:xfrm>
            <a:off x="423641" y="1217613"/>
            <a:ext cx="10537500" cy="5262979"/>
          </a:xfrm>
          <a:prstGeom prst="rect">
            <a:avLst/>
          </a:prstGeom>
        </p:spPr>
        <p:txBody>
          <a:bodyPr wrap="none">
            <a:spAutoFit/>
          </a:bodyPr>
          <a:lstStyle/>
          <a:p>
            <a:r>
              <a:rPr lang="ru-RU" sz="2800" b="1" dirty="0" smtClean="0"/>
              <a:t>Позиционные</a:t>
            </a:r>
            <a:r>
              <a:rPr lang="ru-RU" sz="2800" dirty="0" smtClean="0"/>
              <a:t> </a:t>
            </a:r>
            <a:r>
              <a:rPr lang="ru-RU" sz="2800" dirty="0"/>
              <a:t>: указываются простым перечислением</a:t>
            </a:r>
            <a:endParaRPr lang="ru-RU" sz="2800" dirty="0" smtClean="0"/>
          </a:p>
          <a:p>
            <a:r>
              <a:rPr lang="ru-RU" sz="2800" dirty="0" smtClean="0"/>
              <a:t> </a:t>
            </a:r>
          </a:p>
          <a:p>
            <a:endParaRPr lang="ru-RU" sz="2800" dirty="0"/>
          </a:p>
          <a:p>
            <a:endParaRPr lang="ru-RU" sz="2800" dirty="0" smtClean="0"/>
          </a:p>
          <a:p>
            <a:r>
              <a:rPr lang="ru-RU" sz="2800" b="1" dirty="0" smtClean="0"/>
              <a:t>Ключевые</a:t>
            </a:r>
            <a:r>
              <a:rPr lang="ru-RU" sz="2800" dirty="0" smtClean="0"/>
              <a:t> </a:t>
            </a:r>
            <a:r>
              <a:rPr lang="ru-RU" sz="2800" dirty="0"/>
              <a:t>: указываются перечислением </a:t>
            </a:r>
            <a:r>
              <a:rPr lang="ru-RU" sz="2800" dirty="0" smtClean="0"/>
              <a:t>ключ=значение</a:t>
            </a:r>
          </a:p>
          <a:p>
            <a:endParaRPr lang="ru-RU" sz="2800" i="0" dirty="0">
              <a:effectLst/>
            </a:endParaRPr>
          </a:p>
          <a:p>
            <a:endParaRPr lang="ru-RU" sz="2800" dirty="0" smtClean="0"/>
          </a:p>
          <a:p>
            <a:r>
              <a:rPr lang="ru-RU" sz="2800" dirty="0"/>
              <a:t>Позиционные и ключевые аргументы могут быть скомбинированы</a:t>
            </a:r>
            <a:r>
              <a:rPr lang="ru-RU" sz="2800" dirty="0" smtClean="0"/>
              <a:t>.</a:t>
            </a:r>
            <a:endParaRPr lang="en-US" sz="2800" dirty="0" smtClean="0"/>
          </a:p>
          <a:p>
            <a:endParaRPr lang="ru-RU" sz="2800" i="0" dirty="0">
              <a:effectLst/>
            </a:endParaRPr>
          </a:p>
          <a:p>
            <a:r>
              <a:rPr lang="ru-RU" sz="2800" b="1" dirty="0" smtClean="0"/>
              <a:t>Произвольной длины</a:t>
            </a:r>
            <a:r>
              <a:rPr lang="ru-RU" sz="2800" dirty="0" smtClean="0"/>
              <a:t>: </a:t>
            </a:r>
            <a:r>
              <a:rPr lang="ru-RU" sz="2800" dirty="0"/>
              <a:t>указываются </a:t>
            </a:r>
            <a:r>
              <a:rPr lang="ru-RU" sz="2800" dirty="0" smtClean="0"/>
              <a:t>с помощью * и **</a:t>
            </a:r>
            <a:endParaRPr lang="ru-RU" sz="2800" dirty="0"/>
          </a:p>
          <a:p>
            <a:r>
              <a:rPr lang="en-US" sz="2800" i="0" dirty="0" err="1" smtClean="0">
                <a:solidFill>
                  <a:srgbClr val="00B050"/>
                </a:solidFill>
                <a:effectLst/>
                <a:latin typeface="Courier New" panose="02070309020205020404" pitchFamily="49" charset="0"/>
                <a:cs typeface="Courier New" panose="02070309020205020404" pitchFamily="49" charset="0"/>
              </a:rPr>
              <a:t>def</a:t>
            </a:r>
            <a:r>
              <a:rPr lang="en-US" sz="2800" i="0" dirty="0" smtClean="0">
                <a:effectLst/>
                <a:latin typeface="Courier New" panose="02070309020205020404" pitchFamily="49" charset="0"/>
                <a:cs typeface="Courier New" panose="02070309020205020404" pitchFamily="49" charset="0"/>
              </a:rPr>
              <a:t> </a:t>
            </a:r>
            <a:r>
              <a:rPr lang="en-US" sz="2800" i="0" dirty="0" err="1" smtClean="0">
                <a:solidFill>
                  <a:schemeClr val="accent1">
                    <a:lumMod val="75000"/>
                  </a:schemeClr>
                </a:solidFill>
                <a:effectLst/>
                <a:latin typeface="Courier New" panose="02070309020205020404" pitchFamily="49" charset="0"/>
                <a:cs typeface="Courier New" panose="02070309020205020404" pitchFamily="49" charset="0"/>
              </a:rPr>
              <a:t>function_name</a:t>
            </a:r>
            <a:r>
              <a:rPr lang="en-US" sz="2800" i="0" dirty="0" smtClean="0">
                <a:effectLst/>
                <a:latin typeface="Courier New" panose="02070309020205020404" pitchFamily="49" charset="0"/>
                <a:cs typeface="Courier New" panose="02070309020205020404" pitchFamily="49" charset="0"/>
              </a:rPr>
              <a:t>(*</a:t>
            </a:r>
            <a:r>
              <a:rPr lang="en-US" sz="2800" i="0" dirty="0" err="1" smtClean="0">
                <a:effectLst/>
                <a:latin typeface="Courier New" panose="02070309020205020404" pitchFamily="49" charset="0"/>
                <a:cs typeface="Courier New" panose="02070309020205020404" pitchFamily="49" charset="0"/>
              </a:rPr>
              <a:t>args</a:t>
            </a:r>
            <a:r>
              <a:rPr lang="en-US" sz="2800" i="0" dirty="0" smtClean="0">
                <a:effectLst/>
                <a:latin typeface="Courier New" panose="02070309020205020404" pitchFamily="49" charset="0"/>
                <a:cs typeface="Courier New" panose="02070309020205020404" pitchFamily="49" charset="0"/>
              </a:rPr>
              <a:t>, **</a:t>
            </a:r>
            <a:r>
              <a:rPr lang="en-US" sz="2800" i="0" dirty="0" err="1" smtClean="0">
                <a:effectLst/>
                <a:latin typeface="Courier New" panose="02070309020205020404" pitchFamily="49" charset="0"/>
                <a:cs typeface="Courier New" panose="02070309020205020404" pitchFamily="49" charset="0"/>
              </a:rPr>
              <a:t>argsm</a:t>
            </a:r>
            <a:r>
              <a:rPr lang="en-US" sz="2800" i="0" dirty="0" smtClean="0">
                <a:effectLst/>
                <a:latin typeface="Courier New" panose="02070309020205020404" pitchFamily="49" charset="0"/>
                <a:cs typeface="Courier New" panose="02070309020205020404" pitchFamily="49" charset="0"/>
              </a:rPr>
              <a:t>):</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solidFill>
                  <a:srgbClr val="00B050"/>
                </a:solidFill>
                <a:latin typeface="Courier New" panose="02070309020205020404" pitchFamily="49" charset="0"/>
                <a:cs typeface="Courier New" panose="02070309020205020404" pitchFamily="49" charset="0"/>
              </a:rPr>
              <a:t>pass</a:t>
            </a:r>
            <a:endParaRPr lang="ru-RU" sz="2800" i="0" dirty="0">
              <a:solidFill>
                <a:srgbClr val="00B050"/>
              </a:solidFill>
              <a:effectLst/>
              <a:latin typeface="Courier New" panose="02070309020205020404" pitchFamily="49" charset="0"/>
              <a:cs typeface="Courier New" panose="02070309020205020404" pitchFamily="49" charset="0"/>
            </a:endParaRPr>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41" y="1734952"/>
            <a:ext cx="11606434" cy="985684"/>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3476805"/>
            <a:ext cx="11887200" cy="732387"/>
          </a:xfrm>
          <a:prstGeom prst="rect">
            <a:avLst/>
          </a:prstGeom>
        </p:spPr>
      </p:pic>
    </p:spTree>
    <p:extLst>
      <p:ext uri="{BB962C8B-B14F-4D97-AF65-F5344CB8AC3E}">
        <p14:creationId xmlns:p14="http://schemas.microsoft.com/office/powerpoint/2010/main" val="3206397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sp>
        <p:nvSpPr>
          <p:cNvPr id="4" name="Прямоугольник 3"/>
          <p:cNvSpPr/>
          <p:nvPr/>
        </p:nvSpPr>
        <p:spPr>
          <a:xfrm>
            <a:off x="485775" y="1905685"/>
            <a:ext cx="11201400" cy="1892826"/>
          </a:xfrm>
          <a:prstGeom prst="rect">
            <a:avLst/>
          </a:prstGeom>
        </p:spPr>
        <p:txBody>
          <a:bodyPr wrap="square">
            <a:spAutoFit/>
          </a:bodyPr>
          <a:lstStyle/>
          <a:p>
            <a:r>
              <a:rPr lang="ru-RU" sz="2800" dirty="0"/>
              <a:t>Преимущества ключевых параметров:</a:t>
            </a:r>
          </a:p>
          <a:p>
            <a:pPr marL="457200" indent="-457200">
              <a:spcAft>
                <a:spcPts val="600"/>
              </a:spcAft>
              <a:buFont typeface="Arial" panose="020B0604020202020204" pitchFamily="34" charset="0"/>
              <a:buChar char="•"/>
            </a:pPr>
            <a:r>
              <a:rPr lang="ru-RU" sz="2800" dirty="0"/>
              <a:t>нет необходимости отслеживать порядок аргументов;</a:t>
            </a:r>
          </a:p>
          <a:p>
            <a:pPr marL="457200" indent="-457200">
              <a:spcAft>
                <a:spcPts val="600"/>
              </a:spcAft>
              <a:buFont typeface="Arial" panose="020B0604020202020204" pitchFamily="34" charset="0"/>
              <a:buChar char="•"/>
            </a:pPr>
            <a:r>
              <a:rPr lang="ru-RU" sz="2800" dirty="0"/>
              <a:t>у ключевых параметров есть значение по умолчанию, которое можно не передавать.</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5" y="4252421"/>
            <a:ext cx="7149465" cy="1981423"/>
          </a:xfrm>
          <a:prstGeom prst="rect">
            <a:avLst/>
          </a:prstGeom>
        </p:spPr>
      </p:pic>
    </p:spTree>
    <p:extLst>
      <p:ext uri="{BB962C8B-B14F-4D97-AF65-F5344CB8AC3E}">
        <p14:creationId xmlns:p14="http://schemas.microsoft.com/office/powerpoint/2010/main" val="723265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76639"/>
          </a:xfrm>
        </p:spPr>
        <p:txBody>
          <a:bodyPr>
            <a:normAutofit/>
          </a:bodyPr>
          <a:lstStyle/>
          <a:p>
            <a:r>
              <a:rPr lang="ru-RU" dirty="0" smtClean="0"/>
              <a:t>Условный оператор </a:t>
            </a:r>
            <a:r>
              <a:rPr lang="en-US" dirty="0" smtClean="0"/>
              <a:t>if</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1495554"/>
            <a:ext cx="11939404" cy="3175593"/>
          </a:xfrm>
          <a:prstGeom prst="rect">
            <a:avLst/>
          </a:prstGeom>
        </p:spPr>
      </p:pic>
      <p:pic>
        <p:nvPicPr>
          <p:cNvPr id="6" name="Рисунок 5"/>
          <p:cNvPicPr>
            <a:picLocks noChangeAspect="1"/>
          </p:cNvPicPr>
          <p:nvPr/>
        </p:nvPicPr>
        <p:blipFill>
          <a:blip r:embed="rId4"/>
          <a:stretch>
            <a:fillRect/>
          </a:stretch>
        </p:blipFill>
        <p:spPr>
          <a:xfrm>
            <a:off x="152400" y="5096530"/>
            <a:ext cx="7696200" cy="618088"/>
          </a:xfrm>
          <a:prstGeom prst="rect">
            <a:avLst/>
          </a:prstGeom>
        </p:spPr>
      </p:pic>
      <p:sp>
        <p:nvSpPr>
          <p:cNvPr id="7" name="TextBox 6"/>
          <p:cNvSpPr txBox="1"/>
          <p:nvPr/>
        </p:nvSpPr>
        <p:spPr>
          <a:xfrm>
            <a:off x="152400" y="4768984"/>
            <a:ext cx="7412414" cy="523220"/>
          </a:xfrm>
          <a:prstGeom prst="rect">
            <a:avLst/>
          </a:prstGeom>
          <a:noFill/>
        </p:spPr>
        <p:txBody>
          <a:bodyPr wrap="none" rtlCol="0">
            <a:spAutoFit/>
          </a:bodyPr>
          <a:lstStyle/>
          <a:p>
            <a:r>
              <a:rPr lang="ru-RU" sz="2800" dirty="0" smtClean="0"/>
              <a:t>Сокращенный вариант для небольших условий</a:t>
            </a:r>
            <a:endParaRPr lang="ru-RU" sz="2800" dirty="0"/>
          </a:p>
        </p:txBody>
      </p:sp>
      <p:sp>
        <p:nvSpPr>
          <p:cNvPr id="8" name="TextBox 7"/>
          <p:cNvSpPr txBox="1"/>
          <p:nvPr/>
        </p:nvSpPr>
        <p:spPr>
          <a:xfrm>
            <a:off x="152400" y="5714618"/>
            <a:ext cx="8781315" cy="523220"/>
          </a:xfrm>
          <a:prstGeom prst="rect">
            <a:avLst/>
          </a:prstGeom>
          <a:noFill/>
        </p:spPr>
        <p:txBody>
          <a:bodyPr wrap="none" rtlCol="0">
            <a:spAutoFit/>
          </a:bodyPr>
          <a:lstStyle/>
          <a:p>
            <a:r>
              <a:rPr lang="en-US" sz="2800" dirty="0"/>
              <a:t>print("</a:t>
            </a:r>
            <a:r>
              <a:rPr lang="en-US" sz="2800" dirty="0" err="1"/>
              <a:t>Соц</a:t>
            </a:r>
            <a:r>
              <a:rPr lang="en-US" sz="2800" dirty="0"/>
              <a:t>. </a:t>
            </a:r>
            <a:r>
              <a:rPr lang="en-US" sz="2800" dirty="0" err="1"/>
              <a:t>карта</a:t>
            </a:r>
            <a:r>
              <a:rPr lang="en-US" sz="2800" dirty="0"/>
              <a:t>:", "</a:t>
            </a:r>
            <a:r>
              <a:rPr lang="en-US" sz="2800" dirty="0" err="1"/>
              <a:t>Да</a:t>
            </a:r>
            <a:r>
              <a:rPr lang="en-US" sz="2800" dirty="0"/>
              <a:t>" if </a:t>
            </a:r>
            <a:r>
              <a:rPr lang="en-US" sz="2800" dirty="0" err="1"/>
              <a:t>has_social_discount</a:t>
            </a:r>
            <a:r>
              <a:rPr lang="en-US" sz="2800" dirty="0"/>
              <a:t> else "</a:t>
            </a:r>
            <a:r>
              <a:rPr lang="en-US" sz="2800" dirty="0" err="1"/>
              <a:t>Нет</a:t>
            </a:r>
            <a:r>
              <a:rPr lang="en-US" sz="2800" dirty="0"/>
              <a:t>")</a:t>
            </a:r>
            <a:endParaRPr lang="ru-RU" sz="2800" dirty="0"/>
          </a:p>
        </p:txBody>
      </p:sp>
    </p:spTree>
    <p:extLst>
      <p:ext uri="{BB962C8B-B14F-4D97-AF65-F5344CB8AC3E}">
        <p14:creationId xmlns:p14="http://schemas.microsoft.com/office/powerpoint/2010/main" val="32780702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1"/>
            <a:ext cx="11601450" cy="796290"/>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sp>
        <p:nvSpPr>
          <p:cNvPr id="4" name="Прямоугольник 3"/>
          <p:cNvSpPr/>
          <p:nvPr/>
        </p:nvSpPr>
        <p:spPr>
          <a:xfrm>
            <a:off x="400050" y="891541"/>
            <a:ext cx="11201400" cy="954107"/>
          </a:xfrm>
          <a:prstGeom prst="rect">
            <a:avLst/>
          </a:prstGeom>
        </p:spPr>
        <p:txBody>
          <a:bodyPr wrap="square">
            <a:spAutoFit/>
          </a:bodyPr>
          <a:lstStyle/>
          <a:p>
            <a:r>
              <a:rPr lang="ru-RU" sz="2800" dirty="0" smtClean="0">
                <a:solidFill>
                  <a:srgbClr val="404040"/>
                </a:solidFill>
              </a:rPr>
              <a:t>При комбинировании позиционные </a:t>
            </a:r>
            <a:r>
              <a:rPr lang="ru-RU" sz="2800" dirty="0">
                <a:solidFill>
                  <a:srgbClr val="404040"/>
                </a:solidFill>
              </a:rPr>
              <a:t>параметры (и соответствующие аргументы) всегда идут перед </a:t>
            </a:r>
            <a:r>
              <a:rPr lang="ru-RU" sz="2800" dirty="0" smtClean="0">
                <a:solidFill>
                  <a:srgbClr val="404040"/>
                </a:solidFill>
              </a:rPr>
              <a:t>ключевыми в объявлении функции: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 y="1845648"/>
            <a:ext cx="12166575" cy="4280832"/>
          </a:xfrm>
          <a:prstGeom prst="rect">
            <a:avLst/>
          </a:prstGeom>
        </p:spPr>
      </p:pic>
    </p:spTree>
    <p:extLst>
      <p:ext uri="{BB962C8B-B14F-4D97-AF65-F5344CB8AC3E}">
        <p14:creationId xmlns:p14="http://schemas.microsoft.com/office/powerpoint/2010/main" val="1002868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892540" cy="819150"/>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12176244" cy="5303519"/>
          </a:xfrm>
          <a:prstGeom prst="rect">
            <a:avLst/>
          </a:prstGeom>
        </p:spPr>
      </p:pic>
    </p:spTree>
    <p:extLst>
      <p:ext uri="{BB962C8B-B14F-4D97-AF65-F5344CB8AC3E}">
        <p14:creationId xmlns:p14="http://schemas.microsoft.com/office/powerpoint/2010/main" val="18858966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020" y="0"/>
            <a:ext cx="8343900" cy="659130"/>
          </a:xfrm>
        </p:spPr>
        <p:txBody>
          <a:bodyPr>
            <a:normAutofit fontScale="90000"/>
          </a:bodyPr>
          <a:lstStyle/>
          <a:p>
            <a:r>
              <a:rPr lang="ru-RU" dirty="0" smtClean="0"/>
              <a:t>Функции</a:t>
            </a:r>
            <a:r>
              <a:rPr lang="en-US" dirty="0" smtClean="0"/>
              <a:t> </a:t>
            </a:r>
            <a:r>
              <a:rPr lang="ru-RU" dirty="0" smtClean="0"/>
              <a:t>– </a:t>
            </a:r>
            <a:r>
              <a:rPr lang="ru-RU" dirty="0"/>
              <a:t>Параметры/аргументы</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 y="2033440"/>
            <a:ext cx="11825779" cy="4161620"/>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 y="803283"/>
            <a:ext cx="11672544" cy="728337"/>
          </a:xfrm>
          <a:prstGeom prst="rect">
            <a:avLst/>
          </a:prstGeom>
        </p:spPr>
      </p:pic>
    </p:spTree>
    <p:extLst>
      <p:ext uri="{BB962C8B-B14F-4D97-AF65-F5344CB8AC3E}">
        <p14:creationId xmlns:p14="http://schemas.microsoft.com/office/powerpoint/2010/main" val="29628641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1"/>
            <a:ext cx="8435340" cy="613410"/>
          </a:xfrm>
        </p:spPr>
        <p:txBody>
          <a:bodyPr>
            <a:normAutofit fontScale="90000"/>
          </a:bodyPr>
          <a:lstStyle/>
          <a:p>
            <a:r>
              <a:rPr lang="ru-RU" dirty="0" smtClean="0"/>
              <a:t>Функции</a:t>
            </a:r>
            <a:r>
              <a:rPr lang="en-US" dirty="0" smtClean="0"/>
              <a:t> </a:t>
            </a:r>
            <a:r>
              <a:rPr lang="ru-RU" dirty="0" smtClean="0"/>
              <a:t>– </a:t>
            </a:r>
            <a:r>
              <a:rPr lang="ru-RU" dirty="0"/>
              <a:t>Параметры/аргументы</a:t>
            </a:r>
          </a:p>
        </p:txBody>
      </p:sp>
      <p:sp>
        <p:nvSpPr>
          <p:cNvPr id="3" name="Прямоугольник 2"/>
          <p:cNvSpPr/>
          <p:nvPr/>
        </p:nvSpPr>
        <p:spPr>
          <a:xfrm>
            <a:off x="253876" y="734117"/>
            <a:ext cx="7395166" cy="461665"/>
          </a:xfrm>
          <a:prstGeom prst="rect">
            <a:avLst/>
          </a:prstGeom>
        </p:spPr>
        <p:txBody>
          <a:bodyPr wrap="none">
            <a:spAutoFit/>
          </a:bodyPr>
          <a:lstStyle/>
          <a:p>
            <a:r>
              <a:rPr lang="ru-RU" sz="2400" dirty="0"/>
              <a:t>Пример функции со смешанными типами </a:t>
            </a:r>
            <a:r>
              <a:rPr lang="ru-RU" sz="2400" dirty="0" smtClean="0"/>
              <a:t>параметров:</a:t>
            </a:r>
            <a:endParaRPr lang="ru-RU" sz="24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1501"/>
            <a:ext cx="9397696" cy="4944169"/>
          </a:xfrm>
          <a:prstGeom prst="rect">
            <a:avLst/>
          </a:prstGeom>
        </p:spPr>
      </p:pic>
      <p:sp>
        <p:nvSpPr>
          <p:cNvPr id="6" name="Прямоугольник 5"/>
          <p:cNvSpPr/>
          <p:nvPr/>
        </p:nvSpPr>
        <p:spPr>
          <a:xfrm>
            <a:off x="10126980" y="3037284"/>
            <a:ext cx="2065020" cy="2031325"/>
          </a:xfrm>
          <a:prstGeom prst="rect">
            <a:avLst/>
          </a:prstGeom>
        </p:spPr>
        <p:txBody>
          <a:bodyPr wrap="square">
            <a:spAutoFit/>
          </a:bodyPr>
          <a:lstStyle/>
          <a:p>
            <a:r>
              <a:rPr lang="ru-RU" dirty="0">
                <a:solidFill>
                  <a:srgbClr val="040C28"/>
                </a:solidFill>
                <a:latin typeface="Google Sans"/>
              </a:rPr>
              <a:t>функция </a:t>
            </a:r>
            <a:r>
              <a:rPr lang="ru-RU" dirty="0" err="1">
                <a:solidFill>
                  <a:srgbClr val="040C28"/>
                </a:solidFill>
                <a:latin typeface="Google Sans"/>
              </a:rPr>
              <a:t>input</a:t>
            </a:r>
            <a:r>
              <a:rPr lang="ru-RU" dirty="0">
                <a:solidFill>
                  <a:srgbClr val="040C28"/>
                </a:solidFill>
                <a:latin typeface="Google Sans"/>
              </a:rPr>
              <a:t>()</a:t>
            </a:r>
            <a:r>
              <a:rPr lang="ru-RU" dirty="0">
                <a:solidFill>
                  <a:srgbClr val="4D5156"/>
                </a:solidFill>
                <a:latin typeface="Google Sans"/>
              </a:rPr>
              <a:t> . </a:t>
            </a:r>
            <a:r>
              <a:rPr lang="ru-RU" dirty="0" smtClean="0">
                <a:solidFill>
                  <a:srgbClr val="4D5156"/>
                </a:solidFill>
                <a:latin typeface="Google Sans"/>
              </a:rPr>
              <a:t> позволяет </a:t>
            </a:r>
            <a:r>
              <a:rPr lang="ru-RU" dirty="0">
                <a:solidFill>
                  <a:srgbClr val="4D5156"/>
                </a:solidFill>
                <a:latin typeface="Google Sans"/>
              </a:rPr>
              <a:t>пользователю ввести произвольные данные с клавиатуры</a:t>
            </a:r>
            <a:endParaRPr lang="ru-RU" dirty="0"/>
          </a:p>
        </p:txBody>
      </p:sp>
      <p:sp>
        <p:nvSpPr>
          <p:cNvPr id="7" name="Rectangle 1"/>
          <p:cNvSpPr>
            <a:spLocks noChangeArrowheads="1"/>
          </p:cNvSpPr>
          <p:nvPr/>
        </p:nvSpPr>
        <p:spPr bwMode="auto">
          <a:xfrm rot="10800000" flipV="1">
            <a:off x="10126980" y="95251"/>
            <a:ext cx="206502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1" u="none" strike="noStrike" cap="none" normalizeH="0" baseline="0" dirty="0" smtClean="0">
                <a:ln>
                  <a:noFill/>
                </a:ln>
                <a:solidFill>
                  <a:srgbClr val="408080"/>
                </a:solidFill>
                <a:effectLst/>
                <a:latin typeface="SFMono-Regular"/>
              </a:rPr>
              <a:t>выдает запрос и</a:t>
            </a:r>
            <a:r>
              <a:rPr kumimoji="0" lang="ru-RU" altLang="ru-RU" sz="1600" b="0" i="0" u="none" strike="noStrike" cap="none" normalizeH="0" baseline="0" dirty="0" smtClean="0">
                <a:ln>
                  <a:noFill/>
                </a:ln>
                <a:solidFill>
                  <a:srgbClr val="404040"/>
                </a:solidFill>
                <a:effectLst/>
                <a:latin typeface="SFMono-Regular"/>
              </a:rPr>
              <a:t> </a:t>
            </a:r>
            <a:r>
              <a:rPr kumimoji="0" lang="ru-RU" altLang="ru-RU" sz="1600" b="0" i="1" u="none" strike="noStrike" cap="none" normalizeH="0" baseline="0" dirty="0" smtClean="0">
                <a:ln>
                  <a:noFill/>
                </a:ln>
                <a:solidFill>
                  <a:srgbClr val="408080"/>
                </a:solidFill>
                <a:effectLst/>
                <a:latin typeface="SFMono-Regular"/>
              </a:rPr>
              <a:t>возвращает: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1" u="none" strike="noStrike" cap="none" normalizeH="0" baseline="0" dirty="0" err="1" smtClean="0">
                <a:ln>
                  <a:noFill/>
                </a:ln>
                <a:solidFill>
                  <a:srgbClr val="408080"/>
                </a:solidFill>
                <a:effectLst/>
                <a:latin typeface="SFMono-Regular"/>
              </a:rPr>
              <a:t>True</a:t>
            </a:r>
            <a:r>
              <a:rPr kumimoji="0" lang="ru-RU" altLang="ru-RU" sz="1600" b="0" i="1" u="none" strike="noStrike" cap="none" normalizeH="0" baseline="0" dirty="0" smtClean="0">
                <a:ln>
                  <a:noFill/>
                </a:ln>
                <a:solidFill>
                  <a:srgbClr val="408080"/>
                </a:solidFill>
                <a:effectLst/>
                <a:latin typeface="SFMono-Regular"/>
              </a:rPr>
              <a:t> в случае положительного ответа,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1" u="none" strike="noStrike" cap="none" normalizeH="0" baseline="0" dirty="0" err="1" smtClean="0">
                <a:ln>
                  <a:noFill/>
                </a:ln>
                <a:solidFill>
                  <a:srgbClr val="408080"/>
                </a:solidFill>
                <a:effectLst/>
                <a:latin typeface="SFMono-Regular"/>
              </a:rPr>
              <a:t>False</a:t>
            </a:r>
            <a:r>
              <a:rPr kumimoji="0" lang="ru-RU" altLang="ru-RU" sz="1600" b="0" i="1" u="none" strike="noStrike" cap="none" normalizeH="0" baseline="0" dirty="0" smtClean="0">
                <a:ln>
                  <a:noFill/>
                </a:ln>
                <a:solidFill>
                  <a:srgbClr val="408080"/>
                </a:solidFill>
                <a:effectLst/>
                <a:latin typeface="SFMono-Regular"/>
              </a:rPr>
              <a:t> в случае отрицательного ответа и если не получает ответ за [</a:t>
            </a:r>
            <a:r>
              <a:rPr kumimoji="0" lang="ru-RU" altLang="ru-RU" sz="1600" b="0" i="1" u="none" strike="noStrike" cap="none" normalizeH="0" baseline="0" dirty="0" err="1" smtClean="0">
                <a:ln>
                  <a:noFill/>
                </a:ln>
                <a:solidFill>
                  <a:srgbClr val="408080"/>
                </a:solidFill>
                <a:effectLst/>
                <a:latin typeface="SFMono-Regular"/>
              </a:rPr>
              <a:t>retries</a:t>
            </a:r>
            <a:r>
              <a:rPr kumimoji="0" lang="ru-RU" altLang="ru-RU" sz="1600" b="0" i="1" u="none" strike="noStrike" cap="none" normalizeH="0" baseline="0" dirty="0" smtClean="0">
                <a:ln>
                  <a:noFill/>
                </a:ln>
                <a:solidFill>
                  <a:srgbClr val="408080"/>
                </a:solidFill>
                <a:effectLst/>
                <a:latin typeface="SFMono-Regular"/>
              </a:rPr>
              <a:t>] попыток</a:t>
            </a:r>
            <a:r>
              <a:rPr kumimoji="0" lang="ru-RU" altLang="ru-RU" sz="1600" b="0" i="0" u="none" strike="noStrike" cap="none" normalizeH="0" baseline="0" dirty="0" smtClean="0">
                <a:ln>
                  <a:noFill/>
                </a:ln>
                <a:solidFill>
                  <a:schemeClr val="tx1"/>
                </a:solidFill>
                <a:effectLst/>
              </a:rPr>
              <a:t> </a:t>
            </a:r>
            <a:endParaRPr kumimoji="0" lang="ru-RU" altLang="ru-RU" sz="1600" b="0" i="0" u="none" strike="noStrike" cap="none" normalizeH="0" baseline="0" dirty="0" smtClean="0">
              <a:ln>
                <a:noFill/>
              </a:ln>
              <a:solidFill>
                <a:schemeClr val="tx1"/>
              </a:solidFill>
              <a:effectLst/>
              <a:latin typeface="Arial" panose="020B0604020202020204" pitchFamily="34" charset="0"/>
            </a:endParaRPr>
          </a:p>
        </p:txBody>
      </p:sp>
      <p:pic>
        <p:nvPicPr>
          <p:cNvPr id="8" name="Рисунок 7"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6873" y="5068609"/>
            <a:ext cx="2305127" cy="1232050"/>
          </a:xfrm>
          <a:prstGeom prst="rect">
            <a:avLst/>
          </a:prstGeom>
        </p:spPr>
      </p:pic>
    </p:spTree>
    <p:extLst>
      <p:ext uri="{BB962C8B-B14F-4D97-AF65-F5344CB8AC3E}">
        <p14:creationId xmlns:p14="http://schemas.microsoft.com/office/powerpoint/2010/main" val="22661400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1"/>
            <a:ext cx="8435340" cy="613410"/>
          </a:xfrm>
        </p:spPr>
        <p:txBody>
          <a:bodyPr>
            <a:normAutofit fontScale="90000"/>
          </a:bodyPr>
          <a:lstStyle/>
          <a:p>
            <a:r>
              <a:rPr lang="ru-RU" dirty="0" smtClean="0"/>
              <a:t>Функции</a:t>
            </a:r>
            <a:r>
              <a:rPr lang="en-US" dirty="0" smtClean="0"/>
              <a:t> </a:t>
            </a:r>
            <a:r>
              <a:rPr lang="ru-RU" dirty="0" smtClean="0"/>
              <a:t>– </a:t>
            </a:r>
            <a:r>
              <a:rPr lang="ru-RU" dirty="0"/>
              <a:t>Параметры/аргументы</a:t>
            </a:r>
          </a:p>
        </p:txBody>
      </p:sp>
      <p:sp>
        <p:nvSpPr>
          <p:cNvPr id="3" name="Прямоугольник 2"/>
          <p:cNvSpPr/>
          <p:nvPr/>
        </p:nvSpPr>
        <p:spPr>
          <a:xfrm>
            <a:off x="253876" y="523995"/>
            <a:ext cx="5600572" cy="369332"/>
          </a:xfrm>
          <a:prstGeom prst="rect">
            <a:avLst/>
          </a:prstGeom>
        </p:spPr>
        <p:txBody>
          <a:bodyPr wrap="none">
            <a:spAutoFit/>
          </a:bodyPr>
          <a:lstStyle/>
          <a:p>
            <a:r>
              <a:rPr lang="ru-RU" dirty="0"/>
              <a:t>Пример функции со смешанными типами </a:t>
            </a:r>
            <a:r>
              <a:rPr lang="ru-RU" dirty="0" smtClean="0"/>
              <a:t>параметров:</a:t>
            </a:r>
            <a:endParaRPr lang="ru-RU" dirty="0"/>
          </a:p>
        </p:txBody>
      </p:sp>
      <p:pic>
        <p:nvPicPr>
          <p:cNvPr id="9" name="Рисунок 8"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 y="847607"/>
            <a:ext cx="8663940" cy="5964673"/>
          </a:xfrm>
          <a:prstGeom prst="rect">
            <a:avLst/>
          </a:prstGeom>
        </p:spPr>
      </p:pic>
    </p:spTree>
    <p:extLst>
      <p:ext uri="{BB962C8B-B14F-4D97-AF65-F5344CB8AC3E}">
        <p14:creationId xmlns:p14="http://schemas.microsoft.com/office/powerpoint/2010/main" val="30804842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0"/>
            <a:ext cx="11601450" cy="1122363"/>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sp>
        <p:nvSpPr>
          <p:cNvPr id="4" name="Прямоугольник 3"/>
          <p:cNvSpPr/>
          <p:nvPr/>
        </p:nvSpPr>
        <p:spPr>
          <a:xfrm>
            <a:off x="200025" y="1618799"/>
            <a:ext cx="11401425" cy="3970318"/>
          </a:xfrm>
          <a:prstGeom prst="rect">
            <a:avLst/>
          </a:prstGeom>
        </p:spPr>
        <p:txBody>
          <a:bodyPr wrap="square">
            <a:spAutoFit/>
          </a:bodyPr>
          <a:lstStyle/>
          <a:p>
            <a:r>
              <a:rPr lang="ru-RU" sz="2800" b="1" dirty="0"/>
              <a:t>Аргументы </a:t>
            </a:r>
            <a:r>
              <a:rPr lang="ru-RU" sz="2800" b="1" dirty="0" smtClean="0"/>
              <a:t>произвольной </a:t>
            </a:r>
            <a:r>
              <a:rPr lang="ru-RU" sz="2800" b="1" dirty="0"/>
              <a:t>длины </a:t>
            </a:r>
            <a:r>
              <a:rPr lang="ru-RU" sz="2800" dirty="0" smtClean="0"/>
              <a:t>используют</a:t>
            </a:r>
            <a:r>
              <a:rPr lang="ru-RU" sz="2800" b="1" dirty="0" smtClean="0"/>
              <a:t> </a:t>
            </a:r>
            <a:r>
              <a:rPr lang="ru-RU" sz="2800" dirty="0" smtClean="0"/>
              <a:t>механизм  </a:t>
            </a:r>
            <a:r>
              <a:rPr lang="ru-RU" sz="2800" b="1" dirty="0" smtClean="0"/>
              <a:t>упаковки </a:t>
            </a:r>
            <a:r>
              <a:rPr lang="ru-RU" sz="2800" b="1" dirty="0"/>
              <a:t>аргументов</a:t>
            </a:r>
            <a:r>
              <a:rPr lang="ru-RU" sz="2800" dirty="0"/>
              <a:t>, указав при объявлении параметра в функции один из двух символов: * или ** </a:t>
            </a:r>
            <a:r>
              <a:rPr lang="ru-RU" sz="2800" b="1" dirty="0" smtClean="0"/>
              <a:t>:</a:t>
            </a:r>
          </a:p>
          <a:p>
            <a:endParaRPr lang="ru-RU" sz="2800" dirty="0" smtClean="0"/>
          </a:p>
          <a:p>
            <a:r>
              <a:rPr lang="ru-RU" sz="2800" dirty="0" smtClean="0"/>
              <a:t>*  –  </a:t>
            </a:r>
            <a:r>
              <a:rPr lang="ru-RU" sz="2800" dirty="0"/>
              <a:t>все позиционные аргументы начиная с этой позиции и до конца будут собраны в кортеж;</a:t>
            </a:r>
          </a:p>
          <a:p>
            <a:endParaRPr lang="ru-RU" sz="2800" dirty="0"/>
          </a:p>
          <a:p>
            <a:r>
              <a:rPr lang="ru-RU" sz="2800" dirty="0" smtClean="0"/>
              <a:t>**  –  все </a:t>
            </a:r>
            <a:r>
              <a:rPr lang="ru-RU" sz="2800" dirty="0"/>
              <a:t>ключевые аргументы начиная с этой позиции и до конца будут собраны в словарь.</a:t>
            </a:r>
          </a:p>
        </p:txBody>
      </p:sp>
      <p:sp>
        <p:nvSpPr>
          <p:cNvPr id="3" name="Прямоугольник 2"/>
          <p:cNvSpPr/>
          <p:nvPr/>
        </p:nvSpPr>
        <p:spPr>
          <a:xfrm>
            <a:off x="102870" y="5990303"/>
            <a:ext cx="11906250" cy="369332"/>
          </a:xfrm>
          <a:prstGeom prst="rect">
            <a:avLst/>
          </a:prstGeom>
        </p:spPr>
        <p:txBody>
          <a:bodyPr wrap="square">
            <a:spAutoFit/>
          </a:bodyPr>
          <a:lstStyle/>
          <a:p>
            <a:r>
              <a:rPr lang="ru-RU" dirty="0" smtClean="0"/>
              <a:t>Пример: функция</a:t>
            </a:r>
            <a:r>
              <a:rPr lang="ru-RU" dirty="0"/>
              <a:t> </a:t>
            </a:r>
            <a:r>
              <a:rPr lang="ru-RU" dirty="0" err="1">
                <a:hlinkClick r:id="rId3" tooltip="print"/>
              </a:rPr>
              <a:t>print</a:t>
            </a:r>
            <a:r>
              <a:rPr lang="ru-RU" dirty="0">
                <a:hlinkClick r:id="rId3" tooltip="print"/>
              </a:rPr>
              <a:t>()</a:t>
            </a:r>
            <a:r>
              <a:rPr lang="ru-RU" dirty="0"/>
              <a:t>, которая может принимать на печать различное количество объектов и выводить их на экран</a:t>
            </a:r>
          </a:p>
        </p:txBody>
      </p:sp>
    </p:spTree>
    <p:extLst>
      <p:ext uri="{BB962C8B-B14F-4D97-AF65-F5344CB8AC3E}">
        <p14:creationId xmlns:p14="http://schemas.microsoft.com/office/powerpoint/2010/main" val="3105888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sp>
        <p:nvSpPr>
          <p:cNvPr id="4" name="Прямоугольник 3"/>
          <p:cNvSpPr/>
          <p:nvPr/>
        </p:nvSpPr>
        <p:spPr>
          <a:xfrm>
            <a:off x="485775" y="1905685"/>
            <a:ext cx="11201400" cy="523220"/>
          </a:xfrm>
          <a:prstGeom prst="rect">
            <a:avLst/>
          </a:prstGeom>
        </p:spPr>
        <p:txBody>
          <a:bodyPr wrap="square">
            <a:spAutoFit/>
          </a:bodyPr>
          <a:lstStyle/>
          <a:p>
            <a:r>
              <a:rPr lang="ru-RU" sz="2800" b="1" dirty="0" smtClean="0"/>
              <a:t>аргументы </a:t>
            </a:r>
            <a:r>
              <a:rPr lang="ru-RU" sz="2800" b="1" dirty="0"/>
              <a:t>с помощью </a:t>
            </a:r>
            <a:r>
              <a:rPr lang="ru-RU" sz="2800" b="1" dirty="0" smtClean="0"/>
              <a:t>*</a:t>
            </a:r>
            <a:endParaRPr lang="ru-RU" sz="2800" dirty="0"/>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76437"/>
          <a:stretch/>
        </p:blipFill>
        <p:spPr>
          <a:xfrm>
            <a:off x="285750" y="2428905"/>
            <a:ext cx="8402089" cy="781050"/>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3928395"/>
            <a:ext cx="11678398" cy="1691355"/>
          </a:xfrm>
          <a:prstGeom prst="rect">
            <a:avLst/>
          </a:prstGeom>
        </p:spPr>
      </p:pic>
      <p:sp>
        <p:nvSpPr>
          <p:cNvPr id="3" name="Прямоугольник 2"/>
          <p:cNvSpPr/>
          <p:nvPr/>
        </p:nvSpPr>
        <p:spPr>
          <a:xfrm>
            <a:off x="211829" y="5969304"/>
            <a:ext cx="10120892" cy="369332"/>
          </a:xfrm>
          <a:prstGeom prst="rect">
            <a:avLst/>
          </a:prstGeom>
        </p:spPr>
        <p:txBody>
          <a:bodyPr wrap="square">
            <a:spAutoFit/>
          </a:bodyPr>
          <a:lstStyle/>
          <a:p>
            <a:r>
              <a:rPr lang="ru-RU" dirty="0" err="1"/>
              <a:t>args</a:t>
            </a:r>
            <a:r>
              <a:rPr lang="ru-RU" dirty="0"/>
              <a:t> является кортежем параметров, который был создан из аргументов, переданных в функцию</a:t>
            </a:r>
          </a:p>
        </p:txBody>
      </p:sp>
    </p:spTree>
    <p:extLst>
      <p:ext uri="{BB962C8B-B14F-4D97-AF65-F5344CB8AC3E}">
        <p14:creationId xmlns:p14="http://schemas.microsoft.com/office/powerpoint/2010/main" val="4146971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1"/>
            <a:ext cx="11601450" cy="773430"/>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sp>
        <p:nvSpPr>
          <p:cNvPr id="4" name="Прямоугольник 3"/>
          <p:cNvSpPr/>
          <p:nvPr/>
        </p:nvSpPr>
        <p:spPr>
          <a:xfrm>
            <a:off x="253023" y="868681"/>
            <a:ext cx="11201400" cy="523220"/>
          </a:xfrm>
          <a:prstGeom prst="rect">
            <a:avLst/>
          </a:prstGeom>
        </p:spPr>
        <p:txBody>
          <a:bodyPr wrap="square">
            <a:spAutoFit/>
          </a:bodyPr>
          <a:lstStyle/>
          <a:p>
            <a:r>
              <a:rPr lang="ru-RU" sz="2800" b="1" dirty="0" smtClean="0"/>
              <a:t>аргументы </a:t>
            </a:r>
            <a:r>
              <a:rPr lang="ru-RU" sz="2800" b="1" dirty="0"/>
              <a:t>с помощью </a:t>
            </a:r>
            <a:r>
              <a:rPr lang="ru-RU" sz="2800" b="1" dirty="0" smtClean="0"/>
              <a:t>*</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23" y="1590294"/>
            <a:ext cx="10903685" cy="1979718"/>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1" y="3768405"/>
            <a:ext cx="11666904" cy="1395453"/>
          </a:xfrm>
          <a:prstGeom prst="rect">
            <a:avLst/>
          </a:prstGeom>
        </p:spPr>
      </p:pic>
      <p:sp>
        <p:nvSpPr>
          <p:cNvPr id="5" name="Прямоугольник 4"/>
          <p:cNvSpPr/>
          <p:nvPr/>
        </p:nvSpPr>
        <p:spPr>
          <a:xfrm>
            <a:off x="20271" y="5823405"/>
            <a:ext cx="11978640" cy="646331"/>
          </a:xfrm>
          <a:prstGeom prst="rect">
            <a:avLst/>
          </a:prstGeom>
        </p:spPr>
        <p:txBody>
          <a:bodyPr wrap="square">
            <a:spAutoFit/>
          </a:bodyPr>
          <a:lstStyle/>
          <a:p>
            <a:r>
              <a:rPr lang="ru-RU" dirty="0"/>
              <a:t>Если в вашей функции имеются также обязательные позиционные аргументы, *</a:t>
            </a:r>
            <a:r>
              <a:rPr lang="ru-RU" dirty="0" err="1"/>
              <a:t>args</a:t>
            </a:r>
            <a:r>
              <a:rPr lang="ru-RU" dirty="0"/>
              <a:t> отправится в конец списка и получит все остальные аргументы  </a:t>
            </a:r>
          </a:p>
        </p:txBody>
      </p:sp>
    </p:spTree>
    <p:extLst>
      <p:ext uri="{BB962C8B-B14F-4D97-AF65-F5344CB8AC3E}">
        <p14:creationId xmlns:p14="http://schemas.microsoft.com/office/powerpoint/2010/main" val="34780453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0"/>
            <a:ext cx="11601450" cy="722897"/>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sp>
        <p:nvSpPr>
          <p:cNvPr id="4" name="Прямоугольник 3"/>
          <p:cNvSpPr/>
          <p:nvPr/>
        </p:nvSpPr>
        <p:spPr>
          <a:xfrm>
            <a:off x="485774" y="1298126"/>
            <a:ext cx="11201400" cy="523220"/>
          </a:xfrm>
          <a:prstGeom prst="rect">
            <a:avLst/>
          </a:prstGeom>
        </p:spPr>
        <p:txBody>
          <a:bodyPr wrap="square">
            <a:spAutoFit/>
          </a:bodyPr>
          <a:lstStyle/>
          <a:p>
            <a:r>
              <a:rPr lang="ru-RU" sz="2800" b="1" dirty="0" smtClean="0"/>
              <a:t>аргументы </a:t>
            </a:r>
            <a:r>
              <a:rPr lang="ru-RU" sz="2800" b="1" dirty="0"/>
              <a:t>с помощью </a:t>
            </a:r>
            <a:r>
              <a:rPr lang="ru-RU" sz="2800" b="1" dirty="0" smtClean="0"/>
              <a:t>**</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4" y="2238076"/>
            <a:ext cx="11517663" cy="1170050"/>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42" y="4021583"/>
            <a:ext cx="11793548" cy="608105"/>
          </a:xfrm>
          <a:prstGeom prst="rect">
            <a:avLst/>
          </a:prstGeom>
        </p:spPr>
      </p:pic>
      <p:sp>
        <p:nvSpPr>
          <p:cNvPr id="6" name="Прямоугольник 5"/>
          <p:cNvSpPr/>
          <p:nvPr/>
        </p:nvSpPr>
        <p:spPr>
          <a:xfrm>
            <a:off x="168442" y="5713639"/>
            <a:ext cx="11614986" cy="646331"/>
          </a:xfrm>
          <a:prstGeom prst="rect">
            <a:avLst/>
          </a:prstGeom>
        </p:spPr>
        <p:txBody>
          <a:bodyPr wrap="square">
            <a:spAutoFit/>
          </a:bodyPr>
          <a:lstStyle/>
          <a:p>
            <a:r>
              <a:rPr lang="ru-RU" dirty="0"/>
              <a:t>Внутри функции </a:t>
            </a:r>
            <a:r>
              <a:rPr lang="ru-RU" dirty="0" err="1"/>
              <a:t>kwargs</a:t>
            </a:r>
            <a:r>
              <a:rPr lang="ru-RU" dirty="0"/>
              <a:t> является словарем</a:t>
            </a:r>
            <a:r>
              <a:rPr lang="ru-RU" dirty="0" smtClean="0"/>
              <a:t>. </a:t>
            </a:r>
            <a:r>
              <a:rPr lang="ru-RU" dirty="0"/>
              <a:t>Если вы используете позиционные аргументы и аргументы — ключевые слова (*</a:t>
            </a:r>
            <a:r>
              <a:rPr lang="ru-RU" dirty="0" err="1"/>
              <a:t>args</a:t>
            </a:r>
            <a:r>
              <a:rPr lang="ru-RU" dirty="0"/>
              <a:t> и **</a:t>
            </a:r>
            <a:r>
              <a:rPr lang="ru-RU" dirty="0" err="1"/>
              <a:t>kwargs</a:t>
            </a:r>
            <a:r>
              <a:rPr lang="ru-RU" dirty="0"/>
              <a:t>), они должны следовать в этом же порядке. </a:t>
            </a:r>
          </a:p>
        </p:txBody>
      </p:sp>
    </p:spTree>
    <p:extLst>
      <p:ext uri="{BB962C8B-B14F-4D97-AF65-F5344CB8AC3E}">
        <p14:creationId xmlns:p14="http://schemas.microsoft.com/office/powerpoint/2010/main" val="30061269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0"/>
            <a:ext cx="11601450" cy="722897"/>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 y="772427"/>
            <a:ext cx="9783404" cy="6039853"/>
          </a:xfrm>
          <a:prstGeom prst="rect">
            <a:avLst/>
          </a:prstGeom>
        </p:spPr>
      </p:pic>
      <p:pic>
        <p:nvPicPr>
          <p:cNvPr id="8" name="Рисунок 7"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9124" y="456698"/>
            <a:ext cx="2275280" cy="2544279"/>
          </a:xfrm>
          <a:prstGeom prst="rect">
            <a:avLst/>
          </a:prstGeom>
        </p:spPr>
      </p:pic>
      <p:sp>
        <p:nvSpPr>
          <p:cNvPr id="10" name="Прямоугольник 9"/>
          <p:cNvSpPr/>
          <p:nvPr/>
        </p:nvSpPr>
        <p:spPr>
          <a:xfrm>
            <a:off x="10195560" y="3423196"/>
            <a:ext cx="1639884" cy="2862322"/>
          </a:xfrm>
          <a:prstGeom prst="rect">
            <a:avLst/>
          </a:prstGeom>
        </p:spPr>
        <p:txBody>
          <a:bodyPr wrap="square">
            <a:spAutoFit/>
          </a:bodyPr>
          <a:lstStyle/>
          <a:p>
            <a:r>
              <a:rPr lang="ru-RU" dirty="0"/>
              <a:t>При упаковке аргументов все переданные позиционные аргументы</a:t>
            </a:r>
          </a:p>
          <a:p>
            <a:r>
              <a:rPr lang="ru-RU" dirty="0" smtClean="0"/>
              <a:t>собраны </a:t>
            </a:r>
            <a:r>
              <a:rPr lang="ru-RU" dirty="0"/>
              <a:t>в кортеж '</a:t>
            </a:r>
            <a:r>
              <a:rPr lang="ru-RU" dirty="0" err="1"/>
              <a:t>order</a:t>
            </a:r>
            <a:r>
              <a:rPr lang="ru-RU" dirty="0"/>
              <a:t>', а ключевые - в словарь '</a:t>
            </a:r>
            <a:r>
              <a:rPr lang="ru-RU" dirty="0" err="1"/>
              <a:t>info</a:t>
            </a:r>
            <a:r>
              <a:rPr lang="ru-RU" dirty="0"/>
              <a:t>'</a:t>
            </a:r>
          </a:p>
        </p:txBody>
      </p:sp>
    </p:spTree>
    <p:extLst>
      <p:ext uri="{BB962C8B-B14F-4D97-AF65-F5344CB8AC3E}">
        <p14:creationId xmlns:p14="http://schemas.microsoft.com/office/powerpoint/2010/main" val="3707725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Условный оператор </a:t>
            </a:r>
            <a:r>
              <a:rPr lang="en-US" dirty="0" smtClean="0"/>
              <a:t>if</a:t>
            </a:r>
            <a:endParaRPr lang="ru-RU" dirty="0"/>
          </a:p>
        </p:txBody>
      </p:sp>
      <p:sp>
        <p:nvSpPr>
          <p:cNvPr id="3" name="Прямоугольник 2"/>
          <p:cNvSpPr/>
          <p:nvPr/>
        </p:nvSpPr>
        <p:spPr>
          <a:xfrm>
            <a:off x="230505" y="2381250"/>
            <a:ext cx="11791950" cy="3046988"/>
          </a:xfrm>
          <a:prstGeom prst="rect">
            <a:avLst/>
          </a:prstGeom>
        </p:spPr>
        <p:txBody>
          <a:bodyPr wrap="square">
            <a:spAutoFit/>
          </a:bodyPr>
          <a:lstStyle/>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ea typeface="Times New Roman" panose="02020603050405020304" pitchFamily="18" charset="0"/>
                <a:cs typeface="Courier New" panose="02070309020205020404" pitchFamily="49" charset="0"/>
              </a:rPr>
              <a:t>elif</a:t>
            </a:r>
            <a:r>
              <a:rPr lang="ru-RU" sz="3200" dirty="0">
                <a:solidFill>
                  <a:srgbClr val="182026"/>
                </a:solidFill>
                <a:ea typeface="Times New Roman" panose="02020603050405020304" pitchFamily="18" charset="0"/>
                <a:cs typeface="Courier New" panose="02070309020205020404" pitchFamily="49" charset="0"/>
              </a:rPr>
              <a:t> </a:t>
            </a:r>
            <a:r>
              <a:rPr lang="ru-RU" sz="3200" dirty="0" err="1">
                <a:solidFill>
                  <a:srgbClr val="182026"/>
                </a:solidFill>
                <a:ea typeface="Times New Roman" panose="02020603050405020304" pitchFamily="18" charset="0"/>
                <a:cs typeface="Courier New" panose="02070309020205020404" pitchFamily="49" charset="0"/>
              </a:rPr>
              <a:t>condition</a:t>
            </a:r>
            <a:r>
              <a:rPr lang="ru-RU" sz="3200" dirty="0">
                <a:solidFill>
                  <a:srgbClr val="182026"/>
                </a:solidFill>
                <a:ea typeface="Times New Roman" panose="02020603050405020304" pitchFamily="18" charset="0"/>
                <a:cs typeface="Courier New" panose="02070309020205020404" pitchFamily="49" charset="0"/>
              </a:rPr>
              <a:t>: - не обязателен</a:t>
            </a:r>
          </a:p>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ea typeface="Times New Roman" panose="02020603050405020304" pitchFamily="18" charset="0"/>
                <a:cs typeface="Courier New" panose="02070309020205020404" pitchFamily="49" charset="0"/>
              </a:rPr>
              <a:t>else</a:t>
            </a:r>
            <a:r>
              <a:rPr lang="ru-RU" sz="3200" dirty="0">
                <a:solidFill>
                  <a:srgbClr val="182026"/>
                </a:solidFill>
                <a:ea typeface="Times New Roman" panose="02020603050405020304" pitchFamily="18" charset="0"/>
                <a:cs typeface="Courier New" panose="02070309020205020404" pitchFamily="49" charset="0"/>
              </a:rPr>
              <a:t>: - не обязателен</a:t>
            </a:r>
          </a:p>
          <a:p>
            <a:pPr marL="342900" lvl="0" indent="-342900">
              <a:spcAft>
                <a:spcPts val="0"/>
              </a:spcAft>
              <a:buSzPts val="1000"/>
              <a:buFont typeface="Symbol" panose="05050102010706020507" pitchFamily="18" charset="2"/>
              <a:buChar char=""/>
              <a:tabLst>
                <a:tab pos="457200" algn="l"/>
              </a:tabLst>
            </a:pPr>
            <a:r>
              <a:rPr lang="ru-RU" sz="3200" dirty="0">
                <a:solidFill>
                  <a:srgbClr val="182026"/>
                </a:solidFill>
                <a:ea typeface="Times New Roman" panose="02020603050405020304" pitchFamily="18" charset="0"/>
                <a:cs typeface="Courier New" panose="02070309020205020404" pitchFamily="49" charset="0"/>
              </a:rPr>
              <a:t>Составные многострочные условия можно заключать в скобки.</a:t>
            </a:r>
          </a:p>
          <a:p>
            <a:pPr marL="342900" lvl="0" indent="-342900">
              <a:spcAft>
                <a:spcPts val="0"/>
              </a:spcAft>
              <a:buSzPts val="1000"/>
              <a:buFont typeface="Symbol" panose="05050102010706020507" pitchFamily="18" charset="2"/>
              <a:buChar char=""/>
              <a:tabLst>
                <a:tab pos="457200" algn="l"/>
              </a:tabLst>
            </a:pPr>
            <a:r>
              <a:rPr lang="ru-RU" sz="3200" dirty="0">
                <a:solidFill>
                  <a:srgbClr val="182026"/>
                </a:solidFill>
                <a:ea typeface="Times New Roman" panose="02020603050405020304" pitchFamily="18" charset="0"/>
                <a:cs typeface="Courier New" panose="02070309020205020404" pitchFamily="49" charset="0"/>
              </a:rPr>
              <a:t>Сложные условия лучше заносить в переменные и проверять их.</a:t>
            </a:r>
          </a:p>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ea typeface="Times New Roman" panose="02020603050405020304" pitchFamily="18" charset="0"/>
                <a:cs typeface="Courier New" panose="02070309020205020404" pitchFamily="49" charset="0"/>
              </a:rPr>
              <a:t>Switch</a:t>
            </a:r>
            <a:r>
              <a:rPr lang="ru-RU" sz="3200" dirty="0">
                <a:solidFill>
                  <a:srgbClr val="182026"/>
                </a:solidFill>
                <a:ea typeface="Times New Roman" panose="02020603050405020304" pitchFamily="18" charset="0"/>
                <a:cs typeface="Courier New" panose="02070309020205020404" pitchFamily="49" charset="0"/>
              </a:rPr>
              <a:t> </a:t>
            </a:r>
            <a:r>
              <a:rPr lang="ru-RU" sz="3200" dirty="0" err="1">
                <a:solidFill>
                  <a:srgbClr val="182026"/>
                </a:solidFill>
                <a:ea typeface="Times New Roman" panose="02020603050405020304" pitchFamily="18" charset="0"/>
                <a:cs typeface="Courier New" panose="02070309020205020404" pitchFamily="49" charset="0"/>
              </a:rPr>
              <a:t>case</a:t>
            </a:r>
            <a:r>
              <a:rPr lang="ru-RU" sz="3200" dirty="0">
                <a:solidFill>
                  <a:srgbClr val="182026"/>
                </a:solidFill>
                <a:ea typeface="Times New Roman" panose="02020603050405020304" pitchFamily="18" charset="0"/>
                <a:cs typeface="Courier New" panose="02070309020205020404" pitchFamily="49" charset="0"/>
              </a:rPr>
              <a:t> </a:t>
            </a:r>
            <a:r>
              <a:rPr lang="ru-RU" sz="3200" dirty="0" smtClean="0">
                <a:solidFill>
                  <a:srgbClr val="182026"/>
                </a:solidFill>
                <a:ea typeface="Times New Roman" panose="02020603050405020304" pitchFamily="18" charset="0"/>
                <a:cs typeface="Courier New" panose="02070309020205020404" pitchFamily="49" charset="0"/>
              </a:rPr>
              <a:t>отсутс</a:t>
            </a:r>
            <a:r>
              <a:rPr lang="ru-RU" sz="3200" dirty="0">
                <a:solidFill>
                  <a:srgbClr val="182026"/>
                </a:solidFill>
                <a:ea typeface="Times New Roman" panose="02020603050405020304" pitchFamily="18" charset="0"/>
                <a:cs typeface="Courier New" panose="02070309020205020404" pitchFamily="49" charset="0"/>
              </a:rPr>
              <a:t>т</a:t>
            </a:r>
            <a:r>
              <a:rPr lang="ru-RU" sz="3200" dirty="0" smtClean="0">
                <a:solidFill>
                  <a:srgbClr val="182026"/>
                </a:solidFill>
                <a:ea typeface="Times New Roman" panose="02020603050405020304" pitchFamily="18" charset="0"/>
                <a:cs typeface="Courier New" panose="02070309020205020404" pitchFamily="49" charset="0"/>
              </a:rPr>
              <a:t>вует</a:t>
            </a:r>
            <a:r>
              <a:rPr lang="en-US" sz="3200" dirty="0" smtClean="0">
                <a:solidFill>
                  <a:srgbClr val="182026"/>
                </a:solidFill>
                <a:ea typeface="Times New Roman" panose="02020603050405020304" pitchFamily="18" charset="0"/>
                <a:cs typeface="Courier New" panose="02070309020205020404" pitchFamily="49" charset="0"/>
              </a:rPr>
              <a:t> (</a:t>
            </a:r>
            <a:r>
              <a:rPr lang="ru-RU" sz="3200" dirty="0" smtClean="0">
                <a:solidFill>
                  <a:srgbClr val="182026"/>
                </a:solidFill>
                <a:ea typeface="Times New Roman" panose="02020603050405020304" pitchFamily="18" charset="0"/>
                <a:cs typeface="Courier New" panose="02070309020205020404" pitchFamily="49" charset="0"/>
              </a:rPr>
              <a:t>но </a:t>
            </a:r>
            <a:r>
              <a:rPr lang="en-US" sz="3200" dirty="0" smtClean="0">
                <a:solidFill>
                  <a:srgbClr val="182026"/>
                </a:solidFill>
                <a:ea typeface="Times New Roman" panose="02020603050405020304" pitchFamily="18" charset="0"/>
                <a:cs typeface="Courier New" panose="02070309020205020404" pitchFamily="49" charset="0"/>
              </a:rPr>
              <a:t>case</a:t>
            </a:r>
            <a:r>
              <a:rPr lang="ru-RU" sz="3200" dirty="0" smtClean="0">
                <a:solidFill>
                  <a:srgbClr val="182026"/>
                </a:solidFill>
                <a:ea typeface="Times New Roman" panose="02020603050405020304" pitchFamily="18" charset="0"/>
                <a:cs typeface="Courier New" panose="02070309020205020404" pitchFamily="49" charset="0"/>
              </a:rPr>
              <a:t> можно использовать в </a:t>
            </a:r>
            <a:r>
              <a:rPr lang="en-US" sz="3200" dirty="0" smtClean="0">
                <a:solidFill>
                  <a:srgbClr val="182026"/>
                </a:solidFill>
                <a:ea typeface="Times New Roman" panose="02020603050405020304" pitchFamily="18" charset="0"/>
                <a:cs typeface="Courier New" panose="02070309020205020404" pitchFamily="49" charset="0"/>
              </a:rPr>
              <a:t>match</a:t>
            </a:r>
            <a:r>
              <a:rPr lang="ru-RU" sz="3200" dirty="0" smtClean="0">
                <a:solidFill>
                  <a:srgbClr val="182026"/>
                </a:solidFill>
                <a:ea typeface="Times New Roman" panose="02020603050405020304" pitchFamily="18" charset="0"/>
                <a:cs typeface="Courier New" panose="02070309020205020404" pitchFamily="49" charset="0"/>
              </a:rPr>
              <a:t> </a:t>
            </a:r>
            <a:r>
              <a:rPr lang="en-US" sz="3200" dirty="0">
                <a:solidFill>
                  <a:srgbClr val="182026"/>
                </a:solidFill>
                <a:ea typeface="Times New Roman" panose="02020603050405020304" pitchFamily="18" charset="0"/>
                <a:cs typeface="Courier New" panose="02070309020205020404" pitchFamily="49" charset="0"/>
                <a:hlinkClick r:id="rId3"/>
              </a:rPr>
              <a:t>https://</a:t>
            </a:r>
            <a:r>
              <a:rPr lang="en-US" sz="3200" dirty="0" smtClean="0">
                <a:solidFill>
                  <a:srgbClr val="182026"/>
                </a:solidFill>
                <a:ea typeface="Times New Roman" panose="02020603050405020304" pitchFamily="18" charset="0"/>
                <a:cs typeface="Courier New" panose="02070309020205020404" pitchFamily="49" charset="0"/>
                <a:hlinkClick r:id="rId3"/>
              </a:rPr>
              <a:t>docs.python.org/3.11/tutorial/controlflow.html#tut-match</a:t>
            </a:r>
            <a:r>
              <a:rPr lang="ru-RU" sz="3200" dirty="0" smtClean="0">
                <a:solidFill>
                  <a:srgbClr val="182026"/>
                </a:solidFill>
                <a:ea typeface="Times New Roman" panose="02020603050405020304" pitchFamily="18" charset="0"/>
                <a:cs typeface="Courier New" panose="02070309020205020404" pitchFamily="49" charset="0"/>
              </a:rPr>
              <a:t> </a:t>
            </a:r>
            <a:r>
              <a:rPr lang="en-US" sz="3200" dirty="0" smtClean="0">
                <a:solidFill>
                  <a:srgbClr val="182026"/>
                </a:solidFill>
                <a:ea typeface="Times New Roman" panose="02020603050405020304" pitchFamily="18" charset="0"/>
                <a:cs typeface="Courier New" panose="02070309020205020404" pitchFamily="49" charset="0"/>
              </a:rPr>
              <a:t>)</a:t>
            </a:r>
            <a:endParaRPr lang="ru-RU" sz="3200" dirty="0">
              <a:solidFill>
                <a:srgbClr val="182026"/>
              </a:solidFill>
              <a:effectLst/>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2132024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sp>
        <p:nvSpPr>
          <p:cNvPr id="7" name="Прямоугольник 6"/>
          <p:cNvSpPr/>
          <p:nvPr/>
        </p:nvSpPr>
        <p:spPr>
          <a:xfrm>
            <a:off x="285750" y="2274838"/>
            <a:ext cx="11391900" cy="3539430"/>
          </a:xfrm>
          <a:prstGeom prst="rect">
            <a:avLst/>
          </a:prstGeom>
        </p:spPr>
        <p:txBody>
          <a:bodyPr wrap="square">
            <a:spAutoFit/>
          </a:bodyPr>
          <a:lstStyle/>
          <a:p>
            <a:r>
              <a:rPr lang="ru-RU" sz="2800" dirty="0"/>
              <a:t>обратный механизм - </a:t>
            </a:r>
            <a:r>
              <a:rPr lang="ru-RU" sz="2800" b="1" dirty="0" smtClean="0"/>
              <a:t>распаковка </a:t>
            </a:r>
            <a:r>
              <a:rPr lang="ru-RU" sz="2800" b="1" dirty="0"/>
              <a:t>аргументов</a:t>
            </a:r>
            <a:r>
              <a:rPr lang="ru-RU" sz="2800" dirty="0"/>
              <a:t>, </a:t>
            </a:r>
            <a:r>
              <a:rPr lang="ru-RU" sz="2800" dirty="0" smtClean="0"/>
              <a:t>использует </a:t>
            </a:r>
            <a:r>
              <a:rPr lang="ru-RU" sz="2800" dirty="0"/>
              <a:t>аналогичные обозначения перед аргументом:</a:t>
            </a:r>
          </a:p>
          <a:p>
            <a:endParaRPr lang="ru-RU" sz="2800" dirty="0"/>
          </a:p>
          <a:p>
            <a:r>
              <a:rPr lang="ru-RU" sz="2800" dirty="0"/>
              <a:t>*: кортеж/список распаковывается как отдельные позиционные аргументы и передается в функцию;</a:t>
            </a:r>
          </a:p>
          <a:p>
            <a:endParaRPr lang="ru-RU" sz="2800" dirty="0"/>
          </a:p>
          <a:p>
            <a:r>
              <a:rPr lang="ru-RU" sz="2800" dirty="0"/>
              <a:t>**: словарь распаковывается как набор ключевых аргументов и передается в функцию.</a:t>
            </a:r>
          </a:p>
        </p:txBody>
      </p:sp>
    </p:spTree>
    <p:extLst>
      <p:ext uri="{BB962C8B-B14F-4D97-AF65-F5344CB8AC3E}">
        <p14:creationId xmlns:p14="http://schemas.microsoft.com/office/powerpoint/2010/main" val="3400661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796290"/>
          </a:xfrm>
        </p:spPr>
        <p:txBody>
          <a:bodyPr>
            <a:normAutofit/>
          </a:bodyPr>
          <a:lstStyle/>
          <a:p>
            <a:r>
              <a:rPr lang="ru-RU" dirty="0" smtClean="0"/>
              <a:t>Функции</a:t>
            </a:r>
            <a:r>
              <a:rPr lang="en-US" dirty="0" smtClean="0"/>
              <a:t> </a:t>
            </a:r>
            <a:r>
              <a:rPr lang="ru-RU" dirty="0" smtClean="0"/>
              <a:t>– </a:t>
            </a:r>
            <a:r>
              <a:rPr lang="ru-RU" dirty="0"/>
              <a:t>Параметры/аргументы</a:t>
            </a:r>
          </a:p>
        </p:txBody>
      </p:sp>
      <p:pic>
        <p:nvPicPr>
          <p:cNvPr id="3" name="Рисунок 2"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34959"/>
          <a:stretch/>
        </p:blipFill>
        <p:spPr>
          <a:xfrm>
            <a:off x="377190" y="1215153"/>
            <a:ext cx="10598241" cy="3657600"/>
          </a:xfrm>
          <a:prstGeom prst="rect">
            <a:avLst/>
          </a:prstGeom>
        </p:spPr>
      </p:pic>
      <p:sp>
        <p:nvSpPr>
          <p:cNvPr id="5" name="Прямоугольник 4"/>
          <p:cNvSpPr/>
          <p:nvPr/>
        </p:nvSpPr>
        <p:spPr>
          <a:xfrm>
            <a:off x="285750" y="845821"/>
            <a:ext cx="4397101" cy="369332"/>
          </a:xfrm>
          <a:prstGeom prst="rect">
            <a:avLst/>
          </a:prstGeom>
        </p:spPr>
        <p:txBody>
          <a:bodyPr wrap="none">
            <a:spAutoFit/>
          </a:bodyPr>
          <a:lstStyle/>
          <a:p>
            <a:r>
              <a:rPr lang="ru-RU" dirty="0"/>
              <a:t>Площадь треугольника по формуле Герона</a:t>
            </a:r>
          </a:p>
        </p:txBody>
      </p:sp>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9" y="5033461"/>
            <a:ext cx="7740267" cy="920337"/>
          </a:xfrm>
          <a:prstGeom prst="rect">
            <a:avLst/>
          </a:prstGeom>
        </p:spPr>
      </p:pic>
      <p:pic>
        <p:nvPicPr>
          <p:cNvPr id="7" name="Рисунок 6"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 y="5953798"/>
            <a:ext cx="6468218" cy="515582"/>
          </a:xfrm>
          <a:prstGeom prst="rect">
            <a:avLst/>
          </a:prstGeom>
        </p:spPr>
      </p:pic>
      <p:sp>
        <p:nvSpPr>
          <p:cNvPr id="9" name="Прямоугольник 8"/>
          <p:cNvSpPr/>
          <p:nvPr/>
        </p:nvSpPr>
        <p:spPr>
          <a:xfrm>
            <a:off x="9289370" y="4946332"/>
            <a:ext cx="2902630" cy="1477328"/>
          </a:xfrm>
          <a:prstGeom prst="rect">
            <a:avLst/>
          </a:prstGeom>
        </p:spPr>
        <p:txBody>
          <a:bodyPr wrap="square">
            <a:spAutoFit/>
          </a:bodyPr>
          <a:lstStyle/>
          <a:p>
            <a:r>
              <a:rPr lang="ru-RU" dirty="0"/>
              <a:t>При распаковке аргументов список '</a:t>
            </a:r>
            <a:r>
              <a:rPr lang="ru-RU" dirty="0" err="1"/>
              <a:t>abc</a:t>
            </a:r>
            <a:r>
              <a:rPr lang="ru-RU" dirty="0"/>
              <a:t>' будет распакован </a:t>
            </a:r>
            <a:r>
              <a:rPr lang="ru-RU" dirty="0" smtClean="0"/>
              <a:t>в позиционные </a:t>
            </a:r>
            <a:r>
              <a:rPr lang="ru-RU" dirty="0"/>
              <a:t>аргументы, а словарь '</a:t>
            </a:r>
            <a:r>
              <a:rPr lang="ru-RU" dirty="0" err="1"/>
              <a:t>params</a:t>
            </a:r>
            <a:r>
              <a:rPr lang="ru-RU" dirty="0"/>
              <a:t>' - ключевые</a:t>
            </a:r>
          </a:p>
        </p:txBody>
      </p:sp>
      <p:pic>
        <p:nvPicPr>
          <p:cNvPr id="10" name="Рисунок 9"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4754" y="5955318"/>
            <a:ext cx="1561954" cy="514062"/>
          </a:xfrm>
          <a:prstGeom prst="rect">
            <a:avLst/>
          </a:prstGeom>
        </p:spPr>
      </p:pic>
    </p:spTree>
    <p:extLst>
      <p:ext uri="{BB962C8B-B14F-4D97-AF65-F5344CB8AC3E}">
        <p14:creationId xmlns:p14="http://schemas.microsoft.com/office/powerpoint/2010/main" val="17917536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 </a:t>
            </a:r>
            <a:r>
              <a:rPr lang="ru-RU" dirty="0" smtClean="0"/>
              <a:t>вложенные функции</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42" y="1971602"/>
            <a:ext cx="5211199" cy="2428948"/>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288" y="5153804"/>
            <a:ext cx="3512387" cy="1170795"/>
          </a:xfrm>
          <a:prstGeom prst="rect">
            <a:avLst/>
          </a:prstGeom>
        </p:spPr>
      </p:pic>
      <p:sp>
        <p:nvSpPr>
          <p:cNvPr id="4" name="Прямоугольник 3"/>
          <p:cNvSpPr/>
          <p:nvPr/>
        </p:nvSpPr>
        <p:spPr>
          <a:xfrm rot="10800000" flipV="1">
            <a:off x="9738360" y="2810493"/>
            <a:ext cx="1737360" cy="2031325"/>
          </a:xfrm>
          <a:prstGeom prst="rect">
            <a:avLst/>
          </a:prstGeom>
        </p:spPr>
        <p:txBody>
          <a:bodyPr wrap="square">
            <a:spAutoFit/>
          </a:bodyPr>
          <a:lstStyle/>
          <a:p>
            <a:r>
              <a:rPr lang="ru-RU" dirty="0"/>
              <a:t>полезны при выполнении некоторых </a:t>
            </a:r>
            <a:r>
              <a:rPr lang="ru-RU" dirty="0" smtClean="0"/>
              <a:t> задач </a:t>
            </a:r>
            <a:r>
              <a:rPr lang="ru-RU" dirty="0"/>
              <a:t>более одного раза внутри другой функции.</a:t>
            </a:r>
          </a:p>
        </p:txBody>
      </p:sp>
    </p:spTree>
    <p:extLst>
      <p:ext uri="{BB962C8B-B14F-4D97-AF65-F5344CB8AC3E}">
        <p14:creationId xmlns:p14="http://schemas.microsoft.com/office/powerpoint/2010/main" val="16250237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876300"/>
          </a:xfrm>
        </p:spPr>
        <p:txBody>
          <a:bodyPr>
            <a:normAutofit fontScale="90000"/>
          </a:bodyPr>
          <a:lstStyle/>
          <a:p>
            <a:r>
              <a:rPr lang="ru-RU" dirty="0" smtClean="0">
                <a:solidFill>
                  <a:schemeClr val="tx1"/>
                </a:solidFill>
              </a:rPr>
              <a:t>Функции</a:t>
            </a:r>
            <a:r>
              <a:rPr lang="en-US" dirty="0" smtClean="0">
                <a:solidFill>
                  <a:schemeClr val="tx1"/>
                </a:solidFill>
              </a:rPr>
              <a:t> – </a:t>
            </a:r>
            <a:r>
              <a:rPr lang="ru-RU" dirty="0" smtClean="0">
                <a:solidFill>
                  <a:schemeClr val="tx1"/>
                </a:solidFill>
              </a:rPr>
              <a:t>замыкания -</a:t>
            </a:r>
            <a:r>
              <a:rPr lang="ru-RU" sz="1800" dirty="0">
                <a:solidFill>
                  <a:schemeClr val="tx1"/>
                </a:solidFill>
              </a:rPr>
              <a:t>функция, которая динамически генерируется другой функцией, и они обе могут изменяться и запоминать значения переменных, которые были созданы вне функции</a:t>
            </a:r>
          </a:p>
        </p:txBody>
      </p:sp>
      <p:pic>
        <p:nvPicPr>
          <p:cNvPr id="6" name="Рисунок 5"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b="18101"/>
          <a:stretch/>
        </p:blipFill>
        <p:spPr>
          <a:xfrm>
            <a:off x="0" y="1043306"/>
            <a:ext cx="9324529" cy="2269465"/>
          </a:xfrm>
          <a:prstGeom prst="rect">
            <a:avLst/>
          </a:prstGeom>
        </p:spPr>
      </p:pic>
      <p:pic>
        <p:nvPicPr>
          <p:cNvPr id="8" name="Рисунок 7"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86198"/>
            <a:ext cx="3251308" cy="1867419"/>
          </a:xfrm>
          <a:prstGeom prst="rect">
            <a:avLst/>
          </a:prstGeom>
        </p:spPr>
      </p:pic>
      <p:sp>
        <p:nvSpPr>
          <p:cNvPr id="3" name="Прямоугольник 2"/>
          <p:cNvSpPr/>
          <p:nvPr/>
        </p:nvSpPr>
        <p:spPr>
          <a:xfrm>
            <a:off x="8549640" y="2337297"/>
            <a:ext cx="3642360" cy="3416320"/>
          </a:xfrm>
          <a:prstGeom prst="rect">
            <a:avLst/>
          </a:prstGeom>
        </p:spPr>
        <p:txBody>
          <a:bodyPr wrap="square">
            <a:spAutoFit/>
          </a:bodyPr>
          <a:lstStyle/>
          <a:p>
            <a:pPr marL="171450" indent="-171450">
              <a:buFont typeface="Arial" panose="020B0604020202020204" pitchFamily="34" charset="0"/>
              <a:buChar char="•"/>
            </a:pPr>
            <a:r>
              <a:rPr lang="ru-RU" sz="2400" dirty="0"/>
              <a:t>inner2() использует внешний параметр </a:t>
            </a:r>
            <a:r>
              <a:rPr lang="ru-RU" sz="2400" dirty="0" err="1"/>
              <a:t>saying</a:t>
            </a:r>
            <a:r>
              <a:rPr lang="ru-RU" sz="2400" dirty="0"/>
              <a:t> непосредственно, вместо того чтобы получить его как аргумент.</a:t>
            </a:r>
          </a:p>
          <a:p>
            <a:pPr marL="171450" indent="-171450">
              <a:buFont typeface="Arial" panose="020B0604020202020204" pitchFamily="34" charset="0"/>
              <a:buChar char="•"/>
            </a:pPr>
            <a:r>
              <a:rPr lang="en-US" sz="2400" dirty="0"/>
              <a:t>answer</a:t>
            </a:r>
            <a:r>
              <a:rPr lang="ru-RU" sz="2400" dirty="0"/>
              <a:t>() возвращает имя функции inner2, вместо того чтобы вызывать ее</a:t>
            </a:r>
          </a:p>
        </p:txBody>
      </p:sp>
    </p:spTree>
    <p:extLst>
      <p:ext uri="{BB962C8B-B14F-4D97-AF65-F5344CB8AC3E}">
        <p14:creationId xmlns:p14="http://schemas.microsoft.com/office/powerpoint/2010/main" val="31829882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876300"/>
          </a:xfrm>
        </p:spPr>
        <p:txBody>
          <a:bodyPr>
            <a:normAutofit/>
          </a:bodyPr>
          <a:lstStyle/>
          <a:p>
            <a:r>
              <a:rPr lang="ru-RU" dirty="0" smtClean="0">
                <a:solidFill>
                  <a:schemeClr val="tx1"/>
                </a:solidFill>
              </a:rPr>
              <a:t>Функции</a:t>
            </a:r>
            <a:r>
              <a:rPr lang="en-US" dirty="0" smtClean="0">
                <a:solidFill>
                  <a:schemeClr val="tx1"/>
                </a:solidFill>
              </a:rPr>
              <a:t> – </a:t>
            </a:r>
            <a:r>
              <a:rPr lang="ru-RU" dirty="0" smtClean="0">
                <a:solidFill>
                  <a:schemeClr val="tx1"/>
                </a:solidFill>
              </a:rPr>
              <a:t>замыкания</a:t>
            </a:r>
            <a:endParaRPr lang="ru-RU" sz="1800" dirty="0">
              <a:solidFill>
                <a:schemeClr val="tx1"/>
              </a:solidFill>
            </a:endParaRPr>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3285088"/>
            <a:ext cx="10444031" cy="2757572"/>
          </a:xfrm>
          <a:prstGeom prst="rect">
            <a:avLst/>
          </a:prstGeom>
        </p:spPr>
      </p:pic>
      <p:sp>
        <p:nvSpPr>
          <p:cNvPr id="9" name="Прямоугольник 8"/>
          <p:cNvSpPr/>
          <p:nvPr/>
        </p:nvSpPr>
        <p:spPr>
          <a:xfrm>
            <a:off x="142875" y="2027437"/>
            <a:ext cx="11887200" cy="707886"/>
          </a:xfrm>
          <a:prstGeom prst="rect">
            <a:avLst/>
          </a:prstGeom>
        </p:spPr>
        <p:txBody>
          <a:bodyPr wrap="square">
            <a:spAutoFit/>
          </a:bodyPr>
          <a:lstStyle/>
          <a:p>
            <a:r>
              <a:rPr lang="en-US" sz="2000" dirty="0"/>
              <a:t>a </a:t>
            </a:r>
            <a:r>
              <a:rPr lang="ru-RU" sz="2000" dirty="0"/>
              <a:t>и </a:t>
            </a:r>
            <a:r>
              <a:rPr lang="en-US" sz="2000" dirty="0"/>
              <a:t>b </a:t>
            </a:r>
            <a:r>
              <a:rPr lang="ru-RU" sz="2000" dirty="0"/>
              <a:t> - функции и замыкания, при вызове запоминают значение переменной </a:t>
            </a:r>
            <a:r>
              <a:rPr lang="ru-RU" sz="2000" dirty="0" err="1"/>
              <a:t>saying</a:t>
            </a:r>
            <a:r>
              <a:rPr lang="ru-RU" sz="2000" dirty="0"/>
              <a:t>, </a:t>
            </a:r>
            <a:endParaRPr lang="ru-RU" sz="2000" dirty="0" smtClean="0"/>
          </a:p>
          <a:p>
            <a:r>
              <a:rPr lang="ru-RU" sz="2000" dirty="0" smtClean="0"/>
              <a:t>использованное </a:t>
            </a:r>
            <a:r>
              <a:rPr lang="ru-RU" sz="2000" dirty="0"/>
              <a:t>при их создании функцией </a:t>
            </a:r>
            <a:r>
              <a:rPr lang="en-US" sz="2000" dirty="0"/>
              <a:t>answer</a:t>
            </a:r>
          </a:p>
        </p:txBody>
      </p:sp>
    </p:spTree>
    <p:extLst>
      <p:ext uri="{BB962C8B-B14F-4D97-AF65-F5344CB8AC3E}">
        <p14:creationId xmlns:p14="http://schemas.microsoft.com/office/powerpoint/2010/main" val="2495957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5223510" cy="819150"/>
          </a:xfrm>
        </p:spPr>
        <p:txBody>
          <a:bodyPr>
            <a:normAutofit/>
          </a:bodyPr>
          <a:lstStyle/>
          <a:p>
            <a:r>
              <a:rPr lang="ru-RU" dirty="0" smtClean="0"/>
              <a:t>Область видимости</a:t>
            </a:r>
            <a:endParaRPr lang="ru-RU" dirty="0"/>
          </a:p>
        </p:txBody>
      </p:sp>
      <p:sp>
        <p:nvSpPr>
          <p:cNvPr id="4" name="Прямоугольник 3"/>
          <p:cNvSpPr/>
          <p:nvPr/>
        </p:nvSpPr>
        <p:spPr>
          <a:xfrm>
            <a:off x="0" y="2262485"/>
            <a:ext cx="11681460" cy="4124206"/>
          </a:xfrm>
          <a:prstGeom prst="rect">
            <a:avLst/>
          </a:prstGeom>
        </p:spPr>
        <p:txBody>
          <a:bodyPr wrap="square">
            <a:spAutoFit/>
          </a:bodyPr>
          <a:lstStyle/>
          <a:p>
            <a:pPr marL="457200" indent="-457200">
              <a:spcBef>
                <a:spcPts val="600"/>
              </a:spcBef>
              <a:buFont typeface="Arial" panose="020B0604020202020204" pitchFamily="34" charset="0"/>
              <a:buChar char="•"/>
            </a:pPr>
            <a:r>
              <a:rPr lang="ru-RU" sz="2800" dirty="0"/>
              <a:t>идентификатор может называться локальным, глобальным и т.д., если имеет соответствующую область видимости;</a:t>
            </a:r>
          </a:p>
          <a:p>
            <a:pPr marL="457200" indent="-457200">
              <a:spcBef>
                <a:spcPts val="600"/>
              </a:spcBef>
              <a:buFont typeface="Arial" panose="020B0604020202020204" pitchFamily="34" charset="0"/>
              <a:buChar char="•"/>
            </a:pPr>
            <a:r>
              <a:rPr lang="ru-RU" sz="2800" dirty="0"/>
              <a:t>функции образуют локальную область видимости, а модули – глобальную;</a:t>
            </a:r>
          </a:p>
          <a:p>
            <a:pPr marL="457200" indent="-457200">
              <a:spcBef>
                <a:spcPts val="600"/>
              </a:spcBef>
              <a:buFont typeface="Arial" panose="020B0604020202020204" pitchFamily="34" charset="0"/>
              <a:buChar char="•"/>
            </a:pPr>
            <a:r>
              <a:rPr lang="ru-RU" sz="2800" dirty="0"/>
              <a:t>чем ближе область к концу списка, тем более она открыта (ее содержимое доступно для более закрытых областей видимости; например, глобальные идентификаторы и предопределенные имена могут быть доступны в локальной области видимости функции, но не наоборот).</a:t>
            </a:r>
          </a:p>
        </p:txBody>
      </p:sp>
      <p:sp>
        <p:nvSpPr>
          <p:cNvPr id="3" name="Прямоугольник 2"/>
          <p:cNvSpPr/>
          <p:nvPr/>
        </p:nvSpPr>
        <p:spPr>
          <a:xfrm>
            <a:off x="5715000" y="213657"/>
            <a:ext cx="6309360" cy="1477328"/>
          </a:xfrm>
          <a:prstGeom prst="rect">
            <a:avLst/>
          </a:prstGeom>
        </p:spPr>
        <p:txBody>
          <a:bodyPr wrap="square">
            <a:spAutoFit/>
          </a:bodyPr>
          <a:lstStyle/>
          <a:p>
            <a:r>
              <a:rPr lang="ru-RU" dirty="0" smtClean="0"/>
              <a:t>– область </a:t>
            </a:r>
            <a:r>
              <a:rPr lang="ru-RU" dirty="0"/>
              <a:t>программы, где определяются идентификаторы, и транслятор выполняет их поиск. За пределами области видимости тот же самый идентификатор может быть связан с другой переменной, либо быть свободным (не связанным ни с какой из них).</a:t>
            </a:r>
          </a:p>
        </p:txBody>
      </p:sp>
      <p:sp>
        <p:nvSpPr>
          <p:cNvPr id="5" name="Прямоугольник 4"/>
          <p:cNvSpPr/>
          <p:nvPr/>
        </p:nvSpPr>
        <p:spPr>
          <a:xfrm>
            <a:off x="285750" y="1071860"/>
            <a:ext cx="1343638" cy="461665"/>
          </a:xfrm>
          <a:prstGeom prst="rect">
            <a:avLst/>
          </a:prstGeom>
        </p:spPr>
        <p:txBody>
          <a:bodyPr wrap="none">
            <a:spAutoFit/>
          </a:bodyPr>
          <a:lstStyle/>
          <a:p>
            <a:r>
              <a:rPr lang="en-US" sz="2400" dirty="0"/>
              <a:t>PEP 3104</a:t>
            </a:r>
          </a:p>
        </p:txBody>
      </p:sp>
    </p:spTree>
    <p:extLst>
      <p:ext uri="{BB962C8B-B14F-4D97-AF65-F5344CB8AC3E}">
        <p14:creationId xmlns:p14="http://schemas.microsoft.com/office/powerpoint/2010/main" val="573679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r>
              <a:rPr lang="en-US" dirty="0" smtClean="0"/>
              <a:t> </a:t>
            </a:r>
            <a:r>
              <a:rPr lang="ru-RU" dirty="0" smtClean="0"/>
              <a:t>– глобальные и локальные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66812"/>
            <a:ext cx="11654867" cy="3176688"/>
          </a:xfrm>
          <a:prstGeom prst="rect">
            <a:avLst/>
          </a:prstGeom>
        </p:spPr>
      </p:pic>
    </p:spTree>
    <p:extLst>
      <p:ext uri="{BB962C8B-B14F-4D97-AF65-F5344CB8AC3E}">
        <p14:creationId xmlns:p14="http://schemas.microsoft.com/office/powerpoint/2010/main" val="18886881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5223510" cy="819150"/>
          </a:xfrm>
        </p:spPr>
        <p:txBody>
          <a:bodyPr>
            <a:normAutofit/>
          </a:bodyPr>
          <a:lstStyle/>
          <a:p>
            <a:r>
              <a:rPr lang="ru-RU" dirty="0" smtClean="0"/>
              <a:t>Область видимости</a:t>
            </a:r>
            <a:endParaRPr lang="ru-RU" dirty="0"/>
          </a:p>
        </p:txBody>
      </p:sp>
      <p:sp>
        <p:nvSpPr>
          <p:cNvPr id="4" name="Прямоугольник 3"/>
          <p:cNvSpPr/>
          <p:nvPr/>
        </p:nvSpPr>
        <p:spPr>
          <a:xfrm>
            <a:off x="285750" y="1690985"/>
            <a:ext cx="11525250" cy="4785926"/>
          </a:xfrm>
          <a:prstGeom prst="rect">
            <a:avLst/>
          </a:prstGeom>
        </p:spPr>
        <p:txBody>
          <a:bodyPr wrap="square">
            <a:spAutoFit/>
          </a:bodyPr>
          <a:lstStyle/>
          <a:p>
            <a:pPr marL="457200" lvl="0" indent="-457200">
              <a:spcAft>
                <a:spcPts val="600"/>
              </a:spcAft>
              <a:buSzPct val="100000"/>
              <a:buFont typeface="Arial" panose="020B0604020202020204" pitchFamily="34" charset="0"/>
              <a:buChar char="•"/>
              <a:tabLst>
                <a:tab pos="457200" algn="l"/>
              </a:tabLst>
            </a:pPr>
            <a:r>
              <a:rPr lang="ru-RU" sz="2800" b="1" dirty="0" smtClean="0">
                <a:solidFill>
                  <a:srgbClr val="182026"/>
                </a:solidFill>
                <a:ea typeface="Times New Roman" panose="02020603050405020304" pitchFamily="18" charset="0"/>
                <a:cs typeface="Segoe UI" panose="020B0502040204020203" pitchFamily="34" charset="0"/>
              </a:rPr>
              <a:t>Относительные</a:t>
            </a:r>
            <a:r>
              <a:rPr lang="ru-RU" sz="2800" dirty="0" smtClean="0">
                <a:solidFill>
                  <a:srgbClr val="182026"/>
                </a:solidFill>
                <a:ea typeface="Times New Roman" panose="02020603050405020304" pitchFamily="18" charset="0"/>
                <a:cs typeface="Segoe UI" panose="020B0502040204020203" pitchFamily="34" charset="0"/>
              </a:rPr>
              <a:t>:</a:t>
            </a:r>
          </a:p>
          <a:p>
            <a:pPr marL="914400" lvl="1"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Локальная(</a:t>
            </a:r>
            <a:r>
              <a:rPr lang="ru-RU" sz="2800" dirty="0" err="1" smtClean="0">
                <a:solidFill>
                  <a:srgbClr val="182026"/>
                </a:solidFill>
                <a:ea typeface="Times New Roman" panose="02020603050405020304" pitchFamily="18" charset="0"/>
                <a:cs typeface="Segoe UI" panose="020B0502040204020203" pitchFamily="34" charset="0"/>
              </a:rPr>
              <a:t>Local</a:t>
            </a:r>
            <a:r>
              <a:rPr lang="ru-RU" sz="2800" dirty="0">
                <a:solidFill>
                  <a:srgbClr val="182026"/>
                </a:solidFill>
                <a:ea typeface="Times New Roman" panose="02020603050405020304" pitchFamily="18" charset="0"/>
                <a:cs typeface="Segoe UI" panose="020B0502040204020203" pitchFamily="34" charset="0"/>
              </a:rPr>
              <a:t>) - </a:t>
            </a:r>
            <a:r>
              <a:rPr lang="ru-RU" sz="2800" dirty="0" smtClean="0">
                <a:solidFill>
                  <a:srgbClr val="182026"/>
                </a:solidFill>
                <a:ea typeface="Times New Roman" panose="02020603050405020304" pitchFamily="18" charset="0"/>
                <a:cs typeface="Segoe UI" panose="020B0502040204020203" pitchFamily="34" charset="0"/>
              </a:rPr>
              <a:t>внутри </a:t>
            </a:r>
            <a:r>
              <a:rPr lang="ru-RU" sz="2800" dirty="0">
                <a:solidFill>
                  <a:srgbClr val="182026"/>
                </a:solidFill>
                <a:ea typeface="Times New Roman" panose="02020603050405020304" pitchFamily="18" charset="0"/>
                <a:cs typeface="Segoe UI" panose="020B0502040204020203" pitchFamily="34" charset="0"/>
              </a:rPr>
              <a:t>инструкции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a:t>
            </a:r>
          </a:p>
          <a:p>
            <a:pPr marL="914400" lvl="1"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Нелокальная(</a:t>
            </a:r>
            <a:r>
              <a:rPr lang="ru-RU" sz="2800" dirty="0" err="1" smtClean="0">
                <a:solidFill>
                  <a:srgbClr val="182026"/>
                </a:solidFill>
                <a:ea typeface="Times New Roman" panose="02020603050405020304" pitchFamily="18" charset="0"/>
                <a:cs typeface="Segoe UI" panose="020B0502040204020203" pitchFamily="34" charset="0"/>
              </a:rPr>
              <a:t>Enclosed</a:t>
            </a:r>
            <a:r>
              <a:rPr lang="ru-RU" sz="2800" dirty="0">
                <a:solidFill>
                  <a:srgbClr val="182026"/>
                </a:solidFill>
                <a:ea typeface="Times New Roman" panose="02020603050405020304" pitchFamily="18" charset="0"/>
                <a:cs typeface="Segoe UI" panose="020B0502040204020203" pitchFamily="34" charset="0"/>
              </a:rPr>
              <a:t>) - </a:t>
            </a:r>
            <a:r>
              <a:rPr lang="ru-RU" sz="2800" dirty="0" smtClean="0">
                <a:solidFill>
                  <a:srgbClr val="182026"/>
                </a:solidFill>
                <a:ea typeface="Times New Roman" panose="02020603050405020304" pitchFamily="18" charset="0"/>
                <a:cs typeface="Segoe UI" panose="020B0502040204020203" pitchFamily="34" charset="0"/>
              </a:rPr>
              <a:t>в </a:t>
            </a:r>
            <a:r>
              <a:rPr lang="ru-RU" sz="2800" dirty="0">
                <a:solidFill>
                  <a:srgbClr val="182026"/>
                </a:solidFill>
                <a:ea typeface="Times New Roman" panose="02020603050405020304" pitchFamily="18" charset="0"/>
                <a:cs typeface="Segoe UI" panose="020B0502040204020203" pitchFamily="34" charset="0"/>
              </a:rPr>
              <a:t>пределах вышестоящей инструкции </a:t>
            </a:r>
            <a:r>
              <a:rPr lang="ru-RU" sz="2800" dirty="0" err="1" smtClean="0">
                <a:solidFill>
                  <a:srgbClr val="182026"/>
                </a:solidFill>
                <a:ea typeface="Times New Roman" panose="02020603050405020304" pitchFamily="18" charset="0"/>
                <a:cs typeface="Segoe UI" panose="020B0502040204020203" pitchFamily="34" charset="0"/>
              </a:rPr>
              <a:t>def</a:t>
            </a:r>
            <a:r>
              <a:rPr lang="ru-RU" sz="2800" dirty="0" smtClean="0">
                <a:solidFill>
                  <a:srgbClr val="182026"/>
                </a:solidFill>
                <a:ea typeface="Times New Roman" panose="02020603050405020304" pitchFamily="18" charset="0"/>
                <a:cs typeface="Segoe UI" panose="020B0502040204020203" pitchFamily="34" charset="0"/>
              </a:rPr>
              <a:t> (при определении вложенных функций).</a:t>
            </a:r>
            <a:endParaRPr lang="ru-RU" sz="2800" dirty="0">
              <a:solidFill>
                <a:srgbClr val="182026"/>
              </a:solidFill>
              <a:ea typeface="Times New Roman" panose="02020603050405020304" pitchFamily="18" charset="0"/>
              <a:cs typeface="Segoe UI" panose="020B0502040204020203" pitchFamily="34" charset="0"/>
            </a:endParaRPr>
          </a:p>
          <a:p>
            <a:pPr marL="457200" lvl="0" indent="-457200">
              <a:spcAft>
                <a:spcPts val="600"/>
              </a:spcAft>
              <a:buSzPct val="100000"/>
              <a:buFont typeface="Arial" panose="020B0604020202020204" pitchFamily="34" charset="0"/>
              <a:buChar char="•"/>
              <a:tabLst>
                <a:tab pos="457200" algn="l"/>
              </a:tabLst>
            </a:pPr>
            <a:r>
              <a:rPr lang="ru-RU" sz="2800" b="1" dirty="0" smtClean="0">
                <a:solidFill>
                  <a:srgbClr val="182026"/>
                </a:solidFill>
                <a:ea typeface="Times New Roman" panose="02020603050405020304" pitchFamily="18" charset="0"/>
                <a:cs typeface="Segoe UI" panose="020B0502040204020203" pitchFamily="34" charset="0"/>
              </a:rPr>
              <a:t>Абсолютные</a:t>
            </a:r>
            <a:r>
              <a:rPr lang="ru-RU" sz="2800" dirty="0" smtClean="0">
                <a:solidFill>
                  <a:srgbClr val="182026"/>
                </a:solidFill>
                <a:ea typeface="Times New Roman" panose="02020603050405020304" pitchFamily="18" charset="0"/>
                <a:cs typeface="Segoe UI" panose="020B0502040204020203" pitchFamily="34" charset="0"/>
              </a:rPr>
              <a:t>:</a:t>
            </a:r>
          </a:p>
          <a:p>
            <a:pPr marL="914400" lvl="1"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Глобальная(</a:t>
            </a:r>
            <a:r>
              <a:rPr lang="ru-RU" sz="2800" dirty="0" err="1" smtClean="0">
                <a:solidFill>
                  <a:srgbClr val="182026"/>
                </a:solidFill>
                <a:ea typeface="Times New Roman" panose="02020603050405020304" pitchFamily="18" charset="0"/>
                <a:cs typeface="Segoe UI" panose="020B0502040204020203" pitchFamily="34" charset="0"/>
              </a:rPr>
              <a:t>Global</a:t>
            </a:r>
            <a:r>
              <a:rPr lang="ru-RU" sz="2800" dirty="0">
                <a:solidFill>
                  <a:srgbClr val="182026"/>
                </a:solidFill>
                <a:ea typeface="Times New Roman" panose="02020603050405020304" pitchFamily="18" charset="0"/>
                <a:cs typeface="Segoe UI" panose="020B0502040204020203" pitchFamily="34" charset="0"/>
              </a:rPr>
              <a:t>) - </a:t>
            </a:r>
            <a:r>
              <a:rPr lang="ru-RU" sz="2800" dirty="0" smtClean="0">
                <a:solidFill>
                  <a:srgbClr val="182026"/>
                </a:solidFill>
                <a:ea typeface="Times New Roman" panose="02020603050405020304" pitchFamily="18" charset="0"/>
                <a:cs typeface="Segoe UI" panose="020B0502040204020203" pitchFamily="34" charset="0"/>
              </a:rPr>
              <a:t>за </a:t>
            </a:r>
            <a:r>
              <a:rPr lang="ru-RU" sz="2800" dirty="0">
                <a:solidFill>
                  <a:srgbClr val="182026"/>
                </a:solidFill>
                <a:ea typeface="Times New Roman" panose="02020603050405020304" pitchFamily="18" charset="0"/>
                <a:cs typeface="Segoe UI" panose="020B0502040204020203" pitchFamily="34" charset="0"/>
              </a:rPr>
              <a:t>пределами всех инструкций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 - глобальная для всего модуля.</a:t>
            </a:r>
          </a:p>
          <a:p>
            <a:pPr marL="914400" lvl="1" indent="-457200">
              <a:spcAft>
                <a:spcPts val="600"/>
              </a:spcAft>
              <a:buSzPct val="100000"/>
              <a:buFont typeface="Arial" panose="020B0604020202020204" pitchFamily="34" charset="0"/>
              <a:buChar char="•"/>
              <a:tabLst>
                <a:tab pos="457200" algn="l"/>
              </a:tabLst>
            </a:pPr>
            <a:r>
              <a:rPr lang="ru-RU" sz="2800" dirty="0" smtClean="0">
                <a:solidFill>
                  <a:srgbClr val="182026"/>
                </a:solidFill>
                <a:ea typeface="Times New Roman" panose="02020603050405020304" pitchFamily="18" charset="0"/>
                <a:cs typeface="Segoe UI" panose="020B0502040204020203" pitchFamily="34" charset="0"/>
              </a:rPr>
              <a:t>Встроенная(</a:t>
            </a:r>
            <a:r>
              <a:rPr lang="ru-RU" sz="2800" dirty="0" err="1" smtClean="0">
                <a:solidFill>
                  <a:srgbClr val="182026"/>
                </a:solidFill>
                <a:ea typeface="Times New Roman" panose="02020603050405020304" pitchFamily="18" charset="0"/>
                <a:cs typeface="Segoe UI" panose="020B0502040204020203" pitchFamily="34" charset="0"/>
              </a:rPr>
              <a:t>Built-in</a:t>
            </a:r>
            <a:r>
              <a:rPr lang="ru-RU" sz="2800" dirty="0">
                <a:solidFill>
                  <a:srgbClr val="182026"/>
                </a:solidFill>
                <a:ea typeface="Times New Roman" panose="02020603050405020304" pitchFamily="18" charset="0"/>
                <a:cs typeface="Segoe UI" panose="020B0502040204020203" pitchFamily="34" charset="0"/>
              </a:rPr>
              <a:t>) - «Системная» область модуля </a:t>
            </a:r>
            <a:r>
              <a:rPr lang="ru-RU" sz="2800" dirty="0" err="1">
                <a:solidFill>
                  <a:srgbClr val="182026"/>
                </a:solidFill>
                <a:ea typeface="Times New Roman" panose="02020603050405020304" pitchFamily="18" charset="0"/>
                <a:cs typeface="Segoe UI" panose="020B0502040204020203" pitchFamily="34" charset="0"/>
              </a:rPr>
              <a:t>builtins</a:t>
            </a:r>
            <a:r>
              <a:rPr lang="ru-RU" sz="2800" dirty="0">
                <a:solidFill>
                  <a:srgbClr val="182026"/>
                </a:solidFill>
                <a:ea typeface="Times New Roman" panose="02020603050405020304" pitchFamily="18" charset="0"/>
                <a:cs typeface="Segoe UI" panose="020B0502040204020203" pitchFamily="34" charset="0"/>
              </a:rPr>
              <a:t>: содержит предопределенные идентификаторы, например, функцию </a:t>
            </a:r>
            <a:r>
              <a:rPr lang="ru-RU" sz="2800" dirty="0" err="1">
                <a:solidFill>
                  <a:srgbClr val="182026"/>
                </a:solidFill>
                <a:ea typeface="Times New Roman" panose="02020603050405020304" pitchFamily="18" charset="0"/>
                <a:cs typeface="Segoe UI" panose="020B0502040204020203" pitchFamily="34" charset="0"/>
              </a:rPr>
              <a:t>max</a:t>
            </a:r>
            <a:r>
              <a:rPr lang="ru-RU" sz="2800" dirty="0">
                <a:solidFill>
                  <a:srgbClr val="182026"/>
                </a:solidFill>
                <a:ea typeface="Times New Roman" panose="02020603050405020304" pitchFamily="18" charset="0"/>
                <a:cs typeface="Segoe UI" panose="020B0502040204020203" pitchFamily="34" charset="0"/>
              </a:rPr>
              <a:t>() и т.п.</a:t>
            </a:r>
            <a:endParaRPr lang="ru-RU" sz="2400" dirty="0">
              <a:solidFill>
                <a:srgbClr val="182026"/>
              </a:solidFill>
              <a:effectLst/>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5715000" y="213657"/>
            <a:ext cx="6309360" cy="1477328"/>
          </a:xfrm>
          <a:prstGeom prst="rect">
            <a:avLst/>
          </a:prstGeom>
        </p:spPr>
        <p:txBody>
          <a:bodyPr wrap="square">
            <a:spAutoFit/>
          </a:bodyPr>
          <a:lstStyle/>
          <a:p>
            <a:r>
              <a:rPr lang="ru-RU" dirty="0" smtClean="0"/>
              <a:t>– область </a:t>
            </a:r>
            <a:r>
              <a:rPr lang="ru-RU" dirty="0"/>
              <a:t>программы, где определяются идентификаторы, и транслятор выполняет их поиск. За пределами области видимости тот же самый идентификатор может быть связан с другой переменной, либо быть свободным (не связанным ни с какой из них).</a:t>
            </a:r>
          </a:p>
        </p:txBody>
      </p:sp>
      <p:sp>
        <p:nvSpPr>
          <p:cNvPr id="5" name="Прямоугольник 4"/>
          <p:cNvSpPr/>
          <p:nvPr/>
        </p:nvSpPr>
        <p:spPr>
          <a:xfrm>
            <a:off x="285750" y="1071860"/>
            <a:ext cx="1343638" cy="461665"/>
          </a:xfrm>
          <a:prstGeom prst="rect">
            <a:avLst/>
          </a:prstGeom>
        </p:spPr>
        <p:txBody>
          <a:bodyPr wrap="none">
            <a:spAutoFit/>
          </a:bodyPr>
          <a:lstStyle/>
          <a:p>
            <a:r>
              <a:rPr lang="en-US" sz="2400" dirty="0"/>
              <a:t>PEP 3104</a:t>
            </a:r>
          </a:p>
        </p:txBody>
      </p:sp>
    </p:spTree>
    <p:extLst>
      <p:ext uri="{BB962C8B-B14F-4D97-AF65-F5344CB8AC3E}">
        <p14:creationId xmlns:p14="http://schemas.microsoft.com/office/powerpoint/2010/main" val="1451234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527" y="1440180"/>
            <a:ext cx="10812395" cy="4901045"/>
          </a:xfrm>
          <a:prstGeom prst="rect">
            <a:avLst/>
          </a:prstGeom>
        </p:spPr>
      </p:pic>
    </p:spTree>
    <p:extLst>
      <p:ext uri="{BB962C8B-B14F-4D97-AF65-F5344CB8AC3E}">
        <p14:creationId xmlns:p14="http://schemas.microsoft.com/office/powerpoint/2010/main" val="42285087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5" y="2114550"/>
            <a:ext cx="11769265" cy="1485900"/>
          </a:xfrm>
          <a:prstGeom prst="rect">
            <a:avLst/>
          </a:prstGeom>
        </p:spPr>
      </p:pic>
    </p:spTree>
    <p:extLst>
      <p:ext uri="{BB962C8B-B14F-4D97-AF65-F5344CB8AC3E}">
        <p14:creationId xmlns:p14="http://schemas.microsoft.com/office/powerpoint/2010/main" val="3693079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Условный оператор </a:t>
            </a:r>
            <a:r>
              <a:rPr lang="en-US" dirty="0" smtClean="0"/>
              <a:t>if</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123903"/>
            <a:ext cx="3779372" cy="4029247"/>
          </a:xfrm>
          <a:prstGeom prst="rect">
            <a:avLst/>
          </a:prstGeom>
        </p:spPr>
      </p:pic>
    </p:spTree>
    <p:extLst>
      <p:ext uri="{BB962C8B-B14F-4D97-AF65-F5344CB8AC3E}">
        <p14:creationId xmlns:p14="http://schemas.microsoft.com/office/powerpoint/2010/main" val="14118781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750570"/>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845821"/>
            <a:ext cx="7285703" cy="3895828"/>
          </a:xfrm>
          <a:prstGeom prst="rect">
            <a:avLst/>
          </a:prstGeom>
        </p:spPr>
      </p:pic>
      <p:sp>
        <p:nvSpPr>
          <p:cNvPr id="4" name="Прямоугольник 3"/>
          <p:cNvSpPr/>
          <p:nvPr/>
        </p:nvSpPr>
        <p:spPr>
          <a:xfrm>
            <a:off x="285750" y="4584278"/>
            <a:ext cx="11601450" cy="1815882"/>
          </a:xfrm>
          <a:prstGeom prst="rect">
            <a:avLst/>
          </a:prstGeom>
        </p:spPr>
        <p:txBody>
          <a:bodyPr wrap="square">
            <a:spAutoFit/>
          </a:bodyPr>
          <a:lstStyle/>
          <a:p>
            <a:r>
              <a:rPr lang="ru-RU" sz="2800" dirty="0"/>
              <a:t> Схема разрешения имен в языке Python называется правилом LEGB (</a:t>
            </a:r>
            <a:r>
              <a:rPr lang="ru-RU" sz="2800" dirty="0" err="1"/>
              <a:t>Local</a:t>
            </a:r>
            <a:r>
              <a:rPr lang="ru-RU" sz="2800" dirty="0"/>
              <a:t>, </a:t>
            </a:r>
            <a:r>
              <a:rPr lang="ru-RU" sz="2800" dirty="0" err="1"/>
              <a:t>Enclosed</a:t>
            </a:r>
            <a:r>
              <a:rPr lang="ru-RU" sz="2800" dirty="0"/>
              <a:t>, </a:t>
            </a:r>
            <a:r>
              <a:rPr lang="ru-RU" sz="2800" dirty="0" err="1"/>
              <a:t>Global</a:t>
            </a:r>
            <a:r>
              <a:rPr lang="ru-RU" sz="2800" dirty="0"/>
              <a:t>, </a:t>
            </a:r>
            <a:r>
              <a:rPr lang="ru-RU" sz="2800" dirty="0" err="1"/>
              <a:t>Built-in</a:t>
            </a:r>
            <a:r>
              <a:rPr lang="ru-RU" sz="2800" dirty="0"/>
              <a:t>) : когда внутри функции выполняется обращение к неизвестному имени, интерпретатор пытается отыскать его в четырех областях видимости по очереди до первого нахождения.</a:t>
            </a:r>
          </a:p>
        </p:txBody>
      </p:sp>
    </p:spTree>
    <p:extLst>
      <p:ext uri="{BB962C8B-B14F-4D97-AF65-F5344CB8AC3E}">
        <p14:creationId xmlns:p14="http://schemas.microsoft.com/office/powerpoint/2010/main" val="31451189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21" y="2161136"/>
            <a:ext cx="10799708" cy="3706264"/>
          </a:xfrm>
          <a:prstGeom prst="rect">
            <a:avLst/>
          </a:prstGeom>
        </p:spPr>
      </p:pic>
    </p:spTree>
    <p:extLst>
      <p:ext uri="{BB962C8B-B14F-4D97-AF65-F5344CB8AC3E}">
        <p14:creationId xmlns:p14="http://schemas.microsoft.com/office/powerpoint/2010/main" val="37642076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8" y="2280193"/>
            <a:ext cx="12025793" cy="2817587"/>
          </a:xfrm>
          <a:prstGeom prst="rect">
            <a:avLst/>
          </a:prstGeom>
        </p:spPr>
      </p:pic>
    </p:spTree>
    <p:extLst>
      <p:ext uri="{BB962C8B-B14F-4D97-AF65-F5344CB8AC3E}">
        <p14:creationId xmlns:p14="http://schemas.microsoft.com/office/powerpoint/2010/main" val="20750913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05" y="2076346"/>
            <a:ext cx="7820245" cy="3696842"/>
          </a:xfrm>
          <a:prstGeom prst="rect">
            <a:avLst/>
          </a:prstGeom>
        </p:spPr>
      </p:pic>
    </p:spTree>
    <p:extLst>
      <p:ext uri="{BB962C8B-B14F-4D97-AF65-F5344CB8AC3E}">
        <p14:creationId xmlns:p14="http://schemas.microsoft.com/office/powerpoint/2010/main" val="31259037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4480"/>
            <a:ext cx="12057715" cy="2674620"/>
          </a:xfrm>
          <a:prstGeom prst="rect">
            <a:avLst/>
          </a:prstGeom>
        </p:spPr>
      </p:pic>
      <p:sp>
        <p:nvSpPr>
          <p:cNvPr id="4" name="Прямоугольник 3"/>
          <p:cNvSpPr/>
          <p:nvPr/>
        </p:nvSpPr>
        <p:spPr>
          <a:xfrm>
            <a:off x="285750" y="5093315"/>
            <a:ext cx="6096000" cy="923330"/>
          </a:xfrm>
          <a:prstGeom prst="rect">
            <a:avLst/>
          </a:prstGeom>
        </p:spPr>
        <p:txBody>
          <a:bodyPr>
            <a:spAutoFit/>
          </a:bodyPr>
          <a:lstStyle/>
          <a:p>
            <a:r>
              <a:rPr lang="ru-RU" dirty="0"/>
              <a:t> По умолчанию, идентификаторы из другой области видимости доступны только для чтения, а, при попытке присвоения, функция создает локальный идентификатор.</a:t>
            </a:r>
          </a:p>
        </p:txBody>
      </p:sp>
    </p:spTree>
    <p:extLst>
      <p:ext uri="{BB962C8B-B14F-4D97-AF65-F5344CB8AC3E}">
        <p14:creationId xmlns:p14="http://schemas.microsoft.com/office/powerpoint/2010/main" val="36893602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sp>
        <p:nvSpPr>
          <p:cNvPr id="3" name="TextBox 2"/>
          <p:cNvSpPr txBox="1"/>
          <p:nvPr/>
        </p:nvSpPr>
        <p:spPr>
          <a:xfrm>
            <a:off x="285750" y="1847850"/>
            <a:ext cx="11601450" cy="3970318"/>
          </a:xfrm>
          <a:prstGeom prst="rect">
            <a:avLst/>
          </a:prstGeom>
          <a:noFill/>
        </p:spPr>
        <p:txBody>
          <a:bodyPr wrap="square" rtlCol="0">
            <a:spAutoFit/>
          </a:bodyPr>
          <a:lstStyle/>
          <a:p>
            <a:r>
              <a:rPr lang="ru-RU" sz="2800" dirty="0" smtClean="0"/>
              <a:t>Изменить </a:t>
            </a:r>
            <a:r>
              <a:rPr lang="ru-RU" sz="2800" dirty="0"/>
              <a:t>в функции переменные более закрытой области </a:t>
            </a:r>
            <a:r>
              <a:rPr lang="ru-RU" sz="2800" dirty="0" smtClean="0"/>
              <a:t>видимости:</a:t>
            </a:r>
          </a:p>
          <a:p>
            <a:endParaRPr lang="ru-RU" sz="2800" dirty="0"/>
          </a:p>
          <a:p>
            <a:pPr marL="457200" indent="-457200">
              <a:buFont typeface="Arial" panose="020B0604020202020204" pitchFamily="34" charset="0"/>
              <a:buChar char="•"/>
            </a:pPr>
            <a:r>
              <a:rPr lang="ru-RU" sz="2800" dirty="0"/>
              <a:t>использовать инструкцию </a:t>
            </a:r>
            <a:r>
              <a:rPr lang="ru-RU" sz="2800" b="1" dirty="0"/>
              <a:t>global</a:t>
            </a:r>
            <a:r>
              <a:rPr lang="ru-RU" sz="2800" dirty="0"/>
              <a:t>: сообщая, что функция будет изменять один или более глобальных идентификаторов;</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использовать инструкцию </a:t>
            </a:r>
            <a:r>
              <a:rPr lang="ru-RU" sz="2800" b="1" dirty="0" err="1"/>
              <a:t>nonlocal</a:t>
            </a:r>
            <a:r>
              <a:rPr lang="ru-RU" sz="2800" dirty="0"/>
              <a:t>: сообщая, что вложенная функция будет изменять один или более идентификаторов внешних функций;</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передать мутирующий аргумент в качестве параметра функции.</a:t>
            </a:r>
          </a:p>
        </p:txBody>
      </p:sp>
    </p:spTree>
    <p:extLst>
      <p:ext uri="{BB962C8B-B14F-4D97-AF65-F5344CB8AC3E}">
        <p14:creationId xmlns:p14="http://schemas.microsoft.com/office/powerpoint/2010/main" val="37841262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647700"/>
          </a:xfrm>
        </p:spPr>
        <p:txBody>
          <a:bodyPr>
            <a:normAutofit fontScale="90000"/>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718355"/>
            <a:ext cx="7886700" cy="5749910"/>
          </a:xfrm>
          <a:prstGeom prst="rect">
            <a:avLst/>
          </a:prstGeom>
        </p:spPr>
      </p:pic>
      <p:sp>
        <p:nvSpPr>
          <p:cNvPr id="4" name="Прямоугольник 3"/>
          <p:cNvSpPr/>
          <p:nvPr/>
        </p:nvSpPr>
        <p:spPr>
          <a:xfrm>
            <a:off x="8389620" y="5120641"/>
            <a:ext cx="3497580" cy="923330"/>
          </a:xfrm>
          <a:prstGeom prst="rect">
            <a:avLst/>
          </a:prstGeom>
        </p:spPr>
        <p:txBody>
          <a:bodyPr wrap="square">
            <a:spAutoFit/>
          </a:bodyPr>
          <a:lstStyle/>
          <a:p>
            <a:r>
              <a:rPr lang="ru-RU" dirty="0"/>
              <a:t>Использование </a:t>
            </a:r>
            <a:r>
              <a:rPr lang="ru-RU" dirty="0" err="1">
                <a:hlinkClick r:id="rId4" tooltip="global"/>
              </a:rPr>
              <a:t>global</a:t>
            </a:r>
            <a:r>
              <a:rPr lang="ru-RU" dirty="0"/>
              <a:t> позволяет менять значение глобальной переменной внутри функции </a:t>
            </a:r>
          </a:p>
        </p:txBody>
      </p:sp>
      <p:sp>
        <p:nvSpPr>
          <p:cNvPr id="5" name="Прямоугольник 4"/>
          <p:cNvSpPr/>
          <p:nvPr/>
        </p:nvSpPr>
        <p:spPr>
          <a:xfrm>
            <a:off x="5703196" y="222137"/>
            <a:ext cx="963725" cy="461665"/>
          </a:xfrm>
          <a:prstGeom prst="rect">
            <a:avLst/>
          </a:prstGeom>
        </p:spPr>
        <p:txBody>
          <a:bodyPr wrap="none">
            <a:spAutoFit/>
          </a:bodyPr>
          <a:lstStyle/>
          <a:p>
            <a:r>
              <a:rPr lang="ru-RU" sz="2400" b="1" dirty="0" err="1"/>
              <a:t>global</a:t>
            </a:r>
            <a:endParaRPr lang="ru-RU" sz="2400" dirty="0"/>
          </a:p>
        </p:txBody>
      </p:sp>
    </p:spTree>
    <p:extLst>
      <p:ext uri="{BB962C8B-B14F-4D97-AF65-F5344CB8AC3E}">
        <p14:creationId xmlns:p14="http://schemas.microsoft.com/office/powerpoint/2010/main" val="38842931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rot="10800000" flipV="1">
            <a:off x="118110" y="571500"/>
            <a:ext cx="2899410" cy="1074420"/>
          </a:xfrm>
        </p:spPr>
        <p:txBody>
          <a:bodyPr>
            <a:normAutofit fontScale="90000"/>
          </a:bodyPr>
          <a:lstStyle/>
          <a:p>
            <a:r>
              <a:rPr lang="ru-RU" dirty="0"/>
              <a:t>Области </a:t>
            </a:r>
            <a:r>
              <a:rPr lang="ru-RU" dirty="0" smtClean="0"/>
              <a:t/>
            </a:r>
            <a:br>
              <a:rPr lang="ru-RU" dirty="0" smtClean="0"/>
            </a:br>
            <a:r>
              <a:rPr lang="ru-RU" dirty="0" smtClean="0"/>
              <a:t>видимости</a:t>
            </a:r>
            <a:endParaRPr lang="ru-RU" dirty="0"/>
          </a:p>
        </p:txBody>
      </p:sp>
      <p:sp>
        <p:nvSpPr>
          <p:cNvPr id="3" name="Прямоугольник 2"/>
          <p:cNvSpPr/>
          <p:nvPr/>
        </p:nvSpPr>
        <p:spPr>
          <a:xfrm>
            <a:off x="219075" y="2929891"/>
            <a:ext cx="2697480" cy="1477328"/>
          </a:xfrm>
          <a:prstGeom prst="rect">
            <a:avLst/>
          </a:prstGeom>
        </p:spPr>
        <p:txBody>
          <a:bodyPr wrap="square">
            <a:spAutoFit/>
          </a:bodyPr>
          <a:lstStyle/>
          <a:p>
            <a:r>
              <a:rPr lang="ru-RU" dirty="0"/>
              <a:t>Использование </a:t>
            </a:r>
            <a:r>
              <a:rPr lang="ru-RU" dirty="0" err="1"/>
              <a:t>nonlocal</a:t>
            </a:r>
            <a:r>
              <a:rPr lang="ru-RU" dirty="0"/>
              <a:t> позволяет менять значение нелокальной переменной внутри вложенной функции</a:t>
            </a:r>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721" y="0"/>
            <a:ext cx="8797279" cy="6858000"/>
          </a:xfrm>
          <a:prstGeom prst="rect">
            <a:avLst/>
          </a:prstGeom>
        </p:spPr>
      </p:pic>
      <p:sp>
        <p:nvSpPr>
          <p:cNvPr id="8" name="Прямоугольник 7"/>
          <p:cNvSpPr/>
          <p:nvPr/>
        </p:nvSpPr>
        <p:spPr>
          <a:xfrm>
            <a:off x="219075" y="1733908"/>
            <a:ext cx="1274516" cy="461665"/>
          </a:xfrm>
          <a:prstGeom prst="rect">
            <a:avLst/>
          </a:prstGeom>
        </p:spPr>
        <p:txBody>
          <a:bodyPr wrap="none">
            <a:spAutoFit/>
          </a:bodyPr>
          <a:lstStyle/>
          <a:p>
            <a:r>
              <a:rPr lang="ru-RU" sz="2400" b="1" dirty="0" err="1"/>
              <a:t>nonlocal</a:t>
            </a:r>
            <a:endParaRPr lang="ru-RU" sz="2400" b="1" dirty="0"/>
          </a:p>
        </p:txBody>
      </p:sp>
    </p:spTree>
    <p:extLst>
      <p:ext uri="{BB962C8B-B14F-4D97-AF65-F5344CB8AC3E}">
        <p14:creationId xmlns:p14="http://schemas.microsoft.com/office/powerpoint/2010/main" val="36939642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55" y="1795295"/>
            <a:ext cx="6556784" cy="4472155"/>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646" y="1900746"/>
            <a:ext cx="5753554" cy="833458"/>
          </a:xfrm>
          <a:prstGeom prst="rect">
            <a:avLst/>
          </a:prstGeom>
        </p:spPr>
      </p:pic>
      <p:sp>
        <p:nvSpPr>
          <p:cNvPr id="6" name="Прямоугольник 5"/>
          <p:cNvSpPr/>
          <p:nvPr/>
        </p:nvSpPr>
        <p:spPr>
          <a:xfrm>
            <a:off x="7987666" y="3128129"/>
            <a:ext cx="4204334" cy="3139321"/>
          </a:xfrm>
          <a:prstGeom prst="rect">
            <a:avLst/>
          </a:prstGeom>
        </p:spPr>
        <p:txBody>
          <a:bodyPr wrap="square">
            <a:spAutoFit/>
          </a:bodyPr>
          <a:lstStyle/>
          <a:p>
            <a:r>
              <a:rPr lang="ru-RU" dirty="0"/>
              <a:t>Когда мы находимся внутри </a:t>
            </a:r>
            <a:r>
              <a:rPr lang="ru-RU" dirty="0" err="1"/>
              <a:t>func_inner</a:t>
            </a:r>
            <a:r>
              <a:rPr lang="ru-RU" dirty="0"/>
              <a:t>, переменная x, определённая в первой строке </a:t>
            </a:r>
            <a:r>
              <a:rPr lang="ru-RU" dirty="0" err="1"/>
              <a:t>func_outer</a:t>
            </a:r>
            <a:r>
              <a:rPr lang="ru-RU" dirty="0"/>
              <a:t> находится ни в локальной области видимости (определение переменной не входит в блок </a:t>
            </a:r>
            <a:r>
              <a:rPr lang="ru-RU" dirty="0" err="1"/>
              <a:t>func_inner</a:t>
            </a:r>
            <a:r>
              <a:rPr lang="ru-RU" dirty="0"/>
              <a:t>), ни в глобальной области видимости (она также и не в основном блоке программы). Мы объявляем, что хотим использовать именно эту переменную x, следующим образом: </a:t>
            </a:r>
            <a:r>
              <a:rPr lang="ru-RU" dirty="0" err="1"/>
              <a:t>nonlocal</a:t>
            </a:r>
            <a:r>
              <a:rPr lang="ru-RU" dirty="0"/>
              <a:t> x.</a:t>
            </a:r>
          </a:p>
        </p:txBody>
      </p:sp>
      <p:sp>
        <p:nvSpPr>
          <p:cNvPr id="7" name="Прямоугольник 6"/>
          <p:cNvSpPr/>
          <p:nvPr/>
        </p:nvSpPr>
        <p:spPr>
          <a:xfrm>
            <a:off x="495055" y="1275988"/>
            <a:ext cx="1274516" cy="461665"/>
          </a:xfrm>
          <a:prstGeom prst="rect">
            <a:avLst/>
          </a:prstGeom>
        </p:spPr>
        <p:txBody>
          <a:bodyPr wrap="none">
            <a:spAutoFit/>
          </a:bodyPr>
          <a:lstStyle/>
          <a:p>
            <a:r>
              <a:rPr lang="ru-RU" sz="2400" b="1" dirty="0" err="1"/>
              <a:t>nonlocal</a:t>
            </a:r>
            <a:endParaRPr lang="ru-RU" sz="2400" b="1" dirty="0"/>
          </a:p>
        </p:txBody>
      </p:sp>
    </p:spTree>
    <p:extLst>
      <p:ext uri="{BB962C8B-B14F-4D97-AF65-F5344CB8AC3E}">
        <p14:creationId xmlns:p14="http://schemas.microsoft.com/office/powerpoint/2010/main" val="8048439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54" y="2037694"/>
            <a:ext cx="11922041" cy="4157784"/>
          </a:xfrm>
          <a:prstGeom prst="rect">
            <a:avLst/>
          </a:prstGeom>
        </p:spPr>
      </p:pic>
      <p:sp>
        <p:nvSpPr>
          <p:cNvPr id="4" name="Прямоугольник 3"/>
          <p:cNvSpPr/>
          <p:nvPr/>
        </p:nvSpPr>
        <p:spPr>
          <a:xfrm>
            <a:off x="125454" y="1309368"/>
            <a:ext cx="6372835" cy="461665"/>
          </a:xfrm>
          <a:prstGeom prst="rect">
            <a:avLst/>
          </a:prstGeom>
        </p:spPr>
        <p:txBody>
          <a:bodyPr wrap="none">
            <a:spAutoFit/>
          </a:bodyPr>
          <a:lstStyle/>
          <a:p>
            <a:r>
              <a:rPr lang="ru-RU" sz="2400" b="1" dirty="0">
                <a:solidFill>
                  <a:srgbClr val="404040"/>
                </a:solidFill>
                <a:latin typeface="Lato" panose="020F0502020204030203" pitchFamily="34" charset="0"/>
              </a:rPr>
              <a:t>Передача мутирующего аргумента в функцию</a:t>
            </a:r>
            <a:endParaRPr lang="ru-RU" sz="2400" dirty="0"/>
          </a:p>
        </p:txBody>
      </p:sp>
    </p:spTree>
    <p:extLst>
      <p:ext uri="{BB962C8B-B14F-4D97-AF65-F5344CB8AC3E}">
        <p14:creationId xmlns:p14="http://schemas.microsoft.com/office/powerpoint/2010/main" val="2326405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Условный оператор </a:t>
            </a:r>
            <a:r>
              <a:rPr lang="en-US" dirty="0" smtClean="0"/>
              <a:t>if</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72" y="2493674"/>
            <a:ext cx="10728016" cy="2648054"/>
          </a:xfrm>
          <a:prstGeom prst="rect">
            <a:avLst/>
          </a:prstGeom>
        </p:spPr>
      </p:pic>
    </p:spTree>
    <p:extLst>
      <p:ext uri="{BB962C8B-B14F-4D97-AF65-F5344CB8AC3E}">
        <p14:creationId xmlns:p14="http://schemas.microsoft.com/office/powerpoint/2010/main" val="21574568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sp>
        <p:nvSpPr>
          <p:cNvPr id="3" name="TextBox 2"/>
          <p:cNvSpPr txBox="1"/>
          <p:nvPr/>
        </p:nvSpPr>
        <p:spPr>
          <a:xfrm>
            <a:off x="285750" y="1218347"/>
            <a:ext cx="10726013" cy="523220"/>
          </a:xfrm>
          <a:prstGeom prst="rect">
            <a:avLst/>
          </a:prstGeom>
          <a:noFill/>
        </p:spPr>
        <p:txBody>
          <a:bodyPr wrap="none" rtlCol="0">
            <a:spAutoFit/>
          </a:bodyPr>
          <a:lstStyle/>
          <a:p>
            <a:r>
              <a:rPr lang="ru-RU" sz="2800" b="1" dirty="0" smtClean="0"/>
              <a:t>Возврат нескольких значений </a:t>
            </a:r>
            <a:r>
              <a:rPr lang="ru-RU" sz="2800" dirty="0" smtClean="0"/>
              <a:t>– возврат кортежа (один из способов)</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72" y="2109658"/>
            <a:ext cx="5767977" cy="3990035"/>
          </a:xfrm>
          <a:prstGeom prst="rect">
            <a:avLst/>
          </a:prstGeom>
        </p:spPr>
      </p:pic>
    </p:spTree>
    <p:extLst>
      <p:ext uri="{BB962C8B-B14F-4D97-AF65-F5344CB8AC3E}">
        <p14:creationId xmlns:p14="http://schemas.microsoft.com/office/powerpoint/2010/main" val="27241988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sp>
        <p:nvSpPr>
          <p:cNvPr id="3" name="TextBox 2"/>
          <p:cNvSpPr txBox="1"/>
          <p:nvPr/>
        </p:nvSpPr>
        <p:spPr>
          <a:xfrm>
            <a:off x="285750" y="1218347"/>
            <a:ext cx="10726013" cy="523220"/>
          </a:xfrm>
          <a:prstGeom prst="rect">
            <a:avLst/>
          </a:prstGeom>
          <a:noFill/>
        </p:spPr>
        <p:txBody>
          <a:bodyPr wrap="none" rtlCol="0">
            <a:spAutoFit/>
          </a:bodyPr>
          <a:lstStyle/>
          <a:p>
            <a:r>
              <a:rPr lang="ru-RU" sz="2800" b="1" dirty="0" smtClean="0"/>
              <a:t>Возврат нескольких значений </a:t>
            </a:r>
            <a:r>
              <a:rPr lang="ru-RU" sz="2800" dirty="0" smtClean="0"/>
              <a:t>– возврат кортежа (один из способов)</a:t>
            </a:r>
            <a:endParaRPr lang="ru-RU" sz="28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23890"/>
            <a:ext cx="5469700" cy="4248310"/>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450" y="1741567"/>
            <a:ext cx="6443173" cy="2573456"/>
          </a:xfrm>
          <a:prstGeom prst="rect">
            <a:avLst/>
          </a:prstGeom>
        </p:spPr>
      </p:pic>
    </p:spTree>
    <p:extLst>
      <p:ext uri="{BB962C8B-B14F-4D97-AF65-F5344CB8AC3E}">
        <p14:creationId xmlns:p14="http://schemas.microsoft.com/office/powerpoint/2010/main" val="16709657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sp>
        <p:nvSpPr>
          <p:cNvPr id="3" name="TextBox 2"/>
          <p:cNvSpPr txBox="1"/>
          <p:nvPr/>
        </p:nvSpPr>
        <p:spPr>
          <a:xfrm>
            <a:off x="285750" y="1218347"/>
            <a:ext cx="5165710" cy="523220"/>
          </a:xfrm>
          <a:prstGeom prst="rect">
            <a:avLst/>
          </a:prstGeom>
          <a:noFill/>
        </p:spPr>
        <p:txBody>
          <a:bodyPr wrap="none" rtlCol="0">
            <a:spAutoFit/>
          </a:bodyPr>
          <a:lstStyle/>
          <a:p>
            <a:r>
              <a:rPr lang="ru-RU" sz="2800" b="1" dirty="0" smtClean="0"/>
              <a:t>Функция как аргумент функции</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57309"/>
            <a:ext cx="3695700" cy="2636568"/>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4593877"/>
            <a:ext cx="1004906" cy="558281"/>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6925" y="1957309"/>
            <a:ext cx="4037220" cy="900191"/>
          </a:xfrm>
          <a:prstGeom prst="rect">
            <a:avLst/>
          </a:prstGeom>
        </p:spPr>
      </p:pic>
      <p:sp>
        <p:nvSpPr>
          <p:cNvPr id="4" name="Прямоугольник 3"/>
          <p:cNvSpPr/>
          <p:nvPr/>
        </p:nvSpPr>
        <p:spPr>
          <a:xfrm>
            <a:off x="6096000" y="5152158"/>
            <a:ext cx="6096000" cy="923330"/>
          </a:xfrm>
          <a:prstGeom prst="rect">
            <a:avLst/>
          </a:prstGeom>
        </p:spPr>
        <p:txBody>
          <a:bodyPr>
            <a:spAutoFit/>
          </a:bodyPr>
          <a:lstStyle/>
          <a:p>
            <a:r>
              <a:rPr lang="ru-RU" dirty="0"/>
              <a:t>Функции в Python являются объектами первого класса. </a:t>
            </a:r>
          </a:p>
          <a:p>
            <a:r>
              <a:rPr lang="ru-RU" dirty="0"/>
              <a:t>Вы можете присвоить их переменным, использовать как аргументы для других функций и возвращать из функций. </a:t>
            </a:r>
            <a:endParaRPr lang="en-US" dirty="0"/>
          </a:p>
        </p:txBody>
      </p:sp>
    </p:spTree>
    <p:extLst>
      <p:ext uri="{BB962C8B-B14F-4D97-AF65-F5344CB8AC3E}">
        <p14:creationId xmlns:p14="http://schemas.microsoft.com/office/powerpoint/2010/main" val="1930896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sp>
        <p:nvSpPr>
          <p:cNvPr id="3" name="TextBox 2"/>
          <p:cNvSpPr txBox="1"/>
          <p:nvPr/>
        </p:nvSpPr>
        <p:spPr>
          <a:xfrm>
            <a:off x="285750" y="1218347"/>
            <a:ext cx="5165710" cy="523220"/>
          </a:xfrm>
          <a:prstGeom prst="rect">
            <a:avLst/>
          </a:prstGeom>
          <a:noFill/>
        </p:spPr>
        <p:txBody>
          <a:bodyPr wrap="none" rtlCol="0">
            <a:spAutoFit/>
          </a:bodyPr>
          <a:lstStyle/>
          <a:p>
            <a:r>
              <a:rPr lang="ru-RU" sz="2800" b="1" dirty="0" smtClean="0"/>
              <a:t>Функция как аргумент функции</a:t>
            </a:r>
            <a:endParaRPr lang="ru-RU" sz="28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49" y="2060417"/>
            <a:ext cx="5524360" cy="1216183"/>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548" y="3547096"/>
            <a:ext cx="8693389" cy="1024904"/>
          </a:xfrm>
          <a:prstGeom prst="rect">
            <a:avLst/>
          </a:prstGeom>
        </p:spPr>
      </p:pic>
      <p:pic>
        <p:nvPicPr>
          <p:cNvPr id="9" name="Рисунок 8"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610" y="5082129"/>
            <a:ext cx="8894902" cy="1005854"/>
          </a:xfrm>
          <a:prstGeom prst="rect">
            <a:avLst/>
          </a:prstGeom>
        </p:spPr>
      </p:pic>
    </p:spTree>
    <p:extLst>
      <p:ext uri="{BB962C8B-B14F-4D97-AF65-F5344CB8AC3E}">
        <p14:creationId xmlns:p14="http://schemas.microsoft.com/office/powerpoint/2010/main" val="4709439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a:t>
            </a:r>
            <a:endParaRPr lang="ru-RU" dirty="0"/>
          </a:p>
        </p:txBody>
      </p:sp>
      <p:sp>
        <p:nvSpPr>
          <p:cNvPr id="3" name="TextBox 2"/>
          <p:cNvSpPr txBox="1"/>
          <p:nvPr/>
        </p:nvSpPr>
        <p:spPr>
          <a:xfrm>
            <a:off x="285750" y="1218347"/>
            <a:ext cx="5165710" cy="523220"/>
          </a:xfrm>
          <a:prstGeom prst="rect">
            <a:avLst/>
          </a:prstGeom>
          <a:noFill/>
        </p:spPr>
        <p:txBody>
          <a:bodyPr wrap="none" rtlCol="0">
            <a:spAutoFit/>
          </a:bodyPr>
          <a:lstStyle/>
          <a:p>
            <a:r>
              <a:rPr lang="ru-RU" sz="2800" b="1" dirty="0" smtClean="0"/>
              <a:t>Функция как аргумент функции</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5" y="2093759"/>
            <a:ext cx="4532973" cy="1106641"/>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495" y="3552592"/>
            <a:ext cx="8636311" cy="1057508"/>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604" y="5059670"/>
            <a:ext cx="9809727" cy="1038458"/>
          </a:xfrm>
          <a:prstGeom prst="rect">
            <a:avLst/>
          </a:prstGeom>
        </p:spPr>
      </p:pic>
    </p:spTree>
    <p:extLst>
      <p:ext uri="{BB962C8B-B14F-4D97-AF65-F5344CB8AC3E}">
        <p14:creationId xmlns:p14="http://schemas.microsoft.com/office/powerpoint/2010/main" val="3683722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742950"/>
          </a:xfrm>
        </p:spPr>
        <p:txBody>
          <a:bodyPr>
            <a:normAutofit/>
          </a:bodyPr>
          <a:lstStyle/>
          <a:p>
            <a:r>
              <a:rPr lang="ru-RU" dirty="0" smtClean="0"/>
              <a:t>Функции</a:t>
            </a:r>
            <a:endParaRPr lang="ru-RU" dirty="0"/>
          </a:p>
        </p:txBody>
      </p:sp>
      <p:sp>
        <p:nvSpPr>
          <p:cNvPr id="3" name="TextBox 2"/>
          <p:cNvSpPr txBox="1"/>
          <p:nvPr/>
        </p:nvSpPr>
        <p:spPr>
          <a:xfrm>
            <a:off x="285750" y="934090"/>
            <a:ext cx="1624227" cy="523220"/>
          </a:xfrm>
          <a:prstGeom prst="rect">
            <a:avLst/>
          </a:prstGeom>
          <a:noFill/>
        </p:spPr>
        <p:txBody>
          <a:bodyPr wrap="none" rtlCol="0">
            <a:spAutoFit/>
          </a:bodyPr>
          <a:lstStyle/>
          <a:p>
            <a:r>
              <a:rPr lang="ru-RU" sz="2800" b="1" dirty="0" smtClean="0"/>
              <a:t>Рекурсия</a:t>
            </a:r>
            <a:endParaRPr lang="ru-RU" sz="2800" b="1"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425013"/>
            <a:ext cx="6553200" cy="4899588"/>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4913" y="1904976"/>
            <a:ext cx="4892288" cy="819174"/>
          </a:xfrm>
          <a:prstGeom prst="rect">
            <a:avLst/>
          </a:prstGeom>
        </p:spPr>
      </p:pic>
    </p:spTree>
    <p:extLst>
      <p:ext uri="{BB962C8B-B14F-4D97-AF65-F5344CB8AC3E}">
        <p14:creationId xmlns:p14="http://schemas.microsoft.com/office/powerpoint/2010/main" val="26710147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 – анонимные, </a:t>
            </a:r>
            <a:r>
              <a:rPr lang="ru-RU" i="1" dirty="0" smtClean="0"/>
              <a:t>лямбда-функции </a:t>
            </a:r>
            <a:endParaRPr lang="ru-RU" dirty="0"/>
          </a:p>
        </p:txBody>
      </p:sp>
      <p:sp>
        <p:nvSpPr>
          <p:cNvPr id="4" name="Rectangle 1"/>
          <p:cNvSpPr>
            <a:spLocks noChangeArrowheads="1"/>
          </p:cNvSpPr>
          <p:nvPr/>
        </p:nvSpPr>
        <p:spPr bwMode="auto">
          <a:xfrm>
            <a:off x="285750" y="1754598"/>
            <a:ext cx="1122045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30000"/>
              </a:spcBef>
              <a:spcAft>
                <a:spcPct val="0"/>
              </a:spcAft>
            </a:pPr>
            <a:r>
              <a:rPr kumimoji="0" lang="ru-RU" altLang="ru-RU" sz="2800" b="1" i="0" u="none" strike="noStrike" cap="none" normalizeH="0" baseline="0" dirty="0" smtClean="0">
                <a:ln>
                  <a:noFill/>
                </a:ln>
                <a:effectLst/>
                <a:latin typeface="SFMono-Regular"/>
              </a:rPr>
              <a:t>lambda</a:t>
            </a:r>
            <a:r>
              <a:rPr kumimoji="0" lang="ru-RU" altLang="ru-RU" sz="2800" b="0" i="0" u="none" strike="noStrike" cap="none" normalizeH="0" baseline="0" dirty="0" smtClean="0">
                <a:ln>
                  <a:noFill/>
                </a:ln>
                <a:effectLst/>
                <a:latin typeface="SFMono-Regular"/>
              </a:rPr>
              <a:t> </a:t>
            </a:r>
            <a:r>
              <a:rPr kumimoji="0" lang="ru-RU" altLang="ru-RU" sz="2800" b="0" i="0" u="none" strike="noStrike" cap="none" normalizeH="0" baseline="0" dirty="0" smtClean="0">
                <a:ln>
                  <a:noFill/>
                </a:ln>
                <a:solidFill>
                  <a:schemeClr val="tx1"/>
                </a:solidFill>
                <a:effectLst/>
                <a:latin typeface="Arial" panose="020B0604020202020204" pitchFamily="34" charset="0"/>
              </a:rPr>
              <a:t>parameters</a:t>
            </a:r>
            <a:r>
              <a:rPr kumimoji="0" lang="ru-RU" altLang="ru-RU" sz="2800" b="0" i="0" u="none" strike="noStrike" cap="none" normalizeH="0" baseline="0" dirty="0" smtClean="0">
                <a:ln>
                  <a:noFill/>
                </a:ln>
                <a:solidFill>
                  <a:srgbClr val="404040"/>
                </a:solidFill>
                <a:effectLst/>
                <a:latin typeface="SFMono-Regular"/>
              </a:rPr>
              <a:t>: </a:t>
            </a:r>
            <a:r>
              <a:rPr kumimoji="0" lang="ru-RU" altLang="ru-RU" sz="2800" b="0" i="0" u="none" strike="noStrike" cap="none" normalizeH="0" baseline="0" dirty="0" smtClean="0">
                <a:ln>
                  <a:noFill/>
                </a:ln>
                <a:solidFill>
                  <a:schemeClr val="tx1"/>
                </a:solidFill>
                <a:effectLst/>
                <a:latin typeface="Arial" panose="020B0604020202020204" pitchFamily="34" charset="0"/>
              </a:rPr>
              <a:t>expression – </a:t>
            </a:r>
            <a:r>
              <a:rPr lang="ru-RU" sz="2800" dirty="0"/>
              <a:t>анонимная функция, выраженная одним выражением </a:t>
            </a:r>
            <a:endParaRPr kumimoji="0" lang="ru-RU" altLang="ru-RU" sz="2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30000"/>
              </a:spcBef>
              <a:spcAft>
                <a:spcPct val="0"/>
              </a:spcAft>
            </a:pPr>
            <a:endParaRPr lang="ru-RU" altLang="ru-RU" sz="800" dirty="0" smtClean="0">
              <a:latin typeface="Arial" panose="020B0604020202020204" pitchFamily="34" charset="0"/>
            </a:endParaRPr>
          </a:p>
          <a:p>
            <a:pPr marL="457200" lvl="0" indent="-457200" eaLnBrk="0" fontAlgn="base" hangingPunct="0">
              <a:spcBef>
                <a:spcPct val="30000"/>
              </a:spcBef>
              <a:spcAft>
                <a:spcPct val="0"/>
              </a:spcAft>
              <a:buFont typeface="Arial" panose="020B0604020202020204" pitchFamily="34" charset="0"/>
              <a:buChar char="•"/>
            </a:pPr>
            <a:r>
              <a:rPr lang="ru-RU" altLang="ru-RU" sz="2800" dirty="0" smtClean="0">
                <a:latin typeface="Arial" panose="020B0604020202020204" pitchFamily="34" charset="0"/>
              </a:rPr>
              <a:t>parameters – </a:t>
            </a:r>
            <a:r>
              <a:rPr lang="ru-RU" sz="2800" dirty="0" smtClean="0"/>
              <a:t>простой </a:t>
            </a:r>
            <a:r>
              <a:rPr lang="ru-RU" sz="2800" dirty="0"/>
              <a:t>список имен переменных, разделенных </a:t>
            </a:r>
            <a:r>
              <a:rPr lang="ru-RU" sz="2800" dirty="0" smtClean="0"/>
              <a:t>запятыми (может отсутствовать)</a:t>
            </a:r>
          </a:p>
          <a:p>
            <a:pPr marL="457200" lvl="0" indent="-457200" eaLnBrk="0" fontAlgn="base" hangingPunct="0">
              <a:spcBef>
                <a:spcPct val="30000"/>
              </a:spcBef>
              <a:spcAft>
                <a:spcPct val="0"/>
              </a:spcAft>
              <a:buFont typeface="Arial" panose="020B0604020202020204" pitchFamily="34" charset="0"/>
              <a:buChar char="•"/>
            </a:pPr>
            <a:r>
              <a:rPr lang="ru-RU" altLang="ru-RU" sz="2800" dirty="0">
                <a:latin typeface="Arial" panose="020B0604020202020204" pitchFamily="34" charset="0"/>
              </a:rPr>
              <a:t>expression не может содержать </a:t>
            </a:r>
            <a:r>
              <a:rPr lang="ru-RU" altLang="ru-RU" sz="2800" dirty="0" err="1" smtClean="0">
                <a:latin typeface="Arial" panose="020B0604020202020204" pitchFamily="34" charset="0"/>
              </a:rPr>
              <a:t>return</a:t>
            </a:r>
            <a:r>
              <a:rPr lang="ru-RU" altLang="ru-RU" sz="2800" dirty="0" smtClean="0">
                <a:latin typeface="Arial" panose="020B0604020202020204" pitchFamily="34" charset="0"/>
              </a:rPr>
              <a:t>, условных </a:t>
            </a:r>
            <a:r>
              <a:rPr lang="ru-RU" altLang="ru-RU" sz="2800" dirty="0">
                <a:latin typeface="Arial" panose="020B0604020202020204" pitchFamily="34" charset="0"/>
              </a:rPr>
              <a:t>инструкций или циклов (условные выражения - допустимы</a:t>
            </a:r>
            <a:r>
              <a:rPr lang="ru-RU" altLang="ru-RU" sz="2800" dirty="0" smtClean="0">
                <a:latin typeface="Arial" panose="020B0604020202020204" pitchFamily="34" charset="0"/>
              </a:rPr>
              <a:t>).</a:t>
            </a:r>
            <a:endParaRPr lang="ru-RU" altLang="ru-RU" sz="2800" dirty="0">
              <a:latin typeface="Arial" panose="020B0604020202020204" pitchFamily="34" charset="0"/>
            </a:endParaRPr>
          </a:p>
          <a:p>
            <a:pPr marL="457200" lvl="0" indent="-457200" eaLnBrk="0" fontAlgn="base" hangingPunct="0">
              <a:spcBef>
                <a:spcPct val="30000"/>
              </a:spcBef>
              <a:spcAft>
                <a:spcPct val="0"/>
              </a:spcAft>
              <a:buFont typeface="Arial" panose="020B0604020202020204" pitchFamily="34" charset="0"/>
              <a:buChar char="•"/>
            </a:pPr>
            <a:r>
              <a:rPr lang="ru-RU" altLang="ru-RU" sz="2800" dirty="0" smtClean="0">
                <a:latin typeface="Arial" panose="020B0604020202020204" pitchFamily="34" charset="0"/>
              </a:rPr>
              <a:t>результатом </a:t>
            </a:r>
            <a:r>
              <a:rPr lang="ru-RU" altLang="ru-RU" sz="2800" dirty="0">
                <a:latin typeface="Arial" panose="020B0604020202020204" pitchFamily="34" charset="0"/>
              </a:rPr>
              <a:t>лямбда-выражения является анонимная функция.</a:t>
            </a:r>
          </a:p>
          <a:p>
            <a:pPr marL="457200" lvl="0" indent="-457200" eaLnBrk="0" fontAlgn="base" hangingPunct="0">
              <a:spcBef>
                <a:spcPct val="30000"/>
              </a:spcBef>
              <a:spcAft>
                <a:spcPct val="0"/>
              </a:spcAft>
              <a:buFont typeface="Arial" panose="020B0604020202020204" pitchFamily="34" charset="0"/>
              <a:buChar char="•"/>
            </a:pPr>
            <a:r>
              <a:rPr lang="ru-RU" altLang="ru-RU" sz="2800" dirty="0" smtClean="0">
                <a:latin typeface="Arial" panose="020B0604020202020204" pitchFamily="34" charset="0"/>
              </a:rPr>
              <a:t>При вызове лямбда-функция возвращает </a:t>
            </a:r>
            <a:r>
              <a:rPr lang="ru-RU" altLang="ru-RU" sz="2800" dirty="0">
                <a:latin typeface="Arial" panose="020B0604020202020204" pitchFamily="34" charset="0"/>
              </a:rPr>
              <a:t>результат вычисления выражения expression</a:t>
            </a:r>
            <a:r>
              <a:rPr lang="ru-RU" altLang="ru-RU" sz="2800" dirty="0" smtClean="0">
                <a:latin typeface="Arial" panose="020B0604020202020204" pitchFamily="34" charset="0"/>
              </a:rPr>
              <a:t>.</a:t>
            </a:r>
            <a:r>
              <a:rPr kumimoji="0" lang="ru-RU" altLang="ru-RU" sz="2800" b="0" i="0" u="none" strike="noStrike" cap="none" normalizeH="0" baseline="0" dirty="0" smtClean="0">
                <a:ln>
                  <a:noFill/>
                </a:ln>
                <a:solidFill>
                  <a:schemeClr val="tx1"/>
                </a:solidFill>
                <a:effectLst/>
              </a:rPr>
              <a:t> </a:t>
            </a:r>
            <a:endParaRPr kumimoji="0" lang="ru-RU" altLang="ru-RU"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44383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0"/>
            <a:ext cx="11601450" cy="1122363"/>
          </a:xfrm>
        </p:spPr>
        <p:txBody>
          <a:bodyPr>
            <a:normAutofit/>
          </a:bodyPr>
          <a:lstStyle/>
          <a:p>
            <a:r>
              <a:rPr lang="ru-RU" dirty="0" smtClean="0"/>
              <a:t>Функции – анонимные, </a:t>
            </a:r>
            <a:r>
              <a:rPr lang="ru-RU" i="1" dirty="0" smtClean="0"/>
              <a:t>лямбда-функции </a:t>
            </a:r>
            <a:endParaRPr lang="ru-RU" dirty="0"/>
          </a:p>
        </p:txBody>
      </p:sp>
      <p:sp>
        <p:nvSpPr>
          <p:cNvPr id="4" name="Rectangle 1"/>
          <p:cNvSpPr>
            <a:spLocks noChangeArrowheads="1"/>
          </p:cNvSpPr>
          <p:nvPr/>
        </p:nvSpPr>
        <p:spPr bwMode="auto">
          <a:xfrm>
            <a:off x="190500" y="1523603"/>
            <a:ext cx="1122045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30000"/>
              </a:spcBef>
              <a:spcAft>
                <a:spcPct val="0"/>
              </a:spcAft>
            </a:pPr>
            <a:r>
              <a:rPr lang="ru-RU" altLang="ru-RU" sz="2000" dirty="0">
                <a:latin typeface="SFMono-Regular"/>
              </a:rPr>
              <a:t>Лямбда-функции, как правило, используются в случаях, где </a:t>
            </a:r>
            <a:r>
              <a:rPr lang="ru-RU" altLang="ru-RU" sz="2000" dirty="0" smtClean="0">
                <a:latin typeface="SFMono-Regular"/>
              </a:rPr>
              <a:t>использование</a:t>
            </a:r>
            <a:r>
              <a:rPr lang="en-US" altLang="ru-RU" sz="2000" dirty="0" smtClean="0">
                <a:latin typeface="SFMono-Regular"/>
              </a:rPr>
              <a:t> </a:t>
            </a:r>
            <a:r>
              <a:rPr lang="ru-RU" altLang="ru-RU" sz="2000" dirty="0" smtClean="0">
                <a:latin typeface="SFMono-Regular"/>
              </a:rPr>
              <a:t>функции </a:t>
            </a:r>
            <a:r>
              <a:rPr lang="ru-RU" altLang="ru-RU" sz="2000" dirty="0">
                <a:latin typeface="SFMono-Regular"/>
              </a:rPr>
              <a:t>не требует наличия у нее имени</a:t>
            </a:r>
            <a:endParaRPr kumimoji="0" lang="ru-RU" altLang="ru-RU" sz="2000" i="0" u="none" strike="noStrike" cap="none" normalizeH="0" baseline="0" dirty="0" smtClean="0">
              <a:ln>
                <a:noFill/>
              </a:ln>
              <a:solidFill>
                <a:schemeClr val="tx1"/>
              </a:solidFill>
              <a:effectLst/>
              <a:latin typeface="Arial" panose="020B0604020202020204" pitchFamily="34" charset="0"/>
            </a:endParaRPr>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487" y="2445146"/>
            <a:ext cx="4086511" cy="3909934"/>
          </a:xfrm>
          <a:prstGeom prst="rect">
            <a:avLst/>
          </a:prstGeom>
        </p:spPr>
      </p:pic>
    </p:spTree>
    <p:extLst>
      <p:ext uri="{BB962C8B-B14F-4D97-AF65-F5344CB8AC3E}">
        <p14:creationId xmlns:p14="http://schemas.microsoft.com/office/powerpoint/2010/main" val="13761705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5250"/>
            <a:ext cx="11601450" cy="1122363"/>
          </a:xfrm>
        </p:spPr>
        <p:txBody>
          <a:bodyPr>
            <a:normAutofit/>
          </a:bodyPr>
          <a:lstStyle/>
          <a:p>
            <a:r>
              <a:rPr lang="ru-RU" dirty="0" smtClean="0"/>
              <a:t>Функции – анонимные, </a:t>
            </a:r>
            <a:r>
              <a:rPr lang="ru-RU" i="1" dirty="0" smtClean="0"/>
              <a:t>лямбда-функции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84896"/>
            <a:ext cx="11873869" cy="1601204"/>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13733"/>
            <a:ext cx="11189208" cy="1286867"/>
          </a:xfrm>
          <a:prstGeom prst="rect">
            <a:avLst/>
          </a:prstGeom>
        </p:spPr>
      </p:pic>
    </p:spTree>
    <p:extLst>
      <p:ext uri="{BB962C8B-B14F-4D97-AF65-F5344CB8AC3E}">
        <p14:creationId xmlns:p14="http://schemas.microsoft.com/office/powerpoint/2010/main" val="19933853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 – анонимные</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5889"/>
            <a:ext cx="5829300" cy="1597068"/>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39744"/>
            <a:ext cx="7291205" cy="1066076"/>
          </a:xfrm>
          <a:prstGeom prst="rect">
            <a:avLst/>
          </a:prstGeom>
        </p:spPr>
      </p:pic>
      <p:pic>
        <p:nvPicPr>
          <p:cNvPr id="6" name="Рисунок 5"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356291"/>
            <a:ext cx="8220896" cy="685075"/>
          </a:xfrm>
          <a:prstGeom prst="rect">
            <a:avLst/>
          </a:prstGeom>
        </p:spPr>
      </p:pic>
      <p:pic>
        <p:nvPicPr>
          <p:cNvPr id="7" name="Рисунок 6"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855" y="5041367"/>
            <a:ext cx="5355545" cy="420792"/>
          </a:xfrm>
          <a:prstGeom prst="rect">
            <a:avLst/>
          </a:prstGeom>
        </p:spPr>
      </p:pic>
      <p:pic>
        <p:nvPicPr>
          <p:cNvPr id="8" name="Рисунок 7" descr="Вырезка экрана"/>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595921"/>
            <a:ext cx="11334749" cy="488567"/>
          </a:xfrm>
          <a:prstGeom prst="rect">
            <a:avLst/>
          </a:prstGeom>
        </p:spPr>
      </p:pic>
      <p:pic>
        <p:nvPicPr>
          <p:cNvPr id="9" name="Рисунок 8" descr="Вырезка экрана"/>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4076" y="1940351"/>
            <a:ext cx="1847924" cy="3464862"/>
          </a:xfrm>
          <a:prstGeom prst="rect">
            <a:avLst/>
          </a:prstGeom>
        </p:spPr>
      </p:pic>
      <p:sp>
        <p:nvSpPr>
          <p:cNvPr id="10" name="Прямоугольник 9"/>
          <p:cNvSpPr/>
          <p:nvPr/>
        </p:nvSpPr>
        <p:spPr>
          <a:xfrm>
            <a:off x="-7620" y="3164976"/>
            <a:ext cx="7574280" cy="1066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5219700" y="5589762"/>
            <a:ext cx="6115050" cy="4947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89233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5254"/>
            <a:ext cx="12215155" cy="3030966"/>
          </a:xfrm>
          <a:prstGeom prst="rect">
            <a:avLst/>
          </a:prstGeom>
        </p:spPr>
      </p:pic>
    </p:spTree>
    <p:extLst>
      <p:ext uri="{BB962C8B-B14F-4D97-AF65-F5344CB8AC3E}">
        <p14:creationId xmlns:p14="http://schemas.microsoft.com/office/powerpoint/2010/main" val="26590998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 – анонимные</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51" y="2042977"/>
            <a:ext cx="11799447" cy="3481523"/>
          </a:xfrm>
          <a:prstGeom prst="rect">
            <a:avLst/>
          </a:prstGeom>
        </p:spPr>
      </p:pic>
    </p:spTree>
    <p:extLst>
      <p:ext uri="{BB962C8B-B14F-4D97-AF65-F5344CB8AC3E}">
        <p14:creationId xmlns:p14="http://schemas.microsoft.com/office/powerpoint/2010/main" val="37309284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smtClean="0"/>
              <a:t>Функции – метод </a:t>
            </a:r>
            <a:r>
              <a:rPr lang="en-US" dirty="0" smtClean="0"/>
              <a:t> </a:t>
            </a:r>
            <a:r>
              <a:rPr lang="ru-RU" dirty="0" smtClean="0"/>
              <a:t>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87" y="2233573"/>
            <a:ext cx="7366802" cy="1652627"/>
          </a:xfrm>
          <a:prstGeom prst="rect">
            <a:avLst/>
          </a:prstGeom>
        </p:spPr>
      </p:pic>
    </p:spTree>
    <p:extLst>
      <p:ext uri="{BB962C8B-B14F-4D97-AF65-F5344CB8AC3E}">
        <p14:creationId xmlns:p14="http://schemas.microsoft.com/office/powerpoint/2010/main" val="20568592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1480" y="0"/>
            <a:ext cx="6835140" cy="819150"/>
          </a:xfrm>
        </p:spPr>
        <p:txBody>
          <a:bodyPr>
            <a:normAutofit/>
          </a:bodyPr>
          <a:lstStyle/>
          <a:p>
            <a:r>
              <a:rPr lang="ru-RU" dirty="0"/>
              <a:t>Документирование кода</a:t>
            </a:r>
            <a:r>
              <a:rPr lang="en-US" dirty="0" smtClean="0"/>
              <a:t> </a:t>
            </a:r>
            <a:r>
              <a:rPr lang="ru-RU" dirty="0" smtClean="0"/>
              <a:t> </a:t>
            </a:r>
            <a:endParaRPr lang="ru-RU" dirty="0"/>
          </a:p>
        </p:txBody>
      </p:sp>
      <p:sp>
        <p:nvSpPr>
          <p:cNvPr id="4" name="Прямоугольник 3"/>
          <p:cNvSpPr/>
          <p:nvPr/>
        </p:nvSpPr>
        <p:spPr>
          <a:xfrm>
            <a:off x="0" y="1002030"/>
            <a:ext cx="12192000" cy="5401479"/>
          </a:xfrm>
          <a:prstGeom prst="rect">
            <a:avLst/>
          </a:prstGeom>
        </p:spPr>
        <p:txBody>
          <a:bodyPr wrap="square">
            <a:spAutoFit/>
          </a:bodyPr>
          <a:lstStyle/>
          <a:p>
            <a:pPr marL="457200" lvl="0" indent="-457200">
              <a:spcAft>
                <a:spcPts val="600"/>
              </a:spcAft>
              <a:buSzPct val="100000"/>
              <a:buFont typeface="Arial" panose="020B0604020202020204" pitchFamily="34" charset="0"/>
              <a:buChar char="•"/>
              <a:tabLst>
                <a:tab pos="457200" algn="l"/>
              </a:tabLst>
            </a:pPr>
            <a:r>
              <a:rPr lang="ru-RU" sz="3200" dirty="0" smtClean="0">
                <a:solidFill>
                  <a:srgbClr val="182026"/>
                </a:solidFill>
                <a:ea typeface="Times New Roman" panose="02020603050405020304" pitchFamily="18" charset="0"/>
                <a:cs typeface="Segoe UI" panose="020B0502040204020203" pitchFamily="34" charset="0"/>
              </a:rPr>
              <a:t>Выполняется путем добавления строкового литерала в качестве первого оператора в определении функции, модуля, класса или метода.</a:t>
            </a:r>
          </a:p>
          <a:p>
            <a:pPr marL="457200" indent="-457200">
              <a:spcAft>
                <a:spcPts val="600"/>
              </a:spcAft>
              <a:buSzPct val="100000"/>
              <a:buFont typeface="Arial" panose="020B0604020202020204" pitchFamily="34" charset="0"/>
              <a:buChar char="•"/>
              <a:tabLst>
                <a:tab pos="457200" algn="l"/>
              </a:tabLst>
            </a:pPr>
            <a:r>
              <a:rPr lang="ru-RU" sz="3200" dirty="0" smtClean="0"/>
              <a:t>рекомендуется фраза</a:t>
            </a:r>
            <a:r>
              <a:rPr lang="ru-RU" sz="3200" dirty="0"/>
              <a:t>, заканчивающаяся точкой, предписывающая действие функции или метода в виде команды</a:t>
            </a:r>
            <a:endParaRPr lang="ru-RU" sz="3200" dirty="0">
              <a:solidFill>
                <a:srgbClr val="182026"/>
              </a:solidFill>
              <a:latin typeface="Times New Roman" panose="02020603050405020304" pitchFamily="18" charset="0"/>
              <a:ea typeface="Times New Roman" panose="02020603050405020304" pitchFamily="18" charset="0"/>
            </a:endParaRPr>
          </a:p>
          <a:p>
            <a:pPr marL="457200" lvl="0" indent="-457200">
              <a:spcAft>
                <a:spcPts val="600"/>
              </a:spcAft>
              <a:buSzPct val="100000"/>
              <a:buFont typeface="Arial" panose="020B0604020202020204" pitchFamily="34" charset="0"/>
              <a:buChar char="•"/>
              <a:tabLst>
                <a:tab pos="457200" algn="l"/>
              </a:tabLst>
            </a:pPr>
            <a:r>
              <a:rPr lang="ru-RU" sz="3200" dirty="0" smtClean="0">
                <a:solidFill>
                  <a:srgbClr val="182026"/>
                </a:solidFill>
                <a:ea typeface="Times New Roman" panose="02020603050405020304" pitchFamily="18" charset="0"/>
                <a:cs typeface="Segoe UI" panose="020B0502040204020203" pitchFamily="34" charset="0"/>
              </a:rPr>
              <a:t>строки документации размещают в тройных </a:t>
            </a:r>
            <a:r>
              <a:rPr lang="ru-RU" sz="3200" dirty="0">
                <a:solidFill>
                  <a:srgbClr val="182026"/>
                </a:solidFill>
                <a:ea typeface="Times New Roman" panose="02020603050405020304" pitchFamily="18" charset="0"/>
                <a:cs typeface="Segoe UI" panose="020B0502040204020203" pitchFamily="34" charset="0"/>
              </a:rPr>
              <a:t>кавычках """, </a:t>
            </a:r>
            <a:endParaRPr lang="ru-RU" sz="3200" dirty="0" smtClean="0">
              <a:solidFill>
                <a:srgbClr val="182026"/>
              </a:solidFill>
              <a:ea typeface="Times New Roman" panose="02020603050405020304" pitchFamily="18" charset="0"/>
              <a:cs typeface="Segoe UI" panose="020B0502040204020203" pitchFamily="34" charset="0"/>
            </a:endParaRPr>
          </a:p>
          <a:p>
            <a:pPr marL="457200" lvl="0" indent="-457200">
              <a:spcAft>
                <a:spcPts val="600"/>
              </a:spcAft>
              <a:buSzPct val="100000"/>
              <a:buFont typeface="Arial" panose="020B0604020202020204" pitchFamily="34" charset="0"/>
              <a:buChar char="•"/>
              <a:tabLst>
                <a:tab pos="457200" algn="l"/>
              </a:tabLst>
            </a:pPr>
            <a:r>
              <a:rPr lang="ru-RU" sz="3200" dirty="0" smtClean="0">
                <a:solidFill>
                  <a:srgbClr val="182026"/>
                </a:solidFill>
                <a:ea typeface="Times New Roman" panose="02020603050405020304" pitchFamily="18" charset="0"/>
                <a:cs typeface="Segoe UI" panose="020B0502040204020203" pitchFamily="34" charset="0"/>
              </a:rPr>
              <a:t>становятся </a:t>
            </a:r>
            <a:r>
              <a:rPr lang="ru-RU" sz="3200" dirty="0">
                <a:solidFill>
                  <a:srgbClr val="182026"/>
                </a:solidFill>
                <a:ea typeface="Times New Roman" panose="02020603050405020304" pitchFamily="18" charset="0"/>
                <a:cs typeface="Segoe UI" panose="020B0502040204020203" pitchFamily="34" charset="0"/>
              </a:rPr>
              <a:t>__</a:t>
            </a:r>
            <a:r>
              <a:rPr lang="ru-RU" sz="3200" dirty="0" err="1">
                <a:solidFill>
                  <a:srgbClr val="182026"/>
                </a:solidFill>
                <a:ea typeface="Times New Roman" panose="02020603050405020304" pitchFamily="18" charset="0"/>
                <a:cs typeface="Segoe UI" panose="020B0502040204020203" pitchFamily="34" charset="0"/>
              </a:rPr>
              <a:t>doc</a:t>
            </a:r>
            <a:r>
              <a:rPr lang="ru-RU" sz="3200" dirty="0">
                <a:solidFill>
                  <a:srgbClr val="182026"/>
                </a:solidFill>
                <a:ea typeface="Times New Roman" panose="02020603050405020304" pitchFamily="18" charset="0"/>
                <a:cs typeface="Segoe UI" panose="020B0502040204020203" pitchFamily="34" charset="0"/>
              </a:rPr>
              <a:t>__специальным атрибутом этого </a:t>
            </a:r>
            <a:r>
              <a:rPr lang="ru-RU" sz="3200" dirty="0" smtClean="0">
                <a:solidFill>
                  <a:srgbClr val="182026"/>
                </a:solidFill>
                <a:ea typeface="Times New Roman" panose="02020603050405020304" pitchFamily="18" charset="0"/>
                <a:cs typeface="Segoe UI" panose="020B0502040204020203" pitchFamily="34" charset="0"/>
              </a:rPr>
              <a:t>объекта </a:t>
            </a:r>
          </a:p>
          <a:p>
            <a:pPr marL="457200" lvl="0" indent="-457200">
              <a:spcAft>
                <a:spcPts val="600"/>
              </a:spcAft>
              <a:buSzPct val="100000"/>
              <a:buFont typeface="Arial" panose="020B0604020202020204" pitchFamily="34" charset="0"/>
              <a:buChar char="•"/>
              <a:tabLst>
                <a:tab pos="457200" algn="l"/>
              </a:tabLst>
            </a:pPr>
            <a:r>
              <a:rPr lang="ru-RU" sz="3200" dirty="0" smtClean="0">
                <a:solidFill>
                  <a:srgbClr val="182026"/>
                </a:solidFill>
                <a:ea typeface="Times New Roman" panose="02020603050405020304" pitchFamily="18" charset="0"/>
                <a:cs typeface="Segoe UI" panose="020B0502040204020203" pitchFamily="34" charset="0"/>
              </a:rPr>
              <a:t>являются </a:t>
            </a:r>
            <a:r>
              <a:rPr lang="ru-RU" sz="3200" dirty="0">
                <a:solidFill>
                  <a:srgbClr val="182026"/>
                </a:solidFill>
                <a:ea typeface="Times New Roman" panose="02020603050405020304" pitchFamily="18" charset="0"/>
                <a:cs typeface="Segoe UI" panose="020B0502040204020203" pitchFamily="34" charset="0"/>
              </a:rPr>
              <a:t>краткой справкой по функции, которую можно увидеть, вызвав метод __</a:t>
            </a:r>
            <a:r>
              <a:rPr lang="ru-RU" sz="3200" dirty="0" err="1">
                <a:solidFill>
                  <a:srgbClr val="182026"/>
                </a:solidFill>
                <a:ea typeface="Times New Roman" panose="02020603050405020304" pitchFamily="18" charset="0"/>
                <a:cs typeface="Segoe UI" panose="020B0502040204020203" pitchFamily="34" charset="0"/>
              </a:rPr>
              <a:t>doc</a:t>
            </a:r>
            <a:r>
              <a:rPr lang="ru-RU" sz="3200" dirty="0">
                <a:solidFill>
                  <a:srgbClr val="182026"/>
                </a:solidFill>
                <a:ea typeface="Times New Roman" panose="02020603050405020304" pitchFamily="18" charset="0"/>
                <a:cs typeface="Segoe UI" panose="020B0502040204020203" pitchFamily="34" charset="0"/>
              </a:rPr>
              <a:t>__, или функцию </a:t>
            </a:r>
            <a:r>
              <a:rPr lang="ru-RU" sz="3200" dirty="0" err="1">
                <a:solidFill>
                  <a:srgbClr val="182026"/>
                </a:solidFill>
                <a:ea typeface="Times New Roman" panose="02020603050405020304" pitchFamily="18" charset="0"/>
                <a:cs typeface="Segoe UI" panose="020B0502040204020203" pitchFamily="34" charset="0"/>
              </a:rPr>
              <a:t>help</a:t>
            </a:r>
            <a:r>
              <a:rPr lang="ru-RU" sz="3200" dirty="0">
                <a:solidFill>
                  <a:srgbClr val="182026"/>
                </a:solidFill>
                <a:ea typeface="Times New Roman" panose="02020603050405020304" pitchFamily="18" charset="0"/>
                <a:cs typeface="Segoe UI" panose="020B0502040204020203" pitchFamily="34" charset="0"/>
              </a:rPr>
              <a:t>(). </a:t>
            </a:r>
            <a:endParaRPr lang="ru-RU" sz="3200" dirty="0" smtClean="0">
              <a:solidFill>
                <a:srgbClr val="182026"/>
              </a:solidFill>
              <a:ea typeface="Times New Roman" panose="02020603050405020304" pitchFamily="18" charset="0"/>
              <a:cs typeface="Segoe UI" panose="020B0502040204020203" pitchFamily="34" charset="0"/>
            </a:endParaRPr>
          </a:p>
          <a:p>
            <a:pPr marL="457200" lvl="0" indent="-457200">
              <a:spcAft>
                <a:spcPts val="600"/>
              </a:spcAft>
              <a:buSzPct val="100000"/>
              <a:buFont typeface="Arial" panose="020B0604020202020204" pitchFamily="34" charset="0"/>
              <a:buChar char="•"/>
              <a:tabLst>
                <a:tab pos="457200" algn="l"/>
              </a:tabLst>
            </a:pPr>
            <a:r>
              <a:rPr lang="ru-RU" sz="3200" dirty="0" smtClean="0">
                <a:solidFill>
                  <a:srgbClr val="182026"/>
                </a:solidFill>
                <a:ea typeface="Times New Roman" panose="02020603050405020304" pitchFamily="18" charset="0"/>
                <a:cs typeface="Segoe UI" panose="020B0502040204020203" pitchFamily="34" charset="0"/>
              </a:rPr>
              <a:t>соглашения </a:t>
            </a:r>
            <a:r>
              <a:rPr lang="ru-RU" sz="3200" dirty="0">
                <a:solidFill>
                  <a:srgbClr val="182026"/>
                </a:solidFill>
                <a:ea typeface="Times New Roman" panose="02020603050405020304" pitchFamily="18" charset="0"/>
                <a:cs typeface="Segoe UI" panose="020B0502040204020203" pitchFamily="34" charset="0"/>
              </a:rPr>
              <a:t>по документированию функций </a:t>
            </a:r>
            <a:r>
              <a:rPr lang="ru-RU" sz="3200" dirty="0" smtClean="0">
                <a:solidFill>
                  <a:srgbClr val="182026"/>
                </a:solidFill>
                <a:ea typeface="Times New Roman" panose="02020603050405020304" pitchFamily="18" charset="0"/>
                <a:cs typeface="Segoe UI" panose="020B0502040204020203" pitchFamily="34" charset="0"/>
              </a:rPr>
              <a:t> </a:t>
            </a:r>
            <a:r>
              <a:rPr lang="ru-RU" sz="3200" dirty="0">
                <a:solidFill>
                  <a:srgbClr val="182026"/>
                </a:solidFill>
                <a:ea typeface="Times New Roman" panose="02020603050405020304" pitchFamily="18" charset="0"/>
                <a:cs typeface="Segoe UI" panose="020B0502040204020203" pitchFamily="34" charset="0"/>
              </a:rPr>
              <a:t>PEP </a:t>
            </a:r>
            <a:r>
              <a:rPr lang="ru-RU" sz="3200" dirty="0" smtClean="0">
                <a:solidFill>
                  <a:srgbClr val="182026"/>
                </a:solidFill>
                <a:ea typeface="Times New Roman" panose="02020603050405020304" pitchFamily="18" charset="0"/>
                <a:cs typeface="Segoe UI" panose="020B0502040204020203" pitchFamily="34" charset="0"/>
              </a:rPr>
              <a:t>257</a:t>
            </a:r>
          </a:p>
        </p:txBody>
      </p:sp>
    </p:spTree>
    <p:extLst>
      <p:ext uri="{BB962C8B-B14F-4D97-AF65-F5344CB8AC3E}">
        <p14:creationId xmlns:p14="http://schemas.microsoft.com/office/powerpoint/2010/main" val="27177548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Документирование кода</a:t>
            </a:r>
            <a:r>
              <a:rPr lang="en-US" dirty="0" smtClean="0"/>
              <a:t> </a:t>
            </a:r>
            <a:r>
              <a:rPr lang="ru-RU" dirty="0" smtClean="0"/>
              <a:t> </a:t>
            </a:r>
            <a:endParaRPr lang="ru-RU" dirty="0"/>
          </a:p>
        </p:txBody>
      </p:sp>
      <p:pic>
        <p:nvPicPr>
          <p:cNvPr id="3" name="Рисунок 2"/>
          <p:cNvPicPr>
            <a:picLocks noChangeAspect="1"/>
          </p:cNvPicPr>
          <p:nvPr/>
        </p:nvPicPr>
        <p:blipFill>
          <a:blip r:embed="rId3"/>
          <a:stretch>
            <a:fillRect/>
          </a:stretch>
        </p:blipFill>
        <p:spPr>
          <a:xfrm>
            <a:off x="437924" y="1623976"/>
            <a:ext cx="8567532" cy="1385924"/>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010" y="3415529"/>
            <a:ext cx="7010627" cy="915569"/>
          </a:xfrm>
          <a:prstGeom prst="rect">
            <a:avLst/>
          </a:prstGeom>
        </p:spPr>
      </p:pic>
      <p:pic>
        <p:nvPicPr>
          <p:cNvPr id="6" name="Рисунок 5"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50" y="4506508"/>
            <a:ext cx="7601177" cy="1837142"/>
          </a:xfrm>
          <a:prstGeom prst="rect">
            <a:avLst/>
          </a:prstGeom>
        </p:spPr>
      </p:pic>
      <p:sp>
        <p:nvSpPr>
          <p:cNvPr id="4" name="Прямоугольник 3"/>
          <p:cNvSpPr/>
          <p:nvPr/>
        </p:nvSpPr>
        <p:spPr>
          <a:xfrm>
            <a:off x="6337192" y="1248229"/>
            <a:ext cx="5854808" cy="523220"/>
          </a:xfrm>
          <a:prstGeom prst="rect">
            <a:avLst/>
          </a:prstGeom>
        </p:spPr>
        <p:txBody>
          <a:bodyPr wrap="none">
            <a:spAutoFit/>
          </a:bodyPr>
          <a:lstStyle/>
          <a:p>
            <a:r>
              <a:rPr lang="ru-RU" sz="2800" dirty="0"/>
              <a:t>Однострочные строки документации</a:t>
            </a:r>
          </a:p>
        </p:txBody>
      </p:sp>
    </p:spTree>
    <p:extLst>
      <p:ext uri="{BB962C8B-B14F-4D97-AF65-F5344CB8AC3E}">
        <p14:creationId xmlns:p14="http://schemas.microsoft.com/office/powerpoint/2010/main" val="197420452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120610"/>
            <a:ext cx="6708775" cy="773113"/>
          </a:xfrm>
        </p:spPr>
        <p:txBody>
          <a:bodyPr>
            <a:normAutofit/>
          </a:bodyPr>
          <a:lstStyle/>
          <a:p>
            <a:r>
              <a:rPr lang="ru-RU" dirty="0"/>
              <a:t>Документирование кода</a:t>
            </a:r>
            <a:r>
              <a:rPr lang="en-US" dirty="0" smtClean="0"/>
              <a:t> </a:t>
            </a:r>
            <a:r>
              <a:rPr lang="ru-RU" dirty="0" smtClean="0"/>
              <a:t> </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605577"/>
            <a:ext cx="8949690" cy="4695345"/>
          </a:xfrm>
          <a:prstGeom prst="rect">
            <a:avLst/>
          </a:prstGeom>
        </p:spPr>
      </p:pic>
      <p:sp>
        <p:nvSpPr>
          <p:cNvPr id="7" name="Прямоугольник 6"/>
          <p:cNvSpPr/>
          <p:nvPr/>
        </p:nvSpPr>
        <p:spPr>
          <a:xfrm>
            <a:off x="6150218" y="988040"/>
            <a:ext cx="6041782" cy="523220"/>
          </a:xfrm>
          <a:prstGeom prst="rect">
            <a:avLst/>
          </a:prstGeom>
        </p:spPr>
        <p:txBody>
          <a:bodyPr wrap="none">
            <a:spAutoFit/>
          </a:bodyPr>
          <a:lstStyle/>
          <a:p>
            <a:r>
              <a:rPr lang="ru-RU" sz="2800" dirty="0"/>
              <a:t>Многострочные </a:t>
            </a:r>
            <a:r>
              <a:rPr lang="ru-RU" sz="2800" dirty="0" smtClean="0"/>
              <a:t>строки </a:t>
            </a:r>
            <a:r>
              <a:rPr lang="ru-RU" sz="2800" dirty="0"/>
              <a:t>документации</a:t>
            </a:r>
          </a:p>
        </p:txBody>
      </p:sp>
    </p:spTree>
    <p:extLst>
      <p:ext uri="{BB962C8B-B14F-4D97-AF65-F5344CB8AC3E}">
        <p14:creationId xmlns:p14="http://schemas.microsoft.com/office/powerpoint/2010/main" val="3682448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9879"/>
            <a:ext cx="10875874" cy="5618001"/>
          </a:xfrm>
          <a:prstGeom prst="rect">
            <a:avLst/>
          </a:prstGeom>
        </p:spPr>
      </p:pic>
    </p:spTree>
    <p:extLst>
      <p:ext uri="{BB962C8B-B14F-4D97-AF65-F5344CB8AC3E}">
        <p14:creationId xmlns:p14="http://schemas.microsoft.com/office/powerpoint/2010/main" val="873472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9011</TotalTime>
  <Words>4521</Words>
  <Application>Microsoft Office PowerPoint</Application>
  <PresentationFormat>Широкоэкранный</PresentationFormat>
  <Paragraphs>771</Paragraphs>
  <Slides>84</Slides>
  <Notes>84</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84</vt:i4>
      </vt:variant>
    </vt:vector>
  </HeadingPairs>
  <TitlesOfParts>
    <vt:vector size="95" baseType="lpstr">
      <vt:lpstr>Arial</vt:lpstr>
      <vt:lpstr>Calibri</vt:lpstr>
      <vt:lpstr>Calibri Light</vt:lpstr>
      <vt:lpstr>Courier New</vt:lpstr>
      <vt:lpstr>Google Sans</vt:lpstr>
      <vt:lpstr>Lato</vt:lpstr>
      <vt:lpstr>Segoe UI</vt:lpstr>
      <vt:lpstr>SFMono-Regular</vt:lpstr>
      <vt:lpstr>Symbol</vt:lpstr>
      <vt:lpstr>Times New Roman</vt:lpstr>
      <vt:lpstr>Retrospect</vt:lpstr>
      <vt:lpstr> </vt:lpstr>
      <vt:lpstr>Управляющие конструкции, функции</vt:lpstr>
      <vt:lpstr>Управляющие конструкции</vt:lpstr>
      <vt:lpstr>Условный оператор if</vt:lpstr>
      <vt:lpstr>Условный оператор if</vt:lpstr>
      <vt:lpstr>Условный оператор if</vt:lpstr>
      <vt:lpstr>Условный оператор if</vt:lpstr>
      <vt:lpstr>Презентация PowerPoint</vt:lpstr>
      <vt:lpstr>Презентация PowerPoint</vt:lpstr>
      <vt:lpstr>Презентация PowerPoint</vt:lpstr>
      <vt:lpstr>Циклы</vt:lpstr>
      <vt:lpstr>Циклы - while </vt:lpstr>
      <vt:lpstr>Циклы - while </vt:lpstr>
      <vt:lpstr>Циклы - while </vt:lpstr>
      <vt:lpstr>Циклы - for </vt:lpstr>
      <vt:lpstr>Циклы - for </vt:lpstr>
      <vt:lpstr>Циклы – for – перемещение по коллекциям</vt:lpstr>
      <vt:lpstr>Циклы – for – перемещение по коллекциям</vt:lpstr>
      <vt:lpstr>Циклы – for – перемещение по коллекциям</vt:lpstr>
      <vt:lpstr>Циклы – прерывание и продолжение циклов</vt:lpstr>
      <vt:lpstr>Циклы – прерывание и продолжение циклов</vt:lpstr>
      <vt:lpstr>Циклы – прерывание и продолжение циклов</vt:lpstr>
      <vt:lpstr>Циклы - вложенные</vt:lpstr>
      <vt:lpstr>Циклы - вложенные</vt:lpstr>
      <vt:lpstr>Циклы</vt:lpstr>
      <vt:lpstr>Циклы – коллекционные включения (comprehensions) специальный компактный синтаксис создания коллекций</vt:lpstr>
      <vt:lpstr>Циклы – коллекционные включения - списки</vt:lpstr>
      <vt:lpstr>Циклы – коллекционные включения - списки</vt:lpstr>
      <vt:lpstr>Циклы – коллекционные включения - словарь</vt:lpstr>
      <vt:lpstr>Циклы – коллекционные включения - словарь</vt:lpstr>
      <vt:lpstr>Циклы – коллекционные включения - словарь</vt:lpstr>
      <vt:lpstr>Циклы – коллекционные включения – множества</vt:lpstr>
      <vt:lpstr>Функции</vt:lpstr>
      <vt:lpstr>Функции</vt:lpstr>
      <vt:lpstr>Функции</vt:lpstr>
      <vt:lpstr>Функции</vt:lpstr>
      <vt:lpstr>Функции</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Параметры/аргументы</vt:lpstr>
      <vt:lpstr>Функции – вложенные функции</vt:lpstr>
      <vt:lpstr>Функции – замыкания -функция, которая динамически генерируется другой функцией, и они обе могут изменяться и запоминать значения переменных, которые были созданы вне функции</vt:lpstr>
      <vt:lpstr>Функции – замыкания</vt:lpstr>
      <vt:lpstr>Область видимости</vt:lpstr>
      <vt:lpstr>Функции – глобальные и локальные </vt:lpstr>
      <vt:lpstr>Область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Функции</vt:lpstr>
      <vt:lpstr>Функции</vt:lpstr>
      <vt:lpstr>Функции</vt:lpstr>
      <vt:lpstr>Функции</vt:lpstr>
      <vt:lpstr>Функции</vt:lpstr>
      <vt:lpstr>Функции</vt:lpstr>
      <vt:lpstr>Функции – анонимные, лямбда-функции </vt:lpstr>
      <vt:lpstr>Функции – анонимные, лямбда-функции </vt:lpstr>
      <vt:lpstr>Функции – анонимные, лямбда-функции </vt:lpstr>
      <vt:lpstr>Функции – анонимные</vt:lpstr>
      <vt:lpstr>Функции – анонимные</vt:lpstr>
      <vt:lpstr>Функции – метод   </vt:lpstr>
      <vt:lpstr>Документирование кода  </vt:lpstr>
      <vt:lpstr>Документирование кода  </vt:lpstr>
      <vt:lpstr>Документирование кода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Zhvakina</dc:creator>
  <cp:lastModifiedBy>ANNA</cp:lastModifiedBy>
  <cp:revision>625</cp:revision>
  <cp:lastPrinted>2016-01-26T13:20:45Z</cp:lastPrinted>
  <dcterms:created xsi:type="dcterms:W3CDTF">2015-03-09T11:51:14Z</dcterms:created>
  <dcterms:modified xsi:type="dcterms:W3CDTF">2024-02-27T21:02:33Z</dcterms:modified>
</cp:coreProperties>
</file>