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D4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33" d="100"/>
          <a:sy n="33" d="100"/>
        </p:scale>
        <p:origin x="533" y="-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237694"/>
            <a:ext cx="37307520" cy="11142133"/>
          </a:xfrm>
        </p:spPr>
        <p:txBody>
          <a:bodyPr anchor="b"/>
          <a:lstStyle>
            <a:lvl1pPr algn="ctr">
              <a:defRPr sz="2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809511"/>
            <a:ext cx="32918400" cy="7726889"/>
          </a:xfrm>
        </p:spPr>
        <p:txBody>
          <a:bodyPr/>
          <a:lstStyle>
            <a:lvl1pPr marL="0" indent="0" algn="ctr">
              <a:buNone/>
              <a:defRPr sz="11200"/>
            </a:lvl1pPr>
            <a:lvl2pPr marL="2133615" indent="0" algn="ctr">
              <a:buNone/>
              <a:defRPr sz="9333"/>
            </a:lvl2pPr>
            <a:lvl3pPr marL="4267230" indent="0" algn="ctr">
              <a:buNone/>
              <a:defRPr sz="8400"/>
            </a:lvl3pPr>
            <a:lvl4pPr marL="6400846" indent="0" algn="ctr">
              <a:buNone/>
              <a:defRPr sz="7467"/>
            </a:lvl4pPr>
            <a:lvl5pPr marL="8534461" indent="0" algn="ctr">
              <a:buNone/>
              <a:defRPr sz="7467"/>
            </a:lvl5pPr>
            <a:lvl6pPr marL="10668076" indent="0" algn="ctr">
              <a:buNone/>
              <a:defRPr sz="7467"/>
            </a:lvl6pPr>
            <a:lvl7pPr marL="12801691" indent="0" algn="ctr">
              <a:buNone/>
              <a:defRPr sz="7467"/>
            </a:lvl7pPr>
            <a:lvl8pPr marL="14935307" indent="0" algn="ctr">
              <a:buNone/>
              <a:defRPr sz="7467"/>
            </a:lvl8pPr>
            <a:lvl9pPr marL="17068922" indent="0" algn="ctr">
              <a:buNone/>
              <a:defRPr sz="74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2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8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03917"/>
            <a:ext cx="9464040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03917"/>
            <a:ext cx="27843480" cy="271219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5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3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7978784"/>
            <a:ext cx="37856160" cy="13312773"/>
          </a:xfrm>
        </p:spPr>
        <p:txBody>
          <a:bodyPr anchor="b"/>
          <a:lstStyle>
            <a:lvl1pPr>
              <a:defRPr sz="2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1417501"/>
            <a:ext cx="37856160" cy="7000873"/>
          </a:xfrm>
        </p:spPr>
        <p:txBody>
          <a:bodyPr/>
          <a:lstStyle>
            <a:lvl1pPr marL="0" indent="0">
              <a:buNone/>
              <a:defRPr sz="11200">
                <a:solidFill>
                  <a:schemeClr val="tx1"/>
                </a:solidFill>
              </a:defRPr>
            </a:lvl1pPr>
            <a:lvl2pPr marL="2133615" indent="0">
              <a:buNone/>
              <a:defRPr sz="9333">
                <a:solidFill>
                  <a:schemeClr val="tx1">
                    <a:tint val="75000"/>
                  </a:schemeClr>
                </a:solidFill>
              </a:defRPr>
            </a:lvl2pPr>
            <a:lvl3pPr marL="426723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640084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4pPr>
            <a:lvl5pPr marL="853446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5pPr>
            <a:lvl6pPr marL="1066807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6pPr>
            <a:lvl7pPr marL="1280169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7pPr>
            <a:lvl8pPr marL="14935307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8pPr>
            <a:lvl9pPr marL="17068922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6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519583"/>
            <a:ext cx="18653760" cy="203062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519583"/>
            <a:ext cx="18653760" cy="203062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7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03924"/>
            <a:ext cx="3785616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7845427"/>
            <a:ext cx="18568032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1690350"/>
            <a:ext cx="18568032" cy="171947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7845427"/>
            <a:ext cx="18659477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1690350"/>
            <a:ext cx="18659477" cy="171947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4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7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1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33600"/>
            <a:ext cx="14156054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607991"/>
            <a:ext cx="22219920" cy="22743583"/>
          </a:xfrm>
        </p:spPr>
        <p:txBody>
          <a:bodyPr/>
          <a:lstStyle>
            <a:lvl1pPr>
              <a:defRPr sz="14933"/>
            </a:lvl1pPr>
            <a:lvl2pPr>
              <a:defRPr sz="13067"/>
            </a:lvl2pPr>
            <a:lvl3pPr>
              <a:defRPr sz="11200"/>
            </a:lvl3pPr>
            <a:lvl4pPr>
              <a:defRPr sz="9333"/>
            </a:lvl4pPr>
            <a:lvl5pPr>
              <a:defRPr sz="9333"/>
            </a:lvl5pPr>
            <a:lvl6pPr>
              <a:defRPr sz="9333"/>
            </a:lvl6pPr>
            <a:lvl7pPr>
              <a:defRPr sz="9333"/>
            </a:lvl7pPr>
            <a:lvl8pPr>
              <a:defRPr sz="9333"/>
            </a:lvl8pPr>
            <a:lvl9pPr>
              <a:defRPr sz="9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601200"/>
            <a:ext cx="14156054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33600"/>
            <a:ext cx="14156054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607991"/>
            <a:ext cx="22219920" cy="22743583"/>
          </a:xfrm>
        </p:spPr>
        <p:txBody>
          <a:bodyPr anchor="t"/>
          <a:lstStyle>
            <a:lvl1pPr marL="0" indent="0">
              <a:buNone/>
              <a:defRPr sz="14933"/>
            </a:lvl1pPr>
            <a:lvl2pPr marL="2133615" indent="0">
              <a:buNone/>
              <a:defRPr sz="13067"/>
            </a:lvl2pPr>
            <a:lvl3pPr marL="4267230" indent="0">
              <a:buNone/>
              <a:defRPr sz="11200"/>
            </a:lvl3pPr>
            <a:lvl4pPr marL="6400846" indent="0">
              <a:buNone/>
              <a:defRPr sz="9333"/>
            </a:lvl4pPr>
            <a:lvl5pPr marL="8534461" indent="0">
              <a:buNone/>
              <a:defRPr sz="9333"/>
            </a:lvl5pPr>
            <a:lvl6pPr marL="10668076" indent="0">
              <a:buNone/>
              <a:defRPr sz="9333"/>
            </a:lvl6pPr>
            <a:lvl7pPr marL="12801691" indent="0">
              <a:buNone/>
              <a:defRPr sz="9333"/>
            </a:lvl7pPr>
            <a:lvl8pPr marL="14935307" indent="0">
              <a:buNone/>
              <a:defRPr sz="9333"/>
            </a:lvl8pPr>
            <a:lvl9pPr marL="17068922" indent="0">
              <a:buNone/>
              <a:defRPr sz="9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601200"/>
            <a:ext cx="14156054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143C-BC35-4C3F-99A8-1253A60EB43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03924"/>
            <a:ext cx="3785616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519583"/>
            <a:ext cx="3785616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9662974"/>
            <a:ext cx="987552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3143C-BC35-4C3F-99A8-1253A60EB43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9662974"/>
            <a:ext cx="1481328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9662974"/>
            <a:ext cx="987552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8884F-BF2D-4364-982C-7658C224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3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67230" rtl="0" eaLnBrk="1" latinLnBrk="0" hangingPunct="1">
        <a:lnSpc>
          <a:spcPct val="90000"/>
        </a:lnSpc>
        <a:spcBef>
          <a:spcPct val="0"/>
        </a:spcBef>
        <a:buNone/>
        <a:defRPr sz="205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08" indent="-1066808" algn="l" defTabSz="4267230" rtl="0" eaLnBrk="1" latinLnBrk="0" hangingPunct="1">
        <a:lnSpc>
          <a:spcPct val="90000"/>
        </a:lnSpc>
        <a:spcBef>
          <a:spcPts val="4667"/>
        </a:spcBef>
        <a:buFont typeface="Arial" panose="020B0604020202020204" pitchFamily="34" charset="0"/>
        <a:buChar char="•"/>
        <a:defRPr sz="13067" kern="1200">
          <a:solidFill>
            <a:schemeClr val="tx1"/>
          </a:solidFill>
          <a:latin typeface="+mn-lt"/>
          <a:ea typeface="+mn-ea"/>
          <a:cs typeface="+mn-cs"/>
        </a:defRPr>
      </a:lvl1pPr>
      <a:lvl2pPr marL="320042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38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9333" kern="1200">
          <a:solidFill>
            <a:schemeClr val="tx1"/>
          </a:solidFill>
          <a:latin typeface="+mn-lt"/>
          <a:ea typeface="+mn-ea"/>
          <a:cs typeface="+mn-cs"/>
        </a:defRPr>
      </a:lvl3pPr>
      <a:lvl4pPr marL="746765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6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173488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386849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11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8135730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33615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6723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4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3446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7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9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35307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68922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8994AE-88DC-43AC-A320-8F145FCB76FF}"/>
              </a:ext>
            </a:extLst>
          </p:cNvPr>
          <p:cNvSpPr/>
          <p:nvPr/>
        </p:nvSpPr>
        <p:spPr>
          <a:xfrm>
            <a:off x="738444" y="6248698"/>
            <a:ext cx="11901014" cy="136739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D3EBB-6353-40A9-A2D4-EB89AAB94BA5}"/>
              </a:ext>
            </a:extLst>
          </p:cNvPr>
          <p:cNvSpPr/>
          <p:nvPr/>
        </p:nvSpPr>
        <p:spPr>
          <a:xfrm>
            <a:off x="738444" y="6252378"/>
            <a:ext cx="11901014" cy="1471582"/>
          </a:xfrm>
          <a:prstGeom prst="rect">
            <a:avLst/>
          </a:prstGeom>
          <a:solidFill>
            <a:srgbClr val="4B2D8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12881-D4EC-45FC-A1E0-71E0826C2D08}"/>
              </a:ext>
            </a:extLst>
          </p:cNvPr>
          <p:cNvSpPr txBox="1"/>
          <p:nvPr/>
        </p:nvSpPr>
        <p:spPr>
          <a:xfrm>
            <a:off x="816253" y="6364309"/>
            <a:ext cx="11773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7557C-A855-45C7-94A2-93C94F1459D2}"/>
              </a:ext>
            </a:extLst>
          </p:cNvPr>
          <p:cNvSpPr/>
          <p:nvPr/>
        </p:nvSpPr>
        <p:spPr>
          <a:xfrm>
            <a:off x="14097000" y="6289893"/>
            <a:ext cx="15316199" cy="251041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13" indent="-411470" algn="just">
              <a:spcAft>
                <a:spcPts val="800"/>
              </a:spcAft>
            </a:pPr>
            <a:r>
              <a:rPr lang="en-US" altLang="en-US" sz="8000" dirty="0">
                <a:ea typeface="Arial" charset="0"/>
                <a:cs typeface="Arial" charset="0"/>
              </a:rPr>
              <a:t>Formic Acid gasified at 400</a:t>
            </a:r>
            <a:r>
              <a:rPr lang="en-US" sz="8000" dirty="0"/>
              <a:t>°C</a:t>
            </a:r>
          </a:p>
          <a:p>
            <a:pPr marL="542913" indent="-411470" algn="just">
              <a:spcAft>
                <a:spcPts val="800"/>
              </a:spcAft>
            </a:pPr>
            <a:r>
              <a:rPr lang="en-US" altLang="en-US" sz="8000" dirty="0">
                <a:ea typeface="Arial" charset="0"/>
                <a:cs typeface="Arial" charset="0"/>
              </a:rPr>
              <a:t>Pressure held constant at 25 MPa</a:t>
            </a:r>
          </a:p>
          <a:p>
            <a:pPr marL="542913" indent="-411470" algn="just">
              <a:spcAft>
                <a:spcPts val="800"/>
              </a:spcAft>
            </a:pPr>
            <a:r>
              <a:rPr lang="en-US" altLang="en-US" sz="8000" dirty="0">
                <a:ea typeface="Arial" charset="0"/>
                <a:cs typeface="Arial" charset="0"/>
              </a:rPr>
              <a:t>Residence time of </a:t>
            </a:r>
            <a:r>
              <a:rPr lang="en-US" altLang="en-US" sz="8000" dirty="0" err="1">
                <a:ea typeface="Arial" charset="0"/>
                <a:cs typeface="Arial" charset="0"/>
              </a:rPr>
              <a:t>Xs</a:t>
            </a:r>
            <a:endParaRPr lang="en-US" altLang="en-US" sz="8000" dirty="0">
              <a:ea typeface="Arial" charset="0"/>
              <a:cs typeface="Arial" charset="0"/>
            </a:endParaRPr>
          </a:p>
          <a:p>
            <a:pPr marL="542913" indent="-411470" algn="just">
              <a:spcAft>
                <a:spcPts val="800"/>
              </a:spcAft>
            </a:pPr>
            <a:r>
              <a:rPr lang="en-US" altLang="en-US" sz="8000" dirty="0">
                <a:ea typeface="Arial" charset="0"/>
                <a:cs typeface="Arial" charset="0"/>
              </a:rPr>
              <a:t>Constant </a:t>
            </a:r>
            <a:r>
              <a:rPr lang="en-US" altLang="en-US" sz="8000" dirty="0" err="1">
                <a:ea typeface="Arial" charset="0"/>
                <a:cs typeface="Arial" charset="0"/>
              </a:rPr>
              <a:t>fedstock</a:t>
            </a:r>
            <a:r>
              <a:rPr lang="en-US" altLang="en-US" sz="8000" dirty="0">
                <a:ea typeface="Arial" charset="0"/>
                <a:cs typeface="Arial" charset="0"/>
              </a:rPr>
              <a:t> concentration of 15 </a:t>
            </a:r>
            <a:r>
              <a:rPr lang="en-US" altLang="en-US" sz="8000" dirty="0" err="1">
                <a:ea typeface="Arial" charset="0"/>
                <a:cs typeface="Arial" charset="0"/>
              </a:rPr>
              <a:t>wt</a:t>
            </a:r>
            <a:r>
              <a:rPr lang="en-US" altLang="en-US" sz="8000" dirty="0">
                <a:ea typeface="Arial" charset="0"/>
                <a:cs typeface="Arial" charset="0"/>
              </a:rPr>
              <a:t>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9D94C-DA10-43AF-B8D7-3080CC1C3C88}"/>
              </a:ext>
            </a:extLst>
          </p:cNvPr>
          <p:cNvSpPr/>
          <p:nvPr/>
        </p:nvSpPr>
        <p:spPr>
          <a:xfrm>
            <a:off x="14097001" y="6326819"/>
            <a:ext cx="15316198" cy="1643547"/>
          </a:xfrm>
          <a:prstGeom prst="rect">
            <a:avLst/>
          </a:prstGeom>
          <a:solidFill>
            <a:srgbClr val="4B2D8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7E8B5-FD99-40C5-AA47-411892DDDF6D}"/>
              </a:ext>
            </a:extLst>
          </p:cNvPr>
          <p:cNvSpPr txBox="1"/>
          <p:nvPr/>
        </p:nvSpPr>
        <p:spPr>
          <a:xfrm>
            <a:off x="14096999" y="6459005"/>
            <a:ext cx="1531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Materials and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247EC8-6EEB-4110-978D-D06DAF01BD1E}"/>
              </a:ext>
            </a:extLst>
          </p:cNvPr>
          <p:cNvSpPr/>
          <p:nvPr/>
        </p:nvSpPr>
        <p:spPr>
          <a:xfrm>
            <a:off x="31251744" y="6248697"/>
            <a:ext cx="12216469" cy="14483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2F0579-D5BA-441D-801E-3883E8D58EBB}"/>
              </a:ext>
            </a:extLst>
          </p:cNvPr>
          <p:cNvSpPr/>
          <p:nvPr/>
        </p:nvSpPr>
        <p:spPr>
          <a:xfrm>
            <a:off x="31251744" y="6252378"/>
            <a:ext cx="12216469" cy="1615422"/>
          </a:xfrm>
          <a:prstGeom prst="rect">
            <a:avLst/>
          </a:prstGeom>
          <a:solidFill>
            <a:srgbClr val="4B2D8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C4697-4697-4C98-AED0-7DAACC9910C4}"/>
              </a:ext>
            </a:extLst>
          </p:cNvPr>
          <p:cNvSpPr txBox="1"/>
          <p:nvPr/>
        </p:nvSpPr>
        <p:spPr>
          <a:xfrm>
            <a:off x="31329553" y="6364309"/>
            <a:ext cx="1212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Results</a:t>
            </a:r>
            <a:endParaRPr lang="en-US" sz="7200" baseline="-25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70B316-B70D-4253-A967-B9EEF54C682A}"/>
              </a:ext>
            </a:extLst>
          </p:cNvPr>
          <p:cNvSpPr/>
          <p:nvPr/>
        </p:nvSpPr>
        <p:spPr>
          <a:xfrm>
            <a:off x="693701" y="20414728"/>
            <a:ext cx="12216469" cy="59900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D840E8-AC2A-467A-B85A-A684B7247247}"/>
              </a:ext>
            </a:extLst>
          </p:cNvPr>
          <p:cNvSpPr/>
          <p:nvPr/>
        </p:nvSpPr>
        <p:spPr>
          <a:xfrm>
            <a:off x="705276" y="20418409"/>
            <a:ext cx="12216469" cy="1615422"/>
          </a:xfrm>
          <a:prstGeom prst="rect">
            <a:avLst/>
          </a:prstGeom>
          <a:solidFill>
            <a:srgbClr val="4B2D8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7C311C-FDC4-4A40-B91D-C3C2B0160206}"/>
              </a:ext>
            </a:extLst>
          </p:cNvPr>
          <p:cNvSpPr txBox="1"/>
          <p:nvPr/>
        </p:nvSpPr>
        <p:spPr>
          <a:xfrm>
            <a:off x="702060" y="20530340"/>
            <a:ext cx="1208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 Motivation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9862F-0AEE-4667-B1E2-3ADDE8575366}"/>
              </a:ext>
            </a:extLst>
          </p:cNvPr>
          <p:cNvSpPr txBox="1"/>
          <p:nvPr/>
        </p:nvSpPr>
        <p:spPr>
          <a:xfrm>
            <a:off x="835510" y="22127040"/>
            <a:ext cx="12455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677" indent="-369677" defTabSz="985803">
              <a:buFont typeface="Arial" charset="0"/>
              <a:buChar char="•"/>
              <a:defRPr/>
            </a:pPr>
            <a:r>
              <a:rPr lang="en-US" sz="2800" dirty="0"/>
              <a:t>Fill in</a:t>
            </a:r>
          </a:p>
          <a:p>
            <a:pPr defTabSz="985803">
              <a:defRPr/>
            </a:pP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23282A-982C-4E09-9357-449709209036}"/>
              </a:ext>
            </a:extLst>
          </p:cNvPr>
          <p:cNvSpPr/>
          <p:nvPr/>
        </p:nvSpPr>
        <p:spPr>
          <a:xfrm>
            <a:off x="31205403" y="21264948"/>
            <a:ext cx="12216469" cy="42486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439794-21F3-40DA-A756-3C1A6ADB02A8}"/>
              </a:ext>
            </a:extLst>
          </p:cNvPr>
          <p:cNvSpPr/>
          <p:nvPr/>
        </p:nvSpPr>
        <p:spPr>
          <a:xfrm>
            <a:off x="31205403" y="21268628"/>
            <a:ext cx="12216469" cy="1204541"/>
          </a:xfrm>
          <a:prstGeom prst="rect">
            <a:avLst/>
          </a:prstGeom>
          <a:solidFill>
            <a:srgbClr val="4B2D8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CD1A30-6002-4F36-95D9-F94E44A39221}"/>
              </a:ext>
            </a:extLst>
          </p:cNvPr>
          <p:cNvSpPr txBox="1"/>
          <p:nvPr/>
        </p:nvSpPr>
        <p:spPr>
          <a:xfrm>
            <a:off x="31283212" y="21380559"/>
            <a:ext cx="1208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 Conclusions and Future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4B80CA-0F3D-4F27-A3C8-5296DD25E8FF}"/>
              </a:ext>
            </a:extLst>
          </p:cNvPr>
          <p:cNvSpPr txBox="1"/>
          <p:nvPr/>
        </p:nvSpPr>
        <p:spPr>
          <a:xfrm>
            <a:off x="31308847" y="22718611"/>
            <a:ext cx="1195881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677" indent="-369677" defTabSz="985803">
              <a:buFont typeface="Arial" charset="0"/>
              <a:buChar char="•"/>
              <a:defRPr/>
            </a:pPr>
            <a:r>
              <a:rPr lang="en-US" sz="3100" dirty="0"/>
              <a:t>x</a:t>
            </a:r>
          </a:p>
          <a:p>
            <a:pPr defTabSz="985803">
              <a:defRPr/>
            </a:pPr>
            <a:r>
              <a:rPr lang="en-US" sz="3200" u="sng" dirty="0"/>
              <a:t>Future work is focused on:</a:t>
            </a:r>
          </a:p>
          <a:p>
            <a:pPr marL="1473200" lvl="1" indent="-514350" defTabSz="985803">
              <a:buFont typeface="+mj-lt"/>
              <a:buAutoNum type="arabicPeriod"/>
              <a:defRPr/>
            </a:pPr>
            <a:r>
              <a:rPr lang="en-US" sz="3100" dirty="0"/>
              <a:t>Defining 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53CABB-B828-46A2-A637-FB3A246D0EF3}"/>
              </a:ext>
            </a:extLst>
          </p:cNvPr>
          <p:cNvSpPr/>
          <p:nvPr/>
        </p:nvSpPr>
        <p:spPr>
          <a:xfrm>
            <a:off x="31241391" y="25761470"/>
            <a:ext cx="12216469" cy="47440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01F368-4B42-4E2D-93A9-47063E027FB1}"/>
              </a:ext>
            </a:extLst>
          </p:cNvPr>
          <p:cNvSpPr/>
          <p:nvPr/>
        </p:nvSpPr>
        <p:spPr>
          <a:xfrm>
            <a:off x="31241391" y="25765152"/>
            <a:ext cx="12216469" cy="1615422"/>
          </a:xfrm>
          <a:prstGeom prst="rect">
            <a:avLst/>
          </a:prstGeom>
          <a:solidFill>
            <a:srgbClr val="4B2D8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4D5643-41F5-4E5C-AB53-730272C9CAF9}"/>
              </a:ext>
            </a:extLst>
          </p:cNvPr>
          <p:cNvSpPr txBox="1"/>
          <p:nvPr/>
        </p:nvSpPr>
        <p:spPr>
          <a:xfrm>
            <a:off x="31319200" y="25877083"/>
            <a:ext cx="1208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 Acknowledgements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FC2CBE-1617-4D58-A7DB-93279A49A1D2}"/>
              </a:ext>
            </a:extLst>
          </p:cNvPr>
          <p:cNvSpPr txBox="1"/>
          <p:nvPr/>
        </p:nvSpPr>
        <p:spPr>
          <a:xfrm>
            <a:off x="31374828" y="27662297"/>
            <a:ext cx="120196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DaveBeckandKellyThornton</a:t>
            </a:r>
            <a:endParaRPr lang="en-US" sz="2800" dirty="0"/>
          </a:p>
          <a:p>
            <a:pPr algn="just"/>
            <a:r>
              <a:rPr lang="en-US" sz="2800" dirty="0"/>
              <a:t>DatasetsweretakenfrompublicallyavailablebatterycyclingdatafromtheUniversityofMaryland’sCenterforAdvancedLifeCycleEngineering(CALCE)Onlyopensourcepackageswereusedinthiswork,documentationofallpackagesusedcanbefoundatourgithubathttps://github.com/tacohen125/</a:t>
            </a:r>
            <a:r>
              <a:rPr lang="en-US" sz="2800" dirty="0" err="1"/>
              <a:t>chachies</a:t>
            </a:r>
            <a:endParaRPr 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5E4271-3185-488C-9E02-D852D184C9F2}"/>
              </a:ext>
            </a:extLst>
          </p:cNvPr>
          <p:cNvSpPr txBox="1"/>
          <p:nvPr/>
        </p:nvSpPr>
        <p:spPr>
          <a:xfrm>
            <a:off x="31434244" y="7959986"/>
            <a:ext cx="11728724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1443" algn="ctr">
              <a:spcAft>
                <a:spcPts val="800"/>
              </a:spcAft>
            </a:pPr>
            <a:r>
              <a:rPr lang="en-US" sz="2800" u="sng" dirty="0">
                <a:solidFill>
                  <a:srgbClr val="623E92"/>
                </a:solidFill>
                <a:latin typeface="Arial Black" panose="020B0A04020102020204" pitchFamily="34" charset="0"/>
              </a:rPr>
              <a:t>Raman Analysis</a:t>
            </a:r>
            <a:endParaRPr lang="en-US" altLang="en-US" sz="2800" u="sng" dirty="0">
              <a:latin typeface="Arial" charset="0"/>
              <a:ea typeface="Arial" charset="0"/>
              <a:cs typeface="Arial" charset="0"/>
            </a:endParaRPr>
          </a:p>
          <a:p>
            <a:pPr marL="542913" indent="-41147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ea typeface="Arial" charset="0"/>
                <a:cs typeface="Arial" charset="0"/>
              </a:rPr>
              <a:t>Decomposition hypothesized when presence of bubbles and vapor in product collection beaker was observed</a:t>
            </a:r>
          </a:p>
          <a:p>
            <a:pPr marL="542913" indent="-41147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ea typeface="Arial" charset="0"/>
                <a:cs typeface="Arial" charset="0"/>
              </a:rPr>
              <a:t>Raman laser (785 nm wavelength, 300 </a:t>
            </a:r>
            <a:r>
              <a:rPr lang="en-US" altLang="en-US" sz="2800" dirty="0" err="1">
                <a:ea typeface="Arial" charset="0"/>
                <a:cs typeface="Arial" charset="0"/>
              </a:rPr>
              <a:t>mW</a:t>
            </a:r>
            <a:r>
              <a:rPr lang="en-US" altLang="en-US" sz="2800" dirty="0">
                <a:ea typeface="Arial" charset="0"/>
                <a:cs typeface="Arial" charset="0"/>
              </a:rPr>
              <a:t> of power) with sapphire ball cell</a:t>
            </a:r>
          </a:p>
          <a:p>
            <a:pPr marL="542913" indent="-41147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ea typeface="Arial" charset="0"/>
                <a:cs typeface="Arial" charset="0"/>
              </a:rPr>
              <a:t>Fluorescent background signal removed with </a:t>
            </a:r>
            <a:r>
              <a:rPr lang="en-US" altLang="en-US" sz="2800" dirty="0" err="1">
                <a:ea typeface="Arial" charset="0"/>
                <a:cs typeface="Arial" charset="0"/>
              </a:rPr>
              <a:t>OriginPro</a:t>
            </a:r>
            <a:r>
              <a:rPr lang="en-US" altLang="en-US" sz="2800" dirty="0">
                <a:ea typeface="Arial" charset="0"/>
                <a:cs typeface="Arial" charset="0"/>
              </a:rPr>
              <a:t> Software</a:t>
            </a:r>
          </a:p>
          <a:p>
            <a:pPr marL="542913" indent="-41147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charset="0"/>
              </a:rPr>
              <a:t>Compared to pure DMF signal, the collected Raman sample confirms decomposition of DMF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0DA663-2EFD-4842-89D4-DF30932D8B71}"/>
              </a:ext>
            </a:extLst>
          </p:cNvPr>
          <p:cNvSpPr/>
          <p:nvPr/>
        </p:nvSpPr>
        <p:spPr>
          <a:xfrm>
            <a:off x="693701" y="26896798"/>
            <a:ext cx="12238246" cy="4486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988FE1-82FC-4E6B-BA63-82208198C461}"/>
              </a:ext>
            </a:extLst>
          </p:cNvPr>
          <p:cNvSpPr/>
          <p:nvPr/>
        </p:nvSpPr>
        <p:spPr>
          <a:xfrm>
            <a:off x="693701" y="26900479"/>
            <a:ext cx="12216469" cy="1615422"/>
          </a:xfrm>
          <a:prstGeom prst="rect">
            <a:avLst/>
          </a:prstGeom>
          <a:solidFill>
            <a:srgbClr val="4B2D8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24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273D55-58F9-4D1A-B1D2-F983C18E96AC}"/>
              </a:ext>
            </a:extLst>
          </p:cNvPr>
          <p:cNvSpPr txBox="1"/>
          <p:nvPr/>
        </p:nvSpPr>
        <p:spPr>
          <a:xfrm>
            <a:off x="771510" y="27012410"/>
            <a:ext cx="1208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B0701F-61D7-425B-899A-75D4B388417C}"/>
              </a:ext>
            </a:extLst>
          </p:cNvPr>
          <p:cNvSpPr txBox="1"/>
          <p:nvPr/>
        </p:nvSpPr>
        <p:spPr>
          <a:xfrm>
            <a:off x="826916" y="28538960"/>
            <a:ext cx="12019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A reactor was constructed from 316 stainless steel tubing and fittings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HPLC pumps provide front-end pressure with flow rate 0.1 to 10 mL/min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Spring-loaded back pressure regulator (BPR) allows for pressure control</a:t>
            </a:r>
            <a:endParaRPr lang="en-US" sz="3000" u="sn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DB93E94-A489-4B7C-AA0E-05226DC0D97C}"/>
              </a:ext>
            </a:extLst>
          </p:cNvPr>
          <p:cNvPicPr/>
          <p:nvPr/>
        </p:nvPicPr>
        <p:blipFill rotWithShape="1">
          <a:blip r:embed="rId2"/>
          <a:srcRect l="2045" t="4643" r="1381" b="21441"/>
          <a:stretch/>
        </p:blipFill>
        <p:spPr bwMode="auto">
          <a:xfrm>
            <a:off x="33515900" y="11478898"/>
            <a:ext cx="7565411" cy="34390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7C7D9D1-6086-468C-8370-4A3FA2E884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403502" y="16911448"/>
            <a:ext cx="7558528" cy="362437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6938019-7CD0-465D-BB99-A30D7E6F8E1A}"/>
              </a:ext>
            </a:extLst>
          </p:cNvPr>
          <p:cNvSpPr txBox="1"/>
          <p:nvPr/>
        </p:nvSpPr>
        <p:spPr>
          <a:xfrm>
            <a:off x="31549289" y="14837571"/>
            <a:ext cx="11728724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1443" algn="ctr">
              <a:spcAft>
                <a:spcPts val="800"/>
              </a:spcAft>
            </a:pPr>
            <a:r>
              <a:rPr lang="en-US" sz="2400" u="sng" dirty="0">
                <a:solidFill>
                  <a:srgbClr val="623E92"/>
                </a:solidFill>
                <a:latin typeface="Arial Black" panose="020B0A04020102020204" pitchFamily="34" charset="0"/>
              </a:rPr>
              <a:t>XRD </a:t>
            </a:r>
            <a:r>
              <a:rPr lang="en-US" sz="2800" u="sng" dirty="0">
                <a:solidFill>
                  <a:srgbClr val="623E92"/>
                </a:solidFill>
                <a:latin typeface="Arial Black" panose="020B0A04020102020204" pitchFamily="34" charset="0"/>
              </a:rPr>
              <a:t>Analysis</a:t>
            </a:r>
            <a:endParaRPr lang="en-US" altLang="en-US" sz="2400" u="sng" dirty="0">
              <a:latin typeface="Arial" charset="0"/>
              <a:ea typeface="Arial" charset="0"/>
              <a:cs typeface="Arial" charset="0"/>
            </a:endParaRPr>
          </a:p>
          <a:p>
            <a:pPr marL="588643" indent="-4572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Using a </a:t>
            </a:r>
            <a:r>
              <a:rPr lang="en-US" sz="2800" dirty="0" err="1"/>
              <a:t>Brunker</a:t>
            </a:r>
            <a:r>
              <a:rPr lang="en-US" sz="2800" dirty="0"/>
              <a:t> D8 Discover with 2D XRD, the sample was analyzed against the Crystallography Open Database ZrO</a:t>
            </a:r>
            <a:r>
              <a:rPr lang="en-US" sz="2800" baseline="-25000" dirty="0"/>
              <a:t>2</a:t>
            </a:r>
            <a:r>
              <a:rPr lang="en-US" sz="2800" dirty="0"/>
              <a:t> nanoparticle formation</a:t>
            </a:r>
          </a:p>
          <a:p>
            <a:pPr marL="588643" indent="-4572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XRD report of synthesized product, green bars show archival data of ZrO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64CF9A-DD0D-4535-B98E-F49EA434D9C6}"/>
              </a:ext>
            </a:extLst>
          </p:cNvPr>
          <p:cNvSpPr/>
          <p:nvPr/>
        </p:nvSpPr>
        <p:spPr>
          <a:xfrm>
            <a:off x="993291" y="8501102"/>
            <a:ext cx="5197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8" indent="-300038" defTabSz="985803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FILL IN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F9D85C1B-1BC9-4B78-8B58-14FEA03E560A}"/>
              </a:ext>
            </a:extLst>
          </p:cNvPr>
          <p:cNvSpPr txBox="1">
            <a:spLocks/>
          </p:cNvSpPr>
          <p:nvPr/>
        </p:nvSpPr>
        <p:spPr>
          <a:xfrm>
            <a:off x="1" y="3066329"/>
            <a:ext cx="43905172" cy="1433433"/>
          </a:xfrm>
          <a:prstGeom prst="rect">
            <a:avLst/>
          </a:prstGeom>
        </p:spPr>
        <p:txBody>
          <a:bodyPr vert="horz" lIns="98584" tIns="49292" rIns="98584" bIns="49292" rtlCol="0">
            <a:normAutofit/>
          </a:bodyPr>
          <a:lstStyle>
            <a:lvl1pPr marL="914400" indent="-914400" algn="l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Char char="•"/>
              <a:defRPr sz="1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/>
              <a:t>Elizabeth</a:t>
            </a:r>
            <a:r>
              <a:rPr lang="en-US" sz="4723" dirty="0"/>
              <a:t> Rasmussen</a:t>
            </a:r>
            <a:r>
              <a:rPr lang="en-US" sz="4723" baseline="30000" dirty="0"/>
              <a:t>1,3</a:t>
            </a:r>
            <a:r>
              <a:rPr lang="en-US" sz="4723" dirty="0"/>
              <a:t>, Brandon Kern</a:t>
            </a:r>
            <a:r>
              <a:rPr lang="en-US" sz="4723" baseline="30000" dirty="0"/>
              <a:t>2</a:t>
            </a:r>
            <a:r>
              <a:rPr lang="en-US" sz="4723" dirty="0"/>
              <a:t>, Parker Steichen</a:t>
            </a:r>
            <a:r>
              <a:rPr lang="en-US" sz="4723" baseline="30000" dirty="0"/>
              <a:t>2</a:t>
            </a:r>
            <a:r>
              <a:rPr lang="en-US" sz="4723" dirty="0"/>
              <a:t>, Jon Onorato</a:t>
            </a:r>
            <a:r>
              <a:rPr lang="en-US" sz="4723" baseline="30000" dirty="0"/>
              <a:t>2</a:t>
            </a:r>
            <a:endParaRPr lang="en-US" sz="4723" dirty="0"/>
          </a:p>
        </p:txBody>
      </p:sp>
      <p:sp>
        <p:nvSpPr>
          <p:cNvPr id="65" name="Text Placeholder 16">
            <a:extLst>
              <a:ext uri="{FF2B5EF4-FFF2-40B4-BE49-F238E27FC236}">
                <a16:creationId xmlns:a16="http://schemas.microsoft.com/office/drawing/2014/main" id="{E1EC00B1-ED5E-4815-8F76-4C5D439BA245}"/>
              </a:ext>
            </a:extLst>
          </p:cNvPr>
          <p:cNvSpPr txBox="1">
            <a:spLocks/>
          </p:cNvSpPr>
          <p:nvPr/>
        </p:nvSpPr>
        <p:spPr>
          <a:xfrm>
            <a:off x="7821175" y="218775"/>
            <a:ext cx="24524753" cy="3190537"/>
          </a:xfrm>
          <a:prstGeom prst="rect">
            <a:avLst/>
          </a:prstGeom>
        </p:spPr>
        <p:txBody>
          <a:bodyPr vert="horz" lIns="98584" tIns="49292" rIns="98584" bIns="49292" rtlCol="0">
            <a:noAutofit/>
          </a:bodyPr>
          <a:lstStyle>
            <a:lvl1pPr marL="914400" indent="-914400" algn="l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Char char="•"/>
              <a:defRPr sz="1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666" b="1" dirty="0"/>
              <a:t>Component Identification in Mixture Raman Spectroscopy for In-Situ Material Decomposition Analysis</a:t>
            </a:r>
            <a:endParaRPr lang="en-US" sz="5175" b="1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9FCC1EDE-1DFE-4CAD-BAA5-28E4570FAE8E}"/>
              </a:ext>
            </a:extLst>
          </p:cNvPr>
          <p:cNvSpPr txBox="1">
            <a:spLocks/>
          </p:cNvSpPr>
          <p:nvPr/>
        </p:nvSpPr>
        <p:spPr>
          <a:xfrm>
            <a:off x="-13972" y="3896051"/>
            <a:ext cx="43905172" cy="1387812"/>
          </a:xfrm>
          <a:prstGeom prst="rect">
            <a:avLst/>
          </a:prstGeom>
        </p:spPr>
        <p:txBody>
          <a:bodyPr vert="horz" lIns="98584" tIns="49292" rIns="98584" bIns="49292" rtlCol="0">
            <a:noAutofit/>
          </a:bodyPr>
          <a:lstStyle>
            <a:lvl1pPr marL="914400" indent="-914400" algn="l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Char char="•"/>
              <a:defRPr sz="1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aseline="30000" dirty="0"/>
              <a:t>1 </a:t>
            </a:r>
            <a:r>
              <a:rPr lang="en-US" sz="3600" dirty="0"/>
              <a:t>Department of Mechanical Engineering, </a:t>
            </a:r>
            <a:r>
              <a:rPr lang="en-US" sz="3600" baseline="30000" dirty="0"/>
              <a:t>2 </a:t>
            </a:r>
            <a:r>
              <a:rPr lang="en-US" sz="3600" dirty="0"/>
              <a:t>Department of Material Science and Engineering, </a:t>
            </a:r>
            <a:r>
              <a:rPr lang="en-US" sz="3600" baseline="30000" dirty="0"/>
              <a:t>3 </a:t>
            </a:r>
            <a:r>
              <a:rPr lang="en-US" sz="3600" dirty="0"/>
              <a:t>Clean Energy Institute </a:t>
            </a:r>
          </a:p>
          <a:p>
            <a:pPr marL="0" indent="0" algn="ctr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University of Washington, Seattle, WA, USA</a:t>
            </a:r>
          </a:p>
        </p:txBody>
      </p:sp>
      <p:pic>
        <p:nvPicPr>
          <p:cNvPr id="67" name="Picture 66" descr="A white sign with black text&#10;&#10;Description automatically generated">
            <a:extLst>
              <a:ext uri="{FF2B5EF4-FFF2-40B4-BE49-F238E27FC236}">
                <a16:creationId xmlns:a16="http://schemas.microsoft.com/office/drawing/2014/main" id="{97FB393E-1351-42B7-8B2D-367F0634A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0025" y="648851"/>
            <a:ext cx="6286500" cy="18288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3AD72B9-EFEC-4C83-BFAE-87E39AC8D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779" y="2777734"/>
            <a:ext cx="8856023" cy="1433433"/>
          </a:xfrm>
          <a:prstGeom prst="rect">
            <a:avLst/>
          </a:prstGeom>
        </p:spPr>
      </p:pic>
      <p:pic>
        <p:nvPicPr>
          <p:cNvPr id="71" name="Picture 70" descr="A close up of a logo&#10;&#10;Description automatically generated">
            <a:extLst>
              <a:ext uri="{FF2B5EF4-FFF2-40B4-BE49-F238E27FC236}">
                <a16:creationId xmlns:a16="http://schemas.microsoft.com/office/drawing/2014/main" id="{B49B6BB4-7A2D-44F7-8E57-F3547B6D2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39" y="3114238"/>
            <a:ext cx="6490363" cy="1786673"/>
          </a:xfrm>
          <a:prstGeom prst="rect">
            <a:avLst/>
          </a:prstGeom>
        </p:spPr>
      </p:pic>
      <p:pic>
        <p:nvPicPr>
          <p:cNvPr id="73" name="Picture 72" descr="A close up of a sign&#10;&#10;Description automatically generated">
            <a:extLst>
              <a:ext uri="{FF2B5EF4-FFF2-40B4-BE49-F238E27FC236}">
                <a16:creationId xmlns:a16="http://schemas.microsoft.com/office/drawing/2014/main" id="{C615A69B-7358-48B5-9BDB-BE68BB5768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8" y="229633"/>
            <a:ext cx="2626268" cy="2626268"/>
          </a:xfrm>
          <a:prstGeom prst="rect">
            <a:avLst/>
          </a:prstGeom>
        </p:spPr>
      </p:pic>
      <p:pic>
        <p:nvPicPr>
          <p:cNvPr id="75" name="Picture 74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7EC20B86-C283-4B47-9455-ACA40393F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98" y="202920"/>
            <a:ext cx="2626268" cy="2639994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8590F241-B6B8-4ECB-A0B9-E8CC47515889}"/>
              </a:ext>
            </a:extLst>
          </p:cNvPr>
          <p:cNvSpPr/>
          <p:nvPr/>
        </p:nvSpPr>
        <p:spPr>
          <a:xfrm>
            <a:off x="14886480" y="8501101"/>
            <a:ext cx="5197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8" indent="-300038" defTabSz="985803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352542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245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Rasmussen</dc:creator>
  <cp:lastModifiedBy>Elizabeth Rasmussen</cp:lastModifiedBy>
  <cp:revision>5</cp:revision>
  <dcterms:created xsi:type="dcterms:W3CDTF">2019-03-08T23:15:53Z</dcterms:created>
  <dcterms:modified xsi:type="dcterms:W3CDTF">2019-03-09T00:25:00Z</dcterms:modified>
</cp:coreProperties>
</file>