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9721F-299D-4E46-BB18-628AF56867F4}" v="1" dt="2018-11-26T02:06:35.077"/>
  </p1510:revLst>
</p1510:revInfo>
</file>

<file path=ppt/tableStyles.xml><?xml version="1.0" encoding="utf-8"?>
<a:tblStyleLst xmlns:a="http://schemas.openxmlformats.org/drawingml/2006/main" def="{76F49AFB-0F23-497B-B153-A2C3A3FA47DA}">
  <a:tblStyle styleId="{76F49AFB-0F23-497B-B153-A2C3A3FA47DA}" styleName="Table_0">
    <a:wholeTbl>
      <a:tcTxStyle b="off" i="off">
        <a:font>
          <a:latin typeface="Times"/>
          <a:ea typeface="Times"/>
          <a:cs typeface="Time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4cfc9b9e_2_7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94cfc9b9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933" y="1597919"/>
            <a:ext cx="7772139" cy="110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535" y="2914553"/>
            <a:ext cx="6400935" cy="131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85933" y="457151"/>
            <a:ext cx="77721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85933" y="1485802"/>
            <a:ext cx="7772139" cy="30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marL="1371600" lvl="2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800" lvl="3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marL="2286000" lvl="4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marL="2743200" lvl="5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marL="3200400" lvl="6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marL="3657600" lvl="7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marL="4114800" lvl="8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227"/>
            <a:ext cx="7772469" cy="102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sz="8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85"/>
            <a:ext cx="7772469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b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85933" y="457151"/>
            <a:ext cx="77721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85933" y="1485802"/>
            <a:ext cx="3870194" cy="30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•"/>
              <a:defRPr sz="500"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–"/>
              <a:defRPr sz="500"/>
            </a:lvl2pPr>
            <a:lvl3pPr marL="1371600" lvl="2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•"/>
              <a:defRPr sz="400"/>
            </a:lvl3pPr>
            <a:lvl4pPr marL="1828800" lvl="3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–"/>
              <a:defRPr sz="300"/>
            </a:lvl4pPr>
            <a:lvl5pPr marL="2286000" lvl="4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5pPr>
            <a:lvl6pPr marL="2743200" lvl="5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6pPr>
            <a:lvl7pPr marL="3200400" lvl="6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7pPr>
            <a:lvl8pPr marL="3657600" lvl="7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8pPr>
            <a:lvl9pPr marL="4114800" lvl="8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587877" y="1485802"/>
            <a:ext cx="3870194" cy="30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•"/>
              <a:defRPr sz="500"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–"/>
              <a:defRPr sz="500"/>
            </a:lvl2pPr>
            <a:lvl3pPr marL="1371600" lvl="2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•"/>
              <a:defRPr sz="400"/>
            </a:lvl3pPr>
            <a:lvl4pPr marL="1828800" lvl="3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–"/>
              <a:defRPr sz="300"/>
            </a:lvl4pPr>
            <a:lvl5pPr marL="2286000" lvl="4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5pPr>
            <a:lvl6pPr marL="2743200" lvl="5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6pPr>
            <a:lvl7pPr marL="3200400" lvl="6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7pPr>
            <a:lvl8pPr marL="3657600" lvl="7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8pPr>
            <a:lvl9pPr marL="4114800" lvl="8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068" y="205879"/>
            <a:ext cx="82298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068" y="1151434"/>
            <a:ext cx="4040189" cy="47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b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None/>
              <a:defRPr sz="500" b="1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1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068" y="1631157"/>
            <a:ext cx="4040189" cy="296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•"/>
              <a:defRPr sz="500"/>
            </a:lvl1pPr>
            <a:lvl2pPr marL="914400" lvl="1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–"/>
              <a:defRPr sz="400"/>
            </a:lvl2pPr>
            <a:lvl3pPr marL="1371600" lvl="2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•"/>
              <a:defRPr sz="300"/>
            </a:lvl3pPr>
            <a:lvl4pPr marL="1828800" lvl="3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–"/>
              <a:defRPr sz="300"/>
            </a:lvl4pPr>
            <a:lvl5pPr marL="2286000" lvl="4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5pPr>
            <a:lvl6pPr marL="2743200" lvl="5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6pPr>
            <a:lvl7pPr marL="3200400" lvl="6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7pPr>
            <a:lvl8pPr marL="3657600" lvl="7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8pPr>
            <a:lvl9pPr marL="4114800" lvl="8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93" y="1151434"/>
            <a:ext cx="4041843" cy="47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b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None/>
              <a:defRPr sz="500" b="1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1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93" y="1631157"/>
            <a:ext cx="4041843" cy="296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•"/>
              <a:defRPr sz="500"/>
            </a:lvl1pPr>
            <a:lvl2pPr marL="914400" lvl="1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–"/>
              <a:defRPr sz="400"/>
            </a:lvl2pPr>
            <a:lvl3pPr marL="1371600" lvl="2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•"/>
              <a:defRPr sz="300"/>
            </a:lvl3pPr>
            <a:lvl4pPr marL="1828800" lvl="3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–"/>
              <a:defRPr sz="300"/>
            </a:lvl4pPr>
            <a:lvl5pPr marL="2286000" lvl="4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5pPr>
            <a:lvl6pPr marL="2743200" lvl="5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6pPr>
            <a:lvl7pPr marL="3200400" lvl="6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7pPr>
            <a:lvl8pPr marL="3657600" lvl="7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8pPr>
            <a:lvl9pPr marL="4114800" lvl="8" indent="-2476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Char char="»"/>
              <a:defRPr sz="3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85933" y="457151"/>
            <a:ext cx="77721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068" y="204887"/>
            <a:ext cx="3008314" cy="87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sz="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184" y="204887"/>
            <a:ext cx="5111752" cy="438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67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Char char="•"/>
              <a:defRPr sz="600"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–"/>
              <a:defRPr sz="500"/>
            </a:lvl2pPr>
            <a:lvl3pPr marL="1371600" lvl="2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Char char="•"/>
              <a:defRPr sz="500"/>
            </a:lvl3pPr>
            <a:lvl4pPr marL="1828800" lvl="3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–"/>
              <a:defRPr sz="400"/>
            </a:lvl4pPr>
            <a:lvl5pPr marL="2286000" lvl="4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»"/>
              <a:defRPr sz="400"/>
            </a:lvl5pPr>
            <a:lvl6pPr marL="2743200" lvl="5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»"/>
              <a:defRPr sz="400"/>
            </a:lvl6pPr>
            <a:lvl7pPr marL="3200400" lvl="6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»"/>
              <a:defRPr sz="400"/>
            </a:lvl7pPr>
            <a:lvl8pPr marL="3657600" lvl="7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»"/>
              <a:defRPr sz="400"/>
            </a:lvl8pPr>
            <a:lvl9pPr marL="4114800" lvl="8" indent="-254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Char char="»"/>
              <a:defRPr sz="4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068" y="1076276"/>
            <a:ext cx="3008314" cy="351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22" y="3600403"/>
            <a:ext cx="5486468" cy="4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sz="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22" y="459631"/>
            <a:ext cx="5486468" cy="308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R="0" lvl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  <a:defRPr sz="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None/>
              <a:defRPr sz="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"/>
              <a:buNone/>
              <a:defRPr sz="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"/>
              <a:buNone/>
              <a:defRPr sz="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22" y="4025555"/>
            <a:ext cx="5486468" cy="6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"/>
              <a:buNone/>
              <a:defRPr sz="3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"/>
              <a:buNone/>
              <a:defRPr sz="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85933" y="457151"/>
            <a:ext cx="77721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028901" y="-857167"/>
            <a:ext cx="3086201" cy="777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marL="1371600" lvl="2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800" lvl="3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marL="2286000" lvl="4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marL="2743200" lvl="5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marL="3200400" lvl="6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marL="3657600" lvl="7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marL="4114800" lvl="8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29128" y="1543060"/>
            <a:ext cx="4114852" cy="194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527184" y="-384100"/>
            <a:ext cx="4114852" cy="579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lvl="0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400" lvl="1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marL="1371600" lvl="2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800" lvl="3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marL="2286000" lvl="4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marL="2743200" lvl="5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marL="3200400" lvl="6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marL="3657600" lvl="7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marL="4114800" lvl="8" indent="-26035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85933" y="457151"/>
            <a:ext cx="777213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85933" y="1485802"/>
            <a:ext cx="7772139" cy="308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L="457200" marR="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"/>
              <a:buChar char="•"/>
              <a:defRPr sz="2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Char char="–"/>
              <a:defRPr sz="2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  <a:defRPr sz="2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85933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069" y="4686353"/>
            <a:ext cx="2895866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400" b="0" i="0" u="none" strike="noStrike" cap="none" baseline="-25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071" y="4686353"/>
            <a:ext cx="1905001" cy="34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Untitled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25"/>
            <a:ext cx="9144004" cy="76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3070686" y="775935"/>
            <a:ext cx="5989170" cy="1905001"/>
          </a:xfrm>
          <a:prstGeom prst="roundRect">
            <a:avLst>
              <a:gd name="adj" fmla="val 47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600" tIns="6300" rIns="12600" bIns="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 baseline="-25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803639" y="59531"/>
            <a:ext cx="6980042" cy="17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150" tIns="7575" rIns="15150" bIns="7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CS5331 Web Security – SmellsPhishy (Chrome Extension for Phishing Detection)</a:t>
            </a:r>
            <a:endParaRPr sz="400"/>
          </a:p>
        </p:txBody>
      </p:sp>
      <p:sp>
        <p:nvSpPr>
          <p:cNvPr id="132" name="Google Shape;132;p25"/>
          <p:cNvSpPr txBox="1"/>
          <p:nvPr/>
        </p:nvSpPr>
        <p:spPr>
          <a:xfrm>
            <a:off x="6492878" y="4074037"/>
            <a:ext cx="2540001" cy="9729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76200" marR="0" lvl="0" indent="-76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sz="400" dirty="0"/>
          </a:p>
          <a:p>
            <a:pPr marL="76200" indent="-76200" algn="just">
              <a:spcBef>
                <a:spcPts val="300"/>
              </a:spcBef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There are many components involved in Phishing Detection </a:t>
            </a:r>
            <a:endParaRPr sz="600">
              <a:solidFill>
                <a:schemeClr val="dk1"/>
              </a:solidFill>
            </a:endParaRPr>
          </a:p>
          <a:p>
            <a:pPr marL="76200" lvl="0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Gather more experimental data on live phishing sites to fine-tune threshold parameters</a:t>
            </a:r>
            <a:endParaRPr sz="600" dirty="0">
              <a:solidFill>
                <a:schemeClr val="dk1"/>
              </a:solidFill>
            </a:endParaRPr>
          </a:p>
          <a:p>
            <a:pPr marL="76200" lvl="0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Add additional area for visual component checking</a:t>
            </a:r>
            <a:endParaRPr sz="600" dirty="0">
              <a:solidFill>
                <a:schemeClr val="dk1"/>
              </a:solidFill>
            </a:endParaRPr>
          </a:p>
          <a:p>
            <a:pPr marL="76200" lvl="0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Prompt user to input where they think they are going</a:t>
            </a:r>
          </a:p>
          <a:p>
            <a:pPr marL="76200" indent="-76200" algn="just">
              <a:spcBef>
                <a:spcPts val="300"/>
              </a:spcBef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Devise ways to infer the actual website from the page content</a:t>
            </a:r>
          </a:p>
        </p:txBody>
      </p:sp>
      <p:sp>
        <p:nvSpPr>
          <p:cNvPr id="133" name="Google Shape;133;p25"/>
          <p:cNvSpPr txBox="1"/>
          <p:nvPr/>
        </p:nvSpPr>
        <p:spPr>
          <a:xfrm>
            <a:off x="1898889" y="297656"/>
            <a:ext cx="6661219" cy="27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125" tIns="7575" rIns="15125" bIns="7575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Samantha Wong, Lionel Teo, Leong Peng Kuen, Daryl Quek</a:t>
            </a:r>
            <a:endParaRPr sz="400"/>
          </a:p>
          <a:p>
            <a:pPr marL="0" marR="0" lvl="0" indent="0" algn="ctr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School of Computing, National University of Singapore</a:t>
            </a:r>
            <a:endParaRPr sz="400"/>
          </a:p>
        </p:txBody>
      </p:sp>
      <p:sp>
        <p:nvSpPr>
          <p:cNvPr id="134" name="Google Shape;134;p25"/>
          <p:cNvSpPr txBox="1"/>
          <p:nvPr/>
        </p:nvSpPr>
        <p:spPr>
          <a:xfrm>
            <a:off x="107162" y="2003687"/>
            <a:ext cx="2889251" cy="8612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63500" marR="0" lvl="0" indent="-635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" dirty="0"/>
          </a:p>
          <a:p>
            <a:pPr marL="76200" marR="0" lvl="1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project aims to warn users before they visit malicious websites unknowingly to defeat homograph attacks and malicious redirects.</a:t>
            </a:r>
            <a:endParaRPr sz="400" dirty="0"/>
          </a:p>
          <a:p>
            <a:pPr marL="76200" lvl="1" indent="-76200" algn="just">
              <a:spcBef>
                <a:spcPts val="300"/>
              </a:spcBef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lang="en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SmellsPhishy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" dirty="0"/>
              <a:t>extension performing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analysis on webpage that the user is browsing to. If the webpage is likely to be malicious, the user will be prompted with a warning </a:t>
            </a:r>
            <a:r>
              <a:rPr lang="en" sz="600" dirty="0"/>
              <a:t>so as to decide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proceed or cancel.</a:t>
            </a:r>
            <a:endParaRPr sz="400" dirty="0"/>
          </a:p>
          <a:p>
            <a:pPr marL="76200" marR="0" lvl="1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1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2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2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2" algn="just">
              <a:spcBef>
                <a:spcPts val="400"/>
              </a:spcBef>
            </a:pPr>
            <a:endParaRPr sz="400"/>
          </a:p>
          <a:p>
            <a:pPr marL="165100" marR="0" lvl="1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3500" algn="just" rtl="0">
              <a:spcBef>
                <a:spcPts val="4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3500" algn="just" rtl="0">
              <a:spcBef>
                <a:spcPts val="4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492878" y="2754998"/>
            <a:ext cx="2540001" cy="12417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76200" marR="0" lvl="0" indent="-76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Challenges &amp; Limitations</a:t>
            </a:r>
            <a:endParaRPr sz="400" dirty="0"/>
          </a:p>
          <a:p>
            <a:pPr marL="76200" marR="0" lvl="0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WHOIS parsing is not trivial due to many different formats.</a:t>
            </a:r>
            <a:endParaRPr sz="400" dirty="0">
              <a:solidFill>
                <a:schemeClr val="dk1"/>
              </a:solidFill>
            </a:endParaRPr>
          </a:p>
          <a:p>
            <a:pPr marL="76200" marR="0" lvl="0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privacy strips availability of WHOIS data. This may soon become standard practice due to EU privacy regulations!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indent="-76200" algn="just">
              <a:spcBef>
                <a:spcPts val="300"/>
              </a:spcBef>
              <a:buSzPts val="600"/>
              <a:buChar char="•"/>
            </a:pPr>
            <a:r>
              <a:rPr lang="en" sz="600" dirty="0"/>
              <a:t>Is using Google as a standard source of truth going to remain accurate going forward? </a:t>
            </a:r>
            <a:endParaRPr sz="600"/>
          </a:p>
          <a:p>
            <a:pPr marL="76200" indent="-76200" algn="just">
              <a:spcBef>
                <a:spcPts val="300"/>
              </a:spcBef>
              <a:buSzPts val="600"/>
              <a:buChar char="•"/>
            </a:pPr>
            <a:r>
              <a:rPr lang="en" sz="600" dirty="0"/>
              <a:t>May have limited text available on actual page with the clever use of images</a:t>
            </a:r>
            <a:endParaRPr sz="600" dirty="0"/>
          </a:p>
          <a:p>
            <a:pPr marL="76200" indent="-76200" algn="just">
              <a:spcBef>
                <a:spcPts val="300"/>
              </a:spcBef>
              <a:buSzPts val="600"/>
              <a:buChar char="•"/>
            </a:pPr>
            <a:r>
              <a:rPr lang="en" sz="600" dirty="0"/>
              <a:t>Site statistics such as URL traffic hits might change if it is a very viral phish</a:t>
            </a:r>
          </a:p>
        </p:txBody>
      </p:sp>
      <p:sp>
        <p:nvSpPr>
          <p:cNvPr id="136" name="Google Shape;136;p25"/>
          <p:cNvSpPr txBox="1"/>
          <p:nvPr/>
        </p:nvSpPr>
        <p:spPr>
          <a:xfrm>
            <a:off x="3159126" y="821532"/>
            <a:ext cx="2580868" cy="1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" tIns="6300" rIns="12600" bIns="6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 Overview</a:t>
            </a: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endParaRPr sz="400" b="0" i="0" u="none" strike="noStrike" cap="none" baseline="-25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048000" y="2755000"/>
            <a:ext cx="3365400" cy="2327100"/>
          </a:xfrm>
          <a:prstGeom prst="roundRect">
            <a:avLst>
              <a:gd name="adj" fmla="val 3856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600" tIns="6300" rIns="12600" bIns="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 baseline="-25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111500" y="2833250"/>
            <a:ext cx="3238500" cy="22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76200" marR="0" lvl="0" indent="-76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" dirty="0"/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SmellsPhishy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the Chrome API to intercept HTTP requests containing Punycode and HTTP responses containing redirects.</a:t>
            </a:r>
            <a:endParaRPr sz="400" dirty="0"/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Google search is conducted for the target URL’s page title. If URL of the top search result matches, this is considered to be a legitimate web page. Otherwise, it is put through the phishing detection engine.</a:t>
            </a:r>
            <a:endParaRPr sz="600" dirty="0"/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page is passed through the various WHOIS checks. These make use of a WHOIS service provider and retrieves the required field(s) for verification.</a:t>
            </a:r>
            <a:endParaRPr sz="400" dirty="0"/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statistics are examined for the target URL.</a:t>
            </a:r>
            <a:endParaRPr sz="400" dirty="0"/>
          </a:p>
          <a:p>
            <a:pPr marL="127000" lvl="1" indent="-127000" algn="just">
              <a:spcBef>
                <a:spcPts val="300"/>
              </a:spcBef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target URL’s web page is </a:t>
            </a:r>
            <a:r>
              <a:rPr lang="en" sz="600" dirty="0" err="1"/>
              <a:t>analysed</a:t>
            </a:r>
            <a:r>
              <a:rPr lang="en" sz="600" dirty="0"/>
              <a:t> for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" dirty="0"/>
              <a:t>risky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elements.</a:t>
            </a:r>
            <a:endParaRPr sz="600" dirty="0"/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dirty="0">
                <a:solidFill>
                  <a:schemeClr val="dk1"/>
                </a:solidFill>
              </a:rPr>
              <a:t>Text elements of target URL are examined.</a:t>
            </a:r>
            <a:endParaRPr sz="600" dirty="0">
              <a:solidFill>
                <a:schemeClr val="dk1"/>
              </a:solidFill>
            </a:endParaRPr>
          </a:p>
          <a:p>
            <a:pPr marL="127000" marR="0" lvl="1" indent="-127000" algn="just" rtl="0">
              <a:spcBef>
                <a:spcPts val="300"/>
              </a:spcBef>
              <a:spcAft>
                <a:spcPts val="0"/>
              </a:spcAft>
              <a:buClr>
                <a:srgbClr val="FF6600"/>
              </a:buClr>
              <a:buSzPts val="600"/>
              <a:buFont typeface="Times"/>
              <a:buAutoNum type="arabicPeriod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the results of the phishing checks are displayed to the user. The user has to decide whether to proceed to visit the web page.</a:t>
            </a:r>
            <a:endParaRPr sz="400" dirty="0"/>
          </a:p>
          <a:p>
            <a:pPr marL="76200" marR="0" lvl="0" indent="-76200" algn="just" rtl="0">
              <a:spcBef>
                <a:spcPts val="4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2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95250" y="797719"/>
            <a:ext cx="2889251" cy="1150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76200" marR="0" lvl="0" indent="-76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600" b="1" dirty="0"/>
          </a:p>
          <a:p>
            <a:pPr marL="76200" indent="-76200" algn="just">
              <a:spcBef>
                <a:spcPts val="300"/>
              </a:spcBef>
              <a:buSzPts val="600"/>
              <a:buFont typeface="Arial"/>
              <a:buChar char="•"/>
            </a:pP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Punycode</a:t>
            </a:r>
            <a:r>
              <a:rPr lang="en" sz="600" b="1" dirty="0"/>
              <a:t> (Homograph Attacks)</a:t>
            </a: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600" b="1" dirty="0"/>
              <a:t> </a:t>
            </a:r>
            <a:r>
              <a:rPr lang="en" sz="600" dirty="0"/>
              <a:t>Attackers can replace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certain characters in existing URLs with Unicode character that looks exactly the same.</a:t>
            </a:r>
            <a:r>
              <a:rPr lang="en" sz="600" dirty="0"/>
              <a:t> </a:t>
            </a:r>
            <a:endParaRPr sz="400" dirty="0"/>
          </a:p>
          <a:p>
            <a:pPr marL="165100" lvl="1" indent="-76200" algn="just">
              <a:spcBef>
                <a:spcPts val="300"/>
              </a:spcBef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attacker can host a site with the domain “google.com” using the Greek small letter (U+03BF)</a:t>
            </a:r>
            <a:r>
              <a:rPr lang="en" sz="600" dirty="0"/>
              <a:t> that looks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" dirty="0"/>
              <a:t>like "o" 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redirect to his own malicious webpage.</a:t>
            </a:r>
            <a:endParaRPr sz="400" dirty="0"/>
          </a:p>
          <a:p>
            <a:pPr marL="76200" indent="-76200" algn="just">
              <a:spcBef>
                <a:spcPts val="300"/>
              </a:spcBef>
              <a:buSzPts val="600"/>
              <a:buFont typeface="Arial"/>
              <a:buChar char="•"/>
            </a:pP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Redirects 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Long URLs are difficult to distribute and remember</a:t>
            </a:r>
            <a:r>
              <a:rPr lang="en" sz="600" dirty="0"/>
              <a:t>, hence shortened URLs are used e.g. </a:t>
            </a:r>
            <a:r>
              <a:rPr lang="en" sz="600" dirty="0" err="1"/>
              <a:t>bitly</a:t>
            </a:r>
            <a:r>
              <a:rPr lang="en" sz="600" dirty="0"/>
              <a:t>.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Malicious redirects can be hidden in shortened URLs and used to disguise the underlying address. Redirects can also be triggered by embedded JavaScript code.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 descr="C:\Users\xdong\Desktop\NUS logo - Against Orange Backgrou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1906"/>
            <a:ext cx="167328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94741" y="2919920"/>
            <a:ext cx="2889251" cy="2162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5675" tIns="45400" rIns="75675" bIns="75675" anchor="t" anchorCtr="0">
            <a:noAutofit/>
          </a:bodyPr>
          <a:lstStyle/>
          <a:p>
            <a:pPr marL="63500" marR="0" lvl="0" indent="-635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Detection Components</a:t>
            </a:r>
            <a:endParaRPr sz="400" dirty="0"/>
          </a:p>
          <a:p>
            <a:pPr marL="76200" marR="0" lvl="1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1" dirty="0"/>
              <a:t>URL. </a:t>
            </a:r>
            <a:r>
              <a:rPr lang="en" sz="600" dirty="0"/>
              <a:t>Makes an analysis on the URL being visited.</a:t>
            </a:r>
            <a:endParaRPr sz="600" dirty="0"/>
          </a:p>
          <a:p>
            <a:pPr marL="254000" lvl="3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Domain Content</a:t>
            </a:r>
            <a:endParaRPr sz="600" dirty="0">
              <a:solidFill>
                <a:schemeClr val="dk1"/>
              </a:solidFill>
            </a:endParaRPr>
          </a:p>
          <a:p>
            <a:pPr marL="254000" lvl="3" indent="-762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</a:pPr>
            <a:r>
              <a:rPr lang="en" sz="600" dirty="0">
                <a:solidFill>
                  <a:schemeClr val="dk1"/>
                </a:solidFill>
              </a:rPr>
              <a:t>Domain Length</a:t>
            </a:r>
            <a:endParaRPr sz="600" dirty="0">
              <a:solidFill>
                <a:schemeClr val="dk1"/>
              </a:solidFill>
            </a:endParaRPr>
          </a:p>
          <a:p>
            <a:pPr marL="76200" marR="0" lvl="1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WHOIS. 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verification checks using data in the WHOIS record for the target URL’s domain.</a:t>
            </a:r>
            <a:endParaRPr sz="400" dirty="0"/>
          </a:p>
          <a:p>
            <a:pPr marL="165100" marR="0" lvl="2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Age: ~96% of phishing sites are taken down within 1 month</a:t>
            </a:r>
            <a:endParaRPr sz="400" dirty="0"/>
          </a:p>
          <a:p>
            <a:pPr marL="165100" marR="0" lvl="2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Expiry: Legitimate domains are properly managed and renewed before they near expiry.</a:t>
            </a:r>
            <a:endParaRPr sz="400" dirty="0"/>
          </a:p>
          <a:p>
            <a:pPr marL="165100" marR="0" lvl="2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Registrant Verification: Registrant can be a parent/holdings company. They must be registrants for their own websites.</a:t>
            </a:r>
            <a:endParaRPr sz="400" dirty="0"/>
          </a:p>
          <a:p>
            <a:pPr marL="76200" marR="0" lvl="1" indent="-76200" algn="just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Statistics. 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comparison checks with possible identified original site provided with the following:</a:t>
            </a:r>
            <a:endParaRPr sz="400" dirty="0"/>
          </a:p>
          <a:p>
            <a:pPr marL="254000" lvl="3" indent="-76200" algn="just">
              <a:spcBef>
                <a:spcPts val="300"/>
              </a:spcBef>
              <a:buSzPts val="600"/>
              <a:buFont typeface="Arial,Sans-Serif"/>
              <a:buChar char="•"/>
            </a:pPr>
            <a:r>
              <a:rPr lang="en" sz="600" dirty="0"/>
              <a:t>Page Ranking</a:t>
            </a:r>
            <a:endParaRPr lang="en-US" sz="600"/>
          </a:p>
          <a:p>
            <a:pPr marL="254000" lvl="1" indent="-76200" algn="just">
              <a:spcBef>
                <a:spcPts val="300"/>
              </a:spcBef>
              <a:buSzPts val="600"/>
              <a:buFont typeface="Arial,Sans-Serif"/>
              <a:buChar char="•"/>
            </a:pPr>
            <a:r>
              <a:rPr lang="en" sz="600" dirty="0"/>
              <a:t>Traffic Hits</a:t>
            </a:r>
            <a:endParaRPr lang="en"/>
          </a:p>
          <a:p>
            <a:pPr marL="76200" lvl="1" indent="-76200" algn="just">
              <a:spcBef>
                <a:spcPts val="300"/>
              </a:spcBef>
              <a:buSzPts val="600"/>
              <a:buFont typeface="Arial"/>
              <a:buChar char="•"/>
            </a:pPr>
            <a:r>
              <a:rPr lang="en" sz="600" b="1" dirty="0"/>
              <a:t>Page</a:t>
            </a:r>
            <a:r>
              <a:rPr lang="en"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Content. </a:t>
            </a:r>
            <a:r>
              <a:rPr lang="en" sz="600" dirty="0"/>
              <a:t>Analyze the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target URL’s web page’s contents for </a:t>
            </a:r>
            <a:r>
              <a:rPr lang="en" sz="600" dirty="0"/>
              <a:t>risky elements</a:t>
            </a:r>
            <a:r>
              <a:rPr lang="en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6200" marR="0" lvl="1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2" algn="just">
              <a:spcBef>
                <a:spcPts val="400"/>
              </a:spcBef>
            </a:pPr>
            <a:endParaRPr sz="400"/>
          </a:p>
          <a:p>
            <a:pPr marL="165100" marR="0" lvl="1" indent="-381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3500" algn="just" rtl="0">
              <a:spcBef>
                <a:spcPts val="4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-63500" algn="just" rtl="0">
              <a:spcBef>
                <a:spcPts val="40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274067481"/>
              </p:ext>
            </p:extLst>
          </p:nvPr>
        </p:nvGraphicFramePr>
        <p:xfrm>
          <a:off x="5914616" y="950843"/>
          <a:ext cx="2945848" cy="1551624"/>
        </p:xfrm>
        <a:graphic>
          <a:graphicData uri="http://schemas.openxmlformats.org/drawingml/2006/table">
            <a:tbl>
              <a:tblPr firstRow="1" bandRow="1">
                <a:noFill/>
                <a:tableStyleId>{76F49AFB-0F23-497B-B153-A2C3A3FA47DA}</a:tableStyleId>
              </a:tblPr>
              <a:tblGrid>
                <a:gridCol w="71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u="none" strike="noStrike" cap="none" dirty="0"/>
                        <a:t>Technique</a:t>
                      </a:r>
                      <a:endParaRPr sz="300" dirty="0"/>
                    </a:p>
                  </a:txBody>
                  <a:tcPr marL="27625" marR="27625" marT="11000" marB="110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Recommended Threshold</a:t>
                      </a:r>
                      <a:endParaRPr sz="300" dirty="0"/>
                    </a:p>
                  </a:txBody>
                  <a:tcPr marL="27625" marR="27625" marT="11000" marB="110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Source</a:t>
                      </a:r>
                      <a:endParaRPr sz="300" dirty="0"/>
                    </a:p>
                  </a:txBody>
                  <a:tcPr marL="27625" marR="27625" marT="11000" marB="110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>
                          <a:solidFill>
                            <a:srgbClr val="FFFFFF"/>
                          </a:solidFill>
                        </a:rPr>
                        <a:t>URL Checks</a:t>
                      </a:r>
                      <a:endParaRPr sz="5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7625" marR="27625" marT="11000" marB="11000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7625" marR="27625" marT="11000" marB="11000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7625" marR="27625" marT="11000" marB="11000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Top Level Domains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Blacklist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Parsing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Length of Base Domain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&lt; 12 characters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Parsing</a:t>
                      </a:r>
                      <a:endParaRPr sz="500" dirty="0"/>
                    </a:p>
                  </a:txBody>
                  <a:tcPr marL="27625" marR="27625" marT="11000" marB="11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25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 dirty="0">
                          <a:solidFill>
                            <a:schemeClr val="lt1"/>
                          </a:solidFill>
                        </a:rPr>
                        <a:t>WHOIS Checks</a:t>
                      </a:r>
                      <a:endParaRPr sz="300" dirty="0"/>
                    </a:p>
                  </a:txBody>
                  <a:tcPr marL="27625" marR="27625" marT="11000" marB="1100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Domain Age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&gt; 1 month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WHOIS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Domain Expiry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&lt; 3 months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WHOIS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Registrant Verification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Top Google search result for registrant must be a page registered by registrant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WHOIS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9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Times"/>
                        <a:buNone/>
                      </a:pPr>
                      <a:r>
                        <a:rPr lang="en" sz="500" b="1" dirty="0">
                          <a:solidFill>
                            <a:schemeClr val="lt1"/>
                          </a:solidFill>
                        </a:rPr>
                        <a:t>Site Statistics Checks</a:t>
                      </a:r>
                      <a:endParaRPr sz="300" dirty="0"/>
                    </a:p>
                  </a:txBody>
                  <a:tcPr marL="27625" marR="27625" marT="11000" marB="11000"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8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URL Page Ranking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+/- 10 ranks from possible identified original site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API (</a:t>
                      </a:r>
                      <a:r>
                        <a:rPr lang="en" sz="500" dirty="0" err="1"/>
                        <a:t>SimilarWeb</a:t>
                      </a:r>
                      <a:r>
                        <a:rPr lang="en" sz="500" dirty="0"/>
                        <a:t>)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8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URL Traffic Hits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+/- 50% traffic hits from possible identified original site</a:t>
                      </a:r>
                      <a:endParaRPr sz="3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API (</a:t>
                      </a:r>
                      <a:r>
                        <a:rPr lang="en" sz="500" dirty="0" err="1"/>
                        <a:t>SimilarWeb</a:t>
                      </a:r>
                      <a:r>
                        <a:rPr lang="en" sz="500" dirty="0"/>
                        <a:t>)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9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00"/>
                        <a:buFont typeface="Times"/>
                        <a:buNone/>
                      </a:pPr>
                      <a:r>
                        <a:rPr lang="en" sz="500" b="1" dirty="0">
                          <a:solidFill>
                            <a:schemeClr val="lt1"/>
                          </a:solidFill>
                        </a:rPr>
                        <a:t>Page Content Checks</a:t>
                      </a:r>
                      <a:endParaRPr sz="300" dirty="0"/>
                    </a:p>
                  </a:txBody>
                  <a:tcPr marL="27625" marR="27625" marT="11000" marB="11000"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8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Forms</a:t>
                      </a:r>
                      <a:endParaRPr sz="5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Keyword Text (e.g. username, </a:t>
                      </a:r>
                      <a:r>
                        <a:rPr lang="en" sz="500" dirty="0" err="1"/>
                        <a:t>userid</a:t>
                      </a:r>
                      <a:r>
                        <a:rPr lang="en" sz="500" dirty="0"/>
                        <a:t>, password)</a:t>
                      </a:r>
                      <a:endParaRPr sz="500" dirty="0"/>
                    </a:p>
                  </a:txBody>
                  <a:tcPr marL="27625" marR="27625" marT="11000" marB="11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HTML codes</a:t>
                      </a:r>
                      <a:endParaRPr sz="500" dirty="0"/>
                    </a:p>
                  </a:txBody>
                  <a:tcPr marL="27625" marR="27625" marT="11000" marB="11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 txBox="1"/>
          <p:nvPr/>
        </p:nvSpPr>
        <p:spPr>
          <a:xfrm>
            <a:off x="5923489" y="797719"/>
            <a:ext cx="2860192" cy="1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" tIns="6300" rIns="12600" bIns="6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Breakdown of Detection Techniques</a:t>
            </a:r>
            <a:endParaRPr sz="800" b="1" i="0" u="none" strike="noStrike" cap="non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endParaRPr sz="400" b="0" i="0" u="none" strike="noStrike" cap="none" baseline="-25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214571" y="1192337"/>
            <a:ext cx="2580001" cy="1204699"/>
            <a:chOff x="1435" y="726524"/>
            <a:chExt cx="8542218" cy="5009537"/>
          </a:xfrm>
        </p:grpSpPr>
        <p:sp>
          <p:nvSpPr>
            <p:cNvPr id="145" name="Google Shape;145;p25"/>
            <p:cNvSpPr/>
            <p:nvPr/>
          </p:nvSpPr>
          <p:spPr>
            <a:xfrm>
              <a:off x="3118957" y="3428887"/>
              <a:ext cx="2307174" cy="2307174"/>
            </a:xfrm>
            <a:prstGeom prst="ellipse">
              <a:avLst/>
            </a:prstGeom>
            <a:gradFill>
              <a:gsLst>
                <a:gs pos="0">
                  <a:srgbClr val="13136F"/>
                </a:gs>
                <a:gs pos="80000">
                  <a:srgbClr val="1A1A92"/>
                </a:gs>
                <a:gs pos="100000">
                  <a:srgbClr val="17179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 txBox="1"/>
            <p:nvPr/>
          </p:nvSpPr>
          <p:spPr>
            <a:xfrm>
              <a:off x="3456835" y="3766765"/>
              <a:ext cx="1631418" cy="1631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25" tIns="5725" rIns="5725" bIns="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imes"/>
                <a:buNone/>
              </a:pPr>
              <a:r>
                <a:rPr lang="en" sz="900" b="0" i="0" u="none" strike="noStrike" cap="none" baseline="-250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Phishing Detection</a:t>
              </a:r>
              <a:endParaRPr sz="400"/>
            </a:p>
          </p:txBody>
        </p:sp>
        <p:sp>
          <p:nvSpPr>
            <p:cNvPr id="147" name="Google Shape;147;p25"/>
            <p:cNvSpPr/>
            <p:nvPr/>
          </p:nvSpPr>
          <p:spPr>
            <a:xfrm rot="-9900000">
              <a:off x="1062991" y="3663834"/>
              <a:ext cx="2016274" cy="65754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7A7A91"/>
                </a:gs>
                <a:gs pos="80000">
                  <a:srgbClr val="A1A1BF"/>
                </a:gs>
                <a:gs pos="100000">
                  <a:srgbClr val="A1A1C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435" y="2854955"/>
              <a:ext cx="2191815" cy="17534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/>
                </a:gs>
                <a:gs pos="80000">
                  <a:srgbClr val="1A1A92"/>
                </a:gs>
                <a:gs pos="100000">
                  <a:srgbClr val="17179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52792" y="2906312"/>
              <a:ext cx="2089101" cy="165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75" tIns="20375" rIns="20375" bIns="20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"/>
                <a:buNone/>
              </a:pPr>
              <a:r>
                <a:rPr lang="en" sz="1100" b="0" i="0" u="none" strike="noStrike" cap="none" baseline="-250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WHOIS Checks</a:t>
              </a:r>
              <a:endParaRPr sz="400"/>
            </a:p>
          </p:txBody>
        </p:sp>
        <p:sp>
          <p:nvSpPr>
            <p:cNvPr id="150" name="Google Shape;150;p25"/>
            <p:cNvSpPr/>
            <p:nvPr/>
          </p:nvSpPr>
          <p:spPr>
            <a:xfrm rot="-6900000">
              <a:off x="2301229" y="2188160"/>
              <a:ext cx="2016274" cy="65754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7A7A91"/>
                </a:gs>
                <a:gs pos="80000">
                  <a:srgbClr val="A1A1BF"/>
                </a:gs>
                <a:gs pos="100000">
                  <a:srgbClr val="A1A1C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787401" y="726524"/>
              <a:ext cx="2191815" cy="17534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/>
                </a:gs>
                <a:gs pos="80000">
                  <a:srgbClr val="1A1A92"/>
                </a:gs>
                <a:gs pos="100000">
                  <a:srgbClr val="17179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838758" y="777881"/>
              <a:ext cx="2089101" cy="165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75" tIns="20375" rIns="20375" bIns="20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"/>
                <a:buNone/>
              </a:pPr>
              <a:r>
                <a:rPr lang="en" sz="1100" b="0" i="0" u="none" strike="noStrike" cap="none" baseline="-250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Site Statistics Checks</a:t>
              </a:r>
              <a:endParaRPr sz="400"/>
            </a:p>
          </p:txBody>
        </p:sp>
        <p:sp>
          <p:nvSpPr>
            <p:cNvPr id="153" name="Google Shape;153;p25"/>
            <p:cNvSpPr/>
            <p:nvPr/>
          </p:nvSpPr>
          <p:spPr>
            <a:xfrm rot="-3900000">
              <a:off x="4227585" y="2188160"/>
              <a:ext cx="2016274" cy="65754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7A7A91"/>
                </a:gs>
                <a:gs pos="80000">
                  <a:srgbClr val="A1A1BF"/>
                </a:gs>
                <a:gs pos="100000">
                  <a:srgbClr val="A1A1C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565872" y="726524"/>
              <a:ext cx="2191815" cy="17534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/>
                </a:gs>
                <a:gs pos="80000">
                  <a:srgbClr val="1A1A92"/>
                </a:gs>
                <a:gs pos="100000">
                  <a:srgbClr val="17179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4617229" y="777881"/>
              <a:ext cx="2089101" cy="165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75" tIns="20375" rIns="20375" bIns="20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"/>
                <a:buNone/>
              </a:pPr>
              <a:r>
                <a:rPr lang="en" sz="1100" b="0" i="0" u="none" strike="noStrike" cap="none" baseline="-250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Page Content Checks</a:t>
              </a:r>
              <a:endParaRPr sz="400"/>
            </a:p>
          </p:txBody>
        </p:sp>
        <p:sp>
          <p:nvSpPr>
            <p:cNvPr id="156" name="Google Shape;156;p25"/>
            <p:cNvSpPr/>
            <p:nvPr/>
          </p:nvSpPr>
          <p:spPr>
            <a:xfrm rot="-900000">
              <a:off x="5465823" y="3663834"/>
              <a:ext cx="2016274" cy="65754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7A7A91"/>
                </a:gs>
                <a:gs pos="80000">
                  <a:srgbClr val="A1A1BF"/>
                </a:gs>
                <a:gs pos="100000">
                  <a:srgbClr val="A1A1C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351838" y="2854955"/>
              <a:ext cx="2191815" cy="175345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13136F"/>
                </a:gs>
                <a:gs pos="80000">
                  <a:srgbClr val="1A1A92"/>
                </a:gs>
                <a:gs pos="100000">
                  <a:srgbClr val="17179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25725" tIns="25725" rIns="25725" bIns="2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 txBox="1"/>
            <p:nvPr/>
          </p:nvSpPr>
          <p:spPr>
            <a:xfrm>
              <a:off x="6403195" y="2906312"/>
              <a:ext cx="2089101" cy="165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75" tIns="20375" rIns="20375" bIns="20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imes"/>
                <a:buNone/>
              </a:pPr>
              <a:r>
                <a:rPr lang="en" sz="1100" b="0" i="0" u="none" strike="noStrike" cap="none" baseline="-250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URL Checks</a:t>
              </a:r>
              <a:endParaRPr sz="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Simple Light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120</cp:revision>
  <dcterms:modified xsi:type="dcterms:W3CDTF">2018-11-26T02:43:39Z</dcterms:modified>
</cp:coreProperties>
</file>