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21388388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6pPr>
    <a:lvl7pPr marL="1845076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7pPr>
    <a:lvl8pPr marL="2152589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8pPr>
    <a:lvl9pPr marL="2460102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7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5299"/>
    <a:srgbClr val="8BD22B"/>
    <a:srgbClr val="A9FF35"/>
    <a:srgbClr val="869ED5"/>
    <a:srgbClr val="06BF8C"/>
    <a:srgbClr val="06906A"/>
    <a:srgbClr val="0CFFBC"/>
    <a:srgbClr val="866904"/>
    <a:srgbClr val="9E7B06"/>
    <a:srgbClr val="0BE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585" autoAdjust="0"/>
    <p:restoredTop sz="93392" autoAdjust="0"/>
  </p:normalViewPr>
  <p:slideViewPr>
    <p:cSldViewPr>
      <p:cViewPr varScale="1">
        <p:scale>
          <a:sx n="28" d="100"/>
          <a:sy n="28" d="100"/>
        </p:scale>
        <p:origin x="91" y="749"/>
      </p:cViewPr>
      <p:guideLst>
        <p:guide orient="horz" pos="673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yl Quek" userId="f27e3362e4192b30" providerId="LiveId" clId="{EABF0CBF-A883-4410-8F6F-DAEAA6E8CC01}"/>
    <pc:docChg chg="undo redo custSel modSld">
      <pc:chgData name="Daryl Quek" userId="f27e3362e4192b30" providerId="LiveId" clId="{EABF0CBF-A883-4410-8F6F-DAEAA6E8CC01}" dt="2018-11-26T15:21:42.814" v="4670" actId="20577"/>
      <pc:docMkLst>
        <pc:docMk/>
      </pc:docMkLst>
      <pc:sldChg chg="addSp delSp modSp">
        <pc:chgData name="Daryl Quek" userId="f27e3362e4192b30" providerId="LiveId" clId="{EABF0CBF-A883-4410-8F6F-DAEAA6E8CC01}" dt="2018-11-26T15:21:42.814" v="4670" actId="20577"/>
        <pc:sldMkLst>
          <pc:docMk/>
          <pc:sldMk cId="0" sldId="256"/>
        </pc:sldMkLst>
        <pc:spChg chg="add mod">
          <ac:chgData name="Daryl Quek" userId="f27e3362e4192b30" providerId="LiveId" clId="{EABF0CBF-A883-4410-8F6F-DAEAA6E8CC01}" dt="2018-11-24T15:17:01.687" v="772" actId="20577"/>
          <ac:spMkLst>
            <pc:docMk/>
            <pc:sldMk cId="0" sldId="256"/>
            <ac:spMk id="19" creationId="{9A2645DC-3E98-4D94-8906-7611975FEFEB}"/>
          </ac:spMkLst>
        </pc:spChg>
        <pc:spChg chg="mod">
          <ac:chgData name="Daryl Quek" userId="f27e3362e4192b30" providerId="LiveId" clId="{EABF0CBF-A883-4410-8F6F-DAEAA6E8CC01}" dt="2018-11-26T15:08:03.526" v="3889" actId="20577"/>
          <ac:spMkLst>
            <pc:docMk/>
            <pc:sldMk cId="0" sldId="256"/>
            <ac:spMk id="23" creationId="{00000000-0000-0000-0000-000000000000}"/>
          </ac:spMkLst>
        </pc:spChg>
        <pc:spChg chg="mod">
          <ac:chgData name="Daryl Quek" userId="f27e3362e4192b30" providerId="LiveId" clId="{EABF0CBF-A883-4410-8F6F-DAEAA6E8CC01}" dt="2018-11-26T14:56:07.757" v="3545" actId="255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Daryl Quek" userId="f27e3362e4192b30" providerId="LiveId" clId="{EABF0CBF-A883-4410-8F6F-DAEAA6E8CC01}" dt="2018-11-24T15:04:03.771" v="104" actId="20577"/>
          <ac:spMkLst>
            <pc:docMk/>
            <pc:sldMk cId="0" sldId="256"/>
            <ac:spMk id="2072" creationId="{00000000-0000-0000-0000-000000000000}"/>
          </ac:spMkLst>
        </pc:spChg>
        <pc:spChg chg="mod">
          <ac:chgData name="Daryl Quek" userId="f27e3362e4192b30" providerId="LiveId" clId="{EABF0CBF-A883-4410-8F6F-DAEAA6E8CC01}" dt="2018-11-26T15:21:42.814" v="4670" actId="20577"/>
          <ac:spMkLst>
            <pc:docMk/>
            <pc:sldMk cId="0" sldId="256"/>
            <ac:spMk id="2103" creationId="{00000000-0000-0000-0000-000000000000}"/>
          </ac:spMkLst>
        </pc:spChg>
        <pc:spChg chg="mod">
          <ac:chgData name="Daryl Quek" userId="f27e3362e4192b30" providerId="LiveId" clId="{EABF0CBF-A883-4410-8F6F-DAEAA6E8CC01}" dt="2018-11-26T15:09:11.537" v="3935" actId="20577"/>
          <ac:spMkLst>
            <pc:docMk/>
            <pc:sldMk cId="0" sldId="256"/>
            <ac:spMk id="2330" creationId="{00000000-0000-0000-0000-000000000000}"/>
          </ac:spMkLst>
        </pc:spChg>
        <pc:spChg chg="mod">
          <ac:chgData name="Daryl Quek" userId="f27e3362e4192b30" providerId="LiveId" clId="{EABF0CBF-A883-4410-8F6F-DAEAA6E8CC01}" dt="2018-11-26T15:20:39.066" v="4301" actId="255"/>
          <ac:spMkLst>
            <pc:docMk/>
            <pc:sldMk cId="0" sldId="256"/>
            <ac:spMk id="2422" creationId="{00000000-0000-0000-0000-000000000000}"/>
          </ac:spMkLst>
        </pc:spChg>
        <pc:spChg chg="mod">
          <ac:chgData name="Daryl Quek" userId="f27e3362e4192b30" providerId="LiveId" clId="{EABF0CBF-A883-4410-8F6F-DAEAA6E8CC01}" dt="2018-11-24T15:10:46.467" v="521" actId="14100"/>
          <ac:spMkLst>
            <pc:docMk/>
            <pc:sldMk cId="0" sldId="256"/>
            <ac:spMk id="2570" creationId="{00000000-0000-0000-0000-000000000000}"/>
          </ac:spMkLst>
        </pc:spChg>
        <pc:spChg chg="mod">
          <ac:chgData name="Daryl Quek" userId="f27e3362e4192b30" providerId="LiveId" clId="{EABF0CBF-A883-4410-8F6F-DAEAA6E8CC01}" dt="2018-11-26T15:18:39.367" v="4020" actId="255"/>
          <ac:spMkLst>
            <pc:docMk/>
            <pc:sldMk cId="0" sldId="256"/>
            <ac:spMk id="2589" creationId="{00000000-0000-0000-0000-000000000000}"/>
          </ac:spMkLst>
        </pc:spChg>
        <pc:graphicFrameChg chg="add del mod modGraphic">
          <ac:chgData name="Daryl Quek" userId="f27e3362e4192b30" providerId="LiveId" clId="{EABF0CBF-A883-4410-8F6F-DAEAA6E8CC01}" dt="2018-11-26T15:03:00.901" v="3754" actId="1076"/>
          <ac:graphicFrameMkLst>
            <pc:docMk/>
            <pc:sldMk cId="0" sldId="256"/>
            <ac:graphicFrameMk id="3" creationId="{E2BDA739-5B11-4071-938B-12C5D55E1CD5}"/>
          </ac:graphicFrameMkLst>
        </pc:graphicFrameChg>
        <pc:graphicFrameChg chg="mod">
          <ac:chgData name="Daryl Quek" userId="f27e3362e4192b30" providerId="LiveId" clId="{EABF0CBF-A883-4410-8F6F-DAEAA6E8CC01}" dt="2018-11-26T15:01:49.723" v="3708" actId="207"/>
          <ac:graphicFrameMkLst>
            <pc:docMk/>
            <pc:sldMk cId="0" sldId="256"/>
            <ac:graphicFrameMk id="6" creationId="{619D95D5-A2A3-42D1-ACEE-B4810BCB6266}"/>
          </ac:graphicFrameMkLst>
        </pc:graphicFrameChg>
        <pc:graphicFrameChg chg="add del mod modGraphic">
          <ac:chgData name="Daryl Quek" userId="f27e3362e4192b30" providerId="LiveId" clId="{EABF0CBF-A883-4410-8F6F-DAEAA6E8CC01}" dt="2018-11-26T14:59:18.809" v="3661"/>
          <ac:graphicFrameMkLst>
            <pc:docMk/>
            <pc:sldMk cId="0" sldId="256"/>
            <ac:graphicFrameMk id="18" creationId="{90E42CE9-5408-4F91-AC3F-2EE420F6FFEB}"/>
          </ac:graphicFrameMkLst>
        </pc:graphicFrameChg>
        <pc:picChg chg="del">
          <ac:chgData name="Daryl Quek" userId="f27e3362e4192b30" providerId="LiveId" clId="{EABF0CBF-A883-4410-8F6F-DAEAA6E8CC01}" dt="2018-11-24T15:10:16.113" v="515" actId="478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Daryl Quek" userId="f27e3362e4192b30" providerId="LiveId" clId="{EABF0CBF-A883-4410-8F6F-DAEAA6E8CC01}" dt="2018-11-25T09:48:21.377" v="2117" actId="478"/>
          <ac:picMkLst>
            <pc:docMk/>
            <pc:sldMk cId="0" sldId="256"/>
            <ac:picMk id="9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B3106-CA2D-4005-9C53-3A67A0E54887}" type="doc">
      <dgm:prSet loTypeId="urn:microsoft.com/office/officeart/2005/8/layout/radial4" loCatId="relationship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5E20638-468B-44D9-A333-2A434A6017F4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Phishing Detection</a:t>
          </a:r>
        </a:p>
      </dgm:t>
    </dgm:pt>
    <dgm:pt modelId="{4B89274E-7320-4889-B54D-7C6F98744B6D}" type="parTrans" cxnId="{F85B894D-C1C5-418B-998C-88244F8342AA}">
      <dgm:prSet/>
      <dgm:spPr/>
      <dgm:t>
        <a:bodyPr/>
        <a:lstStyle/>
        <a:p>
          <a:endParaRPr lang="en-US"/>
        </a:p>
      </dgm:t>
    </dgm:pt>
    <dgm:pt modelId="{42697ED9-F2B4-4F48-9ACA-27AA86316DE5}" type="sibTrans" cxnId="{F85B894D-C1C5-418B-998C-88244F8342AA}">
      <dgm:prSet/>
      <dgm:spPr/>
      <dgm:t>
        <a:bodyPr/>
        <a:lstStyle/>
        <a:p>
          <a:endParaRPr lang="en-US"/>
        </a:p>
      </dgm:t>
    </dgm:pt>
    <dgm:pt modelId="{FA6AEA48-5611-4F3D-832C-18F22117BA7E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WHOIS Checks</a:t>
          </a:r>
        </a:p>
      </dgm:t>
    </dgm:pt>
    <dgm:pt modelId="{FFB3F715-AAB5-413C-9C3F-81154B05A25C}" type="parTrans" cxnId="{EEB9BD84-64F8-4A8E-83B2-9B36EE1720BC}">
      <dgm:prSet/>
      <dgm:spPr/>
      <dgm:t>
        <a:bodyPr/>
        <a:lstStyle/>
        <a:p>
          <a:endParaRPr lang="en-US"/>
        </a:p>
      </dgm:t>
    </dgm:pt>
    <dgm:pt modelId="{ABD9136C-F074-4507-965A-40ABED206802}" type="sibTrans" cxnId="{EEB9BD84-64F8-4A8E-83B2-9B36EE1720BC}">
      <dgm:prSet/>
      <dgm:spPr/>
      <dgm:t>
        <a:bodyPr/>
        <a:lstStyle/>
        <a:p>
          <a:endParaRPr lang="en-US"/>
        </a:p>
      </dgm:t>
    </dgm:pt>
    <dgm:pt modelId="{553E918A-24FA-499F-9FC3-7AEAE2B3C781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Site Statistics Checks</a:t>
          </a:r>
        </a:p>
      </dgm:t>
    </dgm:pt>
    <dgm:pt modelId="{BE693053-D64C-4398-A5E8-3D502209A638}" type="parTrans" cxnId="{566D3C8C-382E-44D4-8DB8-2F3AD6774745}">
      <dgm:prSet/>
      <dgm:spPr/>
      <dgm:t>
        <a:bodyPr/>
        <a:lstStyle/>
        <a:p>
          <a:endParaRPr lang="en-US"/>
        </a:p>
      </dgm:t>
    </dgm:pt>
    <dgm:pt modelId="{908D15F9-50B4-4BF1-9D6A-AE5221613E34}" type="sibTrans" cxnId="{566D3C8C-382E-44D4-8DB8-2F3AD6774745}">
      <dgm:prSet/>
      <dgm:spPr/>
      <dgm:t>
        <a:bodyPr/>
        <a:lstStyle/>
        <a:p>
          <a:endParaRPr lang="en-US"/>
        </a:p>
      </dgm:t>
    </dgm:pt>
    <dgm:pt modelId="{10350008-B0D8-4E22-B937-9CA962D170F8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Page Content Checks</a:t>
          </a:r>
        </a:p>
      </dgm:t>
    </dgm:pt>
    <dgm:pt modelId="{2E239D3C-5D1D-4C4B-BF5D-77930F3761A0}" type="parTrans" cxnId="{A3D2F67E-8150-4AC2-84C5-A81649C48FE5}">
      <dgm:prSet/>
      <dgm:spPr/>
      <dgm:t>
        <a:bodyPr/>
        <a:lstStyle/>
        <a:p>
          <a:endParaRPr lang="en-US"/>
        </a:p>
      </dgm:t>
    </dgm:pt>
    <dgm:pt modelId="{13050F1A-5D60-40ED-A53C-C23492D14346}" type="sibTrans" cxnId="{A3D2F67E-8150-4AC2-84C5-A81649C48FE5}">
      <dgm:prSet/>
      <dgm:spPr/>
      <dgm:t>
        <a:bodyPr/>
        <a:lstStyle/>
        <a:p>
          <a:endParaRPr lang="en-US"/>
        </a:p>
      </dgm:t>
    </dgm:pt>
    <dgm:pt modelId="{585E752D-7066-4D9C-8388-CC7211987E17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URL Checks</a:t>
          </a:r>
        </a:p>
      </dgm:t>
    </dgm:pt>
    <dgm:pt modelId="{73E98E85-AC2A-4CC8-A08E-F85AB07D4657}" type="parTrans" cxnId="{2B3C01B6-61DE-4F29-8B79-2A0D4212726E}">
      <dgm:prSet/>
      <dgm:spPr/>
      <dgm:t>
        <a:bodyPr/>
        <a:lstStyle/>
        <a:p>
          <a:endParaRPr lang="en-US"/>
        </a:p>
      </dgm:t>
    </dgm:pt>
    <dgm:pt modelId="{EA181CD5-78CA-4E9B-9D56-298284791F8F}" type="sibTrans" cxnId="{2B3C01B6-61DE-4F29-8B79-2A0D4212726E}">
      <dgm:prSet/>
      <dgm:spPr/>
      <dgm:t>
        <a:bodyPr/>
        <a:lstStyle/>
        <a:p>
          <a:endParaRPr lang="en-US"/>
        </a:p>
      </dgm:t>
    </dgm:pt>
    <dgm:pt modelId="{E0665B96-3EEE-4EE8-9C19-2EC3548FB217}" type="pres">
      <dgm:prSet presAssocID="{746B3106-CA2D-4005-9C53-3A67A0E5488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7EB83C-6569-40A8-BBB4-EB8A74FAD38F}" type="pres">
      <dgm:prSet presAssocID="{B5E20638-468B-44D9-A333-2A434A6017F4}" presName="centerShape" presStyleLbl="node0" presStyleIdx="0" presStyleCnt="1"/>
      <dgm:spPr/>
    </dgm:pt>
    <dgm:pt modelId="{D1E0D5D4-2B40-4A2A-BA32-C14D7AC75645}" type="pres">
      <dgm:prSet presAssocID="{FFB3F715-AAB5-413C-9C3F-81154B05A25C}" presName="parTrans" presStyleLbl="bgSibTrans2D1" presStyleIdx="0" presStyleCnt="4"/>
      <dgm:spPr/>
    </dgm:pt>
    <dgm:pt modelId="{D1367C3F-2A52-409C-864C-634EFC1420B0}" type="pres">
      <dgm:prSet presAssocID="{FA6AEA48-5611-4F3D-832C-18F22117BA7E}" presName="node" presStyleLbl="node1" presStyleIdx="0" presStyleCnt="4">
        <dgm:presLayoutVars>
          <dgm:bulletEnabled val="1"/>
        </dgm:presLayoutVars>
      </dgm:prSet>
      <dgm:spPr/>
    </dgm:pt>
    <dgm:pt modelId="{F779F3E9-D776-486E-839E-E21AA3208F50}" type="pres">
      <dgm:prSet presAssocID="{BE693053-D64C-4398-A5E8-3D502209A638}" presName="parTrans" presStyleLbl="bgSibTrans2D1" presStyleIdx="1" presStyleCnt="4"/>
      <dgm:spPr/>
    </dgm:pt>
    <dgm:pt modelId="{2256BE3A-00C2-4012-9829-B259CEFD76B5}" type="pres">
      <dgm:prSet presAssocID="{553E918A-24FA-499F-9FC3-7AEAE2B3C781}" presName="node" presStyleLbl="node1" presStyleIdx="1" presStyleCnt="4">
        <dgm:presLayoutVars>
          <dgm:bulletEnabled val="1"/>
        </dgm:presLayoutVars>
      </dgm:prSet>
      <dgm:spPr/>
    </dgm:pt>
    <dgm:pt modelId="{E0062D08-9729-475A-9B8C-CB4E443E1741}" type="pres">
      <dgm:prSet presAssocID="{2E239D3C-5D1D-4C4B-BF5D-77930F3761A0}" presName="parTrans" presStyleLbl="bgSibTrans2D1" presStyleIdx="2" presStyleCnt="4"/>
      <dgm:spPr/>
    </dgm:pt>
    <dgm:pt modelId="{3C38BB0E-18C0-4EAC-828F-0D705FBA791D}" type="pres">
      <dgm:prSet presAssocID="{10350008-B0D8-4E22-B937-9CA962D170F8}" presName="node" presStyleLbl="node1" presStyleIdx="2" presStyleCnt="4">
        <dgm:presLayoutVars>
          <dgm:bulletEnabled val="1"/>
        </dgm:presLayoutVars>
      </dgm:prSet>
      <dgm:spPr/>
    </dgm:pt>
    <dgm:pt modelId="{0818790E-0BB6-4AC6-BA68-17370D53F8C7}" type="pres">
      <dgm:prSet presAssocID="{73E98E85-AC2A-4CC8-A08E-F85AB07D4657}" presName="parTrans" presStyleLbl="bgSibTrans2D1" presStyleIdx="3" presStyleCnt="4"/>
      <dgm:spPr/>
    </dgm:pt>
    <dgm:pt modelId="{AF238103-4CCF-4D71-9511-AFD34971A84D}" type="pres">
      <dgm:prSet presAssocID="{585E752D-7066-4D9C-8388-CC7211987E17}" presName="node" presStyleLbl="node1" presStyleIdx="3" presStyleCnt="4">
        <dgm:presLayoutVars>
          <dgm:bulletEnabled val="1"/>
        </dgm:presLayoutVars>
      </dgm:prSet>
      <dgm:spPr/>
    </dgm:pt>
  </dgm:ptLst>
  <dgm:cxnLst>
    <dgm:cxn modelId="{26A7142E-4E47-4819-AB7C-1285E58366CB}" type="presOf" srcId="{553E918A-24FA-499F-9FC3-7AEAE2B3C781}" destId="{2256BE3A-00C2-4012-9829-B259CEFD76B5}" srcOrd="0" destOrd="0" presId="urn:microsoft.com/office/officeart/2005/8/layout/radial4"/>
    <dgm:cxn modelId="{CB67BE3B-5167-4CA6-9C9B-56FB5482EB56}" type="presOf" srcId="{FA6AEA48-5611-4F3D-832C-18F22117BA7E}" destId="{D1367C3F-2A52-409C-864C-634EFC1420B0}" srcOrd="0" destOrd="0" presId="urn:microsoft.com/office/officeart/2005/8/layout/radial4"/>
    <dgm:cxn modelId="{794D2069-459B-4618-AE78-2BA0B44B01C2}" type="presOf" srcId="{746B3106-CA2D-4005-9C53-3A67A0E54887}" destId="{E0665B96-3EEE-4EE8-9C19-2EC3548FB217}" srcOrd="0" destOrd="0" presId="urn:microsoft.com/office/officeart/2005/8/layout/radial4"/>
    <dgm:cxn modelId="{F85B894D-C1C5-418B-998C-88244F8342AA}" srcId="{746B3106-CA2D-4005-9C53-3A67A0E54887}" destId="{B5E20638-468B-44D9-A333-2A434A6017F4}" srcOrd="0" destOrd="0" parTransId="{4B89274E-7320-4889-B54D-7C6F98744B6D}" sibTransId="{42697ED9-F2B4-4F48-9ACA-27AA86316DE5}"/>
    <dgm:cxn modelId="{C155D851-9F3D-479F-A2D3-48ED64168F66}" type="presOf" srcId="{73E98E85-AC2A-4CC8-A08E-F85AB07D4657}" destId="{0818790E-0BB6-4AC6-BA68-17370D53F8C7}" srcOrd="0" destOrd="0" presId="urn:microsoft.com/office/officeart/2005/8/layout/radial4"/>
    <dgm:cxn modelId="{5B61AE72-DAF2-4728-A3C5-DBF873F667FB}" type="presOf" srcId="{10350008-B0D8-4E22-B937-9CA962D170F8}" destId="{3C38BB0E-18C0-4EAC-828F-0D705FBA791D}" srcOrd="0" destOrd="0" presId="urn:microsoft.com/office/officeart/2005/8/layout/radial4"/>
    <dgm:cxn modelId="{A3D2F67E-8150-4AC2-84C5-A81649C48FE5}" srcId="{B5E20638-468B-44D9-A333-2A434A6017F4}" destId="{10350008-B0D8-4E22-B937-9CA962D170F8}" srcOrd="2" destOrd="0" parTransId="{2E239D3C-5D1D-4C4B-BF5D-77930F3761A0}" sibTransId="{13050F1A-5D60-40ED-A53C-C23492D14346}"/>
    <dgm:cxn modelId="{EEB9BD84-64F8-4A8E-83B2-9B36EE1720BC}" srcId="{B5E20638-468B-44D9-A333-2A434A6017F4}" destId="{FA6AEA48-5611-4F3D-832C-18F22117BA7E}" srcOrd="0" destOrd="0" parTransId="{FFB3F715-AAB5-413C-9C3F-81154B05A25C}" sibTransId="{ABD9136C-F074-4507-965A-40ABED206802}"/>
    <dgm:cxn modelId="{566D3C8C-382E-44D4-8DB8-2F3AD6774745}" srcId="{B5E20638-468B-44D9-A333-2A434A6017F4}" destId="{553E918A-24FA-499F-9FC3-7AEAE2B3C781}" srcOrd="1" destOrd="0" parTransId="{BE693053-D64C-4398-A5E8-3D502209A638}" sibTransId="{908D15F9-50B4-4BF1-9D6A-AE5221613E34}"/>
    <dgm:cxn modelId="{0F663899-BC2B-4481-BE24-3E2BA72EC5DD}" type="presOf" srcId="{2E239D3C-5D1D-4C4B-BF5D-77930F3761A0}" destId="{E0062D08-9729-475A-9B8C-CB4E443E1741}" srcOrd="0" destOrd="0" presId="urn:microsoft.com/office/officeart/2005/8/layout/radial4"/>
    <dgm:cxn modelId="{0EF83E9F-9E68-478E-BDE3-CEE3D6D65622}" type="presOf" srcId="{B5E20638-468B-44D9-A333-2A434A6017F4}" destId="{D27EB83C-6569-40A8-BBB4-EB8A74FAD38F}" srcOrd="0" destOrd="0" presId="urn:microsoft.com/office/officeart/2005/8/layout/radial4"/>
    <dgm:cxn modelId="{FF2A38A9-45E0-41EA-A0E7-ED878623AF44}" type="presOf" srcId="{FFB3F715-AAB5-413C-9C3F-81154B05A25C}" destId="{D1E0D5D4-2B40-4A2A-BA32-C14D7AC75645}" srcOrd="0" destOrd="0" presId="urn:microsoft.com/office/officeart/2005/8/layout/radial4"/>
    <dgm:cxn modelId="{711D90AF-31F0-487C-88EC-B4709C2EE681}" type="presOf" srcId="{BE693053-D64C-4398-A5E8-3D502209A638}" destId="{F779F3E9-D776-486E-839E-E21AA3208F50}" srcOrd="0" destOrd="0" presId="urn:microsoft.com/office/officeart/2005/8/layout/radial4"/>
    <dgm:cxn modelId="{2B3C01B6-61DE-4F29-8B79-2A0D4212726E}" srcId="{B5E20638-468B-44D9-A333-2A434A6017F4}" destId="{585E752D-7066-4D9C-8388-CC7211987E17}" srcOrd="3" destOrd="0" parTransId="{73E98E85-AC2A-4CC8-A08E-F85AB07D4657}" sibTransId="{EA181CD5-78CA-4E9B-9D56-298284791F8F}"/>
    <dgm:cxn modelId="{F4A674FB-9AE9-4C0D-BD0D-C9B2BF0127A3}" type="presOf" srcId="{585E752D-7066-4D9C-8388-CC7211987E17}" destId="{AF238103-4CCF-4D71-9511-AFD34971A84D}" srcOrd="0" destOrd="0" presId="urn:microsoft.com/office/officeart/2005/8/layout/radial4"/>
    <dgm:cxn modelId="{DA7FCD59-50DA-40B3-9AD1-2BAD87D3E13B}" type="presParOf" srcId="{E0665B96-3EEE-4EE8-9C19-2EC3548FB217}" destId="{D27EB83C-6569-40A8-BBB4-EB8A74FAD38F}" srcOrd="0" destOrd="0" presId="urn:microsoft.com/office/officeart/2005/8/layout/radial4"/>
    <dgm:cxn modelId="{7F725AD1-CB87-4F93-9A3D-623F307C7A3A}" type="presParOf" srcId="{E0665B96-3EEE-4EE8-9C19-2EC3548FB217}" destId="{D1E0D5D4-2B40-4A2A-BA32-C14D7AC75645}" srcOrd="1" destOrd="0" presId="urn:microsoft.com/office/officeart/2005/8/layout/radial4"/>
    <dgm:cxn modelId="{3ECEF464-315A-40FD-8E6F-037CF2853FEE}" type="presParOf" srcId="{E0665B96-3EEE-4EE8-9C19-2EC3548FB217}" destId="{D1367C3F-2A52-409C-864C-634EFC1420B0}" srcOrd="2" destOrd="0" presId="urn:microsoft.com/office/officeart/2005/8/layout/radial4"/>
    <dgm:cxn modelId="{39CA2530-BC8E-4800-92EC-69E205E26B5C}" type="presParOf" srcId="{E0665B96-3EEE-4EE8-9C19-2EC3548FB217}" destId="{F779F3E9-D776-486E-839E-E21AA3208F50}" srcOrd="3" destOrd="0" presId="urn:microsoft.com/office/officeart/2005/8/layout/radial4"/>
    <dgm:cxn modelId="{AFE5DAAF-EFCC-4E24-8C34-4D6BC0F6751C}" type="presParOf" srcId="{E0665B96-3EEE-4EE8-9C19-2EC3548FB217}" destId="{2256BE3A-00C2-4012-9829-B259CEFD76B5}" srcOrd="4" destOrd="0" presId="urn:microsoft.com/office/officeart/2005/8/layout/radial4"/>
    <dgm:cxn modelId="{3B4D46AF-3D98-4EB3-AC35-66422DBB55A5}" type="presParOf" srcId="{E0665B96-3EEE-4EE8-9C19-2EC3548FB217}" destId="{E0062D08-9729-475A-9B8C-CB4E443E1741}" srcOrd="5" destOrd="0" presId="urn:microsoft.com/office/officeart/2005/8/layout/radial4"/>
    <dgm:cxn modelId="{0EEB08B2-1F9D-4E8C-AE73-0A3DB01127BB}" type="presParOf" srcId="{E0665B96-3EEE-4EE8-9C19-2EC3548FB217}" destId="{3C38BB0E-18C0-4EAC-828F-0D705FBA791D}" srcOrd="6" destOrd="0" presId="urn:microsoft.com/office/officeart/2005/8/layout/radial4"/>
    <dgm:cxn modelId="{D4A6BA35-3207-4EB1-8561-118D37381F21}" type="presParOf" srcId="{E0665B96-3EEE-4EE8-9C19-2EC3548FB217}" destId="{0818790E-0BB6-4AC6-BA68-17370D53F8C7}" srcOrd="7" destOrd="0" presId="urn:microsoft.com/office/officeart/2005/8/layout/radial4"/>
    <dgm:cxn modelId="{B9006E47-BD0B-4C8A-B482-74DBED1FFAD9}" type="presParOf" srcId="{E0665B96-3EEE-4EE8-9C19-2EC3548FB217}" destId="{AF238103-4CCF-4D71-9511-AFD34971A84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EB83C-6569-40A8-BBB4-EB8A74FAD38F}">
      <dsp:nvSpPr>
        <dsp:cNvPr id="0" name=""/>
        <dsp:cNvSpPr/>
      </dsp:nvSpPr>
      <dsp:spPr>
        <a:xfrm>
          <a:off x="3118957" y="3428887"/>
          <a:ext cx="2307174" cy="2307174"/>
        </a:xfrm>
        <a:prstGeom prst="ellipse">
          <a:avLst/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Phishing Detection</a:t>
          </a:r>
        </a:p>
      </dsp:txBody>
      <dsp:txXfrm>
        <a:off x="3456835" y="3766765"/>
        <a:ext cx="1631418" cy="1631418"/>
      </dsp:txXfrm>
    </dsp:sp>
    <dsp:sp modelId="{D1E0D5D4-2B40-4A2A-BA32-C14D7AC75645}">
      <dsp:nvSpPr>
        <dsp:cNvPr id="0" name=""/>
        <dsp:cNvSpPr/>
      </dsp:nvSpPr>
      <dsp:spPr>
        <a:xfrm rot="11700000">
          <a:off x="1062991" y="3663834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367C3F-2A52-409C-864C-634EFC1420B0}">
      <dsp:nvSpPr>
        <dsp:cNvPr id="0" name=""/>
        <dsp:cNvSpPr/>
      </dsp:nvSpPr>
      <dsp:spPr>
        <a:xfrm>
          <a:off x="1435" y="2854955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WHOIS Checks</a:t>
          </a:r>
        </a:p>
      </dsp:txBody>
      <dsp:txXfrm>
        <a:off x="52792" y="2906312"/>
        <a:ext cx="2089101" cy="1650738"/>
      </dsp:txXfrm>
    </dsp:sp>
    <dsp:sp modelId="{F779F3E9-D776-486E-839E-E21AA3208F50}">
      <dsp:nvSpPr>
        <dsp:cNvPr id="0" name=""/>
        <dsp:cNvSpPr/>
      </dsp:nvSpPr>
      <dsp:spPr>
        <a:xfrm rot="14700000">
          <a:off x="2301229" y="2188160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6BE3A-00C2-4012-9829-B259CEFD76B5}">
      <dsp:nvSpPr>
        <dsp:cNvPr id="0" name=""/>
        <dsp:cNvSpPr/>
      </dsp:nvSpPr>
      <dsp:spPr>
        <a:xfrm>
          <a:off x="1787401" y="726524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Site Statistics Checks</a:t>
          </a:r>
        </a:p>
      </dsp:txBody>
      <dsp:txXfrm>
        <a:off x="1838758" y="777881"/>
        <a:ext cx="2089101" cy="1650738"/>
      </dsp:txXfrm>
    </dsp:sp>
    <dsp:sp modelId="{E0062D08-9729-475A-9B8C-CB4E443E1741}">
      <dsp:nvSpPr>
        <dsp:cNvPr id="0" name=""/>
        <dsp:cNvSpPr/>
      </dsp:nvSpPr>
      <dsp:spPr>
        <a:xfrm rot="17700000">
          <a:off x="4227585" y="2188160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38BB0E-18C0-4EAC-828F-0D705FBA791D}">
      <dsp:nvSpPr>
        <dsp:cNvPr id="0" name=""/>
        <dsp:cNvSpPr/>
      </dsp:nvSpPr>
      <dsp:spPr>
        <a:xfrm>
          <a:off x="4565872" y="726524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Page Content Checks</a:t>
          </a:r>
        </a:p>
      </dsp:txBody>
      <dsp:txXfrm>
        <a:off x="4617229" y="777881"/>
        <a:ext cx="2089101" cy="1650738"/>
      </dsp:txXfrm>
    </dsp:sp>
    <dsp:sp modelId="{0818790E-0BB6-4AC6-BA68-17370D53F8C7}">
      <dsp:nvSpPr>
        <dsp:cNvPr id="0" name=""/>
        <dsp:cNvSpPr/>
      </dsp:nvSpPr>
      <dsp:spPr>
        <a:xfrm rot="20700000">
          <a:off x="5465823" y="3663834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38103-4CCF-4D71-9511-AFD34971A84D}">
      <dsp:nvSpPr>
        <dsp:cNvPr id="0" name=""/>
        <dsp:cNvSpPr/>
      </dsp:nvSpPr>
      <dsp:spPr>
        <a:xfrm>
          <a:off x="6351838" y="2854955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URL Checks</a:t>
          </a:r>
        </a:p>
      </dsp:txBody>
      <dsp:txXfrm>
        <a:off x="6403195" y="2906312"/>
        <a:ext cx="2089101" cy="1650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9663" y="720725"/>
            <a:ext cx="50958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A7C16142-1807-4514-9581-90A6D31CAB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01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45076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52589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60102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79" y="6644676"/>
            <a:ext cx="25733055" cy="45838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064" y="12119674"/>
            <a:ext cx="21193087" cy="5466747"/>
          </a:xfrm>
        </p:spPr>
        <p:txBody>
          <a:bodyPr/>
          <a:lstStyle>
            <a:lvl1pPr marL="0" indent="0" algn="ctr">
              <a:buNone/>
              <a:defRPr/>
            </a:lvl1pPr>
            <a:lvl2pPr marL="307513" indent="0" algn="ctr">
              <a:buNone/>
              <a:defRPr/>
            </a:lvl2pPr>
            <a:lvl3pPr marL="615025" indent="0" algn="ctr">
              <a:buNone/>
              <a:defRPr/>
            </a:lvl3pPr>
            <a:lvl4pPr marL="922538" indent="0" algn="ctr">
              <a:buNone/>
              <a:defRPr/>
            </a:lvl4pPr>
            <a:lvl5pPr marL="1230051" indent="0" algn="ctr">
              <a:buNone/>
              <a:defRPr/>
            </a:lvl5pPr>
            <a:lvl6pPr marL="1537564" indent="0" algn="ctr">
              <a:buNone/>
              <a:defRPr/>
            </a:lvl6pPr>
            <a:lvl7pPr marL="1845076" indent="0" algn="ctr">
              <a:buNone/>
              <a:defRPr/>
            </a:lvl7pPr>
            <a:lvl8pPr marL="2152589" indent="0" algn="ctr">
              <a:buNone/>
              <a:defRPr/>
            </a:lvl8pPr>
            <a:lvl9pPr marL="24601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FEEBC-03A8-43C5-A5EF-674A6A25FFC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0DC54-B002-4515-8731-5470DBE10DC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871" y="1900985"/>
            <a:ext cx="6433263" cy="171109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079" y="1900985"/>
            <a:ext cx="19194669" cy="171109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B843B-14AD-493A-9675-83D070CC50B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BF56C-EB2F-47E4-93CF-C7AD209454B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2" y="13744227"/>
            <a:ext cx="25734150" cy="424755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2" y="9065516"/>
            <a:ext cx="25734150" cy="467871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7513" indent="0">
              <a:buNone/>
              <a:defRPr sz="1200"/>
            </a:lvl2pPr>
            <a:lvl3pPr marL="615025" indent="0">
              <a:buNone/>
              <a:defRPr sz="1100"/>
            </a:lvl3pPr>
            <a:lvl4pPr marL="922538" indent="0">
              <a:buNone/>
              <a:defRPr sz="900"/>
            </a:lvl4pPr>
            <a:lvl5pPr marL="1230051" indent="0">
              <a:buNone/>
              <a:defRPr sz="900"/>
            </a:lvl5pPr>
            <a:lvl6pPr marL="1537564" indent="0">
              <a:buNone/>
              <a:defRPr sz="900"/>
            </a:lvl6pPr>
            <a:lvl7pPr marL="1845076" indent="0">
              <a:buNone/>
              <a:defRPr sz="900"/>
            </a:lvl7pPr>
            <a:lvl8pPr marL="2152589" indent="0">
              <a:buNone/>
              <a:defRPr sz="900"/>
            </a:lvl8pPr>
            <a:lvl9pPr marL="246010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46228-08DB-430B-B910-4A7EB15AB5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080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168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674FD-80A5-417E-8D63-F0609541304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6113"/>
            <a:ext cx="27248568" cy="35647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22" y="4788045"/>
            <a:ext cx="13376809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22" y="6782892"/>
            <a:ext cx="13376809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608" y="4788045"/>
            <a:ext cx="13382283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608" y="6782892"/>
            <a:ext cx="13382283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70748-BCF8-4AF5-8D0E-2EBD7D4B687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830EE-D442-44A8-B087-F4F097515CD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4506A-F34B-45BE-9FFA-3B0C58E75F6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1987"/>
            <a:ext cx="9960335" cy="36235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205" y="851988"/>
            <a:ext cx="16924685" cy="1825377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23" y="4475512"/>
            <a:ext cx="9960335" cy="14630252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007D-75C5-4718-863D-C530F41D7CE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934" y="14971666"/>
            <a:ext cx="18165346" cy="17679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3934" y="1911299"/>
            <a:ext cx="18165346" cy="12832414"/>
          </a:xfrm>
        </p:spPr>
        <p:txBody>
          <a:bodyPr/>
          <a:lstStyle>
            <a:lvl1pPr marL="0" indent="0">
              <a:buNone/>
              <a:defRPr sz="2200"/>
            </a:lvl1pPr>
            <a:lvl2pPr marL="307513" indent="0">
              <a:buNone/>
              <a:defRPr sz="1900"/>
            </a:lvl2pPr>
            <a:lvl3pPr marL="615025" indent="0">
              <a:buNone/>
              <a:defRPr sz="1600"/>
            </a:lvl3pPr>
            <a:lvl4pPr marL="922538" indent="0">
              <a:buNone/>
              <a:defRPr sz="1300"/>
            </a:lvl4pPr>
            <a:lvl5pPr marL="1230051" indent="0">
              <a:buNone/>
              <a:defRPr sz="1300"/>
            </a:lvl5pPr>
            <a:lvl6pPr marL="1537564" indent="0">
              <a:buNone/>
              <a:defRPr sz="1300"/>
            </a:lvl6pPr>
            <a:lvl7pPr marL="1845076" indent="0">
              <a:buNone/>
              <a:defRPr sz="1300"/>
            </a:lvl7pPr>
            <a:lvl8pPr marL="2152589" indent="0">
              <a:buNone/>
              <a:defRPr sz="1300"/>
            </a:lvl8pPr>
            <a:lvl9pPr marL="246010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934" y="16739591"/>
            <a:ext cx="18165346" cy="2509546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A502B-98AE-4DCE-BC3C-71B7B497D98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079" y="1900984"/>
            <a:ext cx="25733055" cy="356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1079" y="6178456"/>
            <a:ext cx="25733055" cy="1283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1079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l"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593" y="19487405"/>
            <a:ext cx="9588027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798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r" defTabSz="2952336">
              <a:defRPr sz="4500" baseline="0">
                <a:ea typeface="宋体" pitchFamily="2" charset="-122"/>
              </a:defRPr>
            </a:lvl1pPr>
          </a:lstStyle>
          <a:p>
            <a:fld id="{75B0215D-1EC8-465D-8E4A-DA4A8F0FC7E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2pPr>
      <a:lvl3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3pPr>
      <a:lvl4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4pPr>
      <a:lvl5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5pPr>
      <a:lvl6pPr marL="307513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6pPr>
      <a:lvl7pPr marL="615025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7pPr>
      <a:lvl8pPr marL="922538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8pPr>
      <a:lvl9pPr marL="1230051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9pPr>
    </p:titleStyle>
    <p:bodyStyle>
      <a:lvl1pPr marL="1107260" indent="-1107260" algn="l" defTabSz="2952336" rtl="0" fontAlgn="base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  <a:ea typeface="+mn-ea"/>
          <a:cs typeface="+mn-cs"/>
        </a:defRPr>
      </a:lvl1pPr>
      <a:lvl2pPr marL="2398172" indent="-922538" algn="l" defTabSz="2952336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0153" indent="-737817" algn="l" defTabSz="2952336" rtl="0" fontAlgn="base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5787" indent="-737817" algn="l" defTabSz="2952336" rtl="0" fontAlgn="base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142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48933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56446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563959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787147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513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025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2538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0051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7564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5076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589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0102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006"/>
            <a:ext cx="30275213" cy="3200400"/>
          </a:xfrm>
          <a:prstGeom prst="rect">
            <a:avLst/>
          </a:prstGeom>
        </p:spPr>
      </p:pic>
      <p:sp>
        <p:nvSpPr>
          <p:cNvPr id="2338" name="AutoShape 290"/>
          <p:cNvSpPr>
            <a:spLocks noChangeArrowheads="1"/>
          </p:cNvSpPr>
          <p:nvPr/>
        </p:nvSpPr>
        <p:spPr bwMode="auto">
          <a:xfrm>
            <a:off x="10166846" y="3226594"/>
            <a:ext cx="19829760" cy="7921625"/>
          </a:xfrm>
          <a:prstGeom prst="roundRect">
            <a:avLst>
              <a:gd name="adj" fmla="val 4743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5971732" y="247551"/>
            <a:ext cx="23110474" cy="73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3807" tIns="26904" rIns="53807" bIns="26904">
            <a:spAutoFit/>
          </a:bodyPr>
          <a:lstStyle/>
          <a:p>
            <a:pPr defTabSz="538147" eaLnBrk="1" hangingPunct="1">
              <a:spcBef>
                <a:spcPct val="50000"/>
              </a:spcBef>
            </a:pPr>
            <a:r>
              <a:rPr lang="en-US" sz="4400" baseline="0" dirty="0">
                <a:solidFill>
                  <a:schemeClr val="bg1"/>
                </a:solidFill>
              </a:rPr>
              <a:t>CS5331 Web Security – </a:t>
            </a:r>
            <a:r>
              <a:rPr lang="en-US" sz="4400" baseline="0" dirty="0" err="1">
                <a:solidFill>
                  <a:schemeClr val="bg1"/>
                </a:solidFill>
              </a:rPr>
              <a:t>SmellsPhishy</a:t>
            </a:r>
            <a:r>
              <a:rPr lang="en-US" sz="4400" baseline="0" dirty="0">
                <a:solidFill>
                  <a:schemeClr val="bg1"/>
                </a:solidFill>
              </a:rPr>
              <a:t> (Chrome Extension for Phishing Detection)</a:t>
            </a: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21497504" y="16332994"/>
            <a:ext cx="8409781" cy="480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84022" indent="-284022"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Conclusion and Future Work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300" baseline="0" dirty="0">
                <a:latin typeface="Arial" charset="0"/>
                <a:ea typeface="宋体" pitchFamily="2" charset="-122"/>
              </a:rPr>
              <a:t>Many components involved in phishing detection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300" baseline="0" dirty="0">
                <a:latin typeface="Arial" charset="0"/>
                <a:ea typeface="宋体" pitchFamily="2" charset="-122"/>
              </a:rPr>
              <a:t>Gather more experimental data on live phishing sites to fine-tune threshold parameters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300" baseline="0" dirty="0">
                <a:latin typeface="Arial" charset="0"/>
                <a:ea typeface="宋体" pitchFamily="2" charset="-122"/>
              </a:rPr>
              <a:t>Add additional checks for visual components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300" baseline="0" dirty="0">
                <a:latin typeface="Arial" charset="0"/>
                <a:ea typeface="宋体" pitchFamily="2" charset="-122"/>
              </a:rPr>
              <a:t>Prompt user to input where they think they are going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300" baseline="0" dirty="0">
                <a:latin typeface="Arial" charset="0"/>
                <a:ea typeface="宋体" pitchFamily="2" charset="-122"/>
              </a:rPr>
              <a:t>Devise ways to infer the actual website from the </a:t>
            </a:r>
            <a:r>
              <a:rPr lang="en-AU" altLang="zh-CN" sz="2300" baseline="0">
                <a:latin typeface="Arial" charset="0"/>
                <a:ea typeface="宋体" pitchFamily="2" charset="-122"/>
              </a:rPr>
              <a:t>page content</a:t>
            </a:r>
            <a:endParaRPr lang="en-AU" altLang="zh-CN" sz="2300" baseline="0" dirty="0">
              <a:latin typeface="Arial" charset="0"/>
              <a:ea typeface="宋体" pitchFamily="2" charset="-122"/>
            </a:endParaRP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AU" altLang="zh-CN" sz="2300" baseline="0" dirty="0">
              <a:latin typeface="Arial" charset="0"/>
              <a:ea typeface="宋体" pitchFamily="2" charset="-122"/>
            </a:endParaRPr>
          </a:p>
          <a:p>
            <a:pPr algn="l" defTabSz="538147">
              <a:spcBef>
                <a:spcPct val="50000"/>
              </a:spcBef>
            </a:pPr>
            <a:endParaRPr lang="en-GB" altLang="zh-CN" sz="23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12" name="Text Box 164"/>
          <p:cNvSpPr txBox="1">
            <a:spLocks noChangeArrowheads="1"/>
          </p:cNvSpPr>
          <p:nvPr/>
        </p:nvSpPr>
        <p:spPr bwMode="auto">
          <a:xfrm>
            <a:off x="6287100" y="1237754"/>
            <a:ext cx="22054870" cy="1134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3773" tIns="26885" rIns="53773" bIns="26885">
            <a:spAutoFit/>
          </a:bodyPr>
          <a:lstStyle/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Group Members</a:t>
            </a:r>
          </a:p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School of Computing, National University of Singapore</a:t>
            </a:r>
          </a:p>
        </p:txBody>
      </p:sp>
      <p:sp>
        <p:nvSpPr>
          <p:cNvPr id="2330" name="Text Box 282"/>
          <p:cNvSpPr txBox="1">
            <a:spLocks noChangeArrowheads="1"/>
          </p:cNvSpPr>
          <p:nvPr/>
        </p:nvSpPr>
        <p:spPr bwMode="auto">
          <a:xfrm>
            <a:off x="354806" y="8331994"/>
            <a:ext cx="9566126" cy="3581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Objective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Our project aims to warn users before they visit malicious websites unknowingly to defeat homograph attacks and malicious redirects.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Demonstrate </a:t>
            </a:r>
            <a:r>
              <a:rPr lang="en-US" sz="2300" baseline="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SmellsPhishy</a:t>
            </a: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extension performing an analysis on webpage that the user is browsing to. If the webpage is likely to be malicious, the user will be prompted with a warning and asked to decided to proceed or cancel.</a:t>
            </a: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576586" lvl="2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576586" lvl="2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307512" lvl="2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</a:p>
          <a:p>
            <a:pPr marL="576586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22" name="Text Box 374"/>
          <p:cNvSpPr txBox="1">
            <a:spLocks noChangeArrowheads="1"/>
          </p:cNvSpPr>
          <p:nvPr/>
        </p:nvSpPr>
        <p:spPr bwMode="auto">
          <a:xfrm>
            <a:off x="21497505" y="11456194"/>
            <a:ext cx="8409781" cy="472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Challenges &amp; Limitations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150" baseline="0" dirty="0">
                <a:latin typeface="Arial" charset="0"/>
                <a:ea typeface="宋体" pitchFamily="2" charset="-122"/>
              </a:rPr>
              <a:t>WHOIS parsing is not trivial due to many different formats.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privacy strips availability of WHOIS data. This may soon become standard practice due to EU privacy regulations!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Is using Google as a standard source of truth going to remain accurate going forward?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May have limited text available on actual page with the clear use of images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Site statistics such as URL traffic hits might change if it is a very viral phish</a:t>
            </a:r>
          </a:p>
        </p:txBody>
      </p:sp>
      <p:sp>
        <p:nvSpPr>
          <p:cNvPr id="2570" name="Text Box 522"/>
          <p:cNvSpPr txBox="1">
            <a:spLocks noChangeArrowheads="1"/>
          </p:cNvSpPr>
          <p:nvPr/>
        </p:nvSpPr>
        <p:spPr bwMode="auto">
          <a:xfrm>
            <a:off x="10459666" y="3416201"/>
            <a:ext cx="8545090" cy="706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4811" tIns="22404" rIns="44811" bIns="22404">
            <a:spAutoFit/>
          </a:bodyPr>
          <a:lstStyle/>
          <a:p>
            <a:pPr algn="l" defTabSz="538147">
              <a:spcBef>
                <a:spcPct val="50000"/>
              </a:spcBef>
            </a:pPr>
            <a:r>
              <a:rPr lang="en-GB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Logical Overview</a:t>
            </a:r>
            <a:endParaRPr lang="en-GB" sz="3000" b="1" baseline="0" dirty="0">
              <a:solidFill>
                <a:srgbClr val="006699"/>
              </a:solidFill>
              <a:latin typeface="Arial" charset="0"/>
            </a:endParaRPr>
          </a:p>
          <a:p>
            <a:pPr defTabSz="538147">
              <a:spcBef>
                <a:spcPct val="50000"/>
              </a:spcBef>
            </a:pPr>
            <a:endParaRPr lang="en-US" dirty="0"/>
          </a:p>
        </p:txBody>
      </p:sp>
      <p:sp>
        <p:nvSpPr>
          <p:cNvPr id="2589" name="Text Box 541"/>
          <p:cNvSpPr txBox="1">
            <a:spLocks noChangeArrowheads="1"/>
          </p:cNvSpPr>
          <p:nvPr/>
        </p:nvSpPr>
        <p:spPr bwMode="auto">
          <a:xfrm>
            <a:off x="10301982" y="11608594"/>
            <a:ext cx="10722471" cy="937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Implementation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SmellsPhishy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uses the Chrome API to intercept HTTP requests containing Punycode and HTTP responses containing redirects.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 Google search is conducted for the target URL’s page title. If URL of the top search result matches, this is considered to be a legitimate web page. Otherwise, it is put through the phishing detection engine.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The text elements of the URL are examined.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The web page is passed through the various WHOIS checks. These make use of a WHOIS service provider and retrieves the required field(s) for verification.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Page statistics are examined for the target URL.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The target URL’s web page is parsed for suspicious elements.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Finally, the results of the phishing checks are displayed to the user. The user has to decide whether to proceed to visit the web page.</a:t>
            </a:r>
          </a:p>
          <a:p>
            <a:pPr marL="276548" indent="-276548" algn="just" defTabSz="600077">
              <a:spcBef>
                <a:spcPct val="50000"/>
              </a:spcBef>
            </a:pP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just" defTabSz="600077">
              <a:spcBef>
                <a:spcPct val="50000"/>
              </a:spcBef>
              <a:buBlip>
                <a:blip r:embed="rId3"/>
              </a:buBlip>
            </a:pPr>
            <a:endParaRPr lang="en-AU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891573" lvl="2" indent="-276548" algn="just" defTabSz="600077">
              <a:spcBef>
                <a:spcPct val="50000"/>
              </a:spcBef>
              <a:buBlip>
                <a:blip r:embed="rId3"/>
              </a:buBlip>
            </a:pPr>
            <a:endParaRPr lang="en-AU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90" name="AutoShape 542"/>
          <p:cNvSpPr>
            <a:spLocks noChangeArrowheads="1"/>
          </p:cNvSpPr>
          <p:nvPr/>
        </p:nvSpPr>
        <p:spPr bwMode="auto">
          <a:xfrm>
            <a:off x="10091738" y="11456194"/>
            <a:ext cx="11142960" cy="9677400"/>
          </a:xfrm>
          <a:prstGeom prst="roundRect">
            <a:avLst>
              <a:gd name="adj" fmla="val 3856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315367" y="3317179"/>
            <a:ext cx="9566126" cy="47862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Introduction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15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Punycode (Homograph Attacks)</a:t>
            </a: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– Attackers can replace certain characters in existing URLs with Unicode character that looks exactly the same.</a:t>
            </a:r>
            <a:r>
              <a:rPr lang="en-GB" sz="215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 </a:t>
            </a:r>
          </a:p>
          <a:p>
            <a:pPr marL="650413" lvl="1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An attacker can host a site with the domain “google.com” using the Greek small letter (U+03BF) that looks like "o" and redirect to his own malicious webpage.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15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Redirects </a:t>
            </a: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– Long URLs are difficult to distribute and remember, hence shortened URLs are used e.g. </a:t>
            </a:r>
            <a:r>
              <a:rPr lang="en-GB" sz="2150" baseline="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bitly</a:t>
            </a: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 Malicious redirects can be hidden in shortened URLs and used to disguise the underlying address. Redirects can also be triggered by embedded JavaScript code.</a:t>
            </a:r>
          </a:p>
        </p:txBody>
      </p:sp>
      <p:pic>
        <p:nvPicPr>
          <p:cNvPr id="1028" name="Picture 4" descr="C:\Users\xdong\Desktop\NUS logo - Against Orange 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49510"/>
            <a:ext cx="5540128" cy="3168650"/>
          </a:xfrm>
          <a:prstGeom prst="rect">
            <a:avLst/>
          </a:prstGeom>
          <a:noFill/>
        </p:spPr>
      </p:pic>
      <p:sp>
        <p:nvSpPr>
          <p:cNvPr id="23" name="Text Box 282"/>
          <p:cNvSpPr txBox="1">
            <a:spLocks noChangeArrowheads="1"/>
          </p:cNvSpPr>
          <p:nvPr/>
        </p:nvSpPr>
        <p:spPr bwMode="auto">
          <a:xfrm>
            <a:off x="313680" y="12141994"/>
            <a:ext cx="9566126" cy="89915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Detection Components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URL.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Analyzes the URL of the webpage being visited.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Content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Length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WHOIS.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Performs verification checks using data in the WHOIS record for the target URL’s domain.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Age: ~96% of phishing sites are taken down within 1 month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Expiry: Legitimate domains are properly managed and renewed before they near expiry.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Registrant Verification: Registrant can be a parent/holdings company. They must be registrants for their own websites.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Site Statistics.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Perform comparison checks with possible identified original site provided with the following:</a:t>
            </a:r>
          </a:p>
          <a:p>
            <a:pPr marL="957925" lvl="3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Page Ranking</a:t>
            </a:r>
          </a:p>
          <a:p>
            <a:pPr marL="957925" lvl="3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Traffic Hits 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Page Content.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Examines the target URL’s web page’s contents for suspicious elements.</a:t>
            </a:r>
            <a:endParaRPr lang="en-US" altLang="zh-CN" sz="2300" b="1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307512" lvl="2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</a:p>
          <a:p>
            <a:pPr marL="576586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BDA739-5B11-4071-938B-12C5D55E1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783911"/>
              </p:ext>
            </p:extLst>
          </p:nvPr>
        </p:nvGraphicFramePr>
        <p:xfrm>
          <a:off x="19633406" y="4275566"/>
          <a:ext cx="9753600" cy="66200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71585160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0173426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64989462"/>
                    </a:ext>
                  </a:extLst>
                </a:gridCol>
              </a:tblGrid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Technique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Recommended Threshold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Source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10700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r>
                        <a:rPr lang="en-SG" sz="2000" b="1" dirty="0">
                          <a:solidFill>
                            <a:schemeClr val="bg1"/>
                          </a:solidFill>
                        </a:rPr>
                        <a:t>URL Checks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07270"/>
                  </a:ext>
                </a:extLst>
              </a:tr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Top Level 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Blacklist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Parsing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04430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Length of Base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&lt; 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Parsing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0074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WHOIS Checks</a:t>
                      </a: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556934"/>
                  </a:ext>
                </a:extLst>
              </a:tr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Domain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&gt; 1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WHOIS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63633"/>
                  </a:ext>
                </a:extLst>
              </a:tr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Domain Expiry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&lt; 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WHOIS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683362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Registrant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Top Google search result for registrant must be a page registered by registrant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WHOIS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6157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Site Statistics Checks</a:t>
                      </a: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71263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URL Page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+/- 10 ranks from possible identified original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API (</a:t>
                      </a:r>
                      <a:r>
                        <a:rPr lang="en-SG" sz="2000" dirty="0" err="1"/>
                        <a:t>SimilarWeb</a:t>
                      </a:r>
                      <a:r>
                        <a:rPr lang="en-SG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98639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URL Traffic Hits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+/- 50% traffic hits from possible identified original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API (</a:t>
                      </a:r>
                      <a:r>
                        <a:rPr lang="en-SG" sz="2000" dirty="0" err="1"/>
                        <a:t>SimilarWeb</a:t>
                      </a:r>
                      <a:r>
                        <a:rPr lang="en-SG" sz="2000" dirty="0"/>
                        <a:t>)</a:t>
                      </a:r>
                    </a:p>
                    <a:p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46629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Page Content Checks</a:t>
                      </a: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59951"/>
                  </a:ext>
                </a:extLst>
              </a:tr>
              <a:tr h="645994">
                <a:tc>
                  <a:txBody>
                    <a:bodyPr/>
                    <a:lstStyle/>
                    <a:p>
                      <a:r>
                        <a:rPr lang="en-SG" sz="2000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HTML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62008"/>
                  </a:ext>
                </a:extLst>
              </a:tr>
            </a:tbl>
          </a:graphicData>
        </a:graphic>
      </p:graphicFrame>
      <p:sp>
        <p:nvSpPr>
          <p:cNvPr id="19" name="Text Box 522">
            <a:extLst>
              <a:ext uri="{FF2B5EF4-FFF2-40B4-BE49-F238E27FC236}">
                <a16:creationId xmlns:a16="http://schemas.microsoft.com/office/drawing/2014/main" id="{9A2645DC-3E98-4D94-8906-7611975FE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2292" y="3317179"/>
            <a:ext cx="9469914" cy="706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4811" tIns="22404" rIns="44811" bIns="22404">
            <a:spAutoFit/>
          </a:bodyPr>
          <a:lstStyle/>
          <a:p>
            <a:pPr algn="l" defTabSz="538147">
              <a:spcBef>
                <a:spcPct val="50000"/>
              </a:spcBef>
            </a:pPr>
            <a:r>
              <a:rPr lang="en-GB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Breakdown of Detection Techniques</a:t>
            </a:r>
            <a:endParaRPr lang="en-GB" sz="3000" b="1" baseline="0" dirty="0">
              <a:solidFill>
                <a:srgbClr val="006699"/>
              </a:solidFill>
              <a:latin typeface="Arial" charset="0"/>
            </a:endParaRPr>
          </a:p>
          <a:p>
            <a:pPr defTabSz="538147"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9D95D5-A2A3-42D1-ACEE-B4810BCB6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051707"/>
              </p:ext>
            </p:extLst>
          </p:nvPr>
        </p:nvGraphicFramePr>
        <p:xfrm>
          <a:off x="10641805" y="4231608"/>
          <a:ext cx="8545089" cy="6462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17185</TotalTime>
  <Words>599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Courier New</vt:lpstr>
      <vt:lpstr>Times</vt:lpstr>
      <vt:lpstr>Blank</vt:lpstr>
      <vt:lpstr>PowerPoint Presentation</vt:lpstr>
    </vt:vector>
  </TitlesOfParts>
  <Company>HSC Communications Production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creator>HSC Communications Production</dc:creator>
  <cp:lastModifiedBy>Daryl Quek</cp:lastModifiedBy>
  <cp:revision>687</cp:revision>
  <cp:lastPrinted>2004-01-30T19:50:21Z</cp:lastPrinted>
  <dcterms:created xsi:type="dcterms:W3CDTF">2011-07-26T10:49:18Z</dcterms:created>
  <dcterms:modified xsi:type="dcterms:W3CDTF">2018-11-26T15:21:43Z</dcterms:modified>
</cp:coreProperties>
</file>