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324" r:id="rId3"/>
    <p:sldId id="327" r:id="rId4"/>
    <p:sldId id="326" r:id="rId5"/>
    <p:sldId id="322" r:id="rId6"/>
    <p:sldId id="325" r:id="rId7"/>
    <p:sldId id="32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72" y="-6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108"/>
      </p:cViewPr>
      <p:guideLst>
        <p:guide orient="horz" pos="2880"/>
        <p:guide pos="216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0EC96-23B5-4301-8B91-BF70EABF146D}" type="datetimeFigureOut">
              <a:rPr lang="en-US" smtClean="0"/>
              <a:pPr/>
              <a:t>1/20/2010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1AC88-51B6-4275-92AE-AF985A1ABA6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4D76D-ACEA-4E66-9040-0707EFD59D28}" type="datetimeFigureOut">
              <a:rPr lang="en-US" smtClean="0"/>
              <a:pPr/>
              <a:t>1/20/2010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C90B4-74E4-420E-9E3F-548EA925D0F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228600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426720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/>
          <a:p>
            <a:fld id="{75429ADD-C5BF-4814-8EAF-17BB58E1B0D2}" type="datetimeFigureOut">
              <a:rPr lang="en-US" smtClean="0"/>
              <a:pPr/>
              <a:t>1/20/2010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</p:spPr>
        <p:txBody>
          <a:bodyPr/>
          <a:lstStyle/>
          <a:p>
            <a:fld id="{5817F5F7-CF9B-4134-9CE4-8AA3780EFD4B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ision-blog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github.com/forki/FSharpTalk" TargetMode="External"/><Relationship Id="rId4" Type="http://schemas.openxmlformats.org/officeDocument/2006/relationships/hyperlink" Target="http://www.twitter.com/sforkman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Element_(Mathematik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.wikipedia.org/wiki/Zielmenge" TargetMode="External"/><Relationship Id="rId4" Type="http://schemas.openxmlformats.org/officeDocument/2006/relationships/hyperlink" Target="http://de.wikipedia.org/wiki/Definitionsmeng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err="1" smtClean="0"/>
              <a:t>Funktionale</a:t>
            </a:r>
            <a:r>
              <a:rPr lang="en-US" sz="5400" dirty="0" smtClean="0"/>
              <a:t> </a:t>
            </a:r>
            <a:r>
              <a:rPr lang="en-US" sz="5400" dirty="0" err="1" smtClean="0"/>
              <a:t>Programmierung</a:t>
            </a:r>
            <a:r>
              <a:rPr lang="en-US" sz="5400" dirty="0" smtClean="0"/>
              <a:t> in F#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4419600"/>
            <a:ext cx="55530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buClr>
                <a:srgbClr val="00B0F0"/>
              </a:buClr>
            </a:pPr>
            <a:r>
              <a:rPr lang="en-US" sz="2800" b="1" dirty="0" smtClean="0">
                <a:latin typeface="Calibri" pitchFamily="34" charset="0"/>
              </a:rPr>
              <a:t>Steffen Forkmann</a:t>
            </a:r>
          </a:p>
          <a:p>
            <a:pPr marL="342900" indent="-342900" algn="l" rtl="0">
              <a:buClr>
                <a:srgbClr val="00B0F0"/>
              </a:buClr>
            </a:pPr>
            <a:r>
              <a:rPr lang="en-US" sz="2800" b="1" dirty="0" err="1" smtClean="0">
                <a:latin typeface="Calibri" pitchFamily="34" charset="0"/>
              </a:rPr>
              <a:t>msu</a:t>
            </a:r>
            <a:r>
              <a:rPr lang="en-US" sz="2800" b="1" dirty="0" smtClean="0">
                <a:latin typeface="Calibri" pitchFamily="34" charset="0"/>
              </a:rPr>
              <a:t> solutions GmbH</a:t>
            </a:r>
          </a:p>
          <a:p>
            <a:pPr marL="342900" indent="-342900" algn="l" rtl="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3"/>
              </a:rPr>
              <a:t>http://www.navision-blog.de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4"/>
              </a:rPr>
              <a:t>http://www.twitter.com/sforkmann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5"/>
              </a:rPr>
              <a:t>http://github.com/forki/FSharpTalk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>
              <a:buClr>
                <a:srgbClr val="00B0F0"/>
              </a:buClr>
            </a:pPr>
            <a:endParaRPr lang="en-US" sz="2800" dirty="0" smtClean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endParaRPr lang="en-US" sz="2800" dirty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endParaRPr lang="en-US" sz="2400" b="1" dirty="0">
              <a:latin typeface="Calibri" pitchFamily="34" charset="0"/>
            </a:endParaRPr>
          </a:p>
          <a:p>
            <a:pPr marL="342900" indent="-342900" algn="l" rtl="0">
              <a:spcBef>
                <a:spcPct val="20000"/>
              </a:spcBef>
              <a:buClr>
                <a:srgbClr val="00B0F0"/>
              </a:buClr>
            </a:pP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600" dirty="0" smtClean="0"/>
              <a:t>Allgemeines</a:t>
            </a:r>
            <a:endParaRPr lang="de-DE" sz="6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5900" y="1775193"/>
            <a:ext cx="8667750" cy="4625609"/>
          </a:xfrm>
        </p:spPr>
        <p:txBody>
          <a:bodyPr>
            <a:noAutofit/>
          </a:bodyPr>
          <a:lstStyle/>
          <a:p>
            <a:pPr lvl="0"/>
            <a:r>
              <a:rPr lang="de-DE" sz="4400" dirty="0" smtClean="0"/>
              <a:t>Keine </a:t>
            </a:r>
            <a:r>
              <a:rPr lang="de-DE" sz="4400" dirty="0" smtClean="0"/>
              <a:t>F# Werbeveranstaltung</a:t>
            </a:r>
            <a:endParaRPr lang="de-DE" sz="4400" dirty="0" smtClean="0"/>
          </a:p>
          <a:p>
            <a:pPr lvl="1"/>
            <a:r>
              <a:rPr lang="de-DE" sz="4000" dirty="0" smtClean="0"/>
              <a:t>Funktionale </a:t>
            </a:r>
            <a:r>
              <a:rPr lang="de-DE" sz="4000" dirty="0" smtClean="0"/>
              <a:t>Konzepte und Denkmuster</a:t>
            </a:r>
          </a:p>
          <a:p>
            <a:pPr lvl="1"/>
            <a:r>
              <a:rPr lang="de-DE" sz="4000" dirty="0" smtClean="0"/>
              <a:t>Anwendung </a:t>
            </a:r>
            <a:r>
              <a:rPr lang="de-DE" sz="4000" dirty="0" smtClean="0"/>
              <a:t>oft </a:t>
            </a:r>
            <a:r>
              <a:rPr lang="de-DE" sz="4000" dirty="0" smtClean="0"/>
              <a:t>in imperativen Sprachen möglich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600" dirty="0" smtClean="0"/>
              <a:t>Allgemeines</a:t>
            </a:r>
            <a:endParaRPr lang="de-DE" sz="7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de-DE" sz="6000" dirty="0" smtClean="0"/>
              <a:t>Kaum Folien</a:t>
            </a:r>
          </a:p>
          <a:p>
            <a:pPr lvl="0"/>
            <a:r>
              <a:rPr lang="de-DE" sz="6000" dirty="0" smtClean="0"/>
              <a:t>Viel Code</a:t>
            </a:r>
          </a:p>
          <a:p>
            <a:pPr lvl="0"/>
            <a:r>
              <a:rPr lang="de-DE" sz="6000" dirty="0" smtClean="0"/>
              <a:t>Zwischenfragen sind ausdrücklich erwünscht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Functions</a:t>
            </a:r>
            <a:r>
              <a:rPr lang="de-DE" dirty="0" smtClean="0"/>
              <a:t> = ?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4400" dirty="0" smtClean="0"/>
              <a:t>Eine Funktion </a:t>
            </a:r>
            <a:r>
              <a:rPr lang="de-DE" sz="4400" i="1" dirty="0" smtClean="0"/>
              <a:t>f</a:t>
            </a:r>
            <a:r>
              <a:rPr lang="de-DE" sz="4400" dirty="0" smtClean="0"/>
              <a:t> ordnet </a:t>
            </a:r>
            <a:br>
              <a:rPr lang="de-DE" sz="4400" dirty="0" smtClean="0"/>
            </a:br>
            <a:r>
              <a:rPr lang="de-DE" sz="4400" i="1" dirty="0" smtClean="0"/>
              <a:t>jedem</a:t>
            </a:r>
            <a:r>
              <a:rPr lang="de-DE" sz="4400" dirty="0" smtClean="0"/>
              <a:t> </a:t>
            </a:r>
            <a:r>
              <a:rPr lang="de-DE" sz="4400" u="sng" dirty="0" smtClean="0">
                <a:hlinkClick r:id="rId3" tooltip="Element (Mathematik)"/>
              </a:rPr>
              <a:t>Element</a:t>
            </a:r>
            <a:r>
              <a:rPr lang="de-DE" sz="4400" dirty="0" smtClean="0"/>
              <a:t> </a:t>
            </a:r>
            <a:r>
              <a:rPr lang="de-DE" sz="4400" i="1" dirty="0" smtClean="0"/>
              <a:t>x</a:t>
            </a:r>
            <a:r>
              <a:rPr lang="de-DE" sz="4400" dirty="0" smtClean="0"/>
              <a:t> einer </a:t>
            </a:r>
            <a:r>
              <a:rPr lang="de-DE" sz="4400" u="sng" dirty="0" err="1" smtClean="0">
                <a:hlinkClick r:id="rId4" tooltip="Definitionsmenge"/>
              </a:rPr>
              <a:t>Definitionsmenge</a:t>
            </a:r>
            <a:r>
              <a:rPr lang="de-DE" sz="4400" dirty="0" smtClean="0"/>
              <a:t> </a:t>
            </a:r>
            <a:r>
              <a:rPr lang="de-DE" sz="4400" i="1" dirty="0" smtClean="0"/>
              <a:t>D</a:t>
            </a:r>
            <a:r>
              <a:rPr lang="de-DE" sz="4400" dirty="0" smtClean="0"/>
              <a:t> </a:t>
            </a:r>
            <a:br>
              <a:rPr lang="de-DE" sz="4400" dirty="0" smtClean="0"/>
            </a:br>
            <a:r>
              <a:rPr lang="de-DE" sz="4400" i="1" dirty="0" smtClean="0"/>
              <a:t>genau ein</a:t>
            </a:r>
            <a:r>
              <a:rPr lang="de-DE" sz="4400" dirty="0" smtClean="0"/>
              <a:t> Element </a:t>
            </a:r>
            <a:r>
              <a:rPr lang="de-DE" sz="4400" i="1" dirty="0" smtClean="0"/>
              <a:t>y</a:t>
            </a:r>
            <a:r>
              <a:rPr lang="de-DE" sz="4400" dirty="0" smtClean="0"/>
              <a:t> einer </a:t>
            </a:r>
            <a:r>
              <a:rPr lang="de-DE" sz="4400" u="sng" dirty="0" smtClean="0">
                <a:hlinkClick r:id="rId5" tooltip="Zielmenge"/>
              </a:rPr>
              <a:t>Zielmenge</a:t>
            </a:r>
            <a:r>
              <a:rPr lang="de-DE" sz="4400" dirty="0" smtClean="0"/>
              <a:t> </a:t>
            </a:r>
            <a:r>
              <a:rPr lang="de-DE" sz="4400" i="1" dirty="0" smtClean="0"/>
              <a:t>Z</a:t>
            </a:r>
            <a:r>
              <a:rPr lang="de-DE" sz="4400" dirty="0" smtClean="0"/>
              <a:t> zu.</a:t>
            </a:r>
            <a:endParaRPr lang="de-DE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600" dirty="0" err="1" smtClean="0"/>
              <a:t>Functions</a:t>
            </a:r>
            <a:r>
              <a:rPr lang="de-DE" sz="6600" dirty="0" smtClean="0"/>
              <a:t> = ?</a:t>
            </a:r>
            <a:endParaRPr lang="de-DE" sz="6600" dirty="0"/>
          </a:p>
        </p:txBody>
      </p:sp>
      <p:sp>
        <p:nvSpPr>
          <p:cNvPr id="4" name="Ellipse 3"/>
          <p:cNvSpPr/>
          <p:nvPr/>
        </p:nvSpPr>
        <p:spPr>
          <a:xfrm>
            <a:off x="381000" y="2667000"/>
            <a:ext cx="3124200" cy="2971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000" dirty="0"/>
          </a:p>
        </p:txBody>
      </p:sp>
      <p:sp>
        <p:nvSpPr>
          <p:cNvPr id="7" name="Ellipse 6"/>
          <p:cNvSpPr/>
          <p:nvPr/>
        </p:nvSpPr>
        <p:spPr>
          <a:xfrm>
            <a:off x="5105400" y="2743200"/>
            <a:ext cx="3657600" cy="2743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295400" y="47244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de-DE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D</a:t>
            </a:r>
            <a:endParaRPr lang="de-DE" sz="40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400800" y="46482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de-DE" sz="4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Z</a:t>
            </a:r>
            <a:endParaRPr lang="de-DE" sz="40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1752600" y="3429000"/>
            <a:ext cx="51054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2209800" y="4572000"/>
            <a:ext cx="4953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1981200" y="3810000"/>
            <a:ext cx="48768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4114800" y="29718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</a:t>
            </a:r>
            <a:endParaRPr lang="de-DE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3429000" y="58674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 : D -&gt; Z</a:t>
            </a:r>
            <a:endParaRPr lang="de-DE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1905000" y="2209800"/>
            <a:ext cx="2133600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4025900" y="2228850"/>
            <a:ext cx="3124200" cy="1219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2127250" y="1606550"/>
            <a:ext cx="4356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de-DE" sz="3600" b="1" dirty="0" smtClean="0">
                <a:ln w="1905"/>
                <a:gradFill>
                  <a:gsLst>
                    <a:gs pos="0">
                      <a:srgbClr val="C64847">
                        <a:shade val="20000"/>
                        <a:satMod val="200000"/>
                      </a:srgbClr>
                    </a:gs>
                    <a:gs pos="78000">
                      <a:srgbClr val="C64847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C64847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Side-</a:t>
            </a:r>
            <a:r>
              <a:rPr lang="de-DE" sz="3600" b="1" dirty="0" err="1" smtClean="0">
                <a:ln w="1905"/>
                <a:gradFill>
                  <a:gsLst>
                    <a:gs pos="0">
                      <a:srgbClr val="C64847">
                        <a:shade val="20000"/>
                        <a:satMod val="200000"/>
                      </a:srgbClr>
                    </a:gs>
                    <a:gs pos="78000">
                      <a:srgbClr val="C64847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C64847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effect</a:t>
            </a:r>
            <a:r>
              <a:rPr lang="de-DE" sz="3600" b="1" dirty="0" smtClean="0">
                <a:ln w="1905"/>
                <a:gradFill>
                  <a:gsLst>
                    <a:gs pos="0">
                      <a:srgbClr val="C64847">
                        <a:shade val="20000"/>
                        <a:satMod val="200000"/>
                      </a:srgbClr>
                    </a:gs>
                    <a:gs pos="78000">
                      <a:srgbClr val="C64847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C64847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!</a:t>
            </a:r>
            <a:endParaRPr lang="de-DE" sz="5400" b="1" dirty="0">
              <a:ln w="1905"/>
              <a:gradFill>
                <a:gsLst>
                  <a:gs pos="0">
                    <a:srgbClr val="C64847">
                      <a:shade val="20000"/>
                      <a:satMod val="200000"/>
                    </a:srgbClr>
                  </a:gs>
                  <a:gs pos="78000">
                    <a:srgbClr val="C64847">
                      <a:tint val="90000"/>
                      <a:shade val="89000"/>
                      <a:satMod val="220000"/>
                    </a:srgbClr>
                  </a:gs>
                  <a:gs pos="100000">
                    <a:srgbClr val="C64847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6" name="Picture 2" descr="D:\FSharpTalk\pics\Apollo_8_Liftof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9900" y="984249"/>
            <a:ext cx="666750" cy="17197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  <p:bldP spid="9" grpId="0"/>
      <p:bldP spid="20" grpId="0"/>
      <p:bldP spid="21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600" dirty="0" err="1" smtClean="0"/>
              <a:t>Functions</a:t>
            </a:r>
            <a:r>
              <a:rPr lang="de-DE" sz="6600" dirty="0" smtClean="0"/>
              <a:t> = Data</a:t>
            </a:r>
            <a:endParaRPr lang="de-DE" sz="6600" dirty="0"/>
          </a:p>
        </p:txBody>
      </p:sp>
      <p:graphicFrame>
        <p:nvGraphicFramePr>
          <p:cNvPr id="5" name="Group 1355"/>
          <p:cNvGraphicFramePr>
            <a:graphicFrameLocks/>
          </p:cNvGraphicFramePr>
          <p:nvPr/>
        </p:nvGraphicFramePr>
        <p:xfrm>
          <a:off x="215900" y="1562100"/>
          <a:ext cx="6845300" cy="5105402"/>
        </p:xfrm>
        <a:graphic>
          <a:graphicData uri="http://schemas.openxmlformats.org/drawingml/2006/table">
            <a:tbl>
              <a:tblPr/>
              <a:tblGrid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  <a:gridCol w="4889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x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33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55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77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99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110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121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72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84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96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108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120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132</a:t>
                      </a: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144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7150100" y="178435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f(6,8)</a:t>
            </a:r>
            <a:endParaRPr lang="de-DE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705350" y="4140200"/>
            <a:ext cx="355600" cy="31115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7150100" y="249555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=f(6,8)</a:t>
            </a:r>
            <a:endParaRPr lang="de-DE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n-GB" sz="6600" dirty="0" smtClean="0"/>
              <a:t>Asynchronous I/O</a:t>
            </a:r>
            <a:endParaRPr lang="en-GB" sz="6600" dirty="0"/>
          </a:p>
        </p:txBody>
      </p:sp>
      <p:sp>
        <p:nvSpPr>
          <p:cNvPr id="17" name="Folded Corner 16"/>
          <p:cNvSpPr/>
          <p:nvPr/>
        </p:nvSpPr>
        <p:spPr>
          <a:xfrm>
            <a:off x="0" y="1143000"/>
            <a:ext cx="3600913" cy="3784025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using System;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using System.IO;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using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System.Threading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public class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BulkImageProcAsync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const String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"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tmpImage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-";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const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200;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const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512 * 512;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has a simple O(N) loop, and you can vary the number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of times you repeat that loop to make the application more CPU-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bound or more IO-bound.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processImageRepeats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20;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Threads must decrement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and protect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their access to it through a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Object[]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Object[0];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//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is signalled when all image processing is done.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Object[]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Object[0];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class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public byte[] pixels;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public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public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1828800" y="1371600"/>
            <a:ext cx="3749992" cy="4974825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public static void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state =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asyncResult.AsyncState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Stream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stream.EndRead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asyncResult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!=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throw new Exception(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String.Format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("In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got the wrong number of " +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"bytes from the image: {0}.",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bytesRead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stream.Close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Now write out the image.  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Using asynchronous I/O here appears not to be best practice.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It ends up swamping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because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endParaRPr lang="en-GB" sz="7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threads are blocked on I/O requests that were just queued to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threadpool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. 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".done",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FileMode.Create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FileAccess.Write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FileShare.None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4096, false);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fs.Write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0,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fs.Close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This application model uses too much memory.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Releasing memory as soon as possible is a good idea, 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especially global state.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null;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null;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Record that an image is finished now.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lock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--;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== 0)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Monitor.Enter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Monitor.Pulse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               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Monitor.Exit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4572000" y="1440489"/>
            <a:ext cx="3700299" cy="5417511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 public static void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ProcessImagesInBulk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("Processing images...  ");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long t0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Environment.TickCount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AsyncCallback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ReadInImageCallback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for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&lt;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state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ImageStateObject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byte[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];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state.imageNum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// Very large items are read only once, so you can make the 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// buffer on the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very small to save memory.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new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FileStream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ImageBaseName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+ ".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tmp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",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FileMode.Open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FileAccess.Read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FileShare.Read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1, true);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fs.BeginRead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state.pixels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0,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numPixels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readImageCallback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,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state);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Determine whether all images are done being processed.  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// If not, block until all are finished.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bool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false;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lock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NumImagesMutex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&gt; 0)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 = true;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if 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mustBlock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{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("All worker threads are queued. " +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" Blocking until they complete.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numLeft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: {0}",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NumImagesToFinish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Monitor.Enter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Monitor.Wait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Monitor.Exit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WaitObject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   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long t1 =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Environment.TickCount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 </a:t>
            </a:r>
            <a:r>
              <a:rPr lang="en-GB" sz="700" dirty="0" err="1" smtClean="0">
                <a:solidFill>
                  <a:schemeClr val="tx1"/>
                </a:solidFill>
                <a:latin typeface="Consolas" pitchFamily="49" charset="0"/>
              </a:rPr>
              <a:t>Console.WriteLine</a:t>
            </a:r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("Total time processing images: {0}ms",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         (t1 - t0));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    }</a:t>
            </a:r>
          </a:p>
          <a:p>
            <a:pPr algn="l"/>
            <a:r>
              <a:rPr lang="en-GB" sz="7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GB" sz="7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457200" y="4114800"/>
            <a:ext cx="3501527" cy="1629458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let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ProcessImageAsync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() =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async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{ let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inStream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=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File.OpenRead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sprintf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"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Image%d.tmp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"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let! pixels    =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inStream.</a:t>
            </a:r>
            <a:r>
              <a:rPr lang="en-GB" sz="700" b="1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ReadAsync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numPixels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let  pixels'   =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TransformImage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pixels,i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let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outStream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File.OpenWrite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sprintf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"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Image%d.done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"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do!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outStream.</a:t>
            </a:r>
            <a:r>
              <a:rPr lang="en-GB" sz="700" b="1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WriteAsync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(pixels')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do 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Console.WriteLine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"done!"  }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let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ProcessImagesAsyncWorkflow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() =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Async.Run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Async.Parallel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                [ for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in 1 ..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numImages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-&gt;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ProcessImageAsync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GB" sz="7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 ])</a:t>
            </a:r>
          </a:p>
          <a:p>
            <a:pPr algn="l">
              <a:spcAft>
                <a:spcPts val="0"/>
              </a:spcAft>
            </a:pPr>
            <a:r>
              <a:rPr lang="en-GB" sz="7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Times New Roman"/>
              </a:rPr>
              <a:t> </a:t>
            </a:r>
            <a:endParaRPr lang="en-GB" sz="700" dirty="0">
              <a:solidFill>
                <a:schemeClr val="bg1"/>
              </a:solidFill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743700" y="4276725"/>
            <a:ext cx="1828800" cy="923330"/>
          </a:xfrm>
          <a:prstGeom prst="wedgeRectCallout">
            <a:avLst>
              <a:gd name="adj1" fmla="val -131066"/>
              <a:gd name="adj2" fmla="val -6153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Processing 200 images in parallel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  <p:bldP spid="7" grpId="0" animBg="1"/>
      <p:bldP spid="10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341</Words>
  <Application>Microsoft Office PowerPoint</Application>
  <PresentationFormat>Bildschirmpräsentation (4:3)</PresentationFormat>
  <Paragraphs>356</Paragraphs>
  <Slides>7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Module</vt:lpstr>
      <vt:lpstr>Funktionale Programmierung in F#</vt:lpstr>
      <vt:lpstr>Allgemeines</vt:lpstr>
      <vt:lpstr>Allgemeines</vt:lpstr>
      <vt:lpstr>Functions = ?</vt:lpstr>
      <vt:lpstr>Functions = ?</vt:lpstr>
      <vt:lpstr>Functions = Data</vt:lpstr>
      <vt:lpstr>Asynchronous I/O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2009-01-28T18:14:34Z</dcterms:created>
  <dcterms:modified xsi:type="dcterms:W3CDTF">2010-01-20T13:35:25Z</dcterms:modified>
</cp:coreProperties>
</file>