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8" r:id="rId3"/>
    <p:sldId id="329" r:id="rId4"/>
    <p:sldId id="327" r:id="rId5"/>
    <p:sldId id="324" r:id="rId6"/>
    <p:sldId id="326" r:id="rId7"/>
    <p:sldId id="322" r:id="rId8"/>
    <p:sldId id="325" r:id="rId9"/>
    <p:sldId id="332" r:id="rId10"/>
    <p:sldId id="330" r:id="rId11"/>
    <p:sldId id="333" r:id="rId12"/>
    <p:sldId id="32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70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3/10/2010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3/10/2010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273050"/>
            <a:ext cx="5994400" cy="2755900"/>
          </a:xfrm>
        </p:spPr>
        <p:txBody>
          <a:bodyPr>
            <a:normAutofit fontScale="90000"/>
          </a:bodyPr>
          <a:lstStyle/>
          <a:p>
            <a:pPr algn="ctr"/>
            <a:r>
              <a:rPr lang="el-GR" sz="26600" dirty="0" smtClean="0"/>
              <a:t>λ</a:t>
            </a:r>
            <a:r>
              <a:rPr lang="el-GR" sz="5400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http://github.com/forki/FSharpTalk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2051050"/>
            <a:ext cx="8077200" cy="221310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Funktionale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Programmierung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F#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Data</a:t>
            </a:r>
            <a:endParaRPr lang="de-DE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1450" y="1775193"/>
            <a:ext cx="8801100" cy="4625609"/>
          </a:xfrm>
        </p:spPr>
        <p:txBody>
          <a:bodyPr>
            <a:normAutofit/>
          </a:bodyPr>
          <a:lstStyle/>
          <a:p>
            <a:r>
              <a:rPr lang="de-DE" sz="5400" dirty="0" smtClean="0"/>
              <a:t>„Folge den Pfeilen“</a:t>
            </a:r>
          </a:p>
          <a:p>
            <a:pPr lvl="1"/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(+) :  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de-DE" sz="4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4400" dirty="0" smtClean="0"/>
              <a:t>In C# vergleichbar mit </a:t>
            </a:r>
          </a:p>
          <a:p>
            <a:pPr lvl="2"/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int,int,int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/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int,Func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int,int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&gt;&gt;</a:t>
            </a:r>
            <a:endParaRPr lang="de-DE" sz="4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Demo</a:t>
            </a:r>
            <a:endParaRPr lang="de-DE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1450" y="1775193"/>
            <a:ext cx="8801100" cy="4625609"/>
          </a:xfrm>
        </p:spPr>
        <p:txBody>
          <a:bodyPr>
            <a:normAutofit/>
          </a:bodyPr>
          <a:lstStyle/>
          <a:p>
            <a:r>
              <a:rPr lang="de-DE" sz="5400" dirty="0" smtClean="0"/>
              <a:t>Bilde die „Summe der Quadrate“ aus einer List von</a:t>
            </a:r>
            <a:r>
              <a:rPr lang="de-DE" sz="5400" dirty="0" smtClean="0"/>
              <a:t> </a:t>
            </a:r>
            <a:r>
              <a:rPr lang="de-DE" sz="5400" smtClean="0"/>
              <a:t>Integern</a:t>
            </a:r>
            <a:endParaRPr lang="de-DE" sz="4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dirty="0" smtClean="0"/>
              <a:t>Asynchronous I/O</a:t>
            </a:r>
            <a:endParaRPr lang="en-GB" sz="6600" dirty="0"/>
          </a:p>
        </p:txBody>
      </p:sp>
      <p:sp>
        <p:nvSpPr>
          <p:cNvPr id="17" name="Folded Corner 16"/>
          <p:cNvSpPr/>
          <p:nvPr/>
        </p:nvSpPr>
        <p:spPr>
          <a:xfrm>
            <a:off x="0" y="11430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371600"/>
            <a:ext cx="3749992" cy="49748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572000" y="1440489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{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let! pixels 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pixels'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do!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"done!"  }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     [ for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1 ..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-&gt;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43700" y="4276725"/>
            <a:ext cx="1828800" cy="923330"/>
          </a:xfrm>
          <a:prstGeom prst="wedgeRectCallout">
            <a:avLst>
              <a:gd name="adj1" fmla="val -131066"/>
              <a:gd name="adj2" fmla="val -6153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7" grpId="0" animBg="1"/>
      <p:bldP spid="10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Was ist funktionale Programmierung?</a:t>
            </a:r>
          </a:p>
          <a:p>
            <a:pPr lvl="1"/>
            <a:r>
              <a:rPr lang="de-DE" sz="3200" dirty="0" smtClean="0"/>
              <a:t>Unveränderlichkeit</a:t>
            </a:r>
          </a:p>
          <a:p>
            <a:pPr lvl="1"/>
            <a:r>
              <a:rPr lang="de-DE" sz="3200" dirty="0" smtClean="0"/>
              <a:t>Lambda-Ausdrücke</a:t>
            </a:r>
          </a:p>
          <a:p>
            <a:pPr lvl="2"/>
            <a:r>
              <a:rPr lang="de-DE" dirty="0" smtClean="0"/>
              <a:t>„</a:t>
            </a:r>
            <a:r>
              <a:rPr lang="de-DE" dirty="0" err="1" smtClean="0"/>
              <a:t>Putting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.“</a:t>
            </a:r>
          </a:p>
          <a:p>
            <a:pPr lvl="1"/>
            <a:r>
              <a:rPr lang="de-DE" sz="3200" dirty="0" smtClean="0"/>
              <a:t>Typinferenz</a:t>
            </a:r>
          </a:p>
          <a:p>
            <a:pPr lvl="1"/>
            <a:r>
              <a:rPr lang="de-DE" sz="3200" dirty="0" smtClean="0"/>
              <a:t>Funktionen höherer Ordnung</a:t>
            </a:r>
          </a:p>
          <a:p>
            <a:pPr lvl="1"/>
            <a:r>
              <a:rPr lang="de-DE" sz="3200" dirty="0" err="1" smtClean="0"/>
              <a:t>Currying</a:t>
            </a:r>
            <a:endParaRPr lang="de-D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OOP vs. FP</a:t>
            </a:r>
          </a:p>
          <a:p>
            <a:pPr lvl="1"/>
            <a:r>
              <a:rPr lang="de-DE" sz="3600" dirty="0" smtClean="0"/>
              <a:t>Open-</a:t>
            </a:r>
            <a:r>
              <a:rPr lang="de-DE" sz="3600" dirty="0" err="1" smtClean="0"/>
              <a:t>Closed</a:t>
            </a:r>
            <a:r>
              <a:rPr lang="de-DE" sz="3600" dirty="0" smtClean="0"/>
              <a:t>-</a:t>
            </a:r>
            <a:r>
              <a:rPr lang="de-DE" sz="3600" dirty="0" err="1" smtClean="0"/>
              <a:t>Principle</a:t>
            </a:r>
            <a:endParaRPr lang="de-DE" sz="3600" dirty="0" smtClean="0"/>
          </a:p>
          <a:p>
            <a:r>
              <a:rPr lang="de-DE" sz="4000" dirty="0" smtClean="0"/>
              <a:t>F# als Host-Language für DSLs</a:t>
            </a:r>
          </a:p>
          <a:p>
            <a:pPr lvl="1"/>
            <a:r>
              <a:rPr lang="de-DE" sz="3600" dirty="0" smtClean="0"/>
              <a:t>FAKE – F# </a:t>
            </a:r>
            <a:r>
              <a:rPr lang="de-DE" sz="3600" dirty="0" err="1" smtClean="0"/>
              <a:t>Make</a:t>
            </a:r>
            <a:endParaRPr lang="de-DE" sz="3600" dirty="0" smtClean="0"/>
          </a:p>
          <a:p>
            <a:r>
              <a:rPr lang="de-DE" sz="4000" dirty="0" err="1" smtClean="0"/>
              <a:t>Async</a:t>
            </a:r>
            <a:r>
              <a:rPr lang="de-DE" sz="4000" dirty="0" smtClean="0"/>
              <a:t> </a:t>
            </a:r>
            <a:r>
              <a:rPr lang="de-DE" sz="4000" dirty="0" err="1" smtClean="0"/>
              <a:t>workflows</a:t>
            </a:r>
            <a:r>
              <a:rPr lang="de-DE" sz="4000" dirty="0" smtClean="0"/>
              <a:t> und Observables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Allgemeines</a:t>
            </a:r>
            <a:endParaRPr lang="de-DE" sz="7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de-DE" sz="4000" dirty="0" smtClean="0"/>
              <a:t>Kaum Folien</a:t>
            </a:r>
          </a:p>
          <a:p>
            <a:pPr lvl="0"/>
            <a:r>
              <a:rPr lang="de-DE" sz="4000" dirty="0" smtClean="0"/>
              <a:t>Viel Code</a:t>
            </a:r>
          </a:p>
          <a:p>
            <a:pPr lvl="0"/>
            <a:r>
              <a:rPr lang="de-DE" sz="4000" dirty="0" smtClean="0"/>
              <a:t>Zwischenfragen sind ausdrücklich erwünscht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Allgemeines</a:t>
            </a:r>
            <a:endParaRPr lang="de-DE" sz="6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00" y="1775193"/>
            <a:ext cx="8667750" cy="4625609"/>
          </a:xfrm>
        </p:spPr>
        <p:txBody>
          <a:bodyPr>
            <a:noAutofit/>
          </a:bodyPr>
          <a:lstStyle/>
          <a:p>
            <a:pPr lvl="0"/>
            <a:r>
              <a:rPr lang="de-DE" sz="4400" dirty="0" smtClean="0"/>
              <a:t>Keine F# Werbeveranstaltung</a:t>
            </a:r>
          </a:p>
          <a:p>
            <a:pPr lvl="1"/>
            <a:r>
              <a:rPr lang="de-DE" sz="4000" dirty="0" smtClean="0"/>
              <a:t>Funktionale Konzepte und Denkmuster</a:t>
            </a:r>
          </a:p>
          <a:p>
            <a:pPr lvl="1"/>
            <a:r>
              <a:rPr lang="de-DE" sz="4000" dirty="0" smtClean="0"/>
              <a:t>Anwendung oft in imperativen Sprachen möglich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?</a:t>
            </a:r>
            <a:endParaRPr lang="de-DE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1450" y="1775193"/>
            <a:ext cx="8801100" cy="4625609"/>
          </a:xfrm>
        </p:spPr>
        <p:txBody>
          <a:bodyPr>
            <a:normAutofit/>
          </a:bodyPr>
          <a:lstStyle/>
          <a:p>
            <a:r>
              <a:rPr lang="de-DE" sz="3600" dirty="0" smtClean="0"/>
              <a:t>Eine Funktion </a:t>
            </a:r>
            <a:r>
              <a:rPr lang="de-DE" sz="3600" i="1" dirty="0" smtClean="0"/>
              <a:t>f</a:t>
            </a:r>
            <a:r>
              <a:rPr lang="de-DE" sz="3600" dirty="0" smtClean="0"/>
              <a:t> ordnet </a:t>
            </a:r>
            <a:br>
              <a:rPr lang="de-DE" sz="3600" dirty="0" smtClean="0"/>
            </a:br>
            <a:r>
              <a:rPr lang="de-DE" sz="3600" i="1" u="sng" dirty="0" smtClean="0"/>
              <a:t>jedem</a:t>
            </a:r>
            <a:r>
              <a:rPr lang="de-DE" sz="3600" u="sng" dirty="0" smtClean="0"/>
              <a:t> Element </a:t>
            </a:r>
            <a:r>
              <a:rPr lang="de-DE" sz="3600" i="1" u="sng" dirty="0" smtClean="0"/>
              <a:t>x</a:t>
            </a:r>
            <a:r>
              <a:rPr lang="de-DE" sz="3600" u="sng" dirty="0" smtClean="0"/>
              <a:t> </a:t>
            </a:r>
            <a:r>
              <a:rPr lang="de-DE" sz="3600" dirty="0" smtClean="0"/>
              <a:t>einer </a:t>
            </a:r>
            <a:r>
              <a:rPr lang="de-DE" sz="3600" dirty="0" err="1" smtClean="0"/>
              <a:t>Definitionsmenge</a:t>
            </a:r>
            <a:r>
              <a:rPr lang="de-DE" sz="3600" dirty="0" smtClean="0"/>
              <a:t> </a:t>
            </a:r>
            <a:r>
              <a:rPr lang="de-DE" sz="3600" i="1" dirty="0" smtClean="0"/>
              <a:t>D</a:t>
            </a:r>
            <a:r>
              <a:rPr lang="de-DE" sz="3600" dirty="0" smtClean="0"/>
              <a:t> </a:t>
            </a:r>
            <a:br>
              <a:rPr lang="de-DE" sz="3600" dirty="0" smtClean="0"/>
            </a:br>
            <a:r>
              <a:rPr lang="de-DE" sz="3600" i="1" u="sng" dirty="0" smtClean="0"/>
              <a:t>genau ein</a:t>
            </a:r>
            <a:r>
              <a:rPr lang="de-DE" sz="3600" u="sng" dirty="0" smtClean="0"/>
              <a:t> Element </a:t>
            </a:r>
            <a:r>
              <a:rPr lang="de-DE" sz="3600" i="1" u="sng" dirty="0" smtClean="0"/>
              <a:t>y</a:t>
            </a:r>
            <a:r>
              <a:rPr lang="de-DE" sz="3600" dirty="0" smtClean="0"/>
              <a:t> einer Zielmenge </a:t>
            </a:r>
            <a:r>
              <a:rPr lang="de-DE" sz="3600" i="1" dirty="0" smtClean="0"/>
              <a:t>Z</a:t>
            </a:r>
            <a:r>
              <a:rPr lang="de-DE" sz="3600" dirty="0" smtClean="0"/>
              <a:t> zu.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?</a:t>
            </a:r>
            <a:endParaRPr lang="de-DE" sz="6000" dirty="0"/>
          </a:p>
        </p:txBody>
      </p:sp>
      <p:sp>
        <p:nvSpPr>
          <p:cNvPr id="4" name="Ellipse 3"/>
          <p:cNvSpPr/>
          <p:nvPr/>
        </p:nvSpPr>
        <p:spPr>
          <a:xfrm>
            <a:off x="381000" y="2667000"/>
            <a:ext cx="3124200" cy="2971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7" name="Ellipse 6"/>
          <p:cNvSpPr/>
          <p:nvPr/>
        </p:nvSpPr>
        <p:spPr>
          <a:xfrm>
            <a:off x="5105400" y="2743200"/>
            <a:ext cx="3657600" cy="2743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295400" y="4724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400800" y="46482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752600" y="3429000"/>
            <a:ext cx="51054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209800" y="4572000"/>
            <a:ext cx="495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1981200" y="3810000"/>
            <a:ext cx="48768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114800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Data</a:t>
            </a:r>
            <a:endParaRPr lang="de-DE" sz="6000" dirty="0"/>
          </a:p>
        </p:txBody>
      </p:sp>
      <p:graphicFrame>
        <p:nvGraphicFramePr>
          <p:cNvPr id="5" name="Group 1355"/>
          <p:cNvGraphicFramePr>
            <a:graphicFrameLocks/>
          </p:cNvGraphicFramePr>
          <p:nvPr/>
        </p:nvGraphicFramePr>
        <p:xfrm>
          <a:off x="215900" y="1562100"/>
          <a:ext cx="6845300" cy="5105402"/>
        </p:xfrm>
        <a:graphic>
          <a:graphicData uri="http://schemas.openxmlformats.org/drawingml/2006/table">
            <a:tbl>
              <a:tblPr/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144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50100" y="17843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f(6,8)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705350" y="4140200"/>
            <a:ext cx="355600" cy="31115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150100" y="24955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=f(6,8)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</a:t>
            </a:r>
            <a:r>
              <a:rPr lang="de-DE" sz="6000" dirty="0" smtClean="0"/>
              <a:t>Data</a:t>
            </a:r>
            <a:endParaRPr lang="de-DE" sz="6000" dirty="0"/>
          </a:p>
        </p:txBody>
      </p:sp>
      <p:sp>
        <p:nvSpPr>
          <p:cNvPr id="4" name="Ellipse 3"/>
          <p:cNvSpPr/>
          <p:nvPr/>
        </p:nvSpPr>
        <p:spPr>
          <a:xfrm>
            <a:off x="381000" y="2667000"/>
            <a:ext cx="3124200" cy="2971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7" name="Ellipse 6"/>
          <p:cNvSpPr/>
          <p:nvPr/>
        </p:nvSpPr>
        <p:spPr>
          <a:xfrm>
            <a:off x="5105400" y="2743200"/>
            <a:ext cx="3657600" cy="2743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295400" y="4724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400800" y="46482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752600" y="3429000"/>
            <a:ext cx="51054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209800" y="4572000"/>
            <a:ext cx="495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1981200" y="3810000"/>
            <a:ext cx="48768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114800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905000" y="2209800"/>
            <a:ext cx="2133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025900" y="2228850"/>
            <a:ext cx="31242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2127250" y="1606550"/>
            <a:ext cx="435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Side-</a:t>
            </a:r>
            <a:r>
              <a:rPr lang="de-DE" sz="3600" b="1" dirty="0" err="1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effect</a:t>
            </a:r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!</a:t>
            </a:r>
            <a:endParaRPr lang="de-DE" sz="5400" b="1" dirty="0">
              <a:ln w="1905"/>
              <a:gradFill>
                <a:gsLst>
                  <a:gs pos="0">
                    <a:srgbClr val="C64847">
                      <a:shade val="20000"/>
                      <a:satMod val="200000"/>
                    </a:srgbClr>
                  </a:gs>
                  <a:gs pos="78000">
                    <a:srgbClr val="C64847">
                      <a:tint val="90000"/>
                      <a:shade val="89000"/>
                      <a:satMod val="220000"/>
                    </a:srgbClr>
                  </a:gs>
                  <a:gs pos="100000">
                    <a:srgbClr val="C6484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D:\FSharpTalk\pics\Apollo_8_Lifto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162050"/>
            <a:ext cx="666750" cy="1719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5" name="Textfeld 14"/>
          <p:cNvSpPr txBox="1"/>
          <p:nvPr/>
        </p:nvSpPr>
        <p:spPr>
          <a:xfrm>
            <a:off x="3282950" y="58293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 : D -&gt; Z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Bildschirmpräsentation (4:3)</PresentationFormat>
  <Paragraphs>388</Paragraphs>
  <Slides>12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Module</vt:lpstr>
      <vt:lpstr>λ </vt:lpstr>
      <vt:lpstr>Agenda</vt:lpstr>
      <vt:lpstr>Agenda</vt:lpstr>
      <vt:lpstr>Allgemeines</vt:lpstr>
      <vt:lpstr>Allgemeines</vt:lpstr>
      <vt:lpstr>Functions = ?</vt:lpstr>
      <vt:lpstr>Functions = ?</vt:lpstr>
      <vt:lpstr>Functions = Data</vt:lpstr>
      <vt:lpstr>Functions = Data</vt:lpstr>
      <vt:lpstr>Functions = Data</vt:lpstr>
      <vt:lpstr>Demo</vt:lpstr>
      <vt:lpstr>Asynchronous I/O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2010-03-10T13:51:54Z</dcterms:modified>
</cp:coreProperties>
</file>