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74" r:id="rId2"/>
    <p:sldId id="328" r:id="rId3"/>
    <p:sldId id="378" r:id="rId4"/>
    <p:sldId id="387" r:id="rId5"/>
    <p:sldId id="333" r:id="rId6"/>
    <p:sldId id="334" r:id="rId7"/>
    <p:sldId id="330" r:id="rId8"/>
    <p:sldId id="329" r:id="rId9"/>
    <p:sldId id="386" r:id="rId10"/>
    <p:sldId id="377" r:id="rId11"/>
    <p:sldId id="367" r:id="rId12"/>
    <p:sldId id="411" r:id="rId13"/>
    <p:sldId id="412" r:id="rId14"/>
    <p:sldId id="413" r:id="rId15"/>
    <p:sldId id="388" r:id="rId16"/>
    <p:sldId id="342" r:id="rId17"/>
    <p:sldId id="343" r:id="rId18"/>
    <p:sldId id="347" r:id="rId19"/>
    <p:sldId id="344" r:id="rId20"/>
    <p:sldId id="346" r:id="rId21"/>
    <p:sldId id="348" r:id="rId22"/>
    <p:sldId id="353" r:id="rId23"/>
    <p:sldId id="352" r:id="rId24"/>
    <p:sldId id="394" r:id="rId25"/>
    <p:sldId id="405" r:id="rId26"/>
    <p:sldId id="404" r:id="rId27"/>
    <p:sldId id="403" r:id="rId28"/>
    <p:sldId id="402" r:id="rId29"/>
    <p:sldId id="401" r:id="rId30"/>
    <p:sldId id="400" r:id="rId31"/>
    <p:sldId id="399" r:id="rId32"/>
    <p:sldId id="398" r:id="rId33"/>
    <p:sldId id="397" r:id="rId34"/>
    <p:sldId id="396" r:id="rId35"/>
    <p:sldId id="395" r:id="rId36"/>
    <p:sldId id="393" r:id="rId37"/>
    <p:sldId id="389" r:id="rId38"/>
    <p:sldId id="392" r:id="rId39"/>
    <p:sldId id="391" r:id="rId40"/>
    <p:sldId id="390" r:id="rId41"/>
    <p:sldId id="384" r:id="rId42"/>
    <p:sldId id="410" r:id="rId43"/>
    <p:sldId id="385" r:id="rId44"/>
    <p:sldId id="408" r:id="rId45"/>
    <p:sldId id="409" r:id="rId46"/>
    <p:sldId id="369" r:id="rId47"/>
    <p:sldId id="38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624" y="-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20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22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3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hygitisbetterthanx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hygitisbetterthanx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ygitisbetterthanx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kitracey.com/2010/09/version-control-that-doesnt-suck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ygitisbetterthanx.com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online-usergroup.de/termine.20110131.ashx" TargetMode="External"/><Relationship Id="rId4" Type="http://schemas.openxmlformats.org/officeDocument/2006/relationships/hyperlink" Target="http://nvie.com/posts/a-successful-git-branching-model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140" y="108874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Jeder</a:t>
            </a:r>
            <a:r>
              <a:rPr lang="en-US" sz="4000" dirty="0"/>
              <a:t> </a:t>
            </a:r>
            <a:r>
              <a:rPr lang="en-US" sz="4000" dirty="0" err="1" smtClean="0"/>
              <a:t>Entwickler</a:t>
            </a:r>
            <a:r>
              <a:rPr lang="en-US" sz="4000" dirty="0" smtClean="0"/>
              <a:t> hat </a:t>
            </a:r>
            <a:r>
              <a:rPr lang="en-US" sz="4000" dirty="0" err="1"/>
              <a:t>sein</a:t>
            </a:r>
            <a:r>
              <a:rPr lang="en-US" sz="4000" dirty="0"/>
              <a:t> </a:t>
            </a:r>
            <a:r>
              <a:rPr lang="en-US" sz="4000" dirty="0" err="1"/>
              <a:t>eigenes</a:t>
            </a:r>
            <a:r>
              <a:rPr lang="en-US" sz="4000" dirty="0"/>
              <a:t> Repository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Versionskontrolle</a:t>
            </a:r>
            <a:r>
              <a:rPr lang="en-US" sz="4000" dirty="0" smtClean="0"/>
              <a:t> </a:t>
            </a:r>
            <a:r>
              <a:rPr lang="en-US" sz="4000" dirty="0" err="1"/>
              <a:t>auch</a:t>
            </a:r>
            <a:r>
              <a:rPr lang="en-US" sz="4000" dirty="0"/>
              <a:t> offline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Server by </a:t>
            </a:r>
            <a:r>
              <a:rPr lang="en-US" sz="4000" dirty="0" smtClean="0"/>
              <a:t>Convention</a:t>
            </a:r>
          </a:p>
          <a:p>
            <a:pPr>
              <a:lnSpc>
                <a:spcPct val="90000"/>
              </a:lnSpc>
            </a:pPr>
            <a:r>
              <a:rPr lang="en-US" sz="4000" dirty="0" smtClean="0"/>
              <a:t>Backups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smtClean="0"/>
              <a:t>trivial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Kein</a:t>
            </a:r>
            <a:r>
              <a:rPr lang="en-US" sz="4000" dirty="0" smtClean="0"/>
              <a:t> “</a:t>
            </a:r>
            <a:r>
              <a:rPr lang="en-US" sz="4000" dirty="0"/>
              <a:t>s</a:t>
            </a:r>
            <a:r>
              <a:rPr lang="en-US" sz="4000" dirty="0" smtClean="0"/>
              <a:t>ingle point of failure”</a:t>
            </a:r>
          </a:p>
          <a:p>
            <a:r>
              <a:rPr lang="en-US" sz="4000" dirty="0" err="1" smtClean="0"/>
              <a:t>Weitere</a:t>
            </a:r>
            <a:r>
              <a:rPr lang="en-US" sz="4000" dirty="0" smtClean="0"/>
              <a:t> </a:t>
            </a:r>
            <a:r>
              <a:rPr lang="en-US" sz="4000" dirty="0" err="1"/>
              <a:t>Beispiele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Mercurial, </a:t>
            </a:r>
            <a:r>
              <a:rPr lang="en-US" sz="3600" dirty="0" err="1" smtClean="0"/>
              <a:t>BitKeeper</a:t>
            </a:r>
            <a:r>
              <a:rPr lang="en-US" sz="3600" dirty="0" smtClean="0"/>
              <a:t>, </a:t>
            </a:r>
            <a:r>
              <a:rPr lang="en-US" sz="3600" dirty="0" err="1" smtClean="0"/>
              <a:t>Darcs</a:t>
            </a:r>
            <a:r>
              <a:rPr lang="en-US" sz="3600" dirty="0" smtClean="0"/>
              <a:t>, Bazaar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87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/>
              <a:t>Subversion-Style </a:t>
            </a:r>
            <a:r>
              <a:rPr lang="de-DE" b="0" dirty="0" smtClean="0"/>
              <a:t>Workflow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61510" y="6264315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http://whygitisbetterthanx.com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843935"/>
            <a:ext cx="4497062" cy="2264785"/>
          </a:xfrm>
        </p:spPr>
      </p:pic>
    </p:spTree>
    <p:extLst>
      <p:ext uri="{BB962C8B-B14F-4D97-AF65-F5344CB8AC3E}">
        <p14:creationId xmlns:p14="http://schemas.microsoft.com/office/powerpoint/2010/main" val="39910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/>
              <a:t>Integration Manager </a:t>
            </a:r>
            <a:r>
              <a:rPr lang="de-DE" b="0" dirty="0" smtClean="0"/>
              <a:t>Workflow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1510" y="6264315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http://whygitisbetterthanx.com</a:t>
            </a:r>
            <a:endParaRPr lang="de-DE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881896"/>
            <a:ext cx="5985665" cy="2411915"/>
          </a:xfrm>
        </p:spPr>
      </p:pic>
    </p:spTree>
    <p:extLst>
      <p:ext uri="{BB962C8B-B14F-4D97-AF65-F5344CB8AC3E}">
        <p14:creationId xmlns:p14="http://schemas.microsoft.com/office/powerpoint/2010/main" val="4542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0" dirty="0" err="1"/>
              <a:t>Dictator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Lieutenants </a:t>
            </a:r>
            <a:r>
              <a:rPr lang="de-DE" b="0" dirty="0" smtClean="0"/>
              <a:t>Workflow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2280011"/>
            <a:ext cx="6750750" cy="3639639"/>
          </a:xfrm>
        </p:spPr>
      </p:pic>
      <p:sp>
        <p:nvSpPr>
          <p:cNvPr id="8" name="Rechteck 7"/>
          <p:cNvSpPr/>
          <p:nvPr/>
        </p:nvSpPr>
        <p:spPr>
          <a:xfrm>
            <a:off x="161510" y="6264315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http://whygitisbetterthanx.com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5" y="1847985"/>
            <a:ext cx="5100355" cy="3876270"/>
          </a:xfrm>
        </p:spPr>
      </p:pic>
      <p:sp>
        <p:nvSpPr>
          <p:cNvPr id="5" name="Rechteck 4"/>
          <p:cNvSpPr/>
          <p:nvPr/>
        </p:nvSpPr>
        <p:spPr>
          <a:xfrm>
            <a:off x="296525" y="631861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http://www.mikitracey.com/2010/09/version-control-that-doesnt-suck/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8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Objektmodell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Blogs, </a:t>
            </a:r>
            <a:r>
              <a:rPr lang="en-US" dirty="0"/>
              <a:t>V</a:t>
            </a:r>
            <a:r>
              <a:rPr lang="en-US" dirty="0" smtClean="0"/>
              <a:t>ideos, </a:t>
            </a:r>
            <a:r>
              <a:rPr lang="en-US" dirty="0" err="1" smtClean="0"/>
              <a:t>Bücher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/>
              <a:t>f</a:t>
            </a:r>
            <a:r>
              <a:rPr lang="en-US" sz="2000" dirty="0" err="1" smtClean="0"/>
              <a:t>inden</a:t>
            </a:r>
            <a:r>
              <a:rPr lang="en-US" sz="2000" dirty="0" smtClean="0"/>
              <a:t> in </a:t>
            </a:r>
            <a:r>
              <a:rPr lang="en-US" sz="2000" dirty="0"/>
              <a:t>.</a:t>
            </a:r>
            <a:r>
              <a:rPr lang="en-US" sz="2000" dirty="0" err="1"/>
              <a:t>git</a:t>
            </a:r>
            <a:r>
              <a:rPr lang="en-US" sz="20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Indiziert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Trees </a:t>
            </a:r>
            <a:r>
              <a:rPr lang="en-US" sz="24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pro Commit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Enthält</a:t>
            </a:r>
            <a:r>
              <a:rPr lang="en-US" sz="2000" dirty="0" smtClean="0"/>
              <a:t> Hash von </a:t>
            </a:r>
            <a:r>
              <a:rPr lang="en-US" sz="2000" dirty="0"/>
              <a:t>P</a:t>
            </a:r>
            <a:r>
              <a:rPr lang="en-US" sz="2000" dirty="0" smtClean="0"/>
              <a:t>arent, </a:t>
            </a:r>
            <a:r>
              <a:rPr lang="en-US" sz="2000" dirty="0" err="1" smtClean="0"/>
              <a:t>Autor</a:t>
            </a:r>
            <a:r>
              <a:rPr lang="en-US" sz="2000" dirty="0"/>
              <a:t>, </a:t>
            </a:r>
            <a:r>
              <a:rPr lang="en-US" sz="2000" dirty="0" err="1" smtClean="0"/>
              <a:t>Zeit</a:t>
            </a:r>
            <a:r>
              <a:rPr lang="en-US" sz="2000" dirty="0" smtClean="0"/>
              <a:t> und Hash des </a:t>
            </a:r>
            <a:r>
              <a:rPr lang="en-US" sz="2000" dirty="0" err="1" smtClean="0"/>
              <a:t>Verzeichnisses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Tags</a:t>
            </a:r>
          </a:p>
          <a:p>
            <a:pPr>
              <a:lnSpc>
                <a:spcPct val="90000"/>
              </a:lnSpc>
            </a:pPr>
            <a:r>
              <a:rPr lang="en-US" dirty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Speichert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r>
              <a:rPr lang="en-US" sz="2400" dirty="0"/>
              <a:t> </a:t>
            </a:r>
            <a:r>
              <a:rPr lang="en-US" sz="2400" dirty="0" err="1"/>
              <a:t>über</a:t>
            </a:r>
            <a:r>
              <a:rPr lang="en-US" sz="2400" dirty="0"/>
              <a:t> die </a:t>
            </a:r>
            <a:r>
              <a:rPr lang="en-US" sz="2400" dirty="0" err="1"/>
              <a:t>aktuelle</a:t>
            </a:r>
            <a:r>
              <a:rPr lang="en-US" sz="2400" dirty="0"/>
              <a:t> </a:t>
            </a:r>
            <a:r>
              <a:rPr lang="en-US" sz="2400" dirty="0" err="1"/>
              <a:t>Arbeitskopie</a:t>
            </a:r>
            <a:r>
              <a:rPr lang="en-US" sz="2400" dirty="0"/>
              <a:t> und </a:t>
            </a:r>
            <a:r>
              <a:rPr lang="en-US" sz="2400" dirty="0" err="1"/>
              <a:t>deren</a:t>
            </a:r>
            <a:r>
              <a:rPr lang="en-US" sz="2400" dirty="0"/>
              <a:t> </a:t>
            </a:r>
            <a:r>
              <a:rPr lang="en-US" sz="2400" dirty="0" err="1" smtClean="0"/>
              <a:t>Änderungen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Warum machen wir Versionskontrolle?</a:t>
            </a:r>
          </a:p>
          <a:p>
            <a:r>
              <a:rPr lang="de-DE" sz="3600" dirty="0" smtClean="0"/>
              <a:t>Probleme mit 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  <a:p>
            <a:r>
              <a:rPr lang="de-DE" sz="3600" dirty="0" smtClean="0"/>
              <a:t>Praxisteil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</a:t>
            </a:r>
            <a:r>
              <a:rPr lang="en-US" sz="2800" i="1" dirty="0">
                <a:latin typeface="Courier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clone [</a:t>
            </a:r>
            <a:r>
              <a:rPr lang="en-US" sz="2800" i="1" dirty="0" err="1" smtClean="0">
                <a:latin typeface="Courier"/>
              </a:rPr>
              <a:t>url</a:t>
            </a:r>
            <a:r>
              <a:rPr lang="en-US" sz="2800" i="1" dirty="0" smtClean="0">
                <a:latin typeface="Courier"/>
              </a:rPr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(“Staging”)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commit -m ‘Second commit</a:t>
            </a:r>
            <a:r>
              <a:rPr lang="en-US" sz="2400" i="1" dirty="0" smtClean="0">
                <a:latin typeface="Courier" pitchFamily="-32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log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i="1" dirty="0" err="1" smtClean="0">
                <a:latin typeface="Courier" pitchFamily="-32" charset="0"/>
              </a:rPr>
              <a:t>git</a:t>
            </a:r>
            <a:r>
              <a:rPr lang="en-US" sz="3600" i="1" dirty="0" smtClean="0">
                <a:latin typeface="Courier" pitchFamily="-32" charset="0"/>
              </a:rPr>
              <a:t> </a:t>
            </a:r>
            <a:r>
              <a:rPr lang="en-US" sz="3600" i="1" dirty="0">
                <a:latin typeface="Courier" pitchFamily="-32" charset="0"/>
              </a:rPr>
              <a:t>checkout -b branch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branch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Auflisten</a:t>
            </a:r>
            <a:r>
              <a:rPr lang="en-US" sz="3200" dirty="0"/>
              <a:t> </a:t>
            </a:r>
            <a:r>
              <a:rPr lang="en-US" sz="3200" dirty="0" err="1"/>
              <a:t>aller</a:t>
            </a:r>
            <a:r>
              <a:rPr lang="en-US" sz="3200" dirty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/>
              <a:t>Änderungen</a:t>
            </a:r>
            <a:r>
              <a:rPr lang="en-US" sz="3600" dirty="0"/>
              <a:t> </a:t>
            </a:r>
            <a:r>
              <a:rPr lang="en-US" sz="3600" dirty="0" err="1"/>
              <a:t>können</a:t>
            </a:r>
            <a:r>
              <a:rPr lang="en-US" sz="3600" dirty="0"/>
              <a:t> in </a:t>
            </a:r>
            <a:r>
              <a:rPr lang="en-US" sz="3600" dirty="0" err="1"/>
              <a:t>andere</a:t>
            </a:r>
            <a:r>
              <a:rPr lang="en-US" sz="3600" dirty="0"/>
              <a:t> Branches </a:t>
            </a:r>
            <a:r>
              <a:rPr lang="en-US" sz="3600" dirty="0" err="1"/>
              <a:t>übernommen</a:t>
            </a:r>
            <a:r>
              <a:rPr lang="en-US" sz="3600" dirty="0"/>
              <a:t> </a:t>
            </a:r>
            <a:r>
              <a:rPr lang="en-US" sz="3600" dirty="0" err="1"/>
              <a:t>werden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</a:p>
          <a:p>
            <a:pPr lvl="1">
              <a:lnSpc>
                <a:spcPct val="90000"/>
              </a:lnSpc>
            </a:pPr>
            <a:r>
              <a:rPr lang="en-US" sz="3200" dirty="0" err="1" smtClean="0"/>
              <a:t>git</a:t>
            </a:r>
            <a:r>
              <a:rPr lang="en-US" sz="3200" dirty="0" smtClean="0"/>
              <a:t> rebase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commit 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41156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44191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48267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5" idx="0"/>
          </p:cNvCxnSpPr>
          <p:nvPr/>
        </p:nvCxnSpPr>
        <p:spPr>
          <a:xfrm>
            <a:off x="6603210" y="5130165"/>
            <a:ext cx="0" cy="43212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“B“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326055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3564015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“C“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45026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480610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518419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4" idx="7"/>
          </p:cNvCxnSpPr>
          <p:nvPr/>
        </p:nvCxnSpPr>
        <p:spPr>
          <a:xfrm flipH="1">
            <a:off x="7322960" y="5487654"/>
            <a:ext cx="453229" cy="8129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F4711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27204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30239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34020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7" idx="0"/>
          </p:cNvCxnSpPr>
          <p:nvPr/>
        </p:nvCxnSpPr>
        <p:spPr>
          <a:xfrm>
            <a:off x="7776189" y="3705504"/>
            <a:ext cx="191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“D“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Versionskontrolle?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Verwaltung und Historie eines Projekts</a:t>
            </a:r>
          </a:p>
          <a:p>
            <a:pPr lvl="1"/>
            <a:r>
              <a:rPr lang="de-DE" sz="3200" dirty="0" smtClean="0"/>
              <a:t>Was </a:t>
            </a:r>
            <a:r>
              <a:rPr lang="de-DE" sz="3200" dirty="0"/>
              <a:t>wurde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Warum </a:t>
            </a:r>
            <a:r>
              <a:rPr lang="de-DE" sz="3200" dirty="0"/>
              <a:t>wurde die Änderung gemacht</a:t>
            </a:r>
            <a:r>
              <a:rPr lang="de-DE" sz="3200" dirty="0" smtClean="0"/>
              <a:t>?</a:t>
            </a:r>
          </a:p>
          <a:p>
            <a:pPr lvl="1"/>
            <a:r>
              <a:rPr lang="de-DE" sz="3200" dirty="0"/>
              <a:t>Wer hat was geändert</a:t>
            </a:r>
            <a:r>
              <a:rPr lang="de-DE" sz="3200" dirty="0" smtClean="0"/>
              <a:t>?</a:t>
            </a:r>
            <a:endParaRPr lang="de-DE" sz="3200" dirty="0"/>
          </a:p>
          <a:p>
            <a:pPr lvl="1"/>
            <a:r>
              <a:rPr lang="de-DE" sz="3200" dirty="0" smtClean="0"/>
              <a:t>Wann </a:t>
            </a:r>
            <a:r>
              <a:rPr lang="de-DE" sz="3200" dirty="0"/>
              <a:t>wurde die Änderung </a:t>
            </a:r>
            <a:r>
              <a:rPr lang="de-DE" sz="3200" dirty="0" smtClean="0"/>
              <a:t>vorgenommen?</a:t>
            </a:r>
            <a:endParaRPr lang="de-DE" sz="3200" dirty="0"/>
          </a:p>
          <a:p>
            <a:pPr lvl="1"/>
            <a:r>
              <a:rPr lang="de-DE" sz="3200" dirty="0" smtClean="0"/>
              <a:t>Kontrolliertes Rückgängigmachen von Änderungen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01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“E“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tag F0.1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339237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369583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25018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155364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“F“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6" y="178186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89" y="2085324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7" y="5152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90" y="818710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“G“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6" y="511969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9" y="815428"/>
            <a:ext cx="1" cy="41990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6555" y="511969"/>
            <a:ext cx="499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Feature ist fertig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Bug wurde </a:t>
            </a:r>
            <a:r>
              <a:rPr lang="de-DE" sz="3200" dirty="0" err="1" smtClean="0"/>
              <a:t>gefixed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… Zeit zu </a:t>
            </a:r>
            <a:r>
              <a:rPr lang="de-DE" sz="3200" dirty="0" err="1" smtClean="0"/>
              <a:t>Mergen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217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871682" y="5189982"/>
            <a:ext cx="945105" cy="303459"/>
          </a:xfrm>
          <a:prstGeom prst="snip2Same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8344233" y="5493441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17513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1"/>
          </p:cNvCxnSpPr>
          <p:nvPr/>
        </p:nvCxnSpPr>
        <p:spPr>
          <a:xfrm>
            <a:off x="5449598" y="2120972"/>
            <a:ext cx="1000877" cy="4442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5018" y="880555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reset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hard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fix)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988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2"/>
          </p:cNvCxnSpPr>
          <p:nvPr/>
        </p:nvCxnSpPr>
        <p:spPr>
          <a:xfrm>
            <a:off x="5449598" y="2202289"/>
            <a:ext cx="937612" cy="51565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468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508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–d F4711</a:t>
            </a:r>
          </a:p>
          <a:p>
            <a:r>
              <a:rPr lang="de-DE" sz="2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–d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fetch</a:t>
            </a:r>
            <a:r>
              <a:rPr lang="de-DE" sz="4400" dirty="0" smtClean="0"/>
              <a:t> [remote]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pull [remote] [</a:t>
            </a:r>
            <a:r>
              <a:rPr lang="de-DE" sz="4400" dirty="0" err="1" smtClean="0"/>
              <a:t>branch</a:t>
            </a:r>
            <a:r>
              <a:rPr lang="de-DE" sz="4400" dirty="0" smtClean="0"/>
              <a:t>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push</a:t>
            </a:r>
            <a:r>
              <a:rPr lang="de-DE" sz="4400" dirty="0"/>
              <a:t> [remote] [</a:t>
            </a:r>
            <a:r>
              <a:rPr lang="de-DE" sz="4400" dirty="0" err="1"/>
              <a:t>branch</a:t>
            </a:r>
            <a:r>
              <a:rPr lang="de-DE" sz="4400" dirty="0" smtClean="0"/>
              <a:t>]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1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vs. Remote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4" y="1628800"/>
            <a:ext cx="5883592" cy="4625975"/>
          </a:xfrm>
        </p:spPr>
      </p:pic>
      <p:sp>
        <p:nvSpPr>
          <p:cNvPr id="3" name="Rechteck 2"/>
          <p:cNvSpPr/>
          <p:nvPr/>
        </p:nvSpPr>
        <p:spPr>
          <a:xfrm>
            <a:off x="206514" y="6318612"/>
            <a:ext cx="679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whygitisbetterthanx.com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0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Rewriting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commit</a:t>
            </a:r>
            <a:r>
              <a:rPr lang="de-DE" sz="4400" dirty="0" smtClean="0"/>
              <a:t> --</a:t>
            </a:r>
            <a:r>
              <a:rPr lang="de-DE" sz="4400" dirty="0" err="1" smtClean="0"/>
              <a:t>amend</a:t>
            </a:r>
            <a:endParaRPr lang="de-DE" sz="4400" dirty="0" smtClean="0"/>
          </a:p>
          <a:p>
            <a:r>
              <a:rPr lang="de-DE" sz="4400" dirty="0" err="1"/>
              <a:t>g</a:t>
            </a:r>
            <a:r>
              <a:rPr lang="de-DE" sz="4400" dirty="0" err="1" smtClean="0"/>
              <a:t>it</a:t>
            </a:r>
            <a:r>
              <a:rPr lang="de-DE" sz="4400" dirty="0" smtClean="0"/>
              <a:t> </a:t>
            </a:r>
            <a:r>
              <a:rPr lang="de-DE" sz="4400" dirty="0" err="1" smtClean="0"/>
              <a:t>rebase</a:t>
            </a:r>
            <a:endParaRPr lang="de-DE" sz="4400" dirty="0" smtClean="0"/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rebase</a:t>
            </a:r>
            <a:r>
              <a:rPr lang="de-DE" sz="4400" dirty="0" smtClean="0"/>
              <a:t> --</a:t>
            </a:r>
            <a:r>
              <a:rPr lang="de-DE" sz="4400" dirty="0" err="1" smtClean="0"/>
              <a:t>interactive</a:t>
            </a:r>
            <a:r>
              <a:rPr lang="de-DE" sz="4400" dirty="0" smtClean="0"/>
              <a:t> head~3</a:t>
            </a:r>
          </a:p>
        </p:txBody>
      </p:sp>
    </p:spTree>
    <p:extLst>
      <p:ext uri="{BB962C8B-B14F-4D97-AF65-F5344CB8AC3E}">
        <p14:creationId xmlns:p14="http://schemas.microsoft.com/office/powerpoint/2010/main" val="85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86535" y="323655"/>
            <a:ext cx="418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Rückblick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2468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7393838" y="306962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7393838" y="21964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394028" y="550570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393838" y="458755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393838" y="385209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7393838" y="127811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609838" y="4284095"/>
            <a:ext cx="0" cy="3034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609838" y="5019554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5937704"/>
            <a:ext cx="287068" cy="36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9" idx="0"/>
          </p:cNvCxnSpPr>
          <p:nvPr/>
        </p:nvCxnSpPr>
        <p:spPr>
          <a:xfrm>
            <a:off x="7609838" y="3501620"/>
            <a:ext cx="0" cy="350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7609838" y="2628475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7609838" y="1710115"/>
            <a:ext cx="0" cy="48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137283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137285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7609836" y="89714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7609836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177883" y="4651823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825838" y="4803553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8037385" y="31705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7"/>
          </p:cNvCxnSpPr>
          <p:nvPr/>
        </p:nvCxnSpPr>
        <p:spPr>
          <a:xfrm flipH="1">
            <a:off x="7762573" y="3474005"/>
            <a:ext cx="747365" cy="441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rebase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69860" y="30689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60380" y="21688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560380" y="1273695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697" y="143635"/>
            <a:ext cx="4267523" cy="56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16505" y="5932890"/>
            <a:ext cx="656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http://online-usergroup.de/termine.20110131.ashx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nicht gesagt wurde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Signierte </a:t>
            </a:r>
            <a:r>
              <a:rPr lang="de-DE" dirty="0"/>
              <a:t>Tags</a:t>
            </a:r>
          </a:p>
          <a:p>
            <a:r>
              <a:rPr lang="de-DE" dirty="0" smtClean="0"/>
              <a:t>Eigene </a:t>
            </a:r>
            <a:r>
              <a:rPr lang="de-DE" dirty="0" err="1"/>
              <a:t>merge</a:t>
            </a:r>
            <a:r>
              <a:rPr lang="de-DE" dirty="0"/>
              <a:t> und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 smtClean="0"/>
              <a:t>Engines</a:t>
            </a:r>
            <a:endParaRPr lang="de-DE" dirty="0" smtClean="0"/>
          </a:p>
          <a:p>
            <a:r>
              <a:rPr lang="de-DE" dirty="0" err="1" smtClean="0"/>
              <a:t>Grep</a:t>
            </a:r>
            <a:r>
              <a:rPr lang="de-DE" dirty="0" smtClean="0"/>
              <a:t> in </a:t>
            </a:r>
            <a:r>
              <a:rPr lang="de-DE" dirty="0" err="1" smtClean="0"/>
              <a:t>History</a:t>
            </a:r>
            <a:endParaRPr lang="de-DE" dirty="0"/>
          </a:p>
          <a:p>
            <a:r>
              <a:rPr lang="de-DE" dirty="0" smtClean="0"/>
              <a:t>Bugs </a:t>
            </a:r>
            <a:r>
              <a:rPr lang="de-DE" dirty="0"/>
              <a:t>mit “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bisect</a:t>
            </a:r>
            <a:r>
              <a:rPr lang="de-DE" dirty="0"/>
              <a:t>” halbautomatisch </a:t>
            </a:r>
            <a:r>
              <a:rPr lang="de-DE" dirty="0" err="1"/>
              <a:t>ﬁnden</a:t>
            </a:r>
            <a:endParaRPr lang="de-DE" dirty="0"/>
          </a:p>
          <a:p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/>
              <a:t>mit “</a:t>
            </a:r>
            <a:r>
              <a:rPr lang="de-DE" dirty="0" err="1"/>
              <a:t>revlog</a:t>
            </a:r>
            <a:r>
              <a:rPr lang="de-DE" dirty="0" smtClean="0"/>
              <a:t>”</a:t>
            </a:r>
          </a:p>
          <a:p>
            <a:r>
              <a:rPr lang="de-DE" dirty="0" err="1" smtClean="0"/>
              <a:t>Blame</a:t>
            </a:r>
            <a:endParaRPr lang="de-DE" dirty="0"/>
          </a:p>
          <a:p>
            <a:r>
              <a:rPr lang="de-DE" dirty="0" err="1" smtClean="0"/>
              <a:t>gitk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gitweb</a:t>
            </a:r>
            <a:endParaRPr lang="de-DE" dirty="0" smtClean="0"/>
          </a:p>
          <a:p>
            <a:r>
              <a:rPr lang="de-DE" dirty="0" err="1" smtClean="0"/>
              <a:t>git-svn</a:t>
            </a:r>
            <a:endParaRPr lang="de-DE" dirty="0"/>
          </a:p>
          <a:p>
            <a:r>
              <a:rPr lang="de-DE" dirty="0" smtClean="0"/>
              <a:t>... </a:t>
            </a:r>
            <a:r>
              <a:rPr lang="de-DE" dirty="0"/>
              <a:t>viele andere Features</a:t>
            </a:r>
          </a:p>
        </p:txBody>
      </p:sp>
    </p:spTree>
    <p:extLst>
      <p:ext uri="{BB962C8B-B14F-4D97-AF65-F5344CB8AC3E}">
        <p14:creationId xmlns:p14="http://schemas.microsoft.com/office/powerpoint/2010/main" val="33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möglicherweise nicht zu jedem Zeitpunkt möglich</a:t>
            </a:r>
          </a:p>
          <a:p>
            <a:pPr lvl="1"/>
            <a:r>
              <a:rPr lang="de-DE" sz="3200" dirty="0" smtClean="0"/>
              <a:t>Aber: Eher Workflow-Problem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err="1" smtClean="0"/>
              <a:t>Commits</a:t>
            </a:r>
            <a:r>
              <a:rPr lang="de-DE" sz="4000" dirty="0" smtClean="0"/>
              <a:t> kommen nicht in jedem Fall so raus wie </a:t>
            </a:r>
            <a:r>
              <a:rPr lang="de-DE" sz="4000" dirty="0"/>
              <a:t>eingecheckt (VSS)</a:t>
            </a:r>
            <a:endParaRPr lang="de-DE" sz="4000" dirty="0" smtClean="0"/>
          </a:p>
          <a:p>
            <a:pPr lvl="1"/>
            <a:r>
              <a:rPr lang="de-DE" sz="3600" dirty="0" smtClean="0"/>
              <a:t>„</a:t>
            </a:r>
            <a:r>
              <a:rPr lang="de-DE" sz="3600" dirty="0" err="1" smtClean="0"/>
              <a:t>Destroy</a:t>
            </a:r>
            <a:r>
              <a:rPr lang="de-DE" sz="3600" dirty="0" smtClean="0"/>
              <a:t> </a:t>
            </a:r>
            <a:r>
              <a:rPr lang="de-DE" sz="3600" dirty="0" err="1" smtClean="0"/>
              <a:t>permanently</a:t>
            </a:r>
            <a:r>
              <a:rPr lang="de-DE" sz="3600" dirty="0" smtClean="0"/>
              <a:t>“ </a:t>
            </a:r>
            <a:r>
              <a:rPr lang="de-DE" sz="3600" dirty="0" smtClean="0">
                <a:sym typeface="Wingdings" pitchFamily="2" charset="2"/>
              </a:rPr>
              <a:t>Beeinflusst alle Labels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Commit-Messages (und </a:t>
            </a:r>
            <a:r>
              <a:rPr lang="de-DE" sz="3600" dirty="0" err="1" smtClean="0">
                <a:sym typeface="Wingdings" pitchFamily="2" charset="2"/>
              </a:rPr>
              <a:t>Commits</a:t>
            </a:r>
            <a:r>
              <a:rPr lang="de-DE" sz="3600" dirty="0" smtClean="0">
                <a:sym typeface="Wingdings" pitchFamily="2" charset="2"/>
              </a:rPr>
              <a:t>) können 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korrupte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„</a:t>
            </a:r>
            <a:r>
              <a:rPr lang="de-DE" sz="3600" dirty="0" err="1" smtClean="0"/>
              <a:t>single</a:t>
            </a:r>
            <a:r>
              <a:rPr lang="de-DE" sz="3600" dirty="0" smtClean="0"/>
              <a:t> </a:t>
            </a:r>
            <a:r>
              <a:rPr lang="de-DE" sz="3600" dirty="0" err="1" smtClean="0"/>
              <a:t>point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failure</a:t>
            </a:r>
            <a:r>
              <a:rPr lang="de-DE" sz="3600" dirty="0" smtClean="0"/>
              <a:t>“</a:t>
            </a:r>
            <a:endParaRPr lang="de-D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509" y="2399400"/>
            <a:ext cx="886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200" dirty="0"/>
              <a:t>“And then realize that nothing is perfect. </a:t>
            </a:r>
            <a:r>
              <a:rPr lang="en-US" sz="3200" dirty="0" err="1"/>
              <a:t>Git</a:t>
            </a:r>
            <a:r>
              <a:rPr lang="en-US" sz="3200" dirty="0"/>
              <a:t> is just *closer* to perfect than any other SCM out there.”</a:t>
            </a:r>
          </a:p>
          <a:p>
            <a:pPr marL="11887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Linus </a:t>
            </a:r>
            <a:r>
              <a:rPr lang="en-US" sz="3200" dirty="0"/>
              <a:t>Torvalds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51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1124</Words>
  <Application>Microsoft Office PowerPoint</Application>
  <PresentationFormat>Bildschirmpräsentation (4:3)</PresentationFormat>
  <Paragraphs>432</Paragraphs>
  <Slides>47</Slides>
  <Notes>47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Module</vt:lpstr>
      <vt:lpstr>PowerPoint-Präsentation</vt:lpstr>
      <vt:lpstr>Agenda</vt:lpstr>
      <vt:lpstr>Warum Versionskontrolle?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PowerPoint-Präsentation</vt:lpstr>
      <vt:lpstr>Distributed Version Control</vt:lpstr>
      <vt:lpstr>DVCS</vt:lpstr>
      <vt:lpstr>Subversion-Style Workflow</vt:lpstr>
      <vt:lpstr>Integration Manager Workflow</vt:lpstr>
      <vt:lpstr>Dictator and Lieutenants Workflow</vt:lpstr>
      <vt:lpstr>DVCS</vt:lpstr>
      <vt:lpstr>Git Advantages</vt:lpstr>
      <vt:lpstr>Some GIT Disadvantages</vt:lpstr>
      <vt:lpstr>Key Git Files/Directories</vt:lpstr>
      <vt:lpstr>Git Architecture (.git-Folder)</vt:lpstr>
      <vt:lpstr>Our First Git Repository</vt:lpstr>
      <vt:lpstr>Working With Git</vt:lpstr>
      <vt:lpstr>Branching &amp; Merging</vt:lpstr>
      <vt:lpstr>Git and Tagging</vt:lpstr>
      <vt:lpstr>Arbeiten mit Branches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Collaboration</vt:lpstr>
      <vt:lpstr>Local vs. Remote</vt:lpstr>
      <vt:lpstr>Rewriting history</vt:lpstr>
      <vt:lpstr>PowerPoint-Präsentation</vt:lpstr>
      <vt:lpstr>PowerPoint-Präsentation</vt:lpstr>
      <vt:lpstr>PowerPoint-Präsentation</vt:lpstr>
      <vt:lpstr>Was nicht gesagt wurde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2011-02-02T16:17:13Z</dcterms:modified>
</cp:coreProperties>
</file>