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74" r:id="rId2"/>
    <p:sldId id="328" r:id="rId3"/>
    <p:sldId id="375" r:id="rId4"/>
    <p:sldId id="333" r:id="rId5"/>
    <p:sldId id="334" r:id="rId6"/>
    <p:sldId id="330" r:id="rId7"/>
    <p:sldId id="329" r:id="rId8"/>
    <p:sldId id="376" r:id="rId9"/>
    <p:sldId id="341" r:id="rId10"/>
    <p:sldId id="367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2" r:id="rId21"/>
    <p:sldId id="353" r:id="rId22"/>
    <p:sldId id="354" r:id="rId23"/>
    <p:sldId id="370" r:id="rId24"/>
    <p:sldId id="371" r:id="rId25"/>
    <p:sldId id="372" r:id="rId26"/>
    <p:sldId id="373" r:id="rId27"/>
    <p:sldId id="369" r:id="rId28"/>
    <p:sldId id="360" r:id="rId29"/>
    <p:sldId id="36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1/28/2011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A771-F69D-484A-AE83-D863EECAE19A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C77F-ACED-4C71-876B-89291E9A3A9F}" type="slidenum">
              <a:rPr lang="en-US"/>
              <a:pPr/>
              <a:t>18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50CF2-1FC3-42E0-8319-0A8855B7D176}" type="slidenum">
              <a:rPr lang="en-US"/>
              <a:pPr/>
              <a:t>19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21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A1A36-8B2A-4020-BEB2-CBC585932E30}" type="slidenum">
              <a:rPr lang="en-US"/>
              <a:pPr/>
              <a:t>22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44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13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2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8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E7ED8-75C1-46D5-8A60-90B473AC05D8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6F280-D874-411C-8488-6E378697BB5C}" type="slidenum">
              <a:rPr lang="en-US"/>
              <a:pPr/>
              <a:t>29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92DC6-62BF-430C-BEBE-E79F4FCECE21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1/28/2011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205105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5525" y="2392362"/>
            <a:ext cx="45529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sz="2400" dirty="0" err="1" smtClean="0"/>
              <a:t>Objektmodell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Large </a:t>
            </a:r>
            <a:r>
              <a:rPr lang="en-US" dirty="0" err="1" smtClean="0"/>
              <a:t>userbase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pages, blogs, </a:t>
            </a:r>
            <a:r>
              <a:rPr lang="en-US" dirty="0" smtClean="0"/>
              <a:t>videos,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(Word, Excel, </a:t>
            </a:r>
            <a:r>
              <a:rPr lang="en-US" dirty="0" smtClean="0"/>
              <a:t>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Index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Speicher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Informationen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die </a:t>
            </a:r>
            <a:r>
              <a:rPr lang="en-US" sz="2000" dirty="0" err="1" smtClean="0"/>
              <a:t>aktuelle</a:t>
            </a:r>
            <a:r>
              <a:rPr lang="en-US" sz="2000" dirty="0" smtClean="0"/>
              <a:t> </a:t>
            </a:r>
            <a:r>
              <a:rPr lang="en-US" sz="2000" dirty="0" err="1" smtClean="0"/>
              <a:t>Arbeitskopie</a:t>
            </a:r>
            <a:r>
              <a:rPr lang="en-US" sz="2000" dirty="0" smtClean="0"/>
              <a:t> und </a:t>
            </a:r>
            <a:r>
              <a:rPr lang="en-US" sz="2000" dirty="0" err="1" smtClean="0"/>
              <a:t>deren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Object </a:t>
            </a:r>
            <a:r>
              <a:rPr lang="en-US" sz="2800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Zu</a:t>
            </a:r>
            <a:r>
              <a:rPr lang="en-US" sz="1800" dirty="0" smtClean="0"/>
              <a:t> </a:t>
            </a:r>
            <a:r>
              <a:rPr lang="en-US" sz="1800" dirty="0" err="1" smtClean="0"/>
              <a:t>Finden</a:t>
            </a:r>
            <a:r>
              <a:rPr lang="en-US" sz="1800" dirty="0" smtClean="0"/>
              <a:t> in </a:t>
            </a:r>
            <a:r>
              <a:rPr lang="en-US" sz="1800" dirty="0"/>
              <a:t>.</a:t>
            </a:r>
            <a:r>
              <a:rPr lang="en-US" sz="1800" dirty="0" err="1"/>
              <a:t>git</a:t>
            </a:r>
            <a:r>
              <a:rPr lang="en-US" sz="18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Indiziert</a:t>
            </a:r>
            <a:r>
              <a:rPr lang="en-US" sz="1800" dirty="0" smtClean="0"/>
              <a:t> </a:t>
            </a:r>
            <a:r>
              <a:rPr lang="en-US" sz="1800" dirty="0" err="1" smtClean="0"/>
              <a:t>über</a:t>
            </a:r>
            <a:r>
              <a:rPr lang="en-US" sz="18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Trees </a:t>
            </a:r>
            <a:r>
              <a:rPr lang="en-US" sz="20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Ein</a:t>
            </a:r>
            <a:r>
              <a:rPr lang="en-US" sz="1800" dirty="0" smtClean="0"/>
              <a:t> </a:t>
            </a:r>
            <a:r>
              <a:rPr lang="en-US" sz="1800" dirty="0" err="1" smtClean="0"/>
              <a:t>Objekt</a:t>
            </a:r>
            <a:r>
              <a:rPr lang="en-US" sz="1800" dirty="0" smtClean="0"/>
              <a:t> pro </a:t>
            </a:r>
            <a:r>
              <a:rPr lang="en-US" sz="1800" dirty="0"/>
              <a:t>commit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Enthält</a:t>
            </a:r>
            <a:r>
              <a:rPr lang="en-US" sz="1800" dirty="0" smtClean="0"/>
              <a:t> hash von parent, </a:t>
            </a:r>
            <a:r>
              <a:rPr lang="en-US" sz="1800" dirty="0" err="1" smtClean="0"/>
              <a:t>Autor</a:t>
            </a:r>
            <a:r>
              <a:rPr lang="en-US" sz="1800" dirty="0"/>
              <a:t>, </a:t>
            </a:r>
            <a:r>
              <a:rPr lang="en-US" sz="1800" dirty="0" err="1" smtClean="0"/>
              <a:t>Zeit</a:t>
            </a:r>
            <a:r>
              <a:rPr lang="en-US" sz="1800" dirty="0" smtClean="0"/>
              <a:t> und hash des </a:t>
            </a:r>
            <a:r>
              <a:rPr lang="en-US" sz="1800" dirty="0" err="1" smtClean="0"/>
              <a:t>Verzeichnisses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Commands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Getting a Repository</a:t>
            </a:r>
          </a:p>
          <a:p>
            <a:pPr lvl="1"/>
            <a:r>
              <a:rPr lang="en-US"/>
              <a:t>git init</a:t>
            </a:r>
          </a:p>
          <a:p>
            <a:pPr lvl="1"/>
            <a:r>
              <a:rPr lang="en-US"/>
              <a:t>git clone</a:t>
            </a:r>
          </a:p>
          <a:p>
            <a:endParaRPr lang="en-US"/>
          </a:p>
          <a:p>
            <a:r>
              <a:rPr lang="en-US"/>
              <a:t>Commits</a:t>
            </a:r>
          </a:p>
          <a:p>
            <a:pPr lvl="1"/>
            <a:r>
              <a:rPr lang="en-US"/>
              <a:t>git add</a:t>
            </a:r>
          </a:p>
          <a:p>
            <a:pPr lvl="1"/>
            <a:r>
              <a:rPr lang="en-US"/>
              <a:t>git commit</a:t>
            </a:r>
          </a:p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Getting information</a:t>
            </a:r>
          </a:p>
          <a:p>
            <a:pPr lvl="1"/>
            <a:r>
              <a:rPr lang="en-US"/>
              <a:t>git help</a:t>
            </a:r>
          </a:p>
          <a:p>
            <a:pPr lvl="1"/>
            <a:r>
              <a:rPr lang="en-US"/>
              <a:t>git status</a:t>
            </a:r>
          </a:p>
          <a:p>
            <a:pPr lvl="1"/>
            <a:r>
              <a:rPr lang="en-US"/>
              <a:t>git diff</a:t>
            </a:r>
          </a:p>
          <a:p>
            <a:pPr lvl="1"/>
            <a:r>
              <a:rPr lang="en-US"/>
              <a:t>git log</a:t>
            </a:r>
          </a:p>
          <a:p>
            <a:pPr lvl="1"/>
            <a:r>
              <a:rPr lang="en-US"/>
              <a:t>git show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</a:t>
            </a:r>
            <a:r>
              <a:rPr lang="en-US" sz="2800" i="1" dirty="0">
                <a:latin typeface="Courier" pitchFamily="-32" charset="0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</a:t>
            </a:r>
            <a:r>
              <a:rPr lang="en-US" sz="2400" dirty="0" smtClean="0"/>
              <a:t>das </a:t>
            </a:r>
            <a:r>
              <a:rPr lang="en-US" sz="2400" dirty="0" smtClean="0"/>
              <a:t>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</a:t>
            </a:r>
            <a:r>
              <a:rPr lang="en-US" sz="2400" dirty="0" err="1" smtClean="0"/>
              <a:t>Stagin</a:t>
            </a:r>
            <a:r>
              <a:rPr lang="en-US" sz="2400" dirty="0" smtClean="0"/>
              <a:t>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</a:t>
            </a:r>
            <a:r>
              <a:rPr lang="en-US" dirty="0" err="1" smtClean="0"/>
              <a:t>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commit -m ‘Second commit’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What Has Changed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i="1" dirty="0" err="1">
                <a:latin typeface="Courier" pitchFamily="-32" charset="0"/>
              </a:rPr>
              <a:t>git</a:t>
            </a:r>
            <a:r>
              <a:rPr lang="en-US" sz="4000" i="1" dirty="0">
                <a:latin typeface="Courier" pitchFamily="-32" charset="0"/>
              </a:rPr>
              <a:t> log</a:t>
            </a:r>
            <a:endParaRPr lang="en-US" sz="4000" dirty="0"/>
          </a:p>
          <a:p>
            <a:pPr lvl="1"/>
            <a:r>
              <a:rPr lang="en-US" sz="3600" dirty="0" smtClean="0"/>
              <a:t>Man </a:t>
            </a:r>
            <a:r>
              <a:rPr lang="en-US" sz="3600" dirty="0" err="1" smtClean="0"/>
              <a:t>beachte</a:t>
            </a:r>
            <a:r>
              <a:rPr lang="en-US" sz="3600" dirty="0" smtClean="0"/>
              <a:t> den Hash pro Commit.</a:t>
            </a:r>
          </a:p>
          <a:p>
            <a:r>
              <a:rPr lang="en-US" sz="4000" i="1" dirty="0" err="1" smtClean="0">
                <a:latin typeface="Courier" pitchFamily="-32" charset="0"/>
              </a:rPr>
              <a:t>git</a:t>
            </a:r>
            <a:r>
              <a:rPr lang="en-US" sz="4000" i="1" dirty="0" smtClean="0">
                <a:latin typeface="Courier" pitchFamily="-32" charset="0"/>
              </a:rPr>
              <a:t> </a:t>
            </a:r>
            <a:r>
              <a:rPr lang="en-US" sz="4000" i="1" dirty="0">
                <a:latin typeface="Courier" pitchFamily="-32" charset="0"/>
              </a:rPr>
              <a:t>show &lt;OBJECT&gt;</a:t>
            </a:r>
            <a:endParaRPr lang="en-US" sz="4000" dirty="0"/>
          </a:p>
          <a:p>
            <a:r>
              <a:rPr lang="en-US" sz="4000" i="1" dirty="0" err="1" smtClean="0">
                <a:latin typeface="Courier" pitchFamily="-32" charset="0"/>
              </a:rPr>
              <a:t>git</a:t>
            </a:r>
            <a:r>
              <a:rPr lang="en-US" sz="4000" i="1" dirty="0" smtClean="0">
                <a:latin typeface="Courier" pitchFamily="-32" charset="0"/>
              </a:rPr>
              <a:t> </a:t>
            </a:r>
            <a:r>
              <a:rPr lang="en-US" sz="4000" i="1" dirty="0" err="1">
                <a:latin typeface="Courier" pitchFamily="-32" charset="0"/>
              </a:rPr>
              <a:t>reflog</a:t>
            </a:r>
            <a:r>
              <a:rPr lang="en-US" sz="4000" dirty="0"/>
              <a:t> </a:t>
            </a:r>
            <a:endParaRPr lang="en-US" sz="4000" dirty="0" smtClean="0"/>
          </a:p>
          <a:p>
            <a:pPr lvl="1"/>
            <a:r>
              <a:rPr lang="en-US" sz="3600" dirty="0" err="1" smtClean="0"/>
              <a:t>Zeigt</a:t>
            </a:r>
            <a:r>
              <a:rPr lang="en-US" sz="3600" dirty="0" smtClean="0"/>
              <a:t> </a:t>
            </a:r>
            <a:r>
              <a:rPr lang="en-US" sz="3600" dirty="0" err="1" smtClean="0"/>
              <a:t>alle</a:t>
            </a:r>
            <a:r>
              <a:rPr lang="en-US" sz="3600" dirty="0" smtClean="0"/>
              <a:t> </a:t>
            </a:r>
            <a:r>
              <a:rPr lang="en-US" sz="3600" dirty="0" err="1" smtClean="0"/>
              <a:t>Änderungen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Patch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diff HEAD^^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Was hat </a:t>
            </a:r>
            <a:r>
              <a:rPr lang="en-US" dirty="0" err="1" smtClean="0"/>
              <a:t>sich</a:t>
            </a:r>
            <a:r>
              <a:rPr lang="en-US" dirty="0" smtClean="0"/>
              <a:t> in den </a:t>
            </a:r>
            <a:r>
              <a:rPr lang="en-US" dirty="0" err="1" smtClean="0"/>
              <a:t>letzten</a:t>
            </a:r>
            <a:r>
              <a:rPr lang="en-US" dirty="0" smtClean="0"/>
              <a:t> 2 Commits </a:t>
            </a:r>
            <a:r>
              <a:rPr lang="en-US" dirty="0" err="1" smtClean="0"/>
              <a:t>geändert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/>
              <a:t>git</a:t>
            </a:r>
            <a:r>
              <a:rPr lang="en-US" i="1" dirty="0"/>
              <a:t> diff HEAD~10..HEAD~2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pitchFamily="-32" charset="0"/>
              </a:rPr>
              <a:t>git</a:t>
            </a:r>
            <a:r>
              <a:rPr lang="en-US" i="1" dirty="0" smtClean="0">
                <a:latin typeface="Courier" pitchFamily="-32" charset="0"/>
              </a:rPr>
              <a:t> </a:t>
            </a:r>
            <a:r>
              <a:rPr lang="en-US" i="1" dirty="0">
                <a:latin typeface="Courier" pitchFamily="-32" charset="0"/>
              </a:rPr>
              <a:t>format-patch HEAD^^..HEAD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Erzeugt</a:t>
            </a:r>
            <a:r>
              <a:rPr lang="en-US" dirty="0" smtClean="0"/>
              <a:t> patch files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</a:t>
            </a:r>
            <a:r>
              <a:rPr lang="en-US" i="1" dirty="0" smtClean="0">
                <a:latin typeface="Courier" pitchFamily="-32" charset="0"/>
              </a:rPr>
              <a:t>apply	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Wendet</a:t>
            </a:r>
            <a:r>
              <a:rPr lang="en-US" dirty="0" smtClean="0"/>
              <a:t> patches auf den </a:t>
            </a:r>
            <a:r>
              <a:rPr lang="en-US" dirty="0" err="1" smtClean="0"/>
              <a:t>aktuellen</a:t>
            </a:r>
            <a:r>
              <a:rPr lang="en-US" dirty="0" smtClean="0"/>
              <a:t> Branch an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Probleme mit </a:t>
            </a:r>
            <a:r>
              <a:rPr lang="de-DE" sz="3600" smtClean="0"/>
              <a:t>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/>
              <a:t> </a:t>
            </a:r>
            <a:r>
              <a:rPr lang="en-US" dirty="0" smtClean="0"/>
              <a:t>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/>
              <a:t>Git</a:t>
            </a:r>
            <a:r>
              <a:rPr lang="en-US" sz="2800" dirty="0"/>
              <a:t> </a:t>
            </a:r>
            <a:r>
              <a:rPr lang="en-US" sz="2800" dirty="0" smtClean="0"/>
              <a:t>hat </a:t>
            </a:r>
            <a:r>
              <a:rPr lang="en-US" sz="2800" dirty="0" err="1" smtClean="0"/>
              <a:t>leichtgewichtige</a:t>
            </a:r>
            <a:r>
              <a:rPr lang="en-US" sz="28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Unterscheidung</a:t>
            </a:r>
            <a:r>
              <a:rPr lang="en-US" sz="2800" dirty="0" smtClean="0"/>
              <a:t> der Branches in </a:t>
            </a:r>
            <a:r>
              <a:rPr lang="en-US" sz="2800" dirty="0"/>
              <a:t>local </a:t>
            </a:r>
            <a:r>
              <a:rPr lang="en-US" sz="2800" dirty="0" smtClean="0"/>
              <a:t>und</a:t>
            </a:r>
            <a:r>
              <a:rPr lang="en-US" sz="2800" dirty="0" smtClean="0"/>
              <a:t> </a:t>
            </a:r>
            <a:r>
              <a:rPr lang="en-US" sz="2800" dirty="0"/>
              <a:t>remote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Key </a:t>
            </a:r>
            <a:r>
              <a:rPr lang="en-US" sz="2800" dirty="0" smtClean="0"/>
              <a:t>commands: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git</a:t>
            </a:r>
            <a:r>
              <a:rPr lang="en-US" sz="2400" dirty="0"/>
              <a:t> branch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git</a:t>
            </a:r>
            <a:r>
              <a:rPr lang="en-US" sz="24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cherry-pick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Branches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checkout -b </a:t>
            </a:r>
            <a:r>
              <a:rPr lang="en-US" i="1" dirty="0" err="1">
                <a:latin typeface="Courier" pitchFamily="-32" charset="0"/>
              </a:rPr>
              <a:t>devel</a:t>
            </a:r>
            <a:r>
              <a:rPr lang="en-US" i="1" dirty="0">
                <a:latin typeface="Courier" pitchFamily="-32" charset="0"/>
              </a:rPr>
              <a:t>/branch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branch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Auflisten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Branches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r>
              <a:rPr lang="en-US" dirty="0" smtClean="0"/>
              <a:t> Branches </a:t>
            </a:r>
            <a:r>
              <a:rPr lang="en-US" dirty="0" err="1" smtClean="0"/>
              <a:t>übernommen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cherry-pick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7646" y="1543932"/>
            <a:ext cx="3504553" cy="52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Releases</a:t>
            </a: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branch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1910" y="1628799"/>
            <a:ext cx="1800200" cy="476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Merge</a:t>
            </a:r>
            <a:r>
              <a:rPr lang="de-DE" dirty="0" smtClean="0"/>
              <a:t> – Fast Forward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6655" y="1628800"/>
            <a:ext cx="5580620" cy="499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Hotfixes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750" y="1583794"/>
            <a:ext cx="3735415" cy="513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7" y="228600"/>
            <a:ext cx="46275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Remote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Use git clone to replicate repository</a:t>
            </a:r>
          </a:p>
          <a:p>
            <a:endParaRPr lang="en-US" sz="2400"/>
          </a:p>
          <a:p>
            <a:r>
              <a:rPr lang="en-US" sz="2400"/>
              <a:t>Get changes with </a:t>
            </a:r>
          </a:p>
          <a:p>
            <a:pPr lvl="1"/>
            <a:r>
              <a:rPr lang="en-US" sz="2000"/>
              <a:t>git fetch (fetches and merges)</a:t>
            </a:r>
          </a:p>
          <a:p>
            <a:pPr lvl="1"/>
            <a:r>
              <a:rPr lang="en-US" sz="2000"/>
              <a:t>git pull</a:t>
            </a:r>
          </a:p>
          <a:p>
            <a:pPr lvl="1"/>
            <a:endParaRPr lang="en-US" sz="2000"/>
          </a:p>
          <a:p>
            <a:r>
              <a:rPr lang="en-US" sz="2400"/>
              <a:t>Propagate changes with</a:t>
            </a:r>
          </a:p>
          <a:p>
            <a:pPr lvl="1"/>
            <a:r>
              <a:rPr lang="en-US" sz="2000"/>
              <a:t>git push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Protocols</a:t>
            </a:r>
          </a:p>
          <a:p>
            <a:pPr lvl="1"/>
            <a:r>
              <a:rPr lang="en-US"/>
              <a:t>Local filesystem</a:t>
            </a:r>
          </a:p>
          <a:p>
            <a:pPr lvl="1"/>
            <a:r>
              <a:rPr lang="en-US"/>
              <a:t>SSH</a:t>
            </a:r>
          </a:p>
          <a:p>
            <a:pPr lvl="1"/>
            <a:r>
              <a:rPr lang="en-US"/>
              <a:t>Rsync</a:t>
            </a:r>
          </a:p>
          <a:p>
            <a:pPr lvl="1"/>
            <a:r>
              <a:rPr lang="en-US"/>
              <a:t>HTTP</a:t>
            </a:r>
          </a:p>
          <a:p>
            <a:pPr lvl="1"/>
            <a:r>
              <a:rPr lang="en-US"/>
              <a:t>Git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Cloning our Repository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git clone first-git-repo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Now have a full git repository to work with</a:t>
            </a:r>
          </a:p>
          <a:p>
            <a:pPr>
              <a:lnSpc>
                <a:spcPct val="90000"/>
              </a:lnSpc>
            </a:pPr>
            <a:r>
              <a:rPr lang="en-US" sz="2800"/>
              <a:t>Changes are pushed back with </a:t>
            </a:r>
            <a:r>
              <a:rPr lang="en-US" sz="2800" i="1"/>
              <a:t>git push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Pushing changes WILL NOT change working copy on the repository being worked on</a:t>
            </a:r>
          </a:p>
          <a:p>
            <a:pPr>
              <a:lnSpc>
                <a:spcPct val="90000"/>
              </a:lnSpc>
            </a:pPr>
            <a:r>
              <a:rPr lang="en-US" sz="2800"/>
              <a:t>Branches can be based off of remote branches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git branch --track new-branch remote/branch</a:t>
            </a:r>
          </a:p>
          <a:p>
            <a:pPr>
              <a:lnSpc>
                <a:spcPct val="90000"/>
              </a:lnSpc>
            </a:pPr>
            <a:r>
              <a:rPr lang="en-US" sz="2800"/>
              <a:t>Remote configuration information stored in </a:t>
            </a:r>
            <a:r>
              <a:rPr lang="en-US" sz="2800" i="1"/>
              <a:t>.git/config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Can have multiple remote backends!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r>
              <a:rPr lang="de-DE" sz="4800" dirty="0" smtClean="0"/>
              <a:t/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</a:t>
            </a:r>
            <a:r>
              <a:rPr lang="de-DE" sz="4400" dirty="0" smtClean="0"/>
              <a:t>Auschecken</a:t>
            </a:r>
          </a:p>
          <a:p>
            <a:pPr lvl="1"/>
            <a:r>
              <a:rPr lang="de-DE" sz="4000" dirty="0" smtClean="0"/>
              <a:t>Paralleles Arbeiten an einer Datei </a:t>
            </a:r>
            <a:r>
              <a:rPr lang="de-DE" sz="4000" dirty="0" smtClean="0"/>
              <a:t>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Probleme mit </a:t>
            </a:r>
            <a:br>
              <a:rPr lang="de-DE" sz="6000" dirty="0"/>
            </a:br>
            <a:r>
              <a:rPr lang="de-DE" sz="6000" dirty="0"/>
              <a:t>zentralisierten Systemen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</a:t>
            </a:r>
            <a:r>
              <a:rPr lang="de-DE" sz="3600" dirty="0" smtClean="0"/>
              <a:t>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</a:t>
            </a:r>
            <a:r>
              <a:rPr lang="de-DE" sz="3200" dirty="0" smtClean="0"/>
              <a:t>nicht zu jedem Zeitpunkt möglich</a:t>
            </a:r>
          </a:p>
          <a:p>
            <a:pPr lvl="1"/>
            <a:r>
              <a:rPr lang="de-DE" sz="3200" dirty="0" smtClean="0"/>
              <a:t>Kein „Cherry-</a:t>
            </a:r>
            <a:r>
              <a:rPr lang="de-DE" sz="3200" dirty="0" err="1" smtClean="0"/>
              <a:t>picking</a:t>
            </a:r>
            <a:r>
              <a:rPr lang="de-DE" sz="3200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Probleme mit </a:t>
            </a:r>
            <a:br>
              <a:rPr lang="de-DE" sz="6000" dirty="0"/>
            </a:br>
            <a:r>
              <a:rPr lang="de-DE" sz="6000" dirty="0"/>
              <a:t>zentralisierten Systemen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Versionshistorie (VSS):</a:t>
            </a:r>
            <a:endParaRPr lang="de-DE" sz="4400" dirty="0" smtClean="0"/>
          </a:p>
          <a:p>
            <a:pPr lvl="1"/>
            <a:r>
              <a:rPr lang="de-DE" sz="3600" dirty="0" err="1" smtClean="0"/>
              <a:t>Commits</a:t>
            </a:r>
            <a:r>
              <a:rPr lang="de-DE" sz="3600" dirty="0" smtClean="0"/>
              <a:t> kommen nicht in jedem Fall so raus wie eingecheckt</a:t>
            </a:r>
          </a:p>
          <a:p>
            <a:pPr lvl="2"/>
            <a:r>
              <a:rPr lang="de-DE" sz="3200" dirty="0" smtClean="0"/>
              <a:t>„</a:t>
            </a:r>
            <a:r>
              <a:rPr lang="de-DE" sz="3200" dirty="0" err="1" smtClean="0"/>
              <a:t>Destroy</a:t>
            </a:r>
            <a:r>
              <a:rPr lang="de-DE" sz="3200" dirty="0" smtClean="0"/>
              <a:t> </a:t>
            </a:r>
            <a:r>
              <a:rPr lang="de-DE" sz="3200" dirty="0" err="1" smtClean="0"/>
              <a:t>permanently</a:t>
            </a:r>
            <a:r>
              <a:rPr lang="de-DE" sz="3200" dirty="0" smtClean="0"/>
              <a:t>“ </a:t>
            </a:r>
            <a:r>
              <a:rPr lang="de-DE" sz="3200" dirty="0" smtClean="0">
                <a:sym typeface="Wingdings" pitchFamily="2" charset="2"/>
              </a:rPr>
              <a:t>Beeinflusst alle Labels</a:t>
            </a:r>
          </a:p>
          <a:p>
            <a:pPr lvl="2"/>
            <a:r>
              <a:rPr lang="de-DE" sz="3200" dirty="0" smtClean="0">
                <a:sym typeface="Wingdings" pitchFamily="2" charset="2"/>
              </a:rPr>
              <a:t>Commit-Messages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Probleme mit </a:t>
            </a:r>
            <a:br>
              <a:rPr lang="de-DE" sz="6000" dirty="0"/>
            </a:br>
            <a:r>
              <a:rPr lang="de-DE" sz="6000" dirty="0"/>
              <a:t>zentralisierten Systemen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  <a:endParaRPr lang="de-DE" sz="4400" dirty="0" smtClean="0"/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kaputte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Authoritative server by convention only</a:t>
            </a:r>
          </a:p>
          <a:p>
            <a:pPr>
              <a:lnSpc>
                <a:spcPct val="90000"/>
              </a:lnSpc>
            </a:pPr>
            <a:r>
              <a:rPr lang="en-US" dirty="0"/>
              <a:t>Every working checkout is a repository</a:t>
            </a:r>
          </a:p>
          <a:p>
            <a:pPr>
              <a:lnSpc>
                <a:spcPct val="90000"/>
              </a:lnSpc>
            </a:pPr>
            <a:r>
              <a:rPr lang="en-US" dirty="0"/>
              <a:t>Get version control even when detached</a:t>
            </a:r>
          </a:p>
          <a:p>
            <a:pPr>
              <a:lnSpc>
                <a:spcPct val="90000"/>
              </a:lnSpc>
            </a:pPr>
            <a:r>
              <a:rPr lang="en-US" dirty="0"/>
              <a:t>Backups are trivial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Other distributed systems include</a:t>
            </a:r>
          </a:p>
          <a:p>
            <a:pPr lvl="1"/>
            <a:r>
              <a:rPr lang="en-US"/>
              <a:t>Mercurial</a:t>
            </a:r>
          </a:p>
          <a:p>
            <a:pPr lvl="1"/>
            <a:r>
              <a:rPr lang="en-US"/>
              <a:t>BitKeeper</a:t>
            </a:r>
          </a:p>
          <a:p>
            <a:pPr lvl="1"/>
            <a:r>
              <a:rPr lang="en-US"/>
              <a:t>Darcs</a:t>
            </a:r>
          </a:p>
          <a:p>
            <a:pPr lvl="1"/>
            <a:r>
              <a:rPr lang="en-US"/>
              <a:t>Bazaar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Bildschirmpräsentation (4:3)</PresentationFormat>
  <Paragraphs>218</Paragraphs>
  <Slides>29</Slides>
  <Notes>29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Module</vt:lpstr>
      <vt:lpstr>PowerPoint-Präsentation</vt:lpstr>
      <vt:lpstr>Agenda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Zentralisierte Versionskontrolle</vt:lpstr>
      <vt:lpstr>Distributed Version Control</vt:lpstr>
      <vt:lpstr>DVCS</vt:lpstr>
      <vt:lpstr>Git Advantages</vt:lpstr>
      <vt:lpstr>Some GIT Disadvantages</vt:lpstr>
      <vt:lpstr>Git Architecture (.git-Folder)</vt:lpstr>
      <vt:lpstr>Some Commands</vt:lpstr>
      <vt:lpstr>Our First Git Repository</vt:lpstr>
      <vt:lpstr>Key Git Files/Directories</vt:lpstr>
      <vt:lpstr>Working With Git</vt:lpstr>
      <vt:lpstr>Viewing What Has Changed</vt:lpstr>
      <vt:lpstr>Git and Patch files</vt:lpstr>
      <vt:lpstr>Git and Tagging</vt:lpstr>
      <vt:lpstr>Branching</vt:lpstr>
      <vt:lpstr>Using Branches</vt:lpstr>
      <vt:lpstr>Releases</vt:lpstr>
      <vt:lpstr>Feature branch</vt:lpstr>
      <vt:lpstr>Merge – Fast Forward</vt:lpstr>
      <vt:lpstr>Hotfixes</vt:lpstr>
      <vt:lpstr>PowerPoint-Präsentation</vt:lpstr>
      <vt:lpstr>Using Remote </vt:lpstr>
      <vt:lpstr>Cloning our 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2011-01-28T14:48:47Z</dcterms:modified>
</cp:coreProperties>
</file>