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45"/>
  </p:notesMasterIdLst>
  <p:handoutMasterIdLst>
    <p:handoutMasterId r:id="rId46"/>
  </p:handoutMasterIdLst>
  <p:sldIdLst>
    <p:sldId id="374" r:id="rId2"/>
    <p:sldId id="328" r:id="rId3"/>
    <p:sldId id="378" r:id="rId4"/>
    <p:sldId id="387" r:id="rId5"/>
    <p:sldId id="333" r:id="rId6"/>
    <p:sldId id="334" r:id="rId7"/>
    <p:sldId id="330" r:id="rId8"/>
    <p:sldId id="329" r:id="rId9"/>
    <p:sldId id="386" r:id="rId10"/>
    <p:sldId id="377" r:id="rId11"/>
    <p:sldId id="367" r:id="rId12"/>
    <p:sldId id="388" r:id="rId13"/>
    <p:sldId id="342" r:id="rId14"/>
    <p:sldId id="343" r:id="rId15"/>
    <p:sldId id="347" r:id="rId16"/>
    <p:sldId id="344" r:id="rId17"/>
    <p:sldId id="346" r:id="rId18"/>
    <p:sldId id="348" r:id="rId19"/>
    <p:sldId id="353" r:id="rId20"/>
    <p:sldId id="352" r:id="rId21"/>
    <p:sldId id="394" r:id="rId22"/>
    <p:sldId id="405" r:id="rId23"/>
    <p:sldId id="404" r:id="rId24"/>
    <p:sldId id="403" r:id="rId25"/>
    <p:sldId id="402" r:id="rId26"/>
    <p:sldId id="401" r:id="rId27"/>
    <p:sldId id="400" r:id="rId28"/>
    <p:sldId id="399" r:id="rId29"/>
    <p:sldId id="398" r:id="rId30"/>
    <p:sldId id="397" r:id="rId31"/>
    <p:sldId id="396" r:id="rId32"/>
    <p:sldId id="395" r:id="rId33"/>
    <p:sldId id="393" r:id="rId34"/>
    <p:sldId id="389" r:id="rId35"/>
    <p:sldId id="392" r:id="rId36"/>
    <p:sldId id="391" r:id="rId37"/>
    <p:sldId id="390" r:id="rId38"/>
    <p:sldId id="384" r:id="rId39"/>
    <p:sldId id="385" r:id="rId40"/>
    <p:sldId id="408" r:id="rId41"/>
    <p:sldId id="409" r:id="rId42"/>
    <p:sldId id="369" r:id="rId43"/>
    <p:sldId id="381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14" y="-7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1" d="100"/>
          <a:sy n="101" d="100"/>
        </p:scale>
        <p:origin x="-3576" y="-108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0EC96-23B5-4301-8B91-BF70EABF146D}" type="datetimeFigureOut">
              <a:rPr lang="en-US" smtClean="0"/>
              <a:pPr/>
              <a:t>2/2/2011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A1AC88-51B6-4275-92AE-AF985A1ABA6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4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4D76D-ACEA-4E66-9040-0707EFD59D28}" type="datetimeFigureOut">
              <a:rPr lang="en-US" smtClean="0"/>
              <a:pPr/>
              <a:t>2/2/2011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5C90B4-74E4-420E-9E3F-548EA925D0FC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80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91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29F05A-B5F0-4A48-B2CE-A900A5011BD6}" type="slidenum">
              <a:rPr lang="en-US"/>
              <a:pPr/>
              <a:t>13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CE076-7132-436E-B6EE-7D9BD93BD94C}" type="slidenum">
              <a:rPr lang="en-US"/>
              <a:pPr/>
              <a:t>14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E3CCBA-4467-422F-A505-0B121F4831B3}" type="slidenum">
              <a:rPr lang="en-US"/>
              <a:pPr/>
              <a:t>15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4ED56D-0F7B-435E-A8C8-A2C2A63E3F7D}" type="slidenum">
              <a:rPr lang="en-US"/>
              <a:pPr/>
              <a:t>16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34353B-A372-433A-88D5-CB6764228906}" type="slidenum">
              <a:rPr lang="en-US"/>
              <a:pPr/>
              <a:t>17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8CB7A7-CE4E-43B8-AAA8-7228162FC95B}" type="slidenum">
              <a:rPr lang="en-US"/>
              <a:pPr/>
              <a:t>18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FC8A4D-A66D-409B-8FC2-F6950F1F0199}" type="slidenum">
              <a:rPr lang="en-US"/>
              <a:pPr/>
              <a:t>19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DED00F-A626-4302-8D79-80E3296ADA31}" type="slidenum">
              <a:rPr lang="en-US"/>
              <a:pPr/>
              <a:t>20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437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99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B5602-DF46-445B-8779-30EE7C61AE09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059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27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5C90B4-74E4-420E-9E3F-548EA925D0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5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228600"/>
            <a:ext cx="9143999" cy="5135431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438400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5334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426720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7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  <a:prstGeom prst="rect">
            <a:avLst/>
          </a:prstGeom>
        </p:spPr>
        <p:txBody>
          <a:bodyPr/>
          <a:lstStyle/>
          <a:p>
            <a:fld id="{75429ADD-C5BF-4814-8EAF-17BB58E1B0D2}" type="datetimeFigureOut">
              <a:rPr lang="en-US" smtClean="0"/>
              <a:pPr/>
              <a:t>2/2/2011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  <a:prstGeom prst="rect">
            <a:avLst/>
          </a:prstGeom>
        </p:spPr>
        <p:txBody>
          <a:bodyPr/>
          <a:lstStyle/>
          <a:p>
            <a:fld id="{5817F5F7-CF9B-4134-9CE4-8AA3780EFD4B}" type="slidenum">
              <a:rPr lang="en-US" smtClean="0"/>
              <a:pPr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9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8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698988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9" y="1743134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9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2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1"/>
            <a:ext cx="8229600" cy="1251063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3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2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sion-blog.de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github.com/forki/FSharpTalk" TargetMode="External"/><Relationship Id="rId4" Type="http://schemas.openxmlformats.org/officeDocument/2006/relationships/hyperlink" Target="http://www.twitter.com/sforkman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nvie.com/posts/a-successful-git-branching-mod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ikitracey.com/2010/09/version-control-that-doesnt-suck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://edgyu.excess.org/git-tutorial/2008-07-09/intro-to-git.pdf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://online-usergroup.de/termine.20110131.ashx" TargetMode="External"/><Relationship Id="rId4" Type="http://schemas.openxmlformats.org/officeDocument/2006/relationships/hyperlink" Target="http://nvie.com/posts/a-successful-git-branching-model/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419600"/>
            <a:ext cx="555307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 rtl="0">
              <a:buClr>
                <a:srgbClr val="00B0F0"/>
              </a:buClr>
            </a:pPr>
            <a:r>
              <a:rPr lang="en-US" sz="2800" b="1" dirty="0" smtClean="0">
                <a:latin typeface="Calibri" pitchFamily="34" charset="0"/>
              </a:rPr>
              <a:t>Steffen Forkmann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b="1" dirty="0" err="1" smtClean="0">
                <a:latin typeface="Calibri" pitchFamily="34" charset="0"/>
              </a:rPr>
              <a:t>msu</a:t>
            </a:r>
            <a:r>
              <a:rPr lang="en-US" sz="2800" b="1" dirty="0" smtClean="0">
                <a:latin typeface="Calibri" pitchFamily="34" charset="0"/>
              </a:rPr>
              <a:t> solutions GmbH</a:t>
            </a: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3"/>
              </a:rPr>
              <a:t>http://www.navision-blog.de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4"/>
              </a:rPr>
              <a:t>http://www.twitter.com/sforkmann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r>
              <a:rPr lang="en-US" sz="2800" dirty="0" smtClean="0">
                <a:latin typeface="Calibri" pitchFamily="34" charset="0"/>
                <a:hlinkClick r:id="rId5"/>
              </a:rPr>
              <a:t>http://github.com/forki/GitTalk</a:t>
            </a:r>
            <a:endParaRPr lang="en-US" sz="2800" dirty="0" smtClean="0">
              <a:latin typeface="Calibri" pitchFamily="34" charset="0"/>
            </a:endParaRPr>
          </a:p>
          <a:p>
            <a:pPr marL="342900" indent="-342900">
              <a:buClr>
                <a:srgbClr val="00B0F0"/>
              </a:buClr>
            </a:pPr>
            <a:endParaRPr lang="en-US" sz="2800" dirty="0" smtClean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800" dirty="0">
              <a:latin typeface="Calibri" pitchFamily="34" charset="0"/>
            </a:endParaRPr>
          </a:p>
          <a:p>
            <a:pPr marL="342900" indent="-342900" algn="l" rtl="0">
              <a:buClr>
                <a:srgbClr val="00B0F0"/>
              </a:buClr>
            </a:pPr>
            <a:endParaRPr lang="en-US" sz="2400" b="1" dirty="0">
              <a:latin typeface="Calibri" pitchFamily="34" charset="0"/>
            </a:endParaRPr>
          </a:p>
          <a:p>
            <a:pPr marL="342900" indent="-342900" algn="l" rtl="0">
              <a:spcBef>
                <a:spcPct val="20000"/>
              </a:spcBef>
              <a:buClr>
                <a:srgbClr val="00B0F0"/>
              </a:buClr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3140" y="1088740"/>
            <a:ext cx="8077200" cy="2213102"/>
          </a:xfrm>
          <a:prstGeom prst="rect">
            <a:avLst/>
          </a:prstGeom>
        </p:spPr>
        <p:txBody>
          <a:bodyPr vert="horz" lIns="91440" tIns="0" rIns="45720" bIns="0" rtlCol="0" anchor="t">
            <a:normAutofit fontScale="97500" lnSpcReduction="1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/>
            </a:r>
            <a:br>
              <a:rPr kumimoji="0" lang="de-DE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5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git</a:t>
            </a:r>
            <a:r>
              <a:rPr kumimoji="0" lang="en-US" sz="5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– The</a:t>
            </a:r>
            <a:r>
              <a:rPr kumimoji="0" lang="en-US" sz="5400" b="1" i="0" u="none" strike="noStrike" kern="1200" cap="none" spc="0" normalizeH="0" noProof="0" dirty="0" smtClean="0">
                <a:ln>
                  <a:noFill/>
                </a:ln>
                <a:solidFill>
                  <a:schemeClr val="accent1">
                    <a:satMod val="15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fast version control system</a:t>
            </a:r>
            <a:endParaRPr kumimoji="0" lang="en-US" sz="47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satMod val="1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17260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4000" dirty="0" err="1"/>
              <a:t>Jeder</a:t>
            </a:r>
            <a:r>
              <a:rPr lang="en-US" sz="4000" dirty="0"/>
              <a:t> </a:t>
            </a:r>
            <a:r>
              <a:rPr lang="en-US" sz="4000" dirty="0" err="1" smtClean="0"/>
              <a:t>Entwickler</a:t>
            </a:r>
            <a:r>
              <a:rPr lang="en-US" sz="4000" dirty="0" smtClean="0"/>
              <a:t> hat </a:t>
            </a:r>
            <a:r>
              <a:rPr lang="en-US" sz="4000" dirty="0" err="1"/>
              <a:t>sein</a:t>
            </a:r>
            <a:r>
              <a:rPr lang="en-US" sz="4000" dirty="0"/>
              <a:t> </a:t>
            </a:r>
            <a:r>
              <a:rPr lang="en-US" sz="4000" dirty="0" err="1"/>
              <a:t>eigenes</a:t>
            </a:r>
            <a:r>
              <a:rPr lang="en-US" sz="4000" dirty="0"/>
              <a:t> Repository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Server by Convention</a:t>
            </a:r>
          </a:p>
          <a:p>
            <a:pPr>
              <a:lnSpc>
                <a:spcPct val="90000"/>
              </a:lnSpc>
            </a:pPr>
            <a:r>
              <a:rPr lang="en-US" sz="4000" dirty="0" err="1"/>
              <a:t>Versionskontrolle</a:t>
            </a:r>
            <a:r>
              <a:rPr lang="en-US" sz="4000" dirty="0"/>
              <a:t> </a:t>
            </a:r>
            <a:r>
              <a:rPr lang="en-US" sz="4000" dirty="0" err="1"/>
              <a:t>auch</a:t>
            </a:r>
            <a:r>
              <a:rPr lang="en-US" sz="4000" dirty="0"/>
              <a:t> offline</a:t>
            </a:r>
          </a:p>
          <a:p>
            <a:pPr>
              <a:lnSpc>
                <a:spcPct val="90000"/>
              </a:lnSpc>
            </a:pPr>
            <a:r>
              <a:rPr lang="en-US" sz="4000" dirty="0"/>
              <a:t>Backups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smtClean="0"/>
              <a:t>trivial</a:t>
            </a:r>
          </a:p>
          <a:p>
            <a:pPr>
              <a:lnSpc>
                <a:spcPct val="90000"/>
              </a:lnSpc>
            </a:pPr>
            <a:r>
              <a:rPr lang="en-US" sz="4000" dirty="0" err="1" smtClean="0"/>
              <a:t>Kein</a:t>
            </a:r>
            <a:r>
              <a:rPr lang="en-US" sz="4000" dirty="0" smtClean="0"/>
              <a:t> “</a:t>
            </a:r>
            <a:r>
              <a:rPr lang="en-US" sz="4000" dirty="0"/>
              <a:t>s</a:t>
            </a:r>
            <a:r>
              <a:rPr lang="en-US" sz="4000" dirty="0" smtClean="0"/>
              <a:t>ingle point of failure”</a:t>
            </a:r>
          </a:p>
          <a:p>
            <a:r>
              <a:rPr lang="en-US" sz="4000" dirty="0" err="1" smtClean="0"/>
              <a:t>Weitere</a:t>
            </a:r>
            <a:r>
              <a:rPr lang="en-US" sz="4000" dirty="0" smtClean="0"/>
              <a:t> </a:t>
            </a:r>
            <a:r>
              <a:rPr lang="en-US" sz="4000" dirty="0" err="1"/>
              <a:t>Beispiele</a:t>
            </a:r>
            <a:r>
              <a:rPr lang="en-US" sz="4000" dirty="0"/>
              <a:t>:</a:t>
            </a:r>
          </a:p>
          <a:p>
            <a:pPr lvl="1"/>
            <a:r>
              <a:rPr lang="en-US" sz="3600" dirty="0" smtClean="0"/>
              <a:t>Mercurial, </a:t>
            </a:r>
            <a:r>
              <a:rPr lang="en-US" sz="3600" dirty="0" err="1" smtClean="0"/>
              <a:t>BitKeeper</a:t>
            </a:r>
            <a:r>
              <a:rPr lang="en-US" sz="3600" dirty="0" smtClean="0"/>
              <a:t>, </a:t>
            </a:r>
            <a:r>
              <a:rPr lang="en-US" sz="3600" dirty="0" err="1" smtClean="0"/>
              <a:t>Darcs</a:t>
            </a:r>
            <a:r>
              <a:rPr lang="en-US" sz="3600" dirty="0" smtClean="0"/>
              <a:t>, Bazaar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8487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1650" y="1626804"/>
            <a:ext cx="5971161" cy="4447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hteck 1"/>
          <p:cNvSpPr/>
          <p:nvPr/>
        </p:nvSpPr>
        <p:spPr>
          <a:xfrm>
            <a:off x="116505" y="6268961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DVCS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95" y="1847985"/>
            <a:ext cx="5100355" cy="3876270"/>
          </a:xfrm>
        </p:spPr>
      </p:pic>
      <p:sp>
        <p:nvSpPr>
          <p:cNvPr id="5" name="Rechteck 4"/>
          <p:cNvSpPr/>
          <p:nvPr/>
        </p:nvSpPr>
        <p:spPr>
          <a:xfrm>
            <a:off x="296525" y="631861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http://www.mikitracey.com/2010/09/version-control-that-doesnt-suck/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786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Advantages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Speed </a:t>
            </a:r>
          </a:p>
          <a:p>
            <a:pPr lvl="1">
              <a:lnSpc>
                <a:spcPct val="90000"/>
              </a:lnSpc>
            </a:pPr>
            <a:r>
              <a:rPr lang="en-US" dirty="0" err="1"/>
              <a:t>V</a:t>
            </a:r>
            <a:r>
              <a:rPr lang="en-US" dirty="0" err="1" smtClean="0"/>
              <a:t>iel</a:t>
            </a:r>
            <a:r>
              <a:rPr lang="en-US" dirty="0" smtClean="0"/>
              <a:t> </a:t>
            </a:r>
            <a:r>
              <a:rPr lang="en-US" dirty="0" err="1" smtClean="0"/>
              <a:t>schneller</a:t>
            </a:r>
            <a:r>
              <a:rPr lang="en-US" dirty="0" smtClean="0"/>
              <a:t> </a:t>
            </a:r>
            <a:r>
              <a:rPr lang="en-US" dirty="0" err="1" smtClean="0"/>
              <a:t>als</a:t>
            </a:r>
            <a:r>
              <a:rPr lang="en-US" dirty="0" smtClean="0"/>
              <a:t> SVN, CVS, VSS und TFS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Space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Kompression</a:t>
            </a:r>
            <a:r>
              <a:rPr lang="en-US" dirty="0" smtClean="0"/>
              <a:t> auf Repository-</a:t>
            </a:r>
            <a:r>
              <a:rPr lang="en-US" dirty="0" err="1" smtClean="0"/>
              <a:t>Ebene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err="1" smtClean="0"/>
              <a:t>Minimiert</a:t>
            </a:r>
            <a:r>
              <a:rPr lang="en-US" dirty="0" smtClean="0"/>
              <a:t> </a:t>
            </a:r>
            <a:r>
              <a:rPr lang="en-US" dirty="0" err="1" smtClean="0"/>
              <a:t>lokale</a:t>
            </a:r>
            <a:r>
              <a:rPr lang="en-US" dirty="0" smtClean="0"/>
              <a:t> </a:t>
            </a:r>
            <a:r>
              <a:rPr lang="en-US" dirty="0" err="1" smtClean="0"/>
              <a:t>Größe</a:t>
            </a:r>
            <a:r>
              <a:rPr lang="en-US" dirty="0" smtClean="0"/>
              <a:t> und </a:t>
            </a:r>
            <a:r>
              <a:rPr lang="en-US" dirty="0" err="1" smtClean="0"/>
              <a:t>auch</a:t>
            </a:r>
            <a:r>
              <a:rPr lang="en-US" dirty="0" smtClean="0"/>
              <a:t> </a:t>
            </a:r>
            <a:r>
              <a:rPr lang="en-US" dirty="0" err="1" smtClean="0"/>
              <a:t>Datentransfer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smtClean="0"/>
              <a:t>Simplicity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Einfaches</a:t>
            </a:r>
            <a:r>
              <a:rPr lang="en-US" dirty="0" smtClean="0"/>
              <a:t> </a:t>
            </a:r>
            <a:r>
              <a:rPr lang="en-US" dirty="0" err="1" smtClean="0"/>
              <a:t>Objektmodell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viele</a:t>
            </a:r>
            <a:r>
              <a:rPr lang="en-US" dirty="0" smtClean="0"/>
              <a:t> </a:t>
            </a:r>
            <a:r>
              <a:rPr lang="en-US" dirty="0" err="1" smtClean="0"/>
              <a:t>Nutzer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GitHub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GIT Disadvantages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Einstieg</a:t>
            </a:r>
            <a:r>
              <a:rPr lang="en-US" dirty="0" smtClean="0"/>
              <a:t> </a:t>
            </a:r>
            <a:r>
              <a:rPr lang="en-US" dirty="0" err="1" smtClean="0"/>
              <a:t>kann</a:t>
            </a:r>
            <a:r>
              <a:rPr lang="en-US" dirty="0" smtClean="0"/>
              <a:t> </a:t>
            </a:r>
            <a:r>
              <a:rPr lang="en-US" dirty="0" err="1" smtClean="0"/>
              <a:t>schwer</a:t>
            </a:r>
            <a:r>
              <a:rPr lang="en-US" dirty="0" smtClean="0"/>
              <a:t> fallen, </a:t>
            </a:r>
            <a:r>
              <a:rPr lang="en-US" dirty="0" err="1" smtClean="0"/>
              <a:t>besonders</a:t>
            </a:r>
            <a:r>
              <a:rPr lang="en-US" dirty="0" smtClean="0"/>
              <a:t> </a:t>
            </a:r>
            <a:r>
              <a:rPr lang="en-US" dirty="0" err="1" smtClean="0"/>
              <a:t>wenn</a:t>
            </a:r>
            <a:r>
              <a:rPr lang="en-US" dirty="0" smtClean="0"/>
              <a:t> man </a:t>
            </a:r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Umgebungen</a:t>
            </a:r>
            <a:r>
              <a:rPr lang="en-US" dirty="0" smtClean="0"/>
              <a:t> </a:t>
            </a:r>
            <a:r>
              <a:rPr lang="en-US" dirty="0" err="1" smtClean="0"/>
              <a:t>gewöhnt</a:t>
            </a:r>
            <a:r>
              <a:rPr lang="en-US" dirty="0" smtClean="0"/>
              <a:t> </a:t>
            </a:r>
            <a:r>
              <a:rPr lang="en-US" dirty="0" err="1" smtClean="0"/>
              <a:t>ist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err="1" smtClean="0"/>
              <a:t>Dokumentation</a:t>
            </a:r>
            <a:r>
              <a:rPr lang="en-US" dirty="0" smtClean="0"/>
              <a:t> </a:t>
            </a:r>
            <a:r>
              <a:rPr lang="en-US" dirty="0" err="1" smtClean="0"/>
              <a:t>meist</a:t>
            </a:r>
            <a:r>
              <a:rPr lang="en-US" dirty="0" smtClean="0"/>
              <a:t> </a:t>
            </a:r>
            <a:r>
              <a:rPr lang="en-US" dirty="0" err="1" smtClean="0"/>
              <a:t>über</a:t>
            </a:r>
            <a:r>
              <a:rPr lang="en-US" dirty="0" smtClean="0"/>
              <a:t> </a:t>
            </a:r>
            <a:r>
              <a:rPr lang="en-US" dirty="0"/>
              <a:t>man </a:t>
            </a:r>
            <a:r>
              <a:rPr lang="en-US" dirty="0" smtClean="0"/>
              <a:t>pages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Blogs, </a:t>
            </a:r>
            <a:r>
              <a:rPr lang="en-US" dirty="0"/>
              <a:t>V</a:t>
            </a:r>
            <a:r>
              <a:rPr lang="en-US" dirty="0" smtClean="0"/>
              <a:t>ideos, </a:t>
            </a:r>
            <a:r>
              <a:rPr lang="en-US" dirty="0" err="1" smtClean="0"/>
              <a:t>Bücher</a:t>
            </a:r>
            <a:r>
              <a:rPr lang="en-US" dirty="0" smtClean="0"/>
              <a:t>, …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 err="1" smtClean="0"/>
              <a:t>Kein</a:t>
            </a:r>
            <a:r>
              <a:rPr lang="en-US" dirty="0" smtClean="0"/>
              <a:t> </a:t>
            </a:r>
            <a:r>
              <a:rPr lang="en-US" dirty="0" err="1" smtClean="0"/>
              <a:t>exklusives</a:t>
            </a:r>
            <a:r>
              <a:rPr lang="en-US" dirty="0" smtClean="0"/>
              <a:t> </a:t>
            </a:r>
            <a:r>
              <a:rPr lang="en-US" dirty="0" err="1" smtClean="0"/>
              <a:t>Ausschecken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dirty="0" smtClean="0"/>
              <a:t>Problem </a:t>
            </a:r>
            <a:r>
              <a:rPr lang="en-US" dirty="0" err="1" smtClean="0"/>
              <a:t>bei</a:t>
            </a:r>
            <a:r>
              <a:rPr lang="en-US" dirty="0" smtClean="0"/>
              <a:t> </a:t>
            </a:r>
            <a:r>
              <a:rPr lang="en-US" dirty="0" err="1" smtClean="0"/>
              <a:t>unmergebaren</a:t>
            </a:r>
            <a:r>
              <a:rPr lang="en-US" dirty="0" smtClean="0"/>
              <a:t> </a:t>
            </a:r>
            <a:r>
              <a:rPr lang="en-US" dirty="0" err="1" smtClean="0"/>
              <a:t>Dateien</a:t>
            </a:r>
            <a:r>
              <a:rPr lang="en-US" dirty="0" smtClean="0"/>
              <a:t> 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(Word, Excel, …)</a:t>
            </a:r>
          </a:p>
          <a:p>
            <a:pPr>
              <a:lnSpc>
                <a:spcPct val="90000"/>
              </a:lnSpc>
            </a:pPr>
            <a:r>
              <a:rPr lang="en-US" sz="3600" dirty="0" smtClean="0"/>
              <a:t>Tools </a:t>
            </a:r>
            <a:r>
              <a:rPr lang="en-US" sz="3600" dirty="0" err="1" smtClean="0"/>
              <a:t>sind</a:t>
            </a:r>
            <a:r>
              <a:rPr lang="en-US" sz="3600" dirty="0" smtClean="0"/>
              <a:t> (</a:t>
            </a:r>
            <a:r>
              <a:rPr lang="en-US" sz="3600" dirty="0" err="1" smtClean="0"/>
              <a:t>meist</a:t>
            </a:r>
            <a:r>
              <a:rPr lang="en-US" sz="3600" dirty="0" smtClean="0"/>
              <a:t>) </a:t>
            </a:r>
            <a:r>
              <a:rPr lang="en-US" sz="3600" dirty="0" err="1" smtClean="0"/>
              <a:t>Kommandozeile</a:t>
            </a:r>
            <a:endParaRPr lang="en-US" sz="3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Git Files/Directories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~/.</a:t>
            </a:r>
            <a:r>
              <a:rPr lang="en-US" dirty="0" err="1"/>
              <a:t>gitconfig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 smtClean="0"/>
              <a:t>Im</a:t>
            </a:r>
            <a:r>
              <a:rPr lang="en-US" dirty="0" smtClean="0"/>
              <a:t> Top-Level-</a:t>
            </a:r>
            <a:r>
              <a:rPr lang="en-US" dirty="0" err="1" smtClean="0"/>
              <a:t>Verzeichnis</a:t>
            </a:r>
            <a:endParaRPr lang="en-US" dirty="0"/>
          </a:p>
          <a:p>
            <a:pPr lvl="1"/>
            <a:r>
              <a:rPr lang="en-US" dirty="0" err="1" smtClean="0"/>
              <a:t>Enthält</a:t>
            </a:r>
            <a:r>
              <a:rPr lang="en-US" dirty="0" smtClean="0"/>
              <a:t> </a:t>
            </a:r>
            <a:r>
              <a:rPr lang="en-US" dirty="0" err="1" smtClean="0"/>
              <a:t>alle</a:t>
            </a:r>
            <a:r>
              <a:rPr lang="en-US" dirty="0" smtClean="0"/>
              <a:t> </a:t>
            </a:r>
            <a:r>
              <a:rPr lang="en-US" dirty="0" err="1" smtClean="0"/>
              <a:t>Objekte</a:t>
            </a:r>
            <a:r>
              <a:rPr lang="en-US" dirty="0" smtClean="0"/>
              <a:t>, </a:t>
            </a:r>
            <a:r>
              <a:rPr lang="en-US" dirty="0"/>
              <a:t>C</a:t>
            </a:r>
            <a:r>
              <a:rPr lang="en-US" dirty="0" smtClean="0"/>
              <a:t>ommits</a:t>
            </a:r>
            <a:r>
              <a:rPr lang="en-US" dirty="0"/>
              <a:t>, </a:t>
            </a:r>
            <a:r>
              <a:rPr lang="en-US" dirty="0" err="1" smtClean="0"/>
              <a:t>Konfigurationen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das </a:t>
            </a:r>
            <a:r>
              <a:rPr lang="en-US" dirty="0" err="1" smtClean="0"/>
              <a:t>Projekt</a:t>
            </a:r>
            <a:endParaRPr lang="en-US" dirty="0" smtClean="0"/>
          </a:p>
          <a:p>
            <a:r>
              <a:rPr lang="en-US" dirty="0" smtClean="0"/>
              <a:t>.</a:t>
            </a:r>
            <a:r>
              <a:rPr lang="en-US" dirty="0" err="1"/>
              <a:t>gitignore</a:t>
            </a:r>
            <a:endParaRPr lang="en-US" dirty="0"/>
          </a:p>
          <a:p>
            <a:pPr lvl="1"/>
            <a:r>
              <a:rPr lang="en-US" dirty="0" err="1" smtClean="0"/>
              <a:t>Datei</a:t>
            </a:r>
            <a:r>
              <a:rPr lang="en-US" dirty="0" smtClean="0"/>
              <a:t>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Dateiausschlussfiltern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smtClean="0"/>
              <a:t>Architecture (.</a:t>
            </a:r>
            <a:r>
              <a:rPr lang="en-US" dirty="0" err="1" smtClean="0"/>
              <a:t>git</a:t>
            </a:r>
            <a:r>
              <a:rPr lang="en-US" dirty="0" smtClean="0"/>
              <a:t>-Folder)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 smtClean="0"/>
              <a:t>Object </a:t>
            </a:r>
            <a:r>
              <a:rPr lang="en-US" dirty="0"/>
              <a:t>Database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Blobs (files)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Zu</a:t>
            </a:r>
            <a:r>
              <a:rPr lang="en-US" sz="2000" dirty="0" smtClean="0"/>
              <a:t> </a:t>
            </a:r>
            <a:r>
              <a:rPr lang="en-US" sz="2000" dirty="0" err="1"/>
              <a:t>f</a:t>
            </a:r>
            <a:r>
              <a:rPr lang="en-US" sz="2000" dirty="0" err="1" smtClean="0"/>
              <a:t>inden</a:t>
            </a:r>
            <a:r>
              <a:rPr lang="en-US" sz="2000" dirty="0" smtClean="0"/>
              <a:t> in </a:t>
            </a:r>
            <a:r>
              <a:rPr lang="en-US" sz="2000" dirty="0"/>
              <a:t>.</a:t>
            </a:r>
            <a:r>
              <a:rPr lang="en-US" sz="2000" dirty="0" err="1"/>
              <a:t>git</a:t>
            </a:r>
            <a:r>
              <a:rPr lang="en-US" sz="2000" dirty="0"/>
              <a:t>/objects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Indiziert</a:t>
            </a:r>
            <a:r>
              <a:rPr lang="en-US" sz="2000" dirty="0" smtClean="0"/>
              <a:t> </a:t>
            </a:r>
            <a:r>
              <a:rPr lang="en-US" sz="2000" dirty="0" err="1" smtClean="0"/>
              <a:t>über</a:t>
            </a:r>
            <a:r>
              <a:rPr lang="en-US" sz="2000" dirty="0" smtClean="0"/>
              <a:t> SHA1 Hash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Trees </a:t>
            </a:r>
            <a:r>
              <a:rPr lang="en-US" sz="2400" dirty="0"/>
              <a:t>(directories)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Commits</a:t>
            </a:r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Ein</a:t>
            </a:r>
            <a:r>
              <a:rPr lang="en-US" sz="2000" dirty="0" smtClean="0"/>
              <a:t> </a:t>
            </a:r>
            <a:r>
              <a:rPr lang="en-US" sz="2000" dirty="0" err="1" smtClean="0"/>
              <a:t>Objekt</a:t>
            </a:r>
            <a:r>
              <a:rPr lang="en-US" sz="2000" dirty="0" smtClean="0"/>
              <a:t> pro Commit</a:t>
            </a:r>
            <a:endParaRPr lang="en-US" sz="2000" dirty="0"/>
          </a:p>
          <a:p>
            <a:pPr lvl="2">
              <a:lnSpc>
                <a:spcPct val="90000"/>
              </a:lnSpc>
            </a:pPr>
            <a:r>
              <a:rPr lang="en-US" sz="2000" dirty="0" err="1" smtClean="0"/>
              <a:t>Enthält</a:t>
            </a:r>
            <a:r>
              <a:rPr lang="en-US" sz="2000" dirty="0" smtClean="0"/>
              <a:t> Hash von </a:t>
            </a:r>
            <a:r>
              <a:rPr lang="en-US" sz="2000" dirty="0"/>
              <a:t>P</a:t>
            </a:r>
            <a:r>
              <a:rPr lang="en-US" sz="2000" dirty="0" smtClean="0"/>
              <a:t>arent, </a:t>
            </a:r>
            <a:r>
              <a:rPr lang="en-US" sz="2000" dirty="0" err="1" smtClean="0"/>
              <a:t>Autor</a:t>
            </a:r>
            <a:r>
              <a:rPr lang="en-US" sz="2000" dirty="0"/>
              <a:t>, </a:t>
            </a:r>
            <a:r>
              <a:rPr lang="en-US" sz="2000" dirty="0" err="1" smtClean="0"/>
              <a:t>Zeit</a:t>
            </a:r>
            <a:r>
              <a:rPr lang="en-US" sz="2000" dirty="0" smtClean="0"/>
              <a:t> und Hash des </a:t>
            </a:r>
            <a:r>
              <a:rPr lang="en-US" sz="2000" dirty="0" err="1" smtClean="0"/>
              <a:t>Verzeichnisses</a:t>
            </a:r>
            <a:endParaRPr lang="en-US" sz="2000" dirty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Tags</a:t>
            </a:r>
          </a:p>
          <a:p>
            <a:pPr>
              <a:lnSpc>
                <a:spcPct val="90000"/>
              </a:lnSpc>
            </a:pPr>
            <a:r>
              <a:rPr lang="en-US" dirty="0"/>
              <a:t>Index</a:t>
            </a:r>
          </a:p>
          <a:p>
            <a:pPr lvl="1">
              <a:lnSpc>
                <a:spcPct val="90000"/>
              </a:lnSpc>
            </a:pPr>
            <a:r>
              <a:rPr lang="en-US" sz="2400" dirty="0" err="1"/>
              <a:t>Speichert</a:t>
            </a:r>
            <a:r>
              <a:rPr lang="en-US" sz="2400" dirty="0"/>
              <a:t> </a:t>
            </a:r>
            <a:r>
              <a:rPr lang="en-US" sz="2400" dirty="0" err="1"/>
              <a:t>Informationen</a:t>
            </a:r>
            <a:r>
              <a:rPr lang="en-US" sz="2400" dirty="0"/>
              <a:t> </a:t>
            </a:r>
            <a:r>
              <a:rPr lang="en-US" sz="2400" dirty="0" err="1"/>
              <a:t>über</a:t>
            </a:r>
            <a:r>
              <a:rPr lang="en-US" sz="2400" dirty="0"/>
              <a:t> die </a:t>
            </a:r>
            <a:r>
              <a:rPr lang="en-US" sz="2400" dirty="0" err="1"/>
              <a:t>aktuelle</a:t>
            </a:r>
            <a:r>
              <a:rPr lang="en-US" sz="2400" dirty="0"/>
              <a:t> </a:t>
            </a:r>
            <a:r>
              <a:rPr lang="en-US" sz="2400" dirty="0" err="1"/>
              <a:t>Arbeitskopie</a:t>
            </a:r>
            <a:r>
              <a:rPr lang="en-US" sz="2400" dirty="0"/>
              <a:t> und </a:t>
            </a:r>
            <a:r>
              <a:rPr lang="en-US" sz="2400" dirty="0" err="1"/>
              <a:t>deren</a:t>
            </a:r>
            <a:r>
              <a:rPr lang="en-US" sz="2400" dirty="0"/>
              <a:t> </a:t>
            </a:r>
            <a:r>
              <a:rPr lang="en-US" sz="2400" dirty="0" err="1" smtClean="0"/>
              <a:t>Änderungen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First Git Repository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/>
              </a:rPr>
              <a:t>git</a:t>
            </a:r>
            <a:r>
              <a:rPr lang="en-US" sz="2800" i="1" dirty="0" smtClean="0">
                <a:latin typeface="Courier"/>
              </a:rPr>
              <a:t> </a:t>
            </a:r>
            <a:r>
              <a:rPr lang="en-US" sz="2800" i="1" dirty="0">
                <a:latin typeface="Courier"/>
              </a:rPr>
              <a:t>init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Initialisiert</a:t>
            </a:r>
            <a:r>
              <a:rPr lang="en-US" sz="2400" dirty="0" smtClean="0"/>
              <a:t> das .</a:t>
            </a: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Verzeichnis</a:t>
            </a:r>
            <a:endParaRPr lang="en-US" sz="2400" dirty="0" smtClean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/>
              </a:rPr>
              <a:t>git</a:t>
            </a:r>
            <a:r>
              <a:rPr lang="en-US" sz="2800" i="1" dirty="0" smtClean="0">
                <a:latin typeface="Courier"/>
              </a:rPr>
              <a:t> clone [</a:t>
            </a:r>
            <a:r>
              <a:rPr lang="en-US" sz="2800" i="1" dirty="0" err="1" smtClean="0">
                <a:latin typeface="Courier"/>
              </a:rPr>
              <a:t>url</a:t>
            </a:r>
            <a:r>
              <a:rPr lang="en-US" sz="2800" i="1" dirty="0" smtClean="0">
                <a:latin typeface="Courier"/>
              </a:rPr>
              <a:t>] </a:t>
            </a:r>
          </a:p>
          <a:p>
            <a:pPr lvl="1">
              <a:lnSpc>
                <a:spcPct val="90000"/>
              </a:lnSpc>
            </a:pPr>
            <a:r>
              <a:rPr lang="en-US" dirty="0" err="1" smtClean="0"/>
              <a:t>Kopie</a:t>
            </a:r>
            <a:r>
              <a:rPr lang="en-US" dirty="0" smtClean="0"/>
              <a:t> </a:t>
            </a:r>
            <a:r>
              <a:rPr lang="en-US" dirty="0" err="1" smtClean="0"/>
              <a:t>eines</a:t>
            </a:r>
            <a:r>
              <a:rPr lang="en-US" dirty="0" smtClean="0"/>
              <a:t> Repository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sz="2800" i="1" dirty="0">
                <a:latin typeface="Courier" pitchFamily="-32" charset="0"/>
              </a:rPr>
              <a:t>echo “Hello World” &gt; hello.txt</a:t>
            </a:r>
          </a:p>
          <a:p>
            <a:pPr>
              <a:lnSpc>
                <a:spcPct val="90000"/>
              </a:lnSpc>
            </a:pPr>
            <a:r>
              <a:rPr lang="en-US" sz="2800" i="1" dirty="0" err="1">
                <a:latin typeface="Courier" pitchFamily="-32" charset="0"/>
              </a:rPr>
              <a:t>git</a:t>
            </a:r>
            <a:r>
              <a:rPr lang="en-US" sz="2800" i="1" dirty="0">
                <a:latin typeface="Courier" pitchFamily="-32" charset="0"/>
              </a:rPr>
              <a:t> add .</a:t>
            </a:r>
          </a:p>
          <a:p>
            <a:pPr lvl="1">
              <a:lnSpc>
                <a:spcPct val="90000"/>
              </a:lnSpc>
            </a:pPr>
            <a:r>
              <a:rPr lang="en-US" sz="2400" dirty="0" err="1" smtClean="0"/>
              <a:t>Fügt</a:t>
            </a:r>
            <a:r>
              <a:rPr lang="en-US" sz="2400" dirty="0" smtClean="0"/>
              <a:t> </a:t>
            </a:r>
            <a:r>
              <a:rPr lang="en-US" sz="2400" dirty="0" err="1" smtClean="0"/>
              <a:t>alle</a:t>
            </a:r>
            <a:r>
              <a:rPr lang="en-US" sz="2400" dirty="0" smtClean="0"/>
              <a:t> </a:t>
            </a:r>
            <a:r>
              <a:rPr lang="en-US" sz="2400" dirty="0" err="1" smtClean="0"/>
              <a:t>Dateien</a:t>
            </a:r>
            <a:r>
              <a:rPr lang="en-US" sz="2400" dirty="0" smtClean="0"/>
              <a:t> </a:t>
            </a:r>
            <a:r>
              <a:rPr lang="en-US" sz="2400" dirty="0" err="1" smtClean="0"/>
              <a:t>zum</a:t>
            </a:r>
            <a:r>
              <a:rPr lang="en-US" sz="2400" dirty="0" smtClean="0"/>
              <a:t> Index </a:t>
            </a:r>
            <a:r>
              <a:rPr lang="en-US" sz="2400" dirty="0" err="1" smtClean="0"/>
              <a:t>hinzu</a:t>
            </a:r>
            <a:r>
              <a:rPr lang="en-US" sz="2400" dirty="0" smtClean="0"/>
              <a:t> (“Staging”)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i="1" dirty="0" err="1" smtClean="0">
                <a:latin typeface="Courier" pitchFamily="-32" charset="0"/>
              </a:rPr>
              <a:t>git</a:t>
            </a:r>
            <a:r>
              <a:rPr lang="en-US" sz="2800" i="1" dirty="0" smtClean="0">
                <a:latin typeface="Courier" pitchFamily="-32" charset="0"/>
              </a:rPr>
              <a:t> commit </a:t>
            </a:r>
            <a:r>
              <a:rPr lang="en-US" sz="2800" i="1" dirty="0">
                <a:latin typeface="Courier" pitchFamily="-32" charset="0"/>
              </a:rPr>
              <a:t>-m ‘Check in number one’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Working With Git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i="1" dirty="0">
                <a:latin typeface="Courier" pitchFamily="-32" charset="0"/>
              </a:rPr>
              <a:t>echo “I love </a:t>
            </a:r>
            <a:r>
              <a:rPr lang="en-US" sz="2400" i="1" dirty="0" err="1">
                <a:latin typeface="Courier" pitchFamily="-32" charset="0"/>
              </a:rPr>
              <a:t>g</a:t>
            </a:r>
            <a:r>
              <a:rPr lang="en-US" sz="2400" i="1" dirty="0" err="1" smtClean="0">
                <a:latin typeface="Courier" pitchFamily="-32" charset="0"/>
              </a:rPr>
              <a:t>it</a:t>
            </a:r>
            <a:r>
              <a:rPr lang="en-US" sz="2400" i="1" dirty="0">
                <a:latin typeface="Courier" pitchFamily="-32" charset="0"/>
              </a:rPr>
              <a:t>” &gt;&gt;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</a:t>
            </a:r>
            <a:r>
              <a:rPr lang="en-US" sz="2400" i="1" dirty="0" smtClean="0">
                <a:latin typeface="Courier" pitchFamily="-32" charset="0"/>
              </a:rPr>
              <a:t>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Zeigt</a:t>
            </a:r>
            <a:r>
              <a:rPr lang="en-US" sz="2000" dirty="0" smtClean="0"/>
              <a:t> die </a:t>
            </a:r>
            <a:r>
              <a:rPr lang="en-US" sz="2000" dirty="0" err="1" smtClean="0"/>
              <a:t>getätigten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zum</a:t>
            </a:r>
            <a:r>
              <a:rPr lang="en-US" sz="2000" dirty="0" smtClean="0"/>
              <a:t> Index</a:t>
            </a:r>
          </a:p>
          <a:p>
            <a:pPr>
              <a:lnSpc>
                <a:spcPct val="90000"/>
              </a:lnSpc>
            </a:pPr>
            <a:r>
              <a:rPr lang="en-US" sz="2400" dirty="0" err="1" smtClean="0"/>
              <a:t>git</a:t>
            </a:r>
            <a:r>
              <a:rPr lang="en-US" sz="2400" dirty="0" smtClean="0"/>
              <a:t> </a:t>
            </a:r>
            <a:r>
              <a:rPr lang="en-US" sz="2400" dirty="0" err="1" smtClean="0"/>
              <a:t>difftool</a:t>
            </a:r>
            <a:r>
              <a:rPr lang="en-US" sz="2400" dirty="0" smtClean="0"/>
              <a:t> – Visual diff (</a:t>
            </a:r>
            <a:r>
              <a:rPr lang="en-US" sz="2400" dirty="0" err="1" smtClean="0"/>
              <a:t>z.B</a:t>
            </a:r>
            <a:r>
              <a:rPr lang="en-US" sz="2400" dirty="0" smtClean="0"/>
              <a:t>: </a:t>
            </a:r>
            <a:r>
              <a:rPr lang="en-US" sz="2400" dirty="0" err="1" smtClean="0"/>
              <a:t>WinMerge</a:t>
            </a:r>
            <a:r>
              <a:rPr lang="en-US" sz="2400" dirty="0" smtClean="0"/>
              <a:t>)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status</a:t>
            </a:r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Liste</a:t>
            </a:r>
            <a:r>
              <a:rPr lang="en-US" sz="2000" dirty="0" smtClean="0"/>
              <a:t> der </a:t>
            </a:r>
            <a:r>
              <a:rPr lang="en-US" sz="2000" dirty="0" err="1" smtClean="0"/>
              <a:t>geänderten</a:t>
            </a:r>
            <a:r>
              <a:rPr lang="en-US" sz="2000" dirty="0" smtClean="0"/>
              <a:t> Files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add hello.txt</a:t>
            </a:r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Keine</a:t>
            </a:r>
            <a:r>
              <a:rPr lang="en-US" sz="2000" dirty="0" smtClean="0"/>
              <a:t> </a:t>
            </a:r>
            <a:r>
              <a:rPr lang="en-US" sz="2000" dirty="0" err="1" smtClean="0"/>
              <a:t>Änderungen</a:t>
            </a:r>
            <a:r>
              <a:rPr lang="en-US" sz="2000" dirty="0" smtClean="0"/>
              <a:t>, da Index = </a:t>
            </a:r>
            <a:r>
              <a:rPr lang="en-US" sz="2000" dirty="0" err="1" smtClean="0"/>
              <a:t>Arbeitskopie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>
                <a:latin typeface="Courier" pitchFamily="-32" charset="0"/>
              </a:rPr>
              <a:t>git</a:t>
            </a:r>
            <a:r>
              <a:rPr lang="en-US" sz="2400" i="1" dirty="0">
                <a:latin typeface="Courier" pitchFamily="-32" charset="0"/>
              </a:rPr>
              <a:t> diff HEAD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 err="1" smtClean="0"/>
              <a:t>Änderungen</a:t>
            </a:r>
            <a:r>
              <a:rPr lang="en-US" sz="2000" dirty="0" smtClean="0"/>
              <a:t> </a:t>
            </a:r>
            <a:r>
              <a:rPr lang="en-US" sz="2000" dirty="0" err="1" smtClean="0"/>
              <a:t>gegenüber</a:t>
            </a:r>
            <a:r>
              <a:rPr lang="en-US" sz="2000" dirty="0" smtClean="0"/>
              <a:t> </a:t>
            </a:r>
            <a:r>
              <a:rPr lang="en-US" sz="2000" dirty="0" err="1" smtClean="0"/>
              <a:t>letzter</a:t>
            </a:r>
            <a:r>
              <a:rPr lang="en-US" sz="2000" dirty="0" smtClean="0"/>
              <a:t> Version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</a:t>
            </a:r>
            <a:r>
              <a:rPr lang="en-US" sz="2400" i="1" dirty="0">
                <a:latin typeface="Courier" pitchFamily="-32" charset="0"/>
              </a:rPr>
              <a:t>commit -m ‘Second commit</a:t>
            </a:r>
            <a:r>
              <a:rPr lang="en-US" sz="2400" i="1" dirty="0" smtClean="0">
                <a:latin typeface="Courier" pitchFamily="-32" charset="0"/>
              </a:rPr>
              <a:t>’</a:t>
            </a:r>
          </a:p>
          <a:p>
            <a:pPr>
              <a:lnSpc>
                <a:spcPct val="90000"/>
              </a:lnSpc>
            </a:pPr>
            <a:r>
              <a:rPr lang="en-US" sz="2400" i="1" dirty="0" err="1" smtClean="0">
                <a:latin typeface="Courier" pitchFamily="-32" charset="0"/>
              </a:rPr>
              <a:t>git</a:t>
            </a:r>
            <a:r>
              <a:rPr lang="en-US" sz="2400" i="1" dirty="0" smtClean="0">
                <a:latin typeface="Courier" pitchFamily="-32" charset="0"/>
              </a:rPr>
              <a:t> log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&amp; Merging</a:t>
            </a:r>
            <a:endParaRPr 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3600" dirty="0" err="1"/>
              <a:t>Git</a:t>
            </a:r>
            <a:r>
              <a:rPr lang="en-US" sz="3600" dirty="0"/>
              <a:t> </a:t>
            </a:r>
            <a:r>
              <a:rPr lang="en-US" sz="3600" dirty="0" smtClean="0"/>
              <a:t>hat </a:t>
            </a:r>
            <a:r>
              <a:rPr lang="en-US" sz="3600" dirty="0" err="1" smtClean="0"/>
              <a:t>leichtgewichtige</a:t>
            </a:r>
            <a:r>
              <a:rPr lang="en-US" sz="3600" dirty="0" smtClean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 smtClean="0"/>
              <a:t>Unterscheidung</a:t>
            </a:r>
            <a:r>
              <a:rPr lang="en-US" sz="3600" dirty="0" smtClean="0"/>
              <a:t> der Branches in </a:t>
            </a:r>
            <a:r>
              <a:rPr lang="en-US" sz="3600" dirty="0"/>
              <a:t>local </a:t>
            </a:r>
            <a:r>
              <a:rPr lang="en-US" sz="3600" dirty="0" smtClean="0"/>
              <a:t>und remote</a:t>
            </a:r>
          </a:p>
          <a:p>
            <a:pPr>
              <a:lnSpc>
                <a:spcPct val="90000"/>
              </a:lnSpc>
            </a:pPr>
            <a:r>
              <a:rPr lang="en-US" sz="3600" i="1" dirty="0" err="1">
                <a:latin typeface="Courier" pitchFamily="-32" charset="0"/>
              </a:rPr>
              <a:t>git</a:t>
            </a:r>
            <a:r>
              <a:rPr lang="en-US" sz="3600" i="1" dirty="0">
                <a:latin typeface="Courier" pitchFamily="-32" charset="0"/>
              </a:rPr>
              <a:t> checkout -b branch</a:t>
            </a:r>
          </a:p>
          <a:p>
            <a:pPr>
              <a:lnSpc>
                <a:spcPct val="90000"/>
              </a:lnSpc>
            </a:pPr>
            <a:r>
              <a:rPr lang="en-US" sz="3600" i="1" dirty="0" err="1">
                <a:latin typeface="Courier" pitchFamily="-32" charset="0"/>
              </a:rPr>
              <a:t>git</a:t>
            </a:r>
            <a:r>
              <a:rPr lang="en-US" sz="3600" i="1" dirty="0">
                <a:latin typeface="Courier" pitchFamily="-32" charset="0"/>
              </a:rPr>
              <a:t> branch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sz="3200" dirty="0" err="1"/>
              <a:t>Auflisten</a:t>
            </a:r>
            <a:r>
              <a:rPr lang="en-US" sz="3200" dirty="0"/>
              <a:t> </a:t>
            </a:r>
            <a:r>
              <a:rPr lang="en-US" sz="3200" dirty="0" err="1"/>
              <a:t>aller</a:t>
            </a:r>
            <a:r>
              <a:rPr lang="en-US" sz="3200" dirty="0"/>
              <a:t> Branches</a:t>
            </a:r>
          </a:p>
          <a:p>
            <a:pPr>
              <a:lnSpc>
                <a:spcPct val="90000"/>
              </a:lnSpc>
            </a:pPr>
            <a:r>
              <a:rPr lang="en-US" sz="3600" dirty="0" err="1"/>
              <a:t>Änderungen</a:t>
            </a:r>
            <a:r>
              <a:rPr lang="en-US" sz="3600" dirty="0"/>
              <a:t> </a:t>
            </a:r>
            <a:r>
              <a:rPr lang="en-US" sz="3600" dirty="0" err="1"/>
              <a:t>können</a:t>
            </a:r>
            <a:r>
              <a:rPr lang="en-US" sz="3600" dirty="0"/>
              <a:t> in </a:t>
            </a:r>
            <a:r>
              <a:rPr lang="en-US" sz="3600" dirty="0" err="1"/>
              <a:t>andere</a:t>
            </a:r>
            <a:r>
              <a:rPr lang="en-US" sz="3600" dirty="0"/>
              <a:t> Branches </a:t>
            </a:r>
            <a:r>
              <a:rPr lang="en-US" sz="3600" dirty="0" err="1"/>
              <a:t>übernommen</a:t>
            </a:r>
            <a:r>
              <a:rPr lang="en-US" sz="3600" dirty="0"/>
              <a:t> </a:t>
            </a:r>
            <a:r>
              <a:rPr lang="en-US" sz="3600" dirty="0" err="1"/>
              <a:t>werden</a:t>
            </a:r>
            <a:r>
              <a:rPr lang="en-US" sz="3600" dirty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merge</a:t>
            </a:r>
          </a:p>
          <a:p>
            <a:pPr lvl="1">
              <a:lnSpc>
                <a:spcPct val="90000"/>
              </a:lnSpc>
            </a:pPr>
            <a:r>
              <a:rPr lang="en-US" sz="3200" dirty="0" err="1"/>
              <a:t>git</a:t>
            </a:r>
            <a:r>
              <a:rPr lang="en-US" sz="3200" dirty="0"/>
              <a:t> </a:t>
            </a:r>
            <a:r>
              <a:rPr lang="en-US" sz="3200" dirty="0" smtClean="0"/>
              <a:t>cherry-pick</a:t>
            </a:r>
          </a:p>
          <a:p>
            <a:pPr lvl="1">
              <a:lnSpc>
                <a:spcPct val="90000"/>
              </a:lnSpc>
            </a:pPr>
            <a:r>
              <a:rPr lang="en-US" sz="3200" dirty="0" err="1" smtClean="0"/>
              <a:t>git</a:t>
            </a:r>
            <a:r>
              <a:rPr lang="en-US" sz="3200" dirty="0" smtClean="0"/>
              <a:t> rebase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6000" dirty="0" smtClean="0"/>
              <a:t>Agenda</a:t>
            </a:r>
            <a:endParaRPr lang="de-DE" sz="60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Warum machen wir Versionskontrolle?</a:t>
            </a:r>
          </a:p>
          <a:p>
            <a:r>
              <a:rPr lang="de-DE" sz="3600" dirty="0" smtClean="0"/>
              <a:t>Probleme mit zentralisierten Versionskontrollsystemen</a:t>
            </a:r>
          </a:p>
          <a:p>
            <a:r>
              <a:rPr lang="de-DE" sz="3600" dirty="0" err="1" smtClean="0"/>
              <a:t>Git</a:t>
            </a:r>
            <a:r>
              <a:rPr lang="de-DE" sz="3600" dirty="0" smtClean="0"/>
              <a:t> als Lösung?!</a:t>
            </a:r>
          </a:p>
          <a:p>
            <a:r>
              <a:rPr lang="de-DE" sz="3600" dirty="0" smtClean="0"/>
              <a:t>Praxisteil mit Fragen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 and Tagging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Tags </a:t>
            </a:r>
            <a:r>
              <a:rPr lang="en-US" dirty="0" err="1" smtClean="0"/>
              <a:t>sind</a:t>
            </a:r>
            <a:r>
              <a:rPr lang="en-US" dirty="0" smtClean="0"/>
              <a:t> </a:t>
            </a:r>
            <a:r>
              <a:rPr lang="en-US" dirty="0" err="1" smtClean="0"/>
              <a:t>nur</a:t>
            </a:r>
            <a:r>
              <a:rPr lang="en-US" dirty="0" smtClean="0"/>
              <a:t> </a:t>
            </a:r>
            <a:r>
              <a:rPr lang="en-US" dirty="0" err="1" smtClean="0"/>
              <a:t>besser</a:t>
            </a:r>
            <a:r>
              <a:rPr lang="en-US" dirty="0" smtClean="0"/>
              <a:t> </a:t>
            </a:r>
            <a:r>
              <a:rPr lang="en-US" dirty="0" err="1" smtClean="0"/>
              <a:t>lesbare</a:t>
            </a:r>
            <a:r>
              <a:rPr lang="en-US" dirty="0" smtClean="0"/>
              <a:t> </a:t>
            </a:r>
            <a:r>
              <a:rPr lang="en-US" dirty="0" err="1" smtClean="0"/>
              <a:t>Namen</a:t>
            </a:r>
            <a:r>
              <a:rPr lang="en-US" dirty="0" smtClean="0"/>
              <a:t> </a:t>
            </a:r>
            <a:r>
              <a:rPr lang="en-US" dirty="0" err="1" smtClean="0"/>
              <a:t>für</a:t>
            </a:r>
            <a:r>
              <a:rPr lang="en-US" dirty="0" smtClean="0"/>
              <a:t> commit hashes</a:t>
            </a:r>
            <a:endParaRPr lang="en-US" dirty="0"/>
          </a:p>
          <a:p>
            <a:r>
              <a:rPr lang="en-US" i="1" dirty="0" err="1" smtClean="0"/>
              <a:t>git</a:t>
            </a:r>
            <a:r>
              <a:rPr lang="en-US" i="1" dirty="0" smtClean="0"/>
              <a:t> </a:t>
            </a:r>
            <a:r>
              <a:rPr lang="en-US" i="1" dirty="0"/>
              <a:t>tag &lt;tag-name&gt;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687232" y="47997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7159785" y="51032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687235" y="55108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4" idx="0"/>
          </p:cNvCxnSpPr>
          <p:nvPr/>
        </p:nvCxnSpPr>
        <p:spPr>
          <a:xfrm>
            <a:off x="7159788" y="5814265"/>
            <a:ext cx="10437" cy="4230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itel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Arbeiten mit </a:t>
            </a:r>
            <a:r>
              <a:rPr lang="de-DE" dirty="0" err="1" smtClean="0"/>
              <a:t>Branches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999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687232" y="47997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7159785" y="51032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687235" y="55108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4" idx="0"/>
          </p:cNvCxnSpPr>
          <p:nvPr/>
        </p:nvCxnSpPr>
        <p:spPr>
          <a:xfrm>
            <a:off x="7159788" y="5814265"/>
            <a:ext cx="10437" cy="4230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–b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54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4" y="41156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07" y="4419110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130657" y="482670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5" idx="0"/>
          </p:cNvCxnSpPr>
          <p:nvPr/>
        </p:nvCxnSpPr>
        <p:spPr>
          <a:xfrm>
            <a:off x="6603210" y="5130165"/>
            <a:ext cx="0" cy="43212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“B“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109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4" y="326055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07" y="3564015"/>
            <a:ext cx="3" cy="40759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“C“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862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450264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480610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518419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4" idx="7"/>
          </p:cNvCxnSpPr>
          <p:nvPr/>
        </p:nvCxnSpPr>
        <p:spPr>
          <a:xfrm flipH="1">
            <a:off x="7322960" y="5487654"/>
            <a:ext cx="453229" cy="8129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7" y="250359"/>
            <a:ext cx="64881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–b F4711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59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27204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30239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34020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7" idx="0"/>
          </p:cNvCxnSpPr>
          <p:nvPr/>
        </p:nvCxnSpPr>
        <p:spPr>
          <a:xfrm>
            <a:off x="7776189" y="3705504"/>
            <a:ext cx="191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“D“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18203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21238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“E“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2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5" y="182039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8" y="2123855"/>
            <a:ext cx="1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tag F0.1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50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3392372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10" y="3695831"/>
            <a:ext cx="0" cy="27578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397161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6" idx="0"/>
          </p:cNvCxnSpPr>
          <p:nvPr/>
        </p:nvCxnSpPr>
        <p:spPr>
          <a:xfrm>
            <a:off x="6603210" y="4275070"/>
            <a:ext cx="0" cy="41407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942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Warum Versionskontrolle?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3600" dirty="0"/>
              <a:t>Verwaltung und Historie eines Projekts</a:t>
            </a:r>
          </a:p>
          <a:p>
            <a:pPr lvl="1"/>
            <a:r>
              <a:rPr lang="de-DE" sz="3200" dirty="0" smtClean="0"/>
              <a:t>Was </a:t>
            </a:r>
            <a:r>
              <a:rPr lang="de-DE" sz="3200" dirty="0"/>
              <a:t>wurde </a:t>
            </a:r>
            <a:r>
              <a:rPr lang="de-DE" sz="3200" dirty="0" smtClean="0"/>
              <a:t>geändert?</a:t>
            </a:r>
            <a:endParaRPr lang="de-DE" sz="3200" dirty="0"/>
          </a:p>
          <a:p>
            <a:pPr lvl="1"/>
            <a:r>
              <a:rPr lang="de-DE" sz="3200" dirty="0" smtClean="0"/>
              <a:t>Warum </a:t>
            </a:r>
            <a:r>
              <a:rPr lang="de-DE" sz="3200" dirty="0"/>
              <a:t>wurde die Änderung gemacht</a:t>
            </a:r>
            <a:r>
              <a:rPr lang="de-DE" sz="3200" dirty="0" smtClean="0"/>
              <a:t>?</a:t>
            </a:r>
          </a:p>
          <a:p>
            <a:pPr lvl="1"/>
            <a:r>
              <a:rPr lang="de-DE" sz="3200" dirty="0"/>
              <a:t>Wer hat was geändert</a:t>
            </a:r>
            <a:r>
              <a:rPr lang="de-DE" sz="3200" dirty="0" smtClean="0"/>
              <a:t>?</a:t>
            </a:r>
            <a:endParaRPr lang="de-DE" sz="3200" dirty="0"/>
          </a:p>
          <a:p>
            <a:pPr lvl="1"/>
            <a:r>
              <a:rPr lang="de-DE" sz="3200" dirty="0" smtClean="0"/>
              <a:t>Wann </a:t>
            </a:r>
            <a:r>
              <a:rPr lang="de-DE" sz="3200" dirty="0"/>
              <a:t>wurde die Änderung </a:t>
            </a:r>
            <a:r>
              <a:rPr lang="de-DE" sz="3200" dirty="0" smtClean="0"/>
              <a:t>vorgenommen?</a:t>
            </a:r>
            <a:endParaRPr lang="de-DE" sz="3200" dirty="0"/>
          </a:p>
          <a:p>
            <a:pPr lvl="1"/>
            <a:r>
              <a:rPr lang="de-DE" sz="3200" dirty="0" smtClean="0"/>
              <a:t>Kontrolliertes Rückgängigmachen von Änderungen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901330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250182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4" idx="3"/>
          </p:cNvCxnSpPr>
          <p:nvPr/>
        </p:nvCxnSpPr>
        <p:spPr>
          <a:xfrm>
            <a:off x="6603210" y="1553641"/>
            <a:ext cx="0" cy="27578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“F“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62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826" y="178186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 flipH="1">
            <a:off x="7776189" y="2085324"/>
            <a:ext cx="190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6" y="2501945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8" idx="0"/>
          </p:cNvCxnSpPr>
          <p:nvPr/>
        </p:nvCxnSpPr>
        <p:spPr>
          <a:xfrm>
            <a:off x="7776189" y="2805404"/>
            <a:ext cx="1" cy="39857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81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827" y="51525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 flipH="1">
            <a:off x="7776190" y="818710"/>
            <a:ext cx="190" cy="416621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commit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–a –m “G“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82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303636" y="511969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50" idx="3"/>
          </p:cNvCxnSpPr>
          <p:nvPr/>
        </p:nvCxnSpPr>
        <p:spPr>
          <a:xfrm>
            <a:off x="7776189" y="815428"/>
            <a:ext cx="1" cy="419903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566555" y="511969"/>
            <a:ext cx="4995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Feature ist fertig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Bug wurde </a:t>
            </a:r>
            <a:r>
              <a:rPr lang="de-DE" sz="3200" dirty="0" err="1" smtClean="0"/>
              <a:t>gefixed</a:t>
            </a:r>
            <a:endParaRPr lang="de-DE" sz="3200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de-DE" sz="3200" dirty="0" smtClean="0"/>
              <a:t>… Zeit zu </a:t>
            </a:r>
            <a:r>
              <a:rPr lang="de-DE" sz="3200" dirty="0" err="1" smtClean="0"/>
              <a:t>Mergen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2921796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871680" y="568503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871682" y="5189982"/>
            <a:ext cx="945105" cy="303459"/>
          </a:xfrm>
          <a:prstGeom prst="snip2SameRect">
            <a:avLst/>
          </a:prstGeom>
          <a:gradFill>
            <a:gsLst>
              <a:gs pos="0">
                <a:schemeClr val="accent4">
                  <a:lumMod val="75000"/>
                </a:schemeClr>
              </a:gs>
              <a:gs pos="35000">
                <a:schemeClr val="accent4">
                  <a:tint val="37000"/>
                  <a:satMod val="300000"/>
                </a:schemeClr>
              </a:gs>
              <a:gs pos="100000">
                <a:schemeClr val="accent4">
                  <a:tint val="15000"/>
                  <a:satMod val="350000"/>
                </a:schemeClr>
              </a:gs>
            </a:gsLst>
          </a:gra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4" idx="6"/>
          </p:cNvCxnSpPr>
          <p:nvPr/>
        </p:nvCxnSpPr>
        <p:spPr>
          <a:xfrm flipH="1">
            <a:off x="7386225" y="5988495"/>
            <a:ext cx="958008" cy="4648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8344233" y="5493441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6130657" y="182942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0"/>
          </p:cNvCxnSpPr>
          <p:nvPr/>
        </p:nvCxnSpPr>
        <p:spPr>
          <a:xfrm>
            <a:off x="6603210" y="2132880"/>
            <a:ext cx="0" cy="36906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checkout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master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434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181751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32246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6603208" y="212097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162591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4977045" y="1817513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1"/>
          </p:cNvCxnSpPr>
          <p:nvPr/>
        </p:nvCxnSpPr>
        <p:spPr>
          <a:xfrm>
            <a:off x="5449598" y="2120972"/>
            <a:ext cx="1000877" cy="444238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115018" y="880555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($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reset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--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hard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fix)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16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6387210" y="128681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</a:t>
            </a:r>
            <a:endParaRPr lang="de-DE" b="1" dirty="0"/>
          </a:p>
        </p:txBody>
      </p:sp>
      <p:cxnSp>
        <p:nvCxnSpPr>
          <p:cNvPr id="30" name="Gerade Verbindung mit Pfeil 29"/>
          <p:cNvCxnSpPr>
            <a:stCxn id="29" idx="4"/>
            <a:endCxn id="10" idx="0"/>
          </p:cNvCxnSpPr>
          <p:nvPr/>
        </p:nvCxnSpPr>
        <p:spPr>
          <a:xfrm>
            <a:off x="6603210" y="1718810"/>
            <a:ext cx="0" cy="783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9" idx="5"/>
            <a:endCxn id="9" idx="0"/>
          </p:cNvCxnSpPr>
          <p:nvPr/>
        </p:nvCxnSpPr>
        <p:spPr>
          <a:xfrm>
            <a:off x="6755945" y="1655545"/>
            <a:ext cx="1020245" cy="2613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29" idx="0"/>
          </p:cNvCxnSpPr>
          <p:nvPr/>
        </p:nvCxnSpPr>
        <p:spPr>
          <a:xfrm>
            <a:off x="6603208" y="897143"/>
            <a:ext cx="2" cy="38966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cken des Rechtecks auf der gleichen Seite schneiden 53"/>
          <p:cNvSpPr/>
          <p:nvPr/>
        </p:nvSpPr>
        <p:spPr>
          <a:xfrm>
            <a:off x="4977045" y="18988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fix</a:t>
            </a:r>
            <a:endParaRPr lang="de-DE" dirty="0"/>
          </a:p>
        </p:txBody>
      </p:sp>
      <p:cxnSp>
        <p:nvCxnSpPr>
          <p:cNvPr id="55" name="Gerade Verbindung mit Pfeil 54"/>
          <p:cNvCxnSpPr>
            <a:stCxn id="54" idx="1"/>
            <a:endCxn id="10" idx="2"/>
          </p:cNvCxnSpPr>
          <p:nvPr/>
        </p:nvCxnSpPr>
        <p:spPr>
          <a:xfrm>
            <a:off x="5449598" y="2202289"/>
            <a:ext cx="937612" cy="515656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95038" y="250359"/>
            <a:ext cx="4682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merge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2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Verbindungsstelle 28"/>
          <p:cNvSpPr/>
          <p:nvPr/>
        </p:nvSpPr>
        <p:spPr>
          <a:xfrm>
            <a:off x="6387210" y="128681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H</a:t>
            </a:r>
            <a:endParaRPr lang="de-DE" b="1" dirty="0"/>
          </a:p>
        </p:txBody>
      </p:sp>
      <p:cxnSp>
        <p:nvCxnSpPr>
          <p:cNvPr id="30" name="Gerade Verbindung mit Pfeil 29"/>
          <p:cNvCxnSpPr>
            <a:stCxn id="29" idx="4"/>
            <a:endCxn id="10" idx="0"/>
          </p:cNvCxnSpPr>
          <p:nvPr/>
        </p:nvCxnSpPr>
        <p:spPr>
          <a:xfrm>
            <a:off x="6603210" y="1718810"/>
            <a:ext cx="0" cy="7831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29" idx="5"/>
            <a:endCxn id="9" idx="0"/>
          </p:cNvCxnSpPr>
          <p:nvPr/>
        </p:nvCxnSpPr>
        <p:spPr>
          <a:xfrm>
            <a:off x="6755945" y="1655545"/>
            <a:ext cx="1020245" cy="26133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29" idx="0"/>
          </p:cNvCxnSpPr>
          <p:nvPr/>
        </p:nvCxnSpPr>
        <p:spPr>
          <a:xfrm>
            <a:off x="6603208" y="897143"/>
            <a:ext cx="2" cy="389667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295038" y="250359"/>
            <a:ext cx="50870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branch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–d F4711</a:t>
            </a:r>
          </a:p>
          <a:p>
            <a:r>
              <a:rPr lang="de-DE" sz="2800" dirty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>
                <a:latin typeface="Consolas" pitchFamily="49" charset="0"/>
                <a:cs typeface="Consolas" pitchFamily="49" charset="0"/>
              </a:rPr>
              <a:t>branch</a:t>
            </a:r>
            <a:r>
              <a:rPr lang="de-DE" sz="2800" dirty="0">
                <a:latin typeface="Consolas" pitchFamily="49" charset="0"/>
                <a:cs typeface="Consolas" pitchFamily="49" charset="0"/>
              </a:rPr>
              <a:t> –d 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fix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55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fetch</a:t>
            </a:r>
            <a:r>
              <a:rPr lang="de-DE" sz="4400" dirty="0" smtClean="0"/>
              <a:t> [remote]</a:t>
            </a:r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pull [remote] [</a:t>
            </a:r>
            <a:r>
              <a:rPr lang="de-DE" sz="4400" dirty="0" err="1" smtClean="0"/>
              <a:t>branch</a:t>
            </a:r>
            <a:r>
              <a:rPr lang="de-DE" sz="4400" dirty="0" smtClean="0"/>
              <a:t>]</a:t>
            </a:r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push</a:t>
            </a:r>
            <a:r>
              <a:rPr lang="de-DE" sz="4400" dirty="0"/>
              <a:t> [remote] [</a:t>
            </a:r>
            <a:r>
              <a:rPr lang="de-DE" sz="4400" dirty="0" err="1"/>
              <a:t>branch</a:t>
            </a:r>
            <a:r>
              <a:rPr lang="de-DE" sz="4400" dirty="0" smtClean="0"/>
              <a:t>]</a:t>
            </a:r>
            <a:endParaRPr lang="de-DE" sz="4400" dirty="0"/>
          </a:p>
        </p:txBody>
      </p:sp>
    </p:spTree>
    <p:extLst>
      <p:ext uri="{BB962C8B-B14F-4D97-AF65-F5344CB8AC3E}">
        <p14:creationId xmlns:p14="http://schemas.microsoft.com/office/powerpoint/2010/main" val="31225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Rewriting</a:t>
            </a:r>
            <a:r>
              <a:rPr lang="de-DE" dirty="0" smtClean="0"/>
              <a:t> </a:t>
            </a:r>
            <a:r>
              <a:rPr lang="de-DE" dirty="0" err="1" smtClean="0"/>
              <a:t>history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commit</a:t>
            </a:r>
            <a:r>
              <a:rPr lang="de-DE" sz="4400" dirty="0" smtClean="0"/>
              <a:t> --</a:t>
            </a:r>
            <a:r>
              <a:rPr lang="de-DE" sz="4400" dirty="0" err="1" smtClean="0"/>
              <a:t>amend</a:t>
            </a:r>
            <a:endParaRPr lang="de-DE" sz="4400" dirty="0" smtClean="0"/>
          </a:p>
          <a:p>
            <a:r>
              <a:rPr lang="de-DE" sz="4400" dirty="0" err="1" smtClean="0"/>
              <a:t>git</a:t>
            </a:r>
            <a:r>
              <a:rPr lang="de-DE" sz="4400" dirty="0" smtClean="0"/>
              <a:t> </a:t>
            </a:r>
            <a:r>
              <a:rPr lang="de-DE" sz="4400" dirty="0" err="1" smtClean="0"/>
              <a:t>rebase</a:t>
            </a:r>
            <a:r>
              <a:rPr lang="de-DE" sz="4400" dirty="0" smtClean="0"/>
              <a:t> --</a:t>
            </a:r>
            <a:r>
              <a:rPr lang="de-DE" sz="4400" dirty="0" err="1" smtClean="0"/>
              <a:t>interactive</a:t>
            </a:r>
            <a:r>
              <a:rPr lang="de-DE" sz="4400" dirty="0" smtClean="0"/>
              <a:t> head~3</a:t>
            </a:r>
          </a:p>
        </p:txBody>
      </p:sp>
    </p:spTree>
    <p:extLst>
      <p:ext uri="{BB962C8B-B14F-4D97-AF65-F5344CB8AC3E}">
        <p14:creationId xmlns:p14="http://schemas.microsoft.com/office/powerpoint/2010/main" val="85205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Zentralisierte</a:t>
            </a:r>
            <a:r>
              <a:rPr lang="en-US" dirty="0" smtClean="0"/>
              <a:t> </a:t>
            </a:r>
            <a:r>
              <a:rPr lang="en-US" dirty="0" err="1" smtClean="0"/>
              <a:t>Versionskontrolle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 err="1" smtClean="0"/>
              <a:t>Traditionelle</a:t>
            </a:r>
            <a:r>
              <a:rPr lang="en-US" dirty="0" smtClean="0"/>
              <a:t> Client/Server-</a:t>
            </a:r>
            <a:r>
              <a:rPr lang="en-US" dirty="0" err="1" smtClean="0"/>
              <a:t>Architektur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Server </a:t>
            </a:r>
            <a:r>
              <a:rPr lang="en-US" dirty="0" err="1" smtClean="0"/>
              <a:t>mit</a:t>
            </a:r>
            <a:r>
              <a:rPr lang="en-US" dirty="0" smtClean="0"/>
              <a:t> </a:t>
            </a:r>
            <a:r>
              <a:rPr lang="en-US" dirty="0" err="1" smtClean="0"/>
              <a:t>Datenbank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Clients </a:t>
            </a:r>
            <a:r>
              <a:rPr lang="en-US" dirty="0" err="1" smtClean="0"/>
              <a:t>haben</a:t>
            </a:r>
            <a:r>
              <a:rPr lang="en-US" dirty="0" smtClean="0"/>
              <a:t> </a:t>
            </a:r>
            <a:r>
              <a:rPr lang="en-US" dirty="0" err="1" smtClean="0"/>
              <a:t>eine</a:t>
            </a:r>
            <a:r>
              <a:rPr lang="en-US" dirty="0" smtClean="0"/>
              <a:t> </a:t>
            </a:r>
            <a:r>
              <a:rPr lang="en-US" dirty="0" err="1" smtClean="0"/>
              <a:t>Arbeitskopie</a:t>
            </a: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sz="3600" dirty="0" err="1" smtClean="0"/>
              <a:t>Beispiele</a:t>
            </a:r>
            <a:r>
              <a:rPr lang="en-US" sz="3600" dirty="0" smtClean="0"/>
              <a:t>:</a:t>
            </a:r>
            <a:endParaRPr lang="en-US" sz="3600" dirty="0"/>
          </a:p>
          <a:p>
            <a:pPr lvl="1">
              <a:lnSpc>
                <a:spcPct val="90000"/>
              </a:lnSpc>
            </a:pPr>
            <a:r>
              <a:rPr lang="en-US" dirty="0"/>
              <a:t>CVS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Subversion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Visual Source </a:t>
            </a:r>
            <a:r>
              <a:rPr lang="en-US" dirty="0" smtClean="0"/>
              <a:t>Safe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Team Foundation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09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6387210" y="556228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6387210" y="468914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560380" y="412212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560190" y="32039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560190" y="191688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6387210" y="250194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776190" y="2348880"/>
            <a:ext cx="0" cy="8550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776190" y="3635975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4554125"/>
            <a:ext cx="453420" cy="174650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4" idx="1"/>
          </p:cNvCxnSpPr>
          <p:nvPr/>
        </p:nvCxnSpPr>
        <p:spPr>
          <a:xfrm>
            <a:off x="6603210" y="5994285"/>
            <a:ext cx="414280" cy="30634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6603210" y="5121140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6603210" y="2933945"/>
            <a:ext cx="0" cy="175519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6130655" y="181751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6130657" y="132246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6603208" y="212097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6603208" y="162591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344235" y="3268244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992190" y="3419974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7303637" y="1235331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0"/>
          </p:cNvCxnSpPr>
          <p:nvPr/>
        </p:nvCxnSpPr>
        <p:spPr>
          <a:xfrm>
            <a:off x="7776190" y="1538790"/>
            <a:ext cx="0" cy="378090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/>
        </p:nvSpPr>
        <p:spPr>
          <a:xfrm>
            <a:off x="386535" y="323655"/>
            <a:ext cx="41854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000" dirty="0" smtClean="0"/>
              <a:t>Rückblick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24683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ssdiagramm: Verbindungsstelle 3"/>
          <p:cNvSpPr/>
          <p:nvPr/>
        </p:nvSpPr>
        <p:spPr>
          <a:xfrm>
            <a:off x="6954225" y="623736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A</a:t>
            </a:r>
            <a:endParaRPr lang="de-DE" b="1" dirty="0"/>
          </a:p>
        </p:txBody>
      </p:sp>
      <p:sp>
        <p:nvSpPr>
          <p:cNvPr id="5" name="Flussdiagramm: Verbindungsstelle 4"/>
          <p:cNvSpPr/>
          <p:nvPr/>
        </p:nvSpPr>
        <p:spPr>
          <a:xfrm>
            <a:off x="7393838" y="3069620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B</a:t>
            </a:r>
            <a:endParaRPr lang="de-DE" b="1" dirty="0"/>
          </a:p>
        </p:txBody>
      </p:sp>
      <p:sp>
        <p:nvSpPr>
          <p:cNvPr id="6" name="Flussdiagramm: Verbindungsstelle 5"/>
          <p:cNvSpPr/>
          <p:nvPr/>
        </p:nvSpPr>
        <p:spPr>
          <a:xfrm>
            <a:off x="7393838" y="219647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C</a:t>
            </a:r>
          </a:p>
        </p:txBody>
      </p:sp>
      <p:sp>
        <p:nvSpPr>
          <p:cNvPr id="7" name="Flussdiagramm: Verbindungsstelle 6"/>
          <p:cNvSpPr/>
          <p:nvPr/>
        </p:nvSpPr>
        <p:spPr>
          <a:xfrm>
            <a:off x="7394028" y="5505704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D</a:t>
            </a:r>
          </a:p>
        </p:txBody>
      </p:sp>
      <p:sp>
        <p:nvSpPr>
          <p:cNvPr id="8" name="Flussdiagramm: Verbindungsstelle 7"/>
          <p:cNvSpPr/>
          <p:nvPr/>
        </p:nvSpPr>
        <p:spPr>
          <a:xfrm>
            <a:off x="7393838" y="4587554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E</a:t>
            </a:r>
            <a:endParaRPr lang="de-DE" b="1" dirty="0"/>
          </a:p>
        </p:txBody>
      </p:sp>
      <p:sp>
        <p:nvSpPr>
          <p:cNvPr id="9" name="Flussdiagramm: Verbindungsstelle 8"/>
          <p:cNvSpPr/>
          <p:nvPr/>
        </p:nvSpPr>
        <p:spPr>
          <a:xfrm>
            <a:off x="7393838" y="385209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/>
              <a:t>G</a:t>
            </a:r>
          </a:p>
        </p:txBody>
      </p:sp>
      <p:sp>
        <p:nvSpPr>
          <p:cNvPr id="10" name="Flussdiagramm: Verbindungsstelle 9"/>
          <p:cNvSpPr/>
          <p:nvPr/>
        </p:nvSpPr>
        <p:spPr>
          <a:xfrm>
            <a:off x="7393838" y="1278115"/>
            <a:ext cx="432000" cy="432000"/>
          </a:xfrm>
          <a:prstGeom prst="flowChartConnec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b="1" dirty="0" smtClean="0"/>
              <a:t>F</a:t>
            </a:r>
            <a:endParaRPr lang="de-DE" b="1" dirty="0"/>
          </a:p>
        </p:txBody>
      </p:sp>
      <p:cxnSp>
        <p:nvCxnSpPr>
          <p:cNvPr id="12" name="Gerade Verbindung mit Pfeil 11"/>
          <p:cNvCxnSpPr>
            <a:stCxn id="9" idx="4"/>
            <a:endCxn id="8" idx="0"/>
          </p:cNvCxnSpPr>
          <p:nvPr/>
        </p:nvCxnSpPr>
        <p:spPr>
          <a:xfrm>
            <a:off x="7609838" y="4284095"/>
            <a:ext cx="0" cy="303459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>
            <a:stCxn id="8" idx="4"/>
            <a:endCxn id="7" idx="0"/>
          </p:cNvCxnSpPr>
          <p:nvPr/>
        </p:nvCxnSpPr>
        <p:spPr>
          <a:xfrm>
            <a:off x="7609838" y="5019554"/>
            <a:ext cx="190" cy="48615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7" idx="4"/>
            <a:endCxn id="4" idx="7"/>
          </p:cNvCxnSpPr>
          <p:nvPr/>
        </p:nvCxnSpPr>
        <p:spPr>
          <a:xfrm flipH="1">
            <a:off x="7322960" y="5937704"/>
            <a:ext cx="287068" cy="362921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>
            <a:stCxn id="5" idx="4"/>
            <a:endCxn id="9" idx="0"/>
          </p:cNvCxnSpPr>
          <p:nvPr/>
        </p:nvCxnSpPr>
        <p:spPr>
          <a:xfrm>
            <a:off x="7609838" y="3501620"/>
            <a:ext cx="0" cy="35047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6" idx="4"/>
            <a:endCxn id="5" idx="0"/>
          </p:cNvCxnSpPr>
          <p:nvPr/>
        </p:nvCxnSpPr>
        <p:spPr>
          <a:xfrm>
            <a:off x="7609838" y="2628475"/>
            <a:ext cx="0" cy="441145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4"/>
            <a:endCxn id="6" idx="0"/>
          </p:cNvCxnSpPr>
          <p:nvPr/>
        </p:nvCxnSpPr>
        <p:spPr>
          <a:xfrm>
            <a:off x="7609838" y="1710115"/>
            <a:ext cx="0" cy="48636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cken des Rechtecks auf der gleichen Seite schneiden 35"/>
          <p:cNvSpPr/>
          <p:nvPr/>
        </p:nvSpPr>
        <p:spPr>
          <a:xfrm>
            <a:off x="7137283" y="593684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master</a:t>
            </a:r>
            <a:endParaRPr lang="de-DE" dirty="0"/>
          </a:p>
        </p:txBody>
      </p:sp>
      <p:sp>
        <p:nvSpPr>
          <p:cNvPr id="37" name="Ecken des Rechtecks auf der gleichen Seite schneiden 36"/>
          <p:cNvSpPr/>
          <p:nvPr/>
        </p:nvSpPr>
        <p:spPr>
          <a:xfrm>
            <a:off x="7137285" y="98630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HEAD</a:t>
            </a:r>
            <a:endParaRPr lang="de-DE" dirty="0"/>
          </a:p>
        </p:txBody>
      </p:sp>
      <p:cxnSp>
        <p:nvCxnSpPr>
          <p:cNvPr id="38" name="Gerade Verbindung mit Pfeil 37"/>
          <p:cNvCxnSpPr>
            <a:stCxn id="36" idx="1"/>
            <a:endCxn id="10" idx="0"/>
          </p:cNvCxnSpPr>
          <p:nvPr/>
        </p:nvCxnSpPr>
        <p:spPr>
          <a:xfrm>
            <a:off x="7609836" y="897143"/>
            <a:ext cx="2" cy="380972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37" idx="1"/>
            <a:endCxn id="36" idx="3"/>
          </p:cNvCxnSpPr>
          <p:nvPr/>
        </p:nvCxnSpPr>
        <p:spPr>
          <a:xfrm flipH="1">
            <a:off x="7609836" y="402089"/>
            <a:ext cx="2" cy="19159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/>
          <p:cNvSpPr/>
          <p:nvPr/>
        </p:nvSpPr>
        <p:spPr>
          <a:xfrm>
            <a:off x="295038" y="6361583"/>
            <a:ext cx="592414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smtClean="0"/>
              <a:t>Nach </a:t>
            </a:r>
            <a:r>
              <a:rPr lang="de-DE" sz="1400" dirty="0" smtClean="0">
                <a:hlinkClick r:id="rId3"/>
              </a:rPr>
              <a:t>http</a:t>
            </a:r>
            <a:r>
              <a:rPr lang="de-DE" sz="1400" dirty="0">
                <a:hlinkClick r:id="rId3"/>
              </a:rPr>
              <a:t>://</a:t>
            </a:r>
            <a:r>
              <a:rPr lang="de-DE" sz="1400" dirty="0" smtClean="0">
                <a:hlinkClick r:id="rId3"/>
              </a:rPr>
              <a:t>edgyu.excess.org/git-tutorial/2008-07-09/intro-to-git.pdf</a:t>
            </a:r>
            <a:r>
              <a:rPr lang="de-DE" sz="1400" dirty="0" smtClean="0"/>
              <a:t> </a:t>
            </a:r>
            <a:endParaRPr lang="de-DE" sz="1400" dirty="0"/>
          </a:p>
        </p:txBody>
      </p:sp>
      <p:sp>
        <p:nvSpPr>
          <p:cNvPr id="46" name="Ecken des Rechtecks auf der gleichen Seite schneiden 45"/>
          <p:cNvSpPr/>
          <p:nvPr/>
        </p:nvSpPr>
        <p:spPr>
          <a:xfrm>
            <a:off x="8177883" y="4651823"/>
            <a:ext cx="683260" cy="303459"/>
          </a:xfrm>
          <a:prstGeom prst="snip2Same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</a:t>
            </a:r>
            <a:r>
              <a:rPr lang="de-DE" dirty="0" smtClean="0"/>
              <a:t>0.1</a:t>
            </a:r>
            <a:endParaRPr lang="de-DE" dirty="0"/>
          </a:p>
        </p:txBody>
      </p:sp>
      <p:cxnSp>
        <p:nvCxnSpPr>
          <p:cNvPr id="47" name="Gerade Verbindung mit Pfeil 46"/>
          <p:cNvCxnSpPr>
            <a:stCxn id="46" idx="2"/>
            <a:endCxn id="8" idx="6"/>
          </p:cNvCxnSpPr>
          <p:nvPr/>
        </p:nvCxnSpPr>
        <p:spPr>
          <a:xfrm flipH="1">
            <a:off x="7825838" y="4803553"/>
            <a:ext cx="352045" cy="1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cken des Rechtecks auf der gleichen Seite schneiden 49"/>
          <p:cNvSpPr/>
          <p:nvPr/>
        </p:nvSpPr>
        <p:spPr>
          <a:xfrm>
            <a:off x="8037385" y="3170546"/>
            <a:ext cx="945105" cy="303459"/>
          </a:xfrm>
          <a:prstGeom prst="snip2Same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F4711</a:t>
            </a:r>
            <a:endParaRPr lang="de-DE" dirty="0"/>
          </a:p>
        </p:txBody>
      </p:sp>
      <p:cxnSp>
        <p:nvCxnSpPr>
          <p:cNvPr id="51" name="Gerade Verbindung mit Pfeil 50"/>
          <p:cNvCxnSpPr>
            <a:stCxn id="50" idx="1"/>
            <a:endCxn id="9" idx="7"/>
          </p:cNvCxnSpPr>
          <p:nvPr/>
        </p:nvCxnSpPr>
        <p:spPr>
          <a:xfrm flipH="1">
            <a:off x="7762573" y="3474005"/>
            <a:ext cx="747365" cy="441355"/>
          </a:xfrm>
          <a:prstGeom prst="straightConnector1">
            <a:avLst/>
          </a:prstGeom>
          <a:ln w="2540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57"/>
          <p:cNvSpPr txBox="1"/>
          <p:nvPr/>
        </p:nvSpPr>
        <p:spPr>
          <a:xfrm>
            <a:off x="115018" y="250359"/>
            <a:ext cx="4997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latin typeface="Consolas" pitchFamily="49" charset="0"/>
                <a:cs typeface="Consolas" pitchFamily="49" charset="0"/>
              </a:rPr>
              <a:t>$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git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2800" dirty="0" err="1" smtClean="0">
                <a:latin typeface="Consolas" pitchFamily="49" charset="0"/>
                <a:cs typeface="Consolas" pitchFamily="49" charset="0"/>
              </a:rPr>
              <a:t>rebase</a:t>
            </a:r>
            <a:r>
              <a:rPr lang="de-DE" sz="2800" dirty="0" smtClean="0">
                <a:latin typeface="Consolas" pitchFamily="49" charset="0"/>
                <a:cs typeface="Consolas" pitchFamily="49" charset="0"/>
              </a:rPr>
              <a:t> F4711</a:t>
            </a:r>
            <a:endParaRPr lang="de-DE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569860" y="306896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7560380" y="2168860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7560380" y="1273695"/>
            <a:ext cx="43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>
                <a:solidFill>
                  <a:schemeClr val="bg1"/>
                </a:solidFill>
              </a:rPr>
              <a:t>´</a:t>
            </a:r>
            <a:endParaRPr lang="de-D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66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4697" y="143635"/>
            <a:ext cx="4267523" cy="5691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hteck 2"/>
          <p:cNvSpPr/>
          <p:nvPr/>
        </p:nvSpPr>
        <p:spPr>
          <a:xfrm>
            <a:off x="116505" y="6302222"/>
            <a:ext cx="83709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4"/>
              </a:rPr>
              <a:t>http://nvie.com/posts/a-successful-git-branching-model/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116505" y="5932890"/>
            <a:ext cx="65614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5"/>
              </a:rPr>
              <a:t>http://online-usergroup.de/termine.20110131.ashx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Was nicht gesagt wurde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Signierte </a:t>
            </a:r>
            <a:r>
              <a:rPr lang="de-DE" dirty="0"/>
              <a:t>Tags</a:t>
            </a:r>
          </a:p>
          <a:p>
            <a:r>
              <a:rPr lang="de-DE" dirty="0" smtClean="0"/>
              <a:t>Eigene </a:t>
            </a:r>
            <a:r>
              <a:rPr lang="de-DE" dirty="0" err="1"/>
              <a:t>merge</a:t>
            </a:r>
            <a:r>
              <a:rPr lang="de-DE" dirty="0"/>
              <a:t> und </a:t>
            </a:r>
            <a:r>
              <a:rPr lang="de-DE" dirty="0" err="1"/>
              <a:t>diff</a:t>
            </a:r>
            <a:r>
              <a:rPr lang="de-DE" dirty="0"/>
              <a:t> </a:t>
            </a:r>
            <a:r>
              <a:rPr lang="de-DE" dirty="0" err="1" smtClean="0"/>
              <a:t>Engines</a:t>
            </a:r>
            <a:endParaRPr lang="de-DE" dirty="0" smtClean="0"/>
          </a:p>
          <a:p>
            <a:r>
              <a:rPr lang="de-DE" dirty="0" err="1" smtClean="0"/>
              <a:t>Grep</a:t>
            </a:r>
            <a:r>
              <a:rPr lang="de-DE" dirty="0" smtClean="0"/>
              <a:t> in </a:t>
            </a:r>
            <a:r>
              <a:rPr lang="de-DE" dirty="0" err="1" smtClean="0"/>
              <a:t>History</a:t>
            </a:r>
            <a:endParaRPr lang="de-DE" dirty="0"/>
          </a:p>
          <a:p>
            <a:r>
              <a:rPr lang="de-DE" dirty="0" smtClean="0"/>
              <a:t>Bugs </a:t>
            </a:r>
            <a:r>
              <a:rPr lang="de-DE" dirty="0"/>
              <a:t>mit “</a:t>
            </a:r>
            <a:r>
              <a:rPr lang="de-DE" dirty="0" err="1"/>
              <a:t>git</a:t>
            </a:r>
            <a:r>
              <a:rPr lang="de-DE" dirty="0"/>
              <a:t> </a:t>
            </a:r>
            <a:r>
              <a:rPr lang="de-DE" dirty="0" err="1"/>
              <a:t>bisect</a:t>
            </a:r>
            <a:r>
              <a:rPr lang="de-DE" dirty="0"/>
              <a:t>” halbautomatisch </a:t>
            </a:r>
            <a:r>
              <a:rPr lang="de-DE" dirty="0" err="1"/>
              <a:t>ﬁnden</a:t>
            </a:r>
            <a:endParaRPr lang="de-DE" dirty="0"/>
          </a:p>
          <a:p>
            <a:r>
              <a:rPr lang="de-DE" dirty="0" err="1" smtClean="0"/>
              <a:t>Recovery</a:t>
            </a:r>
            <a:r>
              <a:rPr lang="de-DE" dirty="0" smtClean="0"/>
              <a:t> </a:t>
            </a:r>
            <a:r>
              <a:rPr lang="de-DE" dirty="0"/>
              <a:t>mit “</a:t>
            </a:r>
            <a:r>
              <a:rPr lang="de-DE" dirty="0" err="1"/>
              <a:t>revlog</a:t>
            </a:r>
            <a:r>
              <a:rPr lang="de-DE" dirty="0" smtClean="0"/>
              <a:t>”</a:t>
            </a:r>
          </a:p>
          <a:p>
            <a:r>
              <a:rPr lang="de-DE" dirty="0" err="1" smtClean="0"/>
              <a:t>Blame</a:t>
            </a:r>
            <a:endParaRPr lang="de-DE" dirty="0"/>
          </a:p>
          <a:p>
            <a:r>
              <a:rPr lang="de-DE" dirty="0" err="1" smtClean="0"/>
              <a:t>gitk</a:t>
            </a:r>
            <a:r>
              <a:rPr lang="de-DE" dirty="0" smtClean="0"/>
              <a:t> </a:t>
            </a:r>
            <a:r>
              <a:rPr lang="de-DE" dirty="0"/>
              <a:t>und </a:t>
            </a:r>
            <a:r>
              <a:rPr lang="de-DE" dirty="0" err="1" smtClean="0"/>
              <a:t>gitweb</a:t>
            </a:r>
            <a:endParaRPr lang="de-DE" dirty="0" smtClean="0"/>
          </a:p>
          <a:p>
            <a:r>
              <a:rPr lang="de-DE" dirty="0" err="1" smtClean="0"/>
              <a:t>git-svn</a:t>
            </a:r>
            <a:endParaRPr lang="de-DE" dirty="0"/>
          </a:p>
          <a:p>
            <a:r>
              <a:rPr lang="de-DE" dirty="0" smtClean="0"/>
              <a:t>... </a:t>
            </a:r>
            <a:r>
              <a:rPr lang="de-DE" dirty="0"/>
              <a:t>viele andere Features</a:t>
            </a:r>
          </a:p>
        </p:txBody>
      </p:sp>
    </p:spTree>
    <p:extLst>
      <p:ext uri="{BB962C8B-B14F-4D97-AF65-F5344CB8AC3E}">
        <p14:creationId xmlns:p14="http://schemas.microsoft.com/office/powerpoint/2010/main" val="333084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13312"/>
          </a:xfrm>
        </p:spPr>
        <p:txBody>
          <a:bodyPr>
            <a:noAutofit/>
          </a:bodyPr>
          <a:lstStyle/>
          <a:p>
            <a:r>
              <a:rPr lang="de-DE" sz="4800" dirty="0" smtClean="0"/>
              <a:t>Probleme mit </a:t>
            </a:r>
            <a:br>
              <a:rPr lang="de-DE" sz="4800" dirty="0" smtClean="0"/>
            </a:br>
            <a:r>
              <a:rPr lang="de-DE" sz="4800" dirty="0" smtClean="0"/>
              <a:t>zentralisierten Systemen</a:t>
            </a:r>
            <a:endParaRPr lang="de-DE" sz="4800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Exklusives Auschecken</a:t>
            </a:r>
          </a:p>
          <a:p>
            <a:pPr lvl="1"/>
            <a:r>
              <a:rPr lang="de-DE" sz="4000" dirty="0" smtClean="0"/>
              <a:t>Paralleles Arbeiten an einer Datei schwierig</a:t>
            </a:r>
          </a:p>
          <a:p>
            <a:r>
              <a:rPr lang="de-DE" sz="4000" dirty="0"/>
              <a:t>Einchecken in zentralen </a:t>
            </a:r>
            <a:r>
              <a:rPr lang="de-DE" sz="4000" dirty="0" smtClean="0"/>
              <a:t>Entwicklungszweig</a:t>
            </a:r>
            <a:endParaRPr lang="de-DE" sz="4000" dirty="0"/>
          </a:p>
          <a:p>
            <a:pPr lvl="1"/>
            <a:r>
              <a:rPr lang="de-DE" sz="3600" dirty="0"/>
              <a:t>Änderungen werden sofort an alle Entwickler </a:t>
            </a:r>
            <a:r>
              <a:rPr lang="de-DE" sz="3600" dirty="0" smtClean="0"/>
              <a:t>verteilt</a:t>
            </a:r>
            <a:endParaRPr lang="de-DE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3600" dirty="0" smtClean="0"/>
              <a:t>Jeder Commit geht direkt ins nächste Release</a:t>
            </a:r>
          </a:p>
          <a:p>
            <a:pPr lvl="1"/>
            <a:r>
              <a:rPr lang="de-DE" sz="3200" dirty="0" smtClean="0"/>
              <a:t>Kein „Reifeprozess“ für Features die kurz vor dem Release eingecheckt werden</a:t>
            </a:r>
          </a:p>
          <a:p>
            <a:pPr lvl="1"/>
            <a:r>
              <a:rPr lang="de-DE" sz="3200" dirty="0" smtClean="0"/>
              <a:t>Release nicht zu jedem Zeitpunkt möglich</a:t>
            </a:r>
          </a:p>
          <a:p>
            <a:pPr lvl="1"/>
            <a:r>
              <a:rPr lang="de-DE" sz="3200" dirty="0" smtClean="0"/>
              <a:t>Kein „Cherry-</a:t>
            </a:r>
            <a:r>
              <a:rPr lang="de-DE" sz="3200" dirty="0" err="1" smtClean="0"/>
              <a:t>picking</a:t>
            </a:r>
            <a:r>
              <a:rPr lang="de-DE" sz="3200" dirty="0" smtClean="0"/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000" dirty="0" err="1" smtClean="0"/>
              <a:t>Commits</a:t>
            </a:r>
            <a:r>
              <a:rPr lang="de-DE" sz="4000" dirty="0" smtClean="0"/>
              <a:t> kommen nicht in jedem Fall so raus wie </a:t>
            </a:r>
            <a:r>
              <a:rPr lang="de-DE" sz="4000" dirty="0"/>
              <a:t>eingecheckt (VSS)</a:t>
            </a:r>
            <a:endParaRPr lang="de-DE" sz="4000" dirty="0" smtClean="0"/>
          </a:p>
          <a:p>
            <a:pPr lvl="1"/>
            <a:r>
              <a:rPr lang="de-DE" sz="3600" dirty="0" smtClean="0"/>
              <a:t>„</a:t>
            </a:r>
            <a:r>
              <a:rPr lang="de-DE" sz="3600" dirty="0" err="1" smtClean="0"/>
              <a:t>Destroy</a:t>
            </a:r>
            <a:r>
              <a:rPr lang="de-DE" sz="3600" dirty="0" smtClean="0"/>
              <a:t> </a:t>
            </a:r>
            <a:r>
              <a:rPr lang="de-DE" sz="3600" dirty="0" err="1" smtClean="0"/>
              <a:t>permanently</a:t>
            </a:r>
            <a:r>
              <a:rPr lang="de-DE" sz="3600" dirty="0" smtClean="0"/>
              <a:t>“ </a:t>
            </a:r>
            <a:r>
              <a:rPr lang="de-DE" sz="3600" dirty="0" smtClean="0">
                <a:sym typeface="Wingdings" pitchFamily="2" charset="2"/>
              </a:rPr>
              <a:t>Beeinflusst alle Labels</a:t>
            </a:r>
          </a:p>
          <a:p>
            <a:pPr lvl="1"/>
            <a:r>
              <a:rPr lang="de-DE" sz="3600" dirty="0" smtClean="0">
                <a:sym typeface="Wingdings" pitchFamily="2" charset="2"/>
              </a:rPr>
              <a:t>Commit-Messages (und </a:t>
            </a:r>
            <a:r>
              <a:rPr lang="de-DE" sz="3600" dirty="0" err="1" smtClean="0">
                <a:sym typeface="Wingdings" pitchFamily="2" charset="2"/>
              </a:rPr>
              <a:t>Commits</a:t>
            </a:r>
            <a:r>
              <a:rPr lang="de-DE" sz="3600" dirty="0" smtClean="0">
                <a:sym typeface="Wingdings" pitchFamily="2" charset="2"/>
              </a:rPr>
              <a:t>) können geändert werden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e-DE" sz="4800" dirty="0"/>
              <a:t>Probleme mit </a:t>
            </a:r>
            <a:br>
              <a:rPr lang="de-DE" sz="4800" dirty="0"/>
            </a:br>
            <a:r>
              <a:rPr lang="de-DE" sz="4800" dirty="0"/>
              <a:t>zentralisierten Systemen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DE" sz="4400" dirty="0" smtClean="0"/>
              <a:t>Stabilität (VSS):</a:t>
            </a:r>
          </a:p>
          <a:p>
            <a:pPr lvl="1"/>
            <a:r>
              <a:rPr lang="de-DE" sz="3600" dirty="0" smtClean="0"/>
              <a:t>Viele kleine Files </a:t>
            </a:r>
            <a:r>
              <a:rPr lang="de-DE" sz="3600" dirty="0" smtClean="0">
                <a:sym typeface="Wingdings" pitchFamily="2" charset="2"/>
              </a:rPr>
              <a:t></a:t>
            </a:r>
            <a:r>
              <a:rPr lang="de-DE" sz="3600" dirty="0" smtClean="0"/>
              <a:t> bei Remote-Zugriff hohe Chance für korrupte Files</a:t>
            </a:r>
          </a:p>
          <a:p>
            <a:pPr lvl="1"/>
            <a:r>
              <a:rPr lang="de-DE" sz="3600" dirty="0" smtClean="0"/>
              <a:t>Zur Wartung müssen alle Entwickler aus dem VSS raus</a:t>
            </a:r>
          </a:p>
          <a:p>
            <a:pPr lvl="2"/>
            <a:r>
              <a:rPr lang="de-DE" sz="3200" dirty="0" err="1" smtClean="0"/>
              <a:t>single</a:t>
            </a:r>
            <a:r>
              <a:rPr lang="de-DE" sz="3200" dirty="0" smtClean="0"/>
              <a:t> </a:t>
            </a:r>
            <a:r>
              <a:rPr lang="de-DE" sz="3200" dirty="0" err="1" smtClean="0"/>
              <a:t>point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failure</a:t>
            </a:r>
            <a:endParaRPr lang="de-DE" sz="3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61509" y="2399400"/>
            <a:ext cx="88659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8872" indent="0">
              <a:buNone/>
            </a:pPr>
            <a:r>
              <a:rPr lang="en-US" sz="3200" dirty="0"/>
              <a:t>“And then realize that nothing is perfect. </a:t>
            </a:r>
            <a:r>
              <a:rPr lang="en-US" sz="3200" dirty="0" err="1"/>
              <a:t>Git</a:t>
            </a:r>
            <a:r>
              <a:rPr lang="en-US" sz="3200" dirty="0"/>
              <a:t> is just *closer* to perfect than any other SCM out there.”</a:t>
            </a:r>
          </a:p>
          <a:p>
            <a:pPr marL="118872" indent="0">
              <a:buNone/>
            </a:pPr>
            <a:r>
              <a:rPr lang="en-US" sz="3200" dirty="0"/>
              <a:t>	</a:t>
            </a:r>
            <a:r>
              <a:rPr lang="en-US" sz="3200" dirty="0" smtClean="0"/>
              <a:t>					Linus </a:t>
            </a:r>
            <a:r>
              <a:rPr lang="en-US" sz="3200" dirty="0"/>
              <a:t>Torvalds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3351725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1098</Words>
  <Application>Microsoft Office PowerPoint</Application>
  <PresentationFormat>Bildschirmpräsentation (4:3)</PresentationFormat>
  <Paragraphs>420</Paragraphs>
  <Slides>43</Slides>
  <Notes>43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43</vt:i4>
      </vt:variant>
    </vt:vector>
  </HeadingPairs>
  <TitlesOfParts>
    <vt:vector size="44" baseType="lpstr">
      <vt:lpstr>Module</vt:lpstr>
      <vt:lpstr>PowerPoint-Präsentation</vt:lpstr>
      <vt:lpstr>Agenda</vt:lpstr>
      <vt:lpstr>Warum Versionskontrolle?</vt:lpstr>
      <vt:lpstr>Zentralisierte Versionskontrolle</vt:lpstr>
      <vt:lpstr>Probleme mit  zentralisierten Systemen</vt:lpstr>
      <vt:lpstr>Probleme mit  zentralisierten Systemen</vt:lpstr>
      <vt:lpstr>Probleme mit  zentralisierten Systemen</vt:lpstr>
      <vt:lpstr>Probleme mit  zentralisierten Systemen</vt:lpstr>
      <vt:lpstr>PowerPoint-Präsentation</vt:lpstr>
      <vt:lpstr>Distributed Version Control</vt:lpstr>
      <vt:lpstr>DVCS</vt:lpstr>
      <vt:lpstr>DVCS</vt:lpstr>
      <vt:lpstr>Git Advantages</vt:lpstr>
      <vt:lpstr>Some GIT Disadvantages</vt:lpstr>
      <vt:lpstr>Key Git Files/Directories</vt:lpstr>
      <vt:lpstr>Git Architecture (.git-Folder)</vt:lpstr>
      <vt:lpstr>Our First Git Repository</vt:lpstr>
      <vt:lpstr>Working With Git</vt:lpstr>
      <vt:lpstr>Branching &amp; Merging</vt:lpstr>
      <vt:lpstr>Git and Tagging</vt:lpstr>
      <vt:lpstr>Arbeiten mit Branches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Collaboration</vt:lpstr>
      <vt:lpstr>Rewriting history</vt:lpstr>
      <vt:lpstr>PowerPoint-Präsentation</vt:lpstr>
      <vt:lpstr>PowerPoint-Präsentation</vt:lpstr>
      <vt:lpstr>PowerPoint-Präsentation</vt:lpstr>
      <vt:lpstr>Was nicht gesagt wurde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2009-01-28T18:14:34Z</dcterms:created>
  <dcterms:modified xsi:type="dcterms:W3CDTF">2011-02-02T06:46:52Z</dcterms:modified>
</cp:coreProperties>
</file>