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74" r:id="rId2"/>
    <p:sldId id="328" r:id="rId3"/>
    <p:sldId id="375" r:id="rId4"/>
    <p:sldId id="333" r:id="rId5"/>
    <p:sldId id="334" r:id="rId6"/>
    <p:sldId id="330" r:id="rId7"/>
    <p:sldId id="329" r:id="rId8"/>
    <p:sldId id="376" r:id="rId9"/>
    <p:sldId id="341" r:id="rId10"/>
    <p:sldId id="367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2" r:id="rId21"/>
    <p:sldId id="353" r:id="rId22"/>
    <p:sldId id="354" r:id="rId23"/>
    <p:sldId id="360" r:id="rId24"/>
    <p:sldId id="3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1/29/2011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9F05A-B5F0-4A48-B2CE-A900A5011BD6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CE076-7132-436E-B6EE-7D9BD93BD94C}" type="slidenum">
              <a:rPr lang="en-US"/>
              <a:pPr/>
              <a:t>12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D56D-0F7B-435E-A8C8-A2C2A63E3F7D}" type="slidenum">
              <a:rPr lang="en-US"/>
              <a:pPr/>
              <a:t>13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2BA771-F69D-484A-AE83-D863EECAE19A}" type="slidenum">
              <a:rPr lang="en-US"/>
              <a:pPr/>
              <a:t>14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353B-A372-433A-88D5-CB6764228906}" type="slidenum">
              <a:rPr lang="en-US"/>
              <a:pPr/>
              <a:t>15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CCBA-4467-422F-A505-0B121F4831B3}" type="slidenum">
              <a:rPr lang="en-US"/>
              <a:pPr/>
              <a:t>16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B7A7-CE4E-43B8-AAA8-7228162FC95B}" type="slidenum">
              <a:rPr lang="en-US"/>
              <a:pPr/>
              <a:t>17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C77F-ACED-4C71-876B-89291E9A3A9F}" type="slidenum">
              <a:rPr lang="en-US"/>
              <a:pPr/>
              <a:t>18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D50CF2-1FC3-42E0-8319-0A8855B7D176}" type="slidenum">
              <a:rPr lang="en-US"/>
              <a:pPr/>
              <a:t>19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D00F-A626-4302-8D79-80E3296ADA31}" type="slidenum">
              <a:rPr lang="en-US"/>
              <a:pPr/>
              <a:t>20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8A4D-A66D-409B-8FC2-F6950F1F0199}" type="slidenum">
              <a:rPr lang="en-US"/>
              <a:pPr/>
              <a:t>21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6A1A36-8B2A-4020-BEB2-CBC585932E30}" type="slidenum">
              <a:rPr lang="en-US"/>
              <a:pPr/>
              <a:t>22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E7ED8-75C1-46D5-8A60-90B473AC05D8}" type="slidenum">
              <a:rPr lang="en-US"/>
              <a:pPr/>
              <a:t>23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3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8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F92DC6-62BF-430C-BEBE-E79F4FCECE21}" type="slidenum">
              <a:rPr lang="en-US"/>
              <a:pPr/>
              <a:t>9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1/29/2011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ie.com/posts/a-successful-git-branching-model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vie.com/posts/a-successful-git-branching-mode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853825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The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fast version control system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1626804"/>
            <a:ext cx="5971161" cy="44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116505" y="6268961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Advantages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Speed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SVN, CVS, VSS und TFS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Kompression</a:t>
            </a:r>
            <a:r>
              <a:rPr lang="en-US" dirty="0" smtClean="0"/>
              <a:t> auf Repository-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Minimiert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und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Datentransfer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sz="2400" dirty="0" err="1" smtClean="0"/>
              <a:t>Objektmodell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dirty="0"/>
              <a:t>Large </a:t>
            </a:r>
            <a:r>
              <a:rPr lang="en-US" dirty="0" err="1" smtClean="0"/>
              <a:t>userbase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fallen,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Umgebungen</a:t>
            </a:r>
            <a:r>
              <a:rPr lang="en-US" dirty="0" smtClean="0"/>
              <a:t> </a:t>
            </a:r>
            <a:r>
              <a:rPr lang="en-US" dirty="0" err="1" smtClean="0"/>
              <a:t>gewöhnt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smtClean="0"/>
              <a:t>pages, blogs, videos, 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exklusives</a:t>
            </a:r>
            <a:r>
              <a:rPr lang="en-US" dirty="0" smtClean="0"/>
              <a:t> </a:t>
            </a:r>
            <a:r>
              <a:rPr lang="en-US" dirty="0" err="1" smtClean="0"/>
              <a:t>Ausschecken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Problem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unmergebaren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 (Word, Excel, …)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Tools </a:t>
            </a:r>
            <a:r>
              <a:rPr lang="en-US" sz="3600" dirty="0" err="1" smtClean="0"/>
              <a:t>sind</a:t>
            </a:r>
            <a:r>
              <a:rPr lang="en-US" sz="3600" dirty="0" smtClean="0"/>
              <a:t> (</a:t>
            </a:r>
            <a:r>
              <a:rPr lang="en-US" sz="3600" dirty="0" err="1" smtClean="0"/>
              <a:t>meist</a:t>
            </a:r>
            <a:r>
              <a:rPr lang="en-US" sz="3600" dirty="0" smtClean="0"/>
              <a:t>) </a:t>
            </a:r>
            <a:r>
              <a:rPr lang="en-US" sz="3600" dirty="0" err="1" smtClean="0"/>
              <a:t>Kommandozeile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Architecture (.</a:t>
            </a:r>
            <a:r>
              <a:rPr lang="en-US" dirty="0" err="1" smtClean="0"/>
              <a:t>git</a:t>
            </a:r>
            <a:r>
              <a:rPr lang="en-US" dirty="0" smtClean="0"/>
              <a:t>-Folder)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Index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Speicher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Informationen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die </a:t>
            </a:r>
            <a:r>
              <a:rPr lang="en-US" sz="2000" dirty="0" err="1" smtClean="0"/>
              <a:t>aktuelle</a:t>
            </a:r>
            <a:r>
              <a:rPr lang="en-US" sz="2000" dirty="0" smtClean="0"/>
              <a:t> </a:t>
            </a:r>
            <a:r>
              <a:rPr lang="en-US" sz="2000" dirty="0" err="1" smtClean="0"/>
              <a:t>Arbeitskopie</a:t>
            </a:r>
            <a:r>
              <a:rPr lang="en-US" sz="2000" dirty="0" smtClean="0"/>
              <a:t> und </a:t>
            </a:r>
            <a:r>
              <a:rPr lang="en-US" sz="2000" dirty="0" err="1" smtClean="0"/>
              <a:t>deren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Object </a:t>
            </a:r>
            <a:r>
              <a:rPr lang="en-US" sz="2800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Zu</a:t>
            </a:r>
            <a:r>
              <a:rPr lang="en-US" sz="1800" dirty="0" smtClean="0"/>
              <a:t> </a:t>
            </a:r>
            <a:r>
              <a:rPr lang="en-US" sz="1800" dirty="0" err="1" smtClean="0"/>
              <a:t>Finden</a:t>
            </a:r>
            <a:r>
              <a:rPr lang="en-US" sz="1800" dirty="0" smtClean="0"/>
              <a:t> in </a:t>
            </a:r>
            <a:r>
              <a:rPr lang="en-US" sz="1800" dirty="0"/>
              <a:t>.</a:t>
            </a:r>
            <a:r>
              <a:rPr lang="en-US" sz="1800" dirty="0" err="1"/>
              <a:t>git</a:t>
            </a:r>
            <a:r>
              <a:rPr lang="en-US" sz="1800" dirty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Indiziert</a:t>
            </a:r>
            <a:r>
              <a:rPr lang="en-US" sz="1800" dirty="0" smtClean="0"/>
              <a:t> </a:t>
            </a:r>
            <a:r>
              <a:rPr lang="en-US" sz="1800" dirty="0" err="1" smtClean="0"/>
              <a:t>über</a:t>
            </a:r>
            <a:r>
              <a:rPr lang="en-US" sz="1800" dirty="0" smtClean="0"/>
              <a:t> SHA1 hash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Trees </a:t>
            </a:r>
            <a:r>
              <a:rPr lang="en-US" sz="2000" dirty="0"/>
              <a:t>(directories)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Ein</a:t>
            </a:r>
            <a:r>
              <a:rPr lang="en-US" sz="1800" dirty="0" smtClean="0"/>
              <a:t> </a:t>
            </a:r>
            <a:r>
              <a:rPr lang="en-US" sz="1800" dirty="0" err="1" smtClean="0"/>
              <a:t>Objekt</a:t>
            </a:r>
            <a:r>
              <a:rPr lang="en-US" sz="1800" dirty="0" smtClean="0"/>
              <a:t> pro </a:t>
            </a:r>
            <a:r>
              <a:rPr lang="en-US" sz="1800" dirty="0"/>
              <a:t>commit</a:t>
            </a:r>
          </a:p>
          <a:p>
            <a:pPr lvl="2">
              <a:lnSpc>
                <a:spcPct val="90000"/>
              </a:lnSpc>
            </a:pPr>
            <a:r>
              <a:rPr lang="en-US" sz="1800" dirty="0" err="1" smtClean="0"/>
              <a:t>Enthält</a:t>
            </a:r>
            <a:r>
              <a:rPr lang="en-US" sz="1800" dirty="0" smtClean="0"/>
              <a:t> hash von parent, </a:t>
            </a:r>
            <a:r>
              <a:rPr lang="en-US" sz="1800" dirty="0" err="1" smtClean="0"/>
              <a:t>Autor</a:t>
            </a:r>
            <a:r>
              <a:rPr lang="en-US" sz="1800" dirty="0"/>
              <a:t>, </a:t>
            </a:r>
            <a:r>
              <a:rPr lang="en-US" sz="1800" dirty="0" err="1" smtClean="0"/>
              <a:t>Zeit</a:t>
            </a:r>
            <a:r>
              <a:rPr lang="en-US" sz="1800" dirty="0" smtClean="0"/>
              <a:t> und hash des </a:t>
            </a:r>
            <a:r>
              <a:rPr lang="en-US" sz="1800" dirty="0" err="1" smtClean="0"/>
              <a:t>Verzeichnisses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Tags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Commands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Getting a Repository</a:t>
            </a:r>
          </a:p>
          <a:p>
            <a:pPr lvl="1"/>
            <a:r>
              <a:rPr lang="en-US"/>
              <a:t>git init</a:t>
            </a:r>
          </a:p>
          <a:p>
            <a:pPr lvl="1"/>
            <a:r>
              <a:rPr lang="en-US"/>
              <a:t>git clone</a:t>
            </a:r>
          </a:p>
          <a:p>
            <a:endParaRPr lang="en-US"/>
          </a:p>
          <a:p>
            <a:r>
              <a:rPr lang="en-US"/>
              <a:t>Commits</a:t>
            </a:r>
          </a:p>
          <a:p>
            <a:pPr lvl="1"/>
            <a:r>
              <a:rPr lang="en-US"/>
              <a:t>git add</a:t>
            </a:r>
          </a:p>
          <a:p>
            <a:pPr lvl="1"/>
            <a:r>
              <a:rPr lang="en-US"/>
              <a:t>git commit</a:t>
            </a:r>
          </a:p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Getting information</a:t>
            </a:r>
          </a:p>
          <a:p>
            <a:pPr lvl="1"/>
            <a:r>
              <a:rPr lang="en-US"/>
              <a:t>git help</a:t>
            </a:r>
          </a:p>
          <a:p>
            <a:pPr lvl="1"/>
            <a:r>
              <a:rPr lang="en-US"/>
              <a:t>git status</a:t>
            </a:r>
          </a:p>
          <a:p>
            <a:pPr lvl="1"/>
            <a:r>
              <a:rPr lang="en-US"/>
              <a:t>git diff</a:t>
            </a:r>
          </a:p>
          <a:p>
            <a:pPr lvl="1"/>
            <a:r>
              <a:rPr lang="en-US"/>
              <a:t>git log</a:t>
            </a:r>
          </a:p>
          <a:p>
            <a:pPr lvl="1"/>
            <a:r>
              <a:rPr lang="en-US"/>
              <a:t>git show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Git Repository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</a:t>
            </a:r>
            <a:r>
              <a:rPr lang="en-US" sz="2800" i="1" dirty="0">
                <a:latin typeface="Courier" pitchFamily="-32" charset="0"/>
              </a:rPr>
              <a:t>init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Initialisiert</a:t>
            </a:r>
            <a:r>
              <a:rPr lang="en-US" sz="2400" dirty="0" smtClean="0"/>
              <a:t> das 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Verzeichnis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</a:t>
            </a:r>
            <a:r>
              <a:rPr lang="en-US" dirty="0" smtClean="0"/>
              <a:t> clone [</a:t>
            </a:r>
            <a:r>
              <a:rPr lang="en-US" dirty="0" err="1" smtClean="0"/>
              <a:t>url</a:t>
            </a:r>
            <a:r>
              <a:rPr lang="en-US" dirty="0" smtClean="0"/>
              <a:t>]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Repository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i="1" dirty="0">
                <a:latin typeface="Courier" pitchFamily="-32" charset="0"/>
              </a:rPr>
              <a:t>echo “Hello World” &gt; hello.txt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latin typeface="Courier" pitchFamily="-32" charset="0"/>
              </a:rPr>
              <a:t>git</a:t>
            </a:r>
            <a:r>
              <a:rPr lang="en-US" sz="2800" i="1" dirty="0">
                <a:latin typeface="Courier" pitchFamily="-32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Fügt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hinzu</a:t>
            </a:r>
            <a:r>
              <a:rPr lang="en-US" sz="2400" dirty="0" smtClean="0"/>
              <a:t> (“</a:t>
            </a:r>
            <a:r>
              <a:rPr lang="en-US" sz="2400" dirty="0" err="1" smtClean="0"/>
              <a:t>Stagin</a:t>
            </a:r>
            <a:r>
              <a:rPr lang="en-US" sz="2400" dirty="0" smtClean="0"/>
              <a:t>”)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commit </a:t>
            </a:r>
            <a:r>
              <a:rPr lang="en-US" sz="2800" i="1" dirty="0">
                <a:latin typeface="Courier" pitchFamily="-32" charset="0"/>
              </a:rPr>
              <a:t>-m ‘Check in number one’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Git Files/Directories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Top-Level-</a:t>
            </a:r>
            <a:r>
              <a:rPr lang="en-US" dirty="0" err="1" smtClean="0"/>
              <a:t>Verzeichnis</a:t>
            </a:r>
            <a:endParaRPr lang="en-US" dirty="0"/>
          </a:p>
          <a:p>
            <a:pPr lvl="1"/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ommits</a:t>
            </a:r>
            <a:r>
              <a:rPr lang="en-US" dirty="0"/>
              <a:t>, </a:t>
            </a:r>
            <a:r>
              <a:rPr lang="en-US" dirty="0" err="1" smtClean="0"/>
              <a:t>Konfigurationen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Dateiausschlussfiltern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Courier" pitchFamily="-32" charset="0"/>
              </a:rPr>
              <a:t>echo “I love </a:t>
            </a:r>
            <a:r>
              <a:rPr lang="en-US" sz="2400" i="1" dirty="0" err="1">
                <a:latin typeface="Courier" pitchFamily="-32" charset="0"/>
              </a:rPr>
              <a:t>g</a:t>
            </a:r>
            <a:r>
              <a:rPr lang="en-US" sz="2400" i="1" dirty="0" err="1" smtClean="0">
                <a:latin typeface="Courier" pitchFamily="-32" charset="0"/>
              </a:rPr>
              <a:t>it</a:t>
            </a:r>
            <a:r>
              <a:rPr lang="en-US" sz="2400" i="1" dirty="0">
                <a:latin typeface="Courier" pitchFamily="-32" charset="0"/>
              </a:rPr>
              <a:t>”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</a:t>
            </a:r>
            <a:r>
              <a:rPr lang="en-US" sz="2400" i="1" dirty="0" smtClean="0">
                <a:latin typeface="Courier" pitchFamily="-32" charset="0"/>
              </a:rPr>
              <a:t>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Zeigt</a:t>
            </a:r>
            <a:r>
              <a:rPr lang="en-US" sz="2000" dirty="0" smtClean="0"/>
              <a:t> die </a:t>
            </a:r>
            <a:r>
              <a:rPr lang="en-US" sz="2000" dirty="0" err="1" smtClean="0"/>
              <a:t>getätigten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zum</a:t>
            </a:r>
            <a:r>
              <a:rPr lang="en-US" sz="2000" dirty="0" smtClean="0"/>
              <a:t> Index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 – Visual diff (</a:t>
            </a:r>
            <a:r>
              <a:rPr lang="en-US" sz="2400" dirty="0" err="1" smtClean="0"/>
              <a:t>z.B</a:t>
            </a:r>
            <a:r>
              <a:rPr lang="en-US" sz="2400" dirty="0" smtClean="0"/>
              <a:t>: </a:t>
            </a:r>
            <a:r>
              <a:rPr lang="en-US" sz="2400" dirty="0" err="1" smtClean="0"/>
              <a:t>WinMerge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Liste</a:t>
            </a:r>
            <a:r>
              <a:rPr lang="en-US" sz="2000" dirty="0" smtClean="0"/>
              <a:t> der </a:t>
            </a:r>
            <a:r>
              <a:rPr lang="en-US" sz="2000" dirty="0" err="1" smtClean="0"/>
              <a:t>geänderten</a:t>
            </a:r>
            <a:r>
              <a:rPr lang="en-US" sz="2000" dirty="0" smtClean="0"/>
              <a:t> Files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, da Index = </a:t>
            </a:r>
            <a:r>
              <a:rPr lang="en-US" sz="2000" dirty="0" err="1" smtClean="0"/>
              <a:t>Arbeitskopie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 HEAD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gegenüber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Version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commit -m ‘Second commit’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What Has Changed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i="1" dirty="0" err="1">
                <a:latin typeface="Courier" pitchFamily="-32" charset="0"/>
              </a:rPr>
              <a:t>git</a:t>
            </a:r>
            <a:r>
              <a:rPr lang="en-US" sz="4000" i="1" dirty="0">
                <a:latin typeface="Courier" pitchFamily="-32" charset="0"/>
              </a:rPr>
              <a:t> log</a:t>
            </a:r>
            <a:endParaRPr lang="en-US" sz="4000" dirty="0"/>
          </a:p>
          <a:p>
            <a:pPr lvl="1"/>
            <a:r>
              <a:rPr lang="en-US" sz="3600" dirty="0" smtClean="0"/>
              <a:t>Man </a:t>
            </a:r>
            <a:r>
              <a:rPr lang="en-US" sz="3600" dirty="0" err="1" smtClean="0"/>
              <a:t>beachte</a:t>
            </a:r>
            <a:r>
              <a:rPr lang="en-US" sz="3600" dirty="0" smtClean="0"/>
              <a:t> den Hash pro Commit.</a:t>
            </a:r>
          </a:p>
          <a:p>
            <a:r>
              <a:rPr lang="en-US" sz="4000" i="1" dirty="0" err="1" smtClean="0">
                <a:latin typeface="Courier" pitchFamily="-32" charset="0"/>
              </a:rPr>
              <a:t>git</a:t>
            </a:r>
            <a:r>
              <a:rPr lang="en-US" sz="4000" i="1" dirty="0" smtClean="0">
                <a:latin typeface="Courier" pitchFamily="-32" charset="0"/>
              </a:rPr>
              <a:t> </a:t>
            </a:r>
            <a:r>
              <a:rPr lang="en-US" sz="4000" i="1" dirty="0">
                <a:latin typeface="Courier" pitchFamily="-32" charset="0"/>
              </a:rPr>
              <a:t>show &lt;OBJECT&gt;</a:t>
            </a:r>
            <a:endParaRPr lang="en-US" sz="4000" dirty="0"/>
          </a:p>
          <a:p>
            <a:r>
              <a:rPr lang="en-US" sz="4000" i="1" dirty="0" err="1" smtClean="0">
                <a:latin typeface="Courier" pitchFamily="-32" charset="0"/>
              </a:rPr>
              <a:t>git</a:t>
            </a:r>
            <a:r>
              <a:rPr lang="en-US" sz="4000" i="1" dirty="0" smtClean="0">
                <a:latin typeface="Courier" pitchFamily="-32" charset="0"/>
              </a:rPr>
              <a:t> </a:t>
            </a:r>
            <a:r>
              <a:rPr lang="en-US" sz="4000" i="1" dirty="0" err="1">
                <a:latin typeface="Courier" pitchFamily="-32" charset="0"/>
              </a:rPr>
              <a:t>reflog</a:t>
            </a:r>
            <a:r>
              <a:rPr lang="en-US" sz="4000" dirty="0"/>
              <a:t> </a:t>
            </a:r>
            <a:endParaRPr lang="en-US" sz="4000" dirty="0" smtClean="0"/>
          </a:p>
          <a:p>
            <a:pPr lvl="1"/>
            <a:r>
              <a:rPr lang="en-US" sz="3600" dirty="0" err="1" smtClean="0"/>
              <a:t>Zeigt</a:t>
            </a:r>
            <a:r>
              <a:rPr lang="en-US" sz="3600" dirty="0" smtClean="0"/>
              <a:t> </a:t>
            </a:r>
            <a:r>
              <a:rPr lang="en-US" sz="3600" dirty="0" err="1" smtClean="0"/>
              <a:t>alle</a:t>
            </a:r>
            <a:r>
              <a:rPr lang="en-US" sz="3600" dirty="0" smtClean="0"/>
              <a:t> </a:t>
            </a:r>
            <a:r>
              <a:rPr lang="en-US" sz="3600" dirty="0" err="1" smtClean="0"/>
              <a:t>Änderungen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Patch files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diff HEAD^^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Was hat </a:t>
            </a:r>
            <a:r>
              <a:rPr lang="en-US" dirty="0" err="1" smtClean="0"/>
              <a:t>sich</a:t>
            </a:r>
            <a:r>
              <a:rPr lang="en-US" dirty="0" smtClean="0"/>
              <a:t> in den </a:t>
            </a:r>
            <a:r>
              <a:rPr lang="en-US" dirty="0" err="1" smtClean="0"/>
              <a:t>letzten</a:t>
            </a:r>
            <a:r>
              <a:rPr lang="en-US" dirty="0" smtClean="0"/>
              <a:t> 2 Commits </a:t>
            </a:r>
            <a:r>
              <a:rPr lang="en-US" dirty="0" err="1" smtClean="0"/>
              <a:t>geändert</a:t>
            </a:r>
            <a:r>
              <a:rPr lang="en-US" dirty="0" smtClean="0"/>
              <a:t>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 err="1"/>
              <a:t>git</a:t>
            </a:r>
            <a:r>
              <a:rPr lang="en-US" i="1" dirty="0"/>
              <a:t> diff HEAD~10..HEAD~2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 err="1" smtClean="0">
                <a:latin typeface="Courier" pitchFamily="-32" charset="0"/>
              </a:rPr>
              <a:t>git</a:t>
            </a:r>
            <a:r>
              <a:rPr lang="en-US" i="1" dirty="0" smtClean="0">
                <a:latin typeface="Courier" pitchFamily="-32" charset="0"/>
              </a:rPr>
              <a:t> </a:t>
            </a:r>
            <a:r>
              <a:rPr lang="en-US" i="1" dirty="0">
                <a:latin typeface="Courier" pitchFamily="-32" charset="0"/>
              </a:rPr>
              <a:t>format-patch HEAD^^..HEAD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Erzeugt</a:t>
            </a:r>
            <a:r>
              <a:rPr lang="en-US" dirty="0" smtClean="0"/>
              <a:t> patch files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</a:t>
            </a:r>
            <a:r>
              <a:rPr lang="en-US" i="1" dirty="0" smtClean="0">
                <a:latin typeface="Courier" pitchFamily="-32" charset="0"/>
              </a:rPr>
              <a:t>apply	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Wendet</a:t>
            </a:r>
            <a:r>
              <a:rPr lang="en-US" dirty="0" smtClean="0"/>
              <a:t> patches auf den </a:t>
            </a:r>
            <a:r>
              <a:rPr lang="en-US" dirty="0" err="1" smtClean="0"/>
              <a:t>aktuellen</a:t>
            </a:r>
            <a:r>
              <a:rPr lang="en-US" dirty="0" smtClean="0"/>
              <a:t> Branch an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Probleme mit </a:t>
            </a:r>
            <a:r>
              <a:rPr lang="de-DE" sz="3600" smtClean="0"/>
              <a:t>zentralisierten Versionskontrollsystemen</a:t>
            </a:r>
          </a:p>
          <a:p>
            <a:r>
              <a:rPr lang="de-DE" sz="3600" dirty="0" err="1" smtClean="0"/>
              <a:t>Git</a:t>
            </a:r>
            <a:r>
              <a:rPr lang="de-DE" sz="3600" dirty="0" smtClean="0"/>
              <a:t> als Lösung?!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Tagging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lesbare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/>
              <a:t> </a:t>
            </a:r>
            <a:r>
              <a:rPr lang="en-US" dirty="0" smtClean="0"/>
              <a:t>hashes</a:t>
            </a:r>
            <a:endParaRPr lang="en-US" dirty="0"/>
          </a:p>
          <a:p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&lt;tag-name&gt;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smtClean="0"/>
              <a:t>hat </a:t>
            </a:r>
            <a:r>
              <a:rPr lang="en-US" sz="3600" dirty="0" err="1" smtClean="0"/>
              <a:t>leichtgewichtige</a:t>
            </a:r>
            <a:r>
              <a:rPr lang="en-US" sz="36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 smtClean="0"/>
              <a:t>Unterscheidung</a:t>
            </a:r>
            <a:r>
              <a:rPr lang="en-US" sz="3600" dirty="0" smtClean="0"/>
              <a:t> der Branches in </a:t>
            </a:r>
            <a:r>
              <a:rPr lang="en-US" sz="3600" dirty="0"/>
              <a:t>local </a:t>
            </a:r>
            <a:r>
              <a:rPr lang="en-US" sz="3600" dirty="0" smtClean="0"/>
              <a:t>und </a:t>
            </a:r>
            <a:r>
              <a:rPr lang="en-US" sz="3600" dirty="0"/>
              <a:t>remote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Key </a:t>
            </a:r>
            <a:r>
              <a:rPr lang="en-US" sz="3600" dirty="0" smtClean="0"/>
              <a:t>commands: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branch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cherry-pick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Branches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checkout -b </a:t>
            </a:r>
            <a:r>
              <a:rPr lang="en-US" i="1" dirty="0" err="1">
                <a:latin typeface="Courier" pitchFamily="-32" charset="0"/>
              </a:rPr>
              <a:t>devel</a:t>
            </a:r>
            <a:r>
              <a:rPr lang="en-US" i="1" dirty="0">
                <a:latin typeface="Courier" pitchFamily="-32" charset="0"/>
              </a:rPr>
              <a:t>/branch</a:t>
            </a:r>
          </a:p>
          <a:p>
            <a:pPr>
              <a:lnSpc>
                <a:spcPct val="90000"/>
              </a:lnSpc>
            </a:pPr>
            <a:r>
              <a:rPr lang="en-US" i="1" dirty="0" err="1">
                <a:latin typeface="Courier" pitchFamily="-32" charset="0"/>
              </a:rPr>
              <a:t>git</a:t>
            </a:r>
            <a:r>
              <a:rPr lang="en-US" i="1" dirty="0">
                <a:latin typeface="Courier" pitchFamily="-32" charset="0"/>
              </a:rPr>
              <a:t> branch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Auflisten</a:t>
            </a:r>
            <a:r>
              <a:rPr lang="en-US" dirty="0" smtClean="0"/>
              <a:t> </a:t>
            </a:r>
            <a:r>
              <a:rPr lang="en-US" dirty="0" err="1" smtClean="0"/>
              <a:t>aller</a:t>
            </a:r>
            <a:r>
              <a:rPr lang="en-US" dirty="0" smtClean="0"/>
              <a:t> Branches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Änderungen</a:t>
            </a:r>
            <a:r>
              <a:rPr lang="en-US" dirty="0" smtClean="0"/>
              <a:t> </a:t>
            </a:r>
            <a:r>
              <a:rPr lang="en-US" dirty="0" err="1" smtClean="0"/>
              <a:t>können</a:t>
            </a:r>
            <a:r>
              <a:rPr lang="en-US" dirty="0" smtClean="0"/>
              <a:t> in </a:t>
            </a:r>
            <a:r>
              <a:rPr lang="en-US" dirty="0" err="1" smtClean="0"/>
              <a:t>andere</a:t>
            </a:r>
            <a:r>
              <a:rPr lang="en-US" dirty="0" smtClean="0"/>
              <a:t> Branches </a:t>
            </a:r>
            <a:r>
              <a:rPr lang="en-US" dirty="0" err="1" smtClean="0"/>
              <a:t>übernommen</a:t>
            </a:r>
            <a:r>
              <a:rPr lang="en-US" dirty="0" smtClean="0"/>
              <a:t> </a:t>
            </a:r>
            <a:r>
              <a:rPr lang="en-US" dirty="0" err="1" smtClean="0"/>
              <a:t>werden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err="1"/>
              <a:t>git</a:t>
            </a:r>
            <a:r>
              <a:rPr lang="en-US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git</a:t>
            </a:r>
            <a:r>
              <a:rPr lang="en-US" dirty="0"/>
              <a:t> cherry-pick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Remote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Use git clone to replicate repository</a:t>
            </a:r>
          </a:p>
          <a:p>
            <a:endParaRPr lang="en-US" sz="2400"/>
          </a:p>
          <a:p>
            <a:r>
              <a:rPr lang="en-US" sz="2400"/>
              <a:t>Get changes with </a:t>
            </a:r>
          </a:p>
          <a:p>
            <a:pPr lvl="1"/>
            <a:r>
              <a:rPr lang="en-US" sz="2000"/>
              <a:t>git fetch (fetches and merges)</a:t>
            </a:r>
          </a:p>
          <a:p>
            <a:pPr lvl="1"/>
            <a:r>
              <a:rPr lang="en-US" sz="2000"/>
              <a:t>git pull</a:t>
            </a:r>
          </a:p>
          <a:p>
            <a:pPr lvl="1"/>
            <a:endParaRPr lang="en-US" sz="2000"/>
          </a:p>
          <a:p>
            <a:r>
              <a:rPr lang="en-US" sz="2400"/>
              <a:t>Propagate changes with</a:t>
            </a:r>
          </a:p>
          <a:p>
            <a:pPr lvl="1"/>
            <a:r>
              <a:rPr lang="en-US" sz="2000"/>
              <a:t>git push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Protocols</a:t>
            </a:r>
          </a:p>
          <a:p>
            <a:pPr lvl="1"/>
            <a:r>
              <a:rPr lang="en-US"/>
              <a:t>Local filesystem</a:t>
            </a:r>
          </a:p>
          <a:p>
            <a:pPr lvl="1"/>
            <a:r>
              <a:rPr lang="en-US"/>
              <a:t>SSH</a:t>
            </a:r>
          </a:p>
          <a:p>
            <a:pPr lvl="1"/>
            <a:r>
              <a:rPr lang="en-US"/>
              <a:t>Rsync</a:t>
            </a:r>
          </a:p>
          <a:p>
            <a:pPr lvl="1"/>
            <a:r>
              <a:rPr lang="en-US"/>
              <a:t>HTTP</a:t>
            </a:r>
          </a:p>
          <a:p>
            <a:pPr lvl="1"/>
            <a:r>
              <a:rPr lang="en-US"/>
              <a:t>Git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7" y="143635"/>
            <a:ext cx="46275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16505" y="630222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9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13312"/>
          </a:xfrm>
        </p:spPr>
        <p:txBody>
          <a:bodyPr>
            <a:noAutofit/>
          </a:bodyPr>
          <a:lstStyle/>
          <a:p>
            <a:r>
              <a:rPr lang="de-DE" sz="4800" dirty="0" smtClean="0"/>
              <a:t>Probleme mit </a:t>
            </a:r>
            <a:br>
              <a:rPr lang="de-DE" sz="4800" dirty="0" smtClean="0"/>
            </a:br>
            <a:r>
              <a:rPr lang="de-DE" sz="4800" dirty="0" smtClean="0"/>
              <a:t>zentralisierten Systemen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Exklusives Auschecken</a:t>
            </a:r>
          </a:p>
          <a:p>
            <a:pPr lvl="1"/>
            <a:r>
              <a:rPr lang="de-DE" sz="4000" dirty="0" smtClean="0"/>
              <a:t>Paralleles Arbeiten an einer Datei schwierig</a:t>
            </a:r>
          </a:p>
          <a:p>
            <a:r>
              <a:rPr lang="de-DE" sz="4000" dirty="0"/>
              <a:t>Einchecken in zentralen </a:t>
            </a:r>
            <a:r>
              <a:rPr lang="de-DE" sz="4000" dirty="0" smtClean="0"/>
              <a:t>Entwicklungszweig</a:t>
            </a:r>
            <a:endParaRPr lang="de-DE" sz="4000" dirty="0"/>
          </a:p>
          <a:p>
            <a:pPr lvl="1"/>
            <a:r>
              <a:rPr lang="de-DE" sz="3600" dirty="0"/>
              <a:t>Änderungen werden sofort an alle Entwickler </a:t>
            </a:r>
            <a:r>
              <a:rPr lang="de-DE" sz="3600" dirty="0" smtClean="0"/>
              <a:t>verteilt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/>
              <a:t>Probleme mit </a:t>
            </a:r>
            <a:br>
              <a:rPr lang="de-DE" sz="6000" dirty="0"/>
            </a:br>
            <a:r>
              <a:rPr lang="de-DE" sz="60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Jeder Commit geht direkt ins nächste Release</a:t>
            </a:r>
          </a:p>
          <a:p>
            <a:pPr lvl="1"/>
            <a:r>
              <a:rPr lang="de-DE" sz="3200" dirty="0" smtClean="0"/>
              <a:t>Kein „Reifeprozess“ für Features die kurz vor dem Release eingecheckt werden</a:t>
            </a:r>
          </a:p>
          <a:p>
            <a:pPr lvl="1"/>
            <a:r>
              <a:rPr lang="de-DE" sz="3200" dirty="0" smtClean="0"/>
              <a:t>Release nicht zu jedem Zeitpunkt möglich</a:t>
            </a:r>
          </a:p>
          <a:p>
            <a:pPr lvl="1"/>
            <a:r>
              <a:rPr lang="de-DE" sz="3200" dirty="0" smtClean="0"/>
              <a:t>Kein „Cherry-</a:t>
            </a:r>
            <a:r>
              <a:rPr lang="de-DE" sz="3200" dirty="0" err="1" smtClean="0"/>
              <a:t>picking</a:t>
            </a:r>
            <a:r>
              <a:rPr lang="de-DE" sz="3200" dirty="0" smtClean="0"/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/>
              <a:t>Probleme mit </a:t>
            </a:r>
            <a:br>
              <a:rPr lang="de-DE" sz="6000" dirty="0"/>
            </a:br>
            <a:r>
              <a:rPr lang="de-DE" sz="60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Versionshistorie (VSS):</a:t>
            </a:r>
          </a:p>
          <a:p>
            <a:pPr lvl="1"/>
            <a:r>
              <a:rPr lang="de-DE" sz="3600" dirty="0" err="1" smtClean="0"/>
              <a:t>Commits</a:t>
            </a:r>
            <a:r>
              <a:rPr lang="de-DE" sz="3600" dirty="0" smtClean="0"/>
              <a:t> kommen nicht in jedem Fall so raus wie eingecheckt</a:t>
            </a:r>
          </a:p>
          <a:p>
            <a:pPr lvl="2"/>
            <a:r>
              <a:rPr lang="de-DE" sz="3200" dirty="0" smtClean="0"/>
              <a:t>„</a:t>
            </a:r>
            <a:r>
              <a:rPr lang="de-DE" sz="3200" dirty="0" err="1" smtClean="0"/>
              <a:t>Destroy</a:t>
            </a:r>
            <a:r>
              <a:rPr lang="de-DE" sz="3200" dirty="0" smtClean="0"/>
              <a:t> </a:t>
            </a:r>
            <a:r>
              <a:rPr lang="de-DE" sz="3200" dirty="0" err="1" smtClean="0"/>
              <a:t>permanently</a:t>
            </a:r>
            <a:r>
              <a:rPr lang="de-DE" sz="3200" dirty="0" smtClean="0"/>
              <a:t>“ </a:t>
            </a:r>
            <a:r>
              <a:rPr lang="de-DE" sz="3200" dirty="0" smtClean="0">
                <a:sym typeface="Wingdings" pitchFamily="2" charset="2"/>
              </a:rPr>
              <a:t>Beeinflusst alle Labels</a:t>
            </a:r>
          </a:p>
          <a:p>
            <a:pPr lvl="2"/>
            <a:r>
              <a:rPr lang="de-DE" sz="3200" dirty="0" smtClean="0">
                <a:sym typeface="Wingdings" pitchFamily="2" charset="2"/>
              </a:rPr>
              <a:t>Commit-Messages können geändert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6000" dirty="0"/>
              <a:t>Probleme mit </a:t>
            </a:r>
            <a:br>
              <a:rPr lang="de-DE" sz="6000" dirty="0"/>
            </a:br>
            <a:r>
              <a:rPr lang="de-DE" sz="60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Stabilität (VSS):</a:t>
            </a:r>
          </a:p>
          <a:p>
            <a:pPr lvl="1"/>
            <a:r>
              <a:rPr lang="de-DE" sz="3600" dirty="0" smtClean="0"/>
              <a:t>Viele kleine Files </a:t>
            </a:r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 bei Remote-Zugriff hohe Chance für kaputte Files</a:t>
            </a:r>
          </a:p>
          <a:p>
            <a:pPr lvl="1"/>
            <a:r>
              <a:rPr lang="de-DE" sz="3600" dirty="0" smtClean="0"/>
              <a:t>Zur Wartung müssen alle Entwickler aus dem VSS raus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 smtClean="0"/>
              <a:t>Jeder</a:t>
            </a:r>
            <a:r>
              <a:rPr lang="en-US" dirty="0" smtClean="0"/>
              <a:t> hat </a:t>
            </a:r>
            <a:r>
              <a:rPr lang="en-US" dirty="0" err="1" smtClean="0"/>
              <a:t>sein</a:t>
            </a:r>
            <a:r>
              <a:rPr lang="en-US" dirty="0" smtClean="0"/>
              <a:t> </a:t>
            </a:r>
            <a:r>
              <a:rPr lang="en-US" dirty="0" err="1" smtClean="0"/>
              <a:t>eigenes</a:t>
            </a:r>
            <a:r>
              <a:rPr lang="en-US" dirty="0" smtClean="0"/>
              <a:t> Repository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Server by Convention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Versionskontrolle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offline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Backups </a:t>
            </a:r>
            <a:r>
              <a:rPr lang="en-US" dirty="0" err="1" smtClean="0"/>
              <a:t>werden</a:t>
            </a:r>
            <a:r>
              <a:rPr lang="en-US" dirty="0" smtClean="0"/>
              <a:t> trivial</a:t>
            </a:r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 smtClean="0"/>
              <a:t>Weitere</a:t>
            </a:r>
            <a:r>
              <a:rPr lang="en-US" dirty="0" smtClean="0"/>
              <a:t> </a:t>
            </a:r>
            <a:r>
              <a:rPr lang="en-US" dirty="0" err="1" smtClean="0"/>
              <a:t>Beispiele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Mercurial</a:t>
            </a:r>
          </a:p>
          <a:p>
            <a:pPr lvl="1"/>
            <a:r>
              <a:rPr lang="en-US" dirty="0" err="1"/>
              <a:t>BitKeeper</a:t>
            </a:r>
            <a:endParaRPr lang="en-US" dirty="0"/>
          </a:p>
          <a:p>
            <a:pPr lvl="1"/>
            <a:r>
              <a:rPr lang="en-US" dirty="0" err="1"/>
              <a:t>Darcs</a:t>
            </a:r>
            <a:endParaRPr lang="en-US" dirty="0"/>
          </a:p>
          <a:p>
            <a:pPr lvl="1"/>
            <a:r>
              <a:rPr lang="en-US" dirty="0" smtClean="0"/>
              <a:t>Bazaar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671</Words>
  <Application>Microsoft Office PowerPoint</Application>
  <PresentationFormat>Bildschirmpräsentation (4:3)</PresentationFormat>
  <Paragraphs>204</Paragraphs>
  <Slides>24</Slides>
  <Notes>24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Module</vt:lpstr>
      <vt:lpstr>PowerPoint-Präsentation</vt:lpstr>
      <vt:lpstr>Agenda</vt:lpstr>
      <vt:lpstr>Zentralisierte Versionskontrolle</vt:lpstr>
      <vt:lpstr>Probleme mit  zentralisierten Systemen</vt:lpstr>
      <vt:lpstr>Probleme mit  zentralisierten Systemen</vt:lpstr>
      <vt:lpstr>Probleme mit  zentralisierten Systemen</vt:lpstr>
      <vt:lpstr>Probleme mit  zentralisierten Systemen</vt:lpstr>
      <vt:lpstr>Zentralisierte Versionskontrolle</vt:lpstr>
      <vt:lpstr>Distributed Version Control</vt:lpstr>
      <vt:lpstr>DVCS</vt:lpstr>
      <vt:lpstr>Git Advantages</vt:lpstr>
      <vt:lpstr>Some GIT Disadvantages</vt:lpstr>
      <vt:lpstr>Git Architecture (.git-Folder)</vt:lpstr>
      <vt:lpstr>Some Commands</vt:lpstr>
      <vt:lpstr>Our First Git Repository</vt:lpstr>
      <vt:lpstr>Key Git Files/Directories</vt:lpstr>
      <vt:lpstr>Working With Git</vt:lpstr>
      <vt:lpstr>Viewing What Has Changed</vt:lpstr>
      <vt:lpstr>Git and Patch files</vt:lpstr>
      <vt:lpstr>Git and Tagging</vt:lpstr>
      <vt:lpstr>Branching</vt:lpstr>
      <vt:lpstr>Using Branches</vt:lpstr>
      <vt:lpstr>Using Remote 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2011-01-29T14:54:29Z</dcterms:modified>
</cp:coreProperties>
</file>