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8" r:id="rId3"/>
    <p:sldId id="257" r:id="rId4"/>
    <p:sldId id="260" r:id="rId5"/>
    <p:sldId id="259"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661" autoAdjust="0"/>
    <p:restoredTop sz="55443" autoAdjust="0"/>
  </p:normalViewPr>
  <p:slideViewPr>
    <p:cSldViewPr snapToGrid="0" snapToObjects="1">
      <p:cViewPr varScale="1">
        <p:scale>
          <a:sx n="118" d="100"/>
          <a:sy n="118" d="100"/>
        </p:scale>
        <p:origin x="-112" y="-80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DC2635-6404-C24E-B24A-55B12D7B28A9}" type="doc">
      <dgm:prSet loTypeId="urn:microsoft.com/office/officeart/2005/8/layout/hProcess11" loCatId="" qsTypeId="urn:microsoft.com/office/officeart/2005/8/quickstyle/simple1" qsCatId="simple" csTypeId="urn:microsoft.com/office/officeart/2005/8/colors/accent1_2" csCatId="accent1" phldr="1"/>
      <dgm:spPr/>
    </dgm:pt>
    <dgm:pt modelId="{FF741E71-234A-ED4B-BFE5-0D9E6FF72835}">
      <dgm:prSet phldrT="[Text]"/>
      <dgm:spPr/>
      <dgm:t>
        <a:bodyPr/>
        <a:lstStyle/>
        <a:p>
          <a:r>
            <a:rPr lang="en-US" b="0" i="0" dirty="0" smtClean="0">
              <a:latin typeface="Fira Mono Regular for Powerline"/>
              <a:cs typeface="Fira Mono Regular for Powerline"/>
            </a:rPr>
            <a:t>Oracle acquires sun </a:t>
          </a:r>
          <a:br>
            <a:rPr lang="en-US" b="0" i="0" dirty="0" smtClean="0">
              <a:latin typeface="Fira Mono Regular for Powerline"/>
              <a:cs typeface="Fira Mono Regular for Powerline"/>
            </a:rPr>
          </a:br>
          <a:r>
            <a:rPr lang="en-US" b="0" i="0" dirty="0" smtClean="0">
              <a:latin typeface="Fira Mono Regular for Powerline"/>
              <a:cs typeface="Fira Mono Regular for Powerline"/>
            </a:rPr>
            <a:t>2009</a:t>
          </a:r>
          <a:endParaRPr lang="en-US" b="0" i="0" dirty="0">
            <a:latin typeface="Fira Mono Regular for Powerline"/>
            <a:cs typeface="Fira Mono Regular for Powerline"/>
          </a:endParaRPr>
        </a:p>
      </dgm:t>
    </dgm:pt>
    <dgm:pt modelId="{A777A3EA-4697-D249-A5FD-ED69B027167A}" type="parTrans" cxnId="{1CCB7BCD-963B-A74A-BAEA-038227DE3CCF}">
      <dgm:prSet/>
      <dgm:spPr/>
      <dgm:t>
        <a:bodyPr/>
        <a:lstStyle/>
        <a:p>
          <a:endParaRPr lang="en-US"/>
        </a:p>
      </dgm:t>
    </dgm:pt>
    <dgm:pt modelId="{E48FC911-995C-3442-A449-0BBC805FCC37}" type="sibTrans" cxnId="{1CCB7BCD-963B-A74A-BAEA-038227DE3CCF}">
      <dgm:prSet/>
      <dgm:spPr/>
      <dgm:t>
        <a:bodyPr/>
        <a:lstStyle/>
        <a:p>
          <a:endParaRPr lang="en-US"/>
        </a:p>
      </dgm:t>
    </dgm:pt>
    <dgm:pt modelId="{F770A8B3-6D22-2846-94AD-20158441175E}">
      <dgm:prSet phldrT="[Text]"/>
      <dgm:spPr/>
      <dgm:t>
        <a:bodyPr/>
        <a:lstStyle/>
        <a:p>
          <a:r>
            <a:rPr lang="en-US" b="0" i="0" dirty="0" smtClean="0">
              <a:latin typeface="Fira Mono Regular for Powerline"/>
              <a:cs typeface="Fira Mono Regular for Powerline"/>
            </a:rPr>
            <a:t>Jenkins Birth 2011</a:t>
          </a:r>
          <a:endParaRPr lang="en-US" b="0" i="0" dirty="0">
            <a:latin typeface="Fira Mono Regular for Powerline"/>
            <a:cs typeface="Fira Mono Regular for Powerline"/>
          </a:endParaRPr>
        </a:p>
      </dgm:t>
    </dgm:pt>
    <dgm:pt modelId="{4CF9E1D2-4EF1-DB4C-9350-A16239186546}" type="parTrans" cxnId="{D2B36008-7D74-364D-ABD1-E76D74A82B14}">
      <dgm:prSet/>
      <dgm:spPr/>
      <dgm:t>
        <a:bodyPr/>
        <a:lstStyle/>
        <a:p>
          <a:endParaRPr lang="en-US"/>
        </a:p>
      </dgm:t>
    </dgm:pt>
    <dgm:pt modelId="{B1D01E55-9C6B-E44F-917F-7BA34F9EB801}" type="sibTrans" cxnId="{D2B36008-7D74-364D-ABD1-E76D74A82B14}">
      <dgm:prSet/>
      <dgm:spPr/>
      <dgm:t>
        <a:bodyPr/>
        <a:lstStyle/>
        <a:p>
          <a:endParaRPr lang="en-US"/>
        </a:p>
      </dgm:t>
    </dgm:pt>
    <dgm:pt modelId="{26D4D0F8-476A-FA46-A623-DE306129DCE5}">
      <dgm:prSet phldrT="[Text]"/>
      <dgm:spPr/>
      <dgm:t>
        <a:bodyPr/>
        <a:lstStyle/>
        <a:p>
          <a:r>
            <a:rPr lang="en-US" b="0" i="0" dirty="0" smtClean="0">
              <a:latin typeface="Fira Mono Regular for Powerline"/>
              <a:cs typeface="Fira Mono Regular for Powerline"/>
            </a:rPr>
            <a:t>Hudson Released </a:t>
          </a:r>
          <a:br>
            <a:rPr lang="en-US" b="0" i="0" dirty="0" smtClean="0">
              <a:latin typeface="Fira Mono Regular for Powerline"/>
              <a:cs typeface="Fira Mono Regular for Powerline"/>
            </a:rPr>
          </a:br>
          <a:r>
            <a:rPr lang="en-US" b="0" i="0" dirty="0" smtClean="0">
              <a:latin typeface="Fira Mono Regular for Powerline"/>
              <a:cs typeface="Fira Mono Regular for Powerline"/>
            </a:rPr>
            <a:t>2004</a:t>
          </a:r>
        </a:p>
      </dgm:t>
    </dgm:pt>
    <dgm:pt modelId="{CE5FCAA9-B174-4743-A6CE-48453CE32950}" type="parTrans" cxnId="{190EA791-DAA8-0548-B97F-956EEBCA1607}">
      <dgm:prSet/>
      <dgm:spPr/>
      <dgm:t>
        <a:bodyPr/>
        <a:lstStyle/>
        <a:p>
          <a:endParaRPr lang="en-US"/>
        </a:p>
      </dgm:t>
    </dgm:pt>
    <dgm:pt modelId="{69BE177C-CD8B-B548-A8AF-E30E7D993309}" type="sibTrans" cxnId="{190EA791-DAA8-0548-B97F-956EEBCA1607}">
      <dgm:prSet/>
      <dgm:spPr/>
      <dgm:t>
        <a:bodyPr/>
        <a:lstStyle/>
        <a:p>
          <a:endParaRPr lang="en-US"/>
        </a:p>
      </dgm:t>
    </dgm:pt>
    <dgm:pt modelId="{26405B61-618F-D34D-BD40-668490CB8B71}" type="pres">
      <dgm:prSet presAssocID="{39DC2635-6404-C24E-B24A-55B12D7B28A9}" presName="Name0" presStyleCnt="0">
        <dgm:presLayoutVars>
          <dgm:dir/>
          <dgm:resizeHandles val="exact"/>
        </dgm:presLayoutVars>
      </dgm:prSet>
      <dgm:spPr/>
    </dgm:pt>
    <dgm:pt modelId="{678EDF36-B422-D04D-8AC2-C26342991802}" type="pres">
      <dgm:prSet presAssocID="{39DC2635-6404-C24E-B24A-55B12D7B28A9}" presName="arrow" presStyleLbl="bgShp" presStyleIdx="0" presStyleCnt="1"/>
      <dgm:spPr/>
    </dgm:pt>
    <dgm:pt modelId="{7617B1EC-5329-954A-B0D2-354BB157F805}" type="pres">
      <dgm:prSet presAssocID="{39DC2635-6404-C24E-B24A-55B12D7B28A9}" presName="points" presStyleCnt="0"/>
      <dgm:spPr/>
    </dgm:pt>
    <dgm:pt modelId="{E6154521-4275-BA44-B7CA-42A08E6F9A48}" type="pres">
      <dgm:prSet presAssocID="{26D4D0F8-476A-FA46-A623-DE306129DCE5}" presName="compositeA" presStyleCnt="0"/>
      <dgm:spPr/>
    </dgm:pt>
    <dgm:pt modelId="{3FBD0710-A026-CE44-8517-272D2112670C}" type="pres">
      <dgm:prSet presAssocID="{26D4D0F8-476A-FA46-A623-DE306129DCE5}" presName="textA" presStyleLbl="revTx" presStyleIdx="0" presStyleCnt="3">
        <dgm:presLayoutVars>
          <dgm:bulletEnabled val="1"/>
        </dgm:presLayoutVars>
      </dgm:prSet>
      <dgm:spPr/>
      <dgm:t>
        <a:bodyPr/>
        <a:lstStyle/>
        <a:p>
          <a:endParaRPr lang="en-US"/>
        </a:p>
      </dgm:t>
    </dgm:pt>
    <dgm:pt modelId="{68350E54-C901-1A4D-BE03-84D2806A2A0D}" type="pres">
      <dgm:prSet presAssocID="{26D4D0F8-476A-FA46-A623-DE306129DCE5}" presName="circleA" presStyleLbl="node1" presStyleIdx="0" presStyleCnt="3"/>
      <dgm:spPr/>
    </dgm:pt>
    <dgm:pt modelId="{2A795DC8-0CF1-A849-AEE4-BCCFEC5B819A}" type="pres">
      <dgm:prSet presAssocID="{26D4D0F8-476A-FA46-A623-DE306129DCE5}" presName="spaceA" presStyleCnt="0"/>
      <dgm:spPr/>
    </dgm:pt>
    <dgm:pt modelId="{82CBE581-FCEA-A04B-A613-A92E9B323934}" type="pres">
      <dgm:prSet presAssocID="{69BE177C-CD8B-B548-A8AF-E30E7D993309}" presName="space" presStyleCnt="0"/>
      <dgm:spPr/>
    </dgm:pt>
    <dgm:pt modelId="{74A7A2A7-B37A-6147-A5FF-0C2EEED4F6AB}" type="pres">
      <dgm:prSet presAssocID="{FF741E71-234A-ED4B-BFE5-0D9E6FF72835}" presName="compositeB" presStyleCnt="0"/>
      <dgm:spPr/>
    </dgm:pt>
    <dgm:pt modelId="{00DF4FA6-6029-5D42-950C-7F1E8BAB3F20}" type="pres">
      <dgm:prSet presAssocID="{FF741E71-234A-ED4B-BFE5-0D9E6FF72835}" presName="textB" presStyleLbl="revTx" presStyleIdx="1" presStyleCnt="3">
        <dgm:presLayoutVars>
          <dgm:bulletEnabled val="1"/>
        </dgm:presLayoutVars>
      </dgm:prSet>
      <dgm:spPr/>
      <dgm:t>
        <a:bodyPr/>
        <a:lstStyle/>
        <a:p>
          <a:endParaRPr lang="en-US"/>
        </a:p>
      </dgm:t>
    </dgm:pt>
    <dgm:pt modelId="{E63DBE3B-C4B8-B24F-AD0B-7C99C9CCA042}" type="pres">
      <dgm:prSet presAssocID="{FF741E71-234A-ED4B-BFE5-0D9E6FF72835}" presName="circleB" presStyleLbl="node1" presStyleIdx="1" presStyleCnt="3"/>
      <dgm:spPr/>
    </dgm:pt>
    <dgm:pt modelId="{9ABF220F-36FC-2A44-AADC-A4A7E317C1FD}" type="pres">
      <dgm:prSet presAssocID="{FF741E71-234A-ED4B-BFE5-0D9E6FF72835}" presName="spaceB" presStyleCnt="0"/>
      <dgm:spPr/>
    </dgm:pt>
    <dgm:pt modelId="{54220EC1-0F0F-4C45-8475-0BD08A3A12FD}" type="pres">
      <dgm:prSet presAssocID="{E48FC911-995C-3442-A449-0BBC805FCC37}" presName="space" presStyleCnt="0"/>
      <dgm:spPr/>
    </dgm:pt>
    <dgm:pt modelId="{53B654DB-D5EA-354F-8F19-0059E6874281}" type="pres">
      <dgm:prSet presAssocID="{F770A8B3-6D22-2846-94AD-20158441175E}" presName="compositeA" presStyleCnt="0"/>
      <dgm:spPr/>
    </dgm:pt>
    <dgm:pt modelId="{679DDEC7-C07A-9B4E-B2CB-086C421D74AC}" type="pres">
      <dgm:prSet presAssocID="{F770A8B3-6D22-2846-94AD-20158441175E}" presName="textA" presStyleLbl="revTx" presStyleIdx="2" presStyleCnt="3">
        <dgm:presLayoutVars>
          <dgm:bulletEnabled val="1"/>
        </dgm:presLayoutVars>
      </dgm:prSet>
      <dgm:spPr/>
      <dgm:t>
        <a:bodyPr/>
        <a:lstStyle/>
        <a:p>
          <a:endParaRPr lang="en-US"/>
        </a:p>
      </dgm:t>
    </dgm:pt>
    <dgm:pt modelId="{EF947919-65E4-B441-AF38-72383780A025}" type="pres">
      <dgm:prSet presAssocID="{F770A8B3-6D22-2846-94AD-20158441175E}" presName="circleA" presStyleLbl="node1" presStyleIdx="2" presStyleCnt="3"/>
      <dgm:spPr/>
    </dgm:pt>
    <dgm:pt modelId="{07F6A837-407C-0744-8329-46F9055038D1}" type="pres">
      <dgm:prSet presAssocID="{F770A8B3-6D22-2846-94AD-20158441175E}" presName="spaceA" presStyleCnt="0"/>
      <dgm:spPr/>
    </dgm:pt>
  </dgm:ptLst>
  <dgm:cxnLst>
    <dgm:cxn modelId="{190EA791-DAA8-0548-B97F-956EEBCA1607}" srcId="{39DC2635-6404-C24E-B24A-55B12D7B28A9}" destId="{26D4D0F8-476A-FA46-A623-DE306129DCE5}" srcOrd="0" destOrd="0" parTransId="{CE5FCAA9-B174-4743-A6CE-48453CE32950}" sibTransId="{69BE177C-CD8B-B548-A8AF-E30E7D993309}"/>
    <dgm:cxn modelId="{D2B36008-7D74-364D-ABD1-E76D74A82B14}" srcId="{39DC2635-6404-C24E-B24A-55B12D7B28A9}" destId="{F770A8B3-6D22-2846-94AD-20158441175E}" srcOrd="2" destOrd="0" parTransId="{4CF9E1D2-4EF1-DB4C-9350-A16239186546}" sibTransId="{B1D01E55-9C6B-E44F-917F-7BA34F9EB801}"/>
    <dgm:cxn modelId="{8F3466D1-5BC7-1B4B-92C8-99A019999D99}" type="presOf" srcId="{26D4D0F8-476A-FA46-A623-DE306129DCE5}" destId="{3FBD0710-A026-CE44-8517-272D2112670C}" srcOrd="0" destOrd="0" presId="urn:microsoft.com/office/officeart/2005/8/layout/hProcess11"/>
    <dgm:cxn modelId="{6307E47D-7B81-4F45-AE83-F8FF38512912}" type="presOf" srcId="{39DC2635-6404-C24E-B24A-55B12D7B28A9}" destId="{26405B61-618F-D34D-BD40-668490CB8B71}" srcOrd="0" destOrd="0" presId="urn:microsoft.com/office/officeart/2005/8/layout/hProcess11"/>
    <dgm:cxn modelId="{CC7DAE55-437A-834B-8339-F1274A63889F}" type="presOf" srcId="{FF741E71-234A-ED4B-BFE5-0D9E6FF72835}" destId="{00DF4FA6-6029-5D42-950C-7F1E8BAB3F20}" srcOrd="0" destOrd="0" presId="urn:microsoft.com/office/officeart/2005/8/layout/hProcess11"/>
    <dgm:cxn modelId="{1CCB7BCD-963B-A74A-BAEA-038227DE3CCF}" srcId="{39DC2635-6404-C24E-B24A-55B12D7B28A9}" destId="{FF741E71-234A-ED4B-BFE5-0D9E6FF72835}" srcOrd="1" destOrd="0" parTransId="{A777A3EA-4697-D249-A5FD-ED69B027167A}" sibTransId="{E48FC911-995C-3442-A449-0BBC805FCC37}"/>
    <dgm:cxn modelId="{FE655FB0-D757-F948-B05F-96FA221A6E36}" type="presOf" srcId="{F770A8B3-6D22-2846-94AD-20158441175E}" destId="{679DDEC7-C07A-9B4E-B2CB-086C421D74AC}" srcOrd="0" destOrd="0" presId="urn:microsoft.com/office/officeart/2005/8/layout/hProcess11"/>
    <dgm:cxn modelId="{C06FF6B8-F7C2-B042-A602-F191944BDE58}" type="presParOf" srcId="{26405B61-618F-D34D-BD40-668490CB8B71}" destId="{678EDF36-B422-D04D-8AC2-C26342991802}" srcOrd="0" destOrd="0" presId="urn:microsoft.com/office/officeart/2005/8/layout/hProcess11"/>
    <dgm:cxn modelId="{CA59E9B0-B54E-7D47-A391-6202D059B76C}" type="presParOf" srcId="{26405B61-618F-D34D-BD40-668490CB8B71}" destId="{7617B1EC-5329-954A-B0D2-354BB157F805}" srcOrd="1" destOrd="0" presId="urn:microsoft.com/office/officeart/2005/8/layout/hProcess11"/>
    <dgm:cxn modelId="{2BA00C53-6B45-4C4C-9881-7F29C438ABF8}" type="presParOf" srcId="{7617B1EC-5329-954A-B0D2-354BB157F805}" destId="{E6154521-4275-BA44-B7CA-42A08E6F9A48}" srcOrd="0" destOrd="0" presId="urn:microsoft.com/office/officeart/2005/8/layout/hProcess11"/>
    <dgm:cxn modelId="{3828395B-3BA0-FC4D-8F53-560C968557A0}" type="presParOf" srcId="{E6154521-4275-BA44-B7CA-42A08E6F9A48}" destId="{3FBD0710-A026-CE44-8517-272D2112670C}" srcOrd="0" destOrd="0" presId="urn:microsoft.com/office/officeart/2005/8/layout/hProcess11"/>
    <dgm:cxn modelId="{DCD8008A-2E24-5B4A-A666-2F99FAF2D2A1}" type="presParOf" srcId="{E6154521-4275-BA44-B7CA-42A08E6F9A48}" destId="{68350E54-C901-1A4D-BE03-84D2806A2A0D}" srcOrd="1" destOrd="0" presId="urn:microsoft.com/office/officeart/2005/8/layout/hProcess11"/>
    <dgm:cxn modelId="{97A66107-96AB-FF48-AD60-2AB3115B2D82}" type="presParOf" srcId="{E6154521-4275-BA44-B7CA-42A08E6F9A48}" destId="{2A795DC8-0CF1-A849-AEE4-BCCFEC5B819A}" srcOrd="2" destOrd="0" presId="urn:microsoft.com/office/officeart/2005/8/layout/hProcess11"/>
    <dgm:cxn modelId="{6693BBD0-AF19-874C-B780-1944383841CD}" type="presParOf" srcId="{7617B1EC-5329-954A-B0D2-354BB157F805}" destId="{82CBE581-FCEA-A04B-A613-A92E9B323934}" srcOrd="1" destOrd="0" presId="urn:microsoft.com/office/officeart/2005/8/layout/hProcess11"/>
    <dgm:cxn modelId="{EA015F94-5B0B-8E4C-B16C-6AD9F8906A91}" type="presParOf" srcId="{7617B1EC-5329-954A-B0D2-354BB157F805}" destId="{74A7A2A7-B37A-6147-A5FF-0C2EEED4F6AB}" srcOrd="2" destOrd="0" presId="urn:microsoft.com/office/officeart/2005/8/layout/hProcess11"/>
    <dgm:cxn modelId="{F39F11F8-85BB-9A4E-9373-E7F54EF70ADF}" type="presParOf" srcId="{74A7A2A7-B37A-6147-A5FF-0C2EEED4F6AB}" destId="{00DF4FA6-6029-5D42-950C-7F1E8BAB3F20}" srcOrd="0" destOrd="0" presId="urn:microsoft.com/office/officeart/2005/8/layout/hProcess11"/>
    <dgm:cxn modelId="{A5508D88-6B56-AC41-9014-55707A359AC5}" type="presParOf" srcId="{74A7A2A7-B37A-6147-A5FF-0C2EEED4F6AB}" destId="{E63DBE3B-C4B8-B24F-AD0B-7C99C9CCA042}" srcOrd="1" destOrd="0" presId="urn:microsoft.com/office/officeart/2005/8/layout/hProcess11"/>
    <dgm:cxn modelId="{983A01D8-56B4-8D40-B76A-91209DDD192E}" type="presParOf" srcId="{74A7A2A7-B37A-6147-A5FF-0C2EEED4F6AB}" destId="{9ABF220F-36FC-2A44-AADC-A4A7E317C1FD}" srcOrd="2" destOrd="0" presId="urn:microsoft.com/office/officeart/2005/8/layout/hProcess11"/>
    <dgm:cxn modelId="{2C531DE9-9C5A-0949-94A5-80E27ECF84E8}" type="presParOf" srcId="{7617B1EC-5329-954A-B0D2-354BB157F805}" destId="{54220EC1-0F0F-4C45-8475-0BD08A3A12FD}" srcOrd="3" destOrd="0" presId="urn:microsoft.com/office/officeart/2005/8/layout/hProcess11"/>
    <dgm:cxn modelId="{96D88226-5A16-AD4F-896F-851D277AE346}" type="presParOf" srcId="{7617B1EC-5329-954A-B0D2-354BB157F805}" destId="{53B654DB-D5EA-354F-8F19-0059E6874281}" srcOrd="4" destOrd="0" presId="urn:microsoft.com/office/officeart/2005/8/layout/hProcess11"/>
    <dgm:cxn modelId="{0287632F-DE42-8846-9E08-D50A2A3B2FB1}" type="presParOf" srcId="{53B654DB-D5EA-354F-8F19-0059E6874281}" destId="{679DDEC7-C07A-9B4E-B2CB-086C421D74AC}" srcOrd="0" destOrd="0" presId="urn:microsoft.com/office/officeart/2005/8/layout/hProcess11"/>
    <dgm:cxn modelId="{0456EF5A-EF6D-AF45-9CE0-9DCD87B53A1A}" type="presParOf" srcId="{53B654DB-D5EA-354F-8F19-0059E6874281}" destId="{EF947919-65E4-B441-AF38-72383780A025}" srcOrd="1" destOrd="0" presId="urn:microsoft.com/office/officeart/2005/8/layout/hProcess11"/>
    <dgm:cxn modelId="{317CD6C3-2841-A341-836E-A72242A03882}" type="presParOf" srcId="{53B654DB-D5EA-354F-8F19-0059E6874281}" destId="{07F6A837-407C-0744-8329-46F9055038D1}"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8EDF36-B422-D04D-8AC2-C26342991802}">
      <dsp:nvSpPr>
        <dsp:cNvPr id="0" name=""/>
        <dsp:cNvSpPr/>
      </dsp:nvSpPr>
      <dsp:spPr>
        <a:xfrm>
          <a:off x="0" y="1219199"/>
          <a:ext cx="6519506" cy="162560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BD0710-A026-CE44-8517-272D2112670C}">
      <dsp:nvSpPr>
        <dsp:cNvPr id="0" name=""/>
        <dsp:cNvSpPr/>
      </dsp:nvSpPr>
      <dsp:spPr>
        <a:xfrm>
          <a:off x="2865" y="0"/>
          <a:ext cx="1890911"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b" anchorCtr="0">
          <a:noAutofit/>
        </a:bodyPr>
        <a:lstStyle/>
        <a:p>
          <a:pPr lvl="0" algn="ctr" defTabSz="1022350">
            <a:lnSpc>
              <a:spcPct val="90000"/>
            </a:lnSpc>
            <a:spcBef>
              <a:spcPct val="0"/>
            </a:spcBef>
            <a:spcAft>
              <a:spcPct val="35000"/>
            </a:spcAft>
          </a:pPr>
          <a:r>
            <a:rPr lang="en-US" sz="2300" b="0" i="0" kern="1200" dirty="0" smtClean="0">
              <a:latin typeface="Fira Mono Regular for Powerline"/>
              <a:cs typeface="Fira Mono Regular for Powerline"/>
            </a:rPr>
            <a:t>Hudson Released </a:t>
          </a:r>
          <a:br>
            <a:rPr lang="en-US" sz="2300" b="0" i="0" kern="1200" dirty="0" smtClean="0">
              <a:latin typeface="Fira Mono Regular for Powerline"/>
              <a:cs typeface="Fira Mono Regular for Powerline"/>
            </a:rPr>
          </a:br>
          <a:r>
            <a:rPr lang="en-US" sz="2300" b="0" i="0" kern="1200" dirty="0" smtClean="0">
              <a:latin typeface="Fira Mono Regular for Powerline"/>
              <a:cs typeface="Fira Mono Regular for Powerline"/>
            </a:rPr>
            <a:t>2004</a:t>
          </a:r>
        </a:p>
      </dsp:txBody>
      <dsp:txXfrm>
        <a:off x="2865" y="0"/>
        <a:ext cx="1890911" cy="1625600"/>
      </dsp:txXfrm>
    </dsp:sp>
    <dsp:sp modelId="{68350E54-C901-1A4D-BE03-84D2806A2A0D}">
      <dsp:nvSpPr>
        <dsp:cNvPr id="0" name=""/>
        <dsp:cNvSpPr/>
      </dsp:nvSpPr>
      <dsp:spPr>
        <a:xfrm>
          <a:off x="745120" y="1828800"/>
          <a:ext cx="406400" cy="4064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DF4FA6-6029-5D42-950C-7F1E8BAB3F20}">
      <dsp:nvSpPr>
        <dsp:cNvPr id="0" name=""/>
        <dsp:cNvSpPr/>
      </dsp:nvSpPr>
      <dsp:spPr>
        <a:xfrm>
          <a:off x="1988321" y="2438399"/>
          <a:ext cx="1890911"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t" anchorCtr="0">
          <a:noAutofit/>
        </a:bodyPr>
        <a:lstStyle/>
        <a:p>
          <a:pPr lvl="0" algn="ctr" defTabSz="1022350">
            <a:lnSpc>
              <a:spcPct val="90000"/>
            </a:lnSpc>
            <a:spcBef>
              <a:spcPct val="0"/>
            </a:spcBef>
            <a:spcAft>
              <a:spcPct val="35000"/>
            </a:spcAft>
          </a:pPr>
          <a:r>
            <a:rPr lang="en-US" sz="2300" b="0" i="0" kern="1200" dirty="0" smtClean="0">
              <a:latin typeface="Fira Mono Regular for Powerline"/>
              <a:cs typeface="Fira Mono Regular for Powerline"/>
            </a:rPr>
            <a:t>Oracle acquires sun </a:t>
          </a:r>
          <a:br>
            <a:rPr lang="en-US" sz="2300" b="0" i="0" kern="1200" dirty="0" smtClean="0">
              <a:latin typeface="Fira Mono Regular for Powerline"/>
              <a:cs typeface="Fira Mono Regular for Powerline"/>
            </a:rPr>
          </a:br>
          <a:r>
            <a:rPr lang="en-US" sz="2300" b="0" i="0" kern="1200" dirty="0" smtClean="0">
              <a:latin typeface="Fira Mono Regular for Powerline"/>
              <a:cs typeface="Fira Mono Regular for Powerline"/>
            </a:rPr>
            <a:t>2009</a:t>
          </a:r>
          <a:endParaRPr lang="en-US" sz="2300" b="0" i="0" kern="1200" dirty="0">
            <a:latin typeface="Fira Mono Regular for Powerline"/>
            <a:cs typeface="Fira Mono Regular for Powerline"/>
          </a:endParaRPr>
        </a:p>
      </dsp:txBody>
      <dsp:txXfrm>
        <a:off x="1988321" y="2438399"/>
        <a:ext cx="1890911" cy="1625600"/>
      </dsp:txXfrm>
    </dsp:sp>
    <dsp:sp modelId="{E63DBE3B-C4B8-B24F-AD0B-7C99C9CCA042}">
      <dsp:nvSpPr>
        <dsp:cNvPr id="0" name=""/>
        <dsp:cNvSpPr/>
      </dsp:nvSpPr>
      <dsp:spPr>
        <a:xfrm>
          <a:off x="2730577" y="1828800"/>
          <a:ext cx="406400" cy="4064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9DDEC7-C07A-9B4E-B2CB-086C421D74AC}">
      <dsp:nvSpPr>
        <dsp:cNvPr id="0" name=""/>
        <dsp:cNvSpPr/>
      </dsp:nvSpPr>
      <dsp:spPr>
        <a:xfrm>
          <a:off x="3973778" y="0"/>
          <a:ext cx="1890911"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b" anchorCtr="0">
          <a:noAutofit/>
        </a:bodyPr>
        <a:lstStyle/>
        <a:p>
          <a:pPr lvl="0" algn="ctr" defTabSz="1022350">
            <a:lnSpc>
              <a:spcPct val="90000"/>
            </a:lnSpc>
            <a:spcBef>
              <a:spcPct val="0"/>
            </a:spcBef>
            <a:spcAft>
              <a:spcPct val="35000"/>
            </a:spcAft>
          </a:pPr>
          <a:r>
            <a:rPr lang="en-US" sz="2300" b="0" i="0" kern="1200" dirty="0" smtClean="0">
              <a:latin typeface="Fira Mono Regular for Powerline"/>
              <a:cs typeface="Fira Mono Regular for Powerline"/>
            </a:rPr>
            <a:t>Jenkins Birth 2011</a:t>
          </a:r>
          <a:endParaRPr lang="en-US" sz="2300" b="0" i="0" kern="1200" dirty="0">
            <a:latin typeface="Fira Mono Regular for Powerline"/>
            <a:cs typeface="Fira Mono Regular for Powerline"/>
          </a:endParaRPr>
        </a:p>
      </dsp:txBody>
      <dsp:txXfrm>
        <a:off x="3973778" y="0"/>
        <a:ext cx="1890911" cy="1625600"/>
      </dsp:txXfrm>
    </dsp:sp>
    <dsp:sp modelId="{EF947919-65E4-B441-AF38-72383780A025}">
      <dsp:nvSpPr>
        <dsp:cNvPr id="0" name=""/>
        <dsp:cNvSpPr/>
      </dsp:nvSpPr>
      <dsp:spPr>
        <a:xfrm>
          <a:off x="4716034" y="1828800"/>
          <a:ext cx="406400" cy="4064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187746787"/>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Head over to Jenkins.io and pick up the installer or the war file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Software projects involve a lot of files that need to be orchestrated together to build a product. keeping track of these is a major effort, especially when multiple people are involved.</a:t>
            </a:r>
          </a:p>
          <a:p>
            <a:pPr lvl="0">
              <a:spcBef>
                <a:spcPts val="0"/>
              </a:spcBef>
              <a:buNone/>
            </a:pPr>
            <a:endParaRPr lang="en-US" dirty="0" smtClean="0"/>
          </a:p>
          <a:p>
            <a:pPr marL="285750" indent="-285750">
              <a:buFont typeface="Arial"/>
              <a:buChar char="•"/>
            </a:pPr>
            <a:r>
              <a:rPr lang="en-US" sz="1100" dirty="0" smtClean="0">
                <a:solidFill>
                  <a:schemeClr val="accent5"/>
                </a:solidFill>
                <a:latin typeface="Fira Mono Regular for Powerline"/>
                <a:cs typeface="Fira Mono Regular for Powerline"/>
              </a:rPr>
              <a:t>Maintain a single source repository</a:t>
            </a:r>
          </a:p>
          <a:p>
            <a:pPr marL="742950" lvl="1" indent="-285750">
              <a:buFont typeface="Arial"/>
              <a:buChar char="•"/>
            </a:pPr>
            <a:r>
              <a:rPr lang="en-US" sz="1100" dirty="0" smtClean="0">
                <a:solidFill>
                  <a:schemeClr val="accent5"/>
                </a:solidFill>
                <a:latin typeface="Fira Mono Regular for Powerline"/>
                <a:cs typeface="Fira Mono Regular for Powerline"/>
              </a:rPr>
              <a:t>Get a good source code management system. (</a:t>
            </a:r>
            <a:r>
              <a:rPr lang="en-US" sz="1100" dirty="0" err="1" smtClean="0">
                <a:solidFill>
                  <a:schemeClr val="accent5"/>
                </a:solidFill>
                <a:latin typeface="Fira Mono Regular for Powerline"/>
                <a:cs typeface="Fira Mono Regular for Powerline"/>
              </a:rPr>
              <a:t>git</a:t>
            </a:r>
            <a:r>
              <a:rPr lang="en-US" sz="1100" dirty="0" smtClean="0">
                <a:solidFill>
                  <a:schemeClr val="accent5"/>
                </a:solidFill>
                <a:latin typeface="Fira Mono Regular for Powerline"/>
                <a:cs typeface="Fira Mono Regular for Powerline"/>
              </a:rPr>
              <a:t>)</a:t>
            </a:r>
          </a:p>
          <a:p>
            <a:pPr marL="742950" lvl="1" indent="-285750">
              <a:buFont typeface="Arial"/>
              <a:buChar char="•"/>
            </a:pPr>
            <a:r>
              <a:rPr lang="en-US" sz="1100" dirty="0" smtClean="0">
                <a:solidFill>
                  <a:schemeClr val="accent5"/>
                </a:solidFill>
                <a:latin typeface="Fira Mono Regular for Powerline"/>
                <a:cs typeface="Fira Mono Regular for Powerline"/>
              </a:rPr>
              <a:t>Everything that you need to build the project should be in the repository. Test scripts, properties files, database schema, install scripts,</a:t>
            </a:r>
            <a:r>
              <a:rPr lang="en-US" sz="1100" baseline="0" dirty="0" smtClean="0">
                <a:solidFill>
                  <a:schemeClr val="accent5"/>
                </a:solidFill>
                <a:latin typeface="Fira Mono Regular for Powerline"/>
                <a:cs typeface="Fira Mono Regular for Powerline"/>
              </a:rPr>
              <a:t> and third party libraries (or a way to pull and build third party dependencies), editor </a:t>
            </a:r>
            <a:r>
              <a:rPr lang="en-US" sz="1100" baseline="0" dirty="0" err="1" smtClean="0">
                <a:solidFill>
                  <a:schemeClr val="accent5"/>
                </a:solidFill>
                <a:latin typeface="Fira Mono Regular for Powerline"/>
                <a:cs typeface="Fira Mono Regular for Powerline"/>
              </a:rPr>
              <a:t>configs</a:t>
            </a:r>
            <a:r>
              <a:rPr lang="en-US" sz="1100" baseline="0" dirty="0" smtClean="0">
                <a:solidFill>
                  <a:schemeClr val="accent5"/>
                </a:solidFill>
                <a:latin typeface="Fira Mono Regular for Powerline"/>
                <a:cs typeface="Fira Mono Regular for Powerline"/>
              </a:rPr>
              <a:t> for following contributing guidelines of the project.</a:t>
            </a:r>
          </a:p>
          <a:p>
            <a:pPr marL="1200150" lvl="2" indent="-285750">
              <a:buFont typeface="Arial"/>
              <a:buChar char="•"/>
            </a:pPr>
            <a:r>
              <a:rPr lang="en-US" sz="1100" baseline="0" dirty="0" smtClean="0">
                <a:solidFill>
                  <a:schemeClr val="accent5"/>
                </a:solidFill>
                <a:latin typeface="Fira Mono Regular for Powerline"/>
                <a:cs typeface="Fira Mono Regular for Powerline"/>
              </a:rPr>
              <a:t>Basic rule of thumb: You should be able to walk up to the project with a virgin machine, do a checkout, and be able to fully build the system</a:t>
            </a:r>
          </a:p>
          <a:p>
            <a:pPr marL="742950" lvl="1" indent="-285750">
              <a:buFont typeface="Arial"/>
              <a:buChar char="•"/>
            </a:pPr>
            <a:r>
              <a:rPr lang="en-US" sz="1100" baseline="0" dirty="0" smtClean="0">
                <a:solidFill>
                  <a:schemeClr val="accent5"/>
                </a:solidFill>
                <a:latin typeface="Fira Mono Regular for Powerline"/>
                <a:cs typeface="Fira Mono Regular for Powerline"/>
              </a:rPr>
              <a:t>Keep branches minimal, there should be a mainline (focus branch)</a:t>
            </a:r>
            <a:endParaRPr lang="en-US" sz="1100" dirty="0" smtClean="0">
              <a:solidFill>
                <a:schemeClr val="accent5"/>
              </a:solidFill>
              <a:latin typeface="Fira Mono Regular for Powerline"/>
              <a:cs typeface="Fira Mono Regular for Powerline"/>
            </a:endParaRPr>
          </a:p>
          <a:p>
            <a:pPr marL="285750" indent="-285750">
              <a:buFont typeface="Arial"/>
              <a:buChar char="•"/>
            </a:pPr>
            <a:r>
              <a:rPr lang="en-US" sz="1100" dirty="0" smtClean="0">
                <a:solidFill>
                  <a:schemeClr val="accent5"/>
                </a:solidFill>
                <a:latin typeface="Fira Mono Regular for Powerline"/>
                <a:cs typeface="Fira Mono Regular for Powerline"/>
              </a:rPr>
              <a:t>Automate the Build</a:t>
            </a:r>
          </a:p>
          <a:p>
            <a:pPr marL="285750" indent="-285750">
              <a:buFont typeface="Arial"/>
              <a:buChar char="•"/>
            </a:pPr>
            <a:r>
              <a:rPr lang="en-US" sz="1100" dirty="0" smtClean="0">
                <a:solidFill>
                  <a:schemeClr val="accent5"/>
                </a:solidFill>
                <a:latin typeface="Fira Mono Regular for Powerline"/>
                <a:cs typeface="Fira Mono Regular for Powerline"/>
              </a:rPr>
              <a:t>Make your Build Self-Testing</a:t>
            </a:r>
          </a:p>
          <a:p>
            <a:pPr marL="285750" indent="-285750">
              <a:buFont typeface="Arial"/>
              <a:buChar char="•"/>
            </a:pPr>
            <a:r>
              <a:rPr lang="en-US" sz="1100" dirty="0" smtClean="0">
                <a:solidFill>
                  <a:schemeClr val="accent5"/>
                </a:solidFill>
                <a:latin typeface="Fira Mono Regular for Powerline"/>
                <a:cs typeface="Fira Mono Regular for Powerline"/>
              </a:rPr>
              <a:t>Everyone Commits to the Mainline Everyday</a:t>
            </a:r>
          </a:p>
          <a:p>
            <a:pPr marL="285750" indent="-285750">
              <a:buFont typeface="Arial"/>
              <a:buChar char="•"/>
            </a:pPr>
            <a:r>
              <a:rPr lang="en-US" sz="1100" dirty="0" smtClean="0">
                <a:solidFill>
                  <a:schemeClr val="accent5"/>
                </a:solidFill>
                <a:latin typeface="Fira Mono Regular for Powerline"/>
                <a:cs typeface="Fira Mono Regular for Powerline"/>
              </a:rPr>
              <a:t>Every Commit Should Build the Mainline on an Integration Machine</a:t>
            </a:r>
          </a:p>
          <a:p>
            <a:pPr marL="285750" indent="-285750">
              <a:buFont typeface="Arial"/>
              <a:buChar char="•"/>
            </a:pPr>
            <a:r>
              <a:rPr lang="en-US" sz="1100" dirty="0" smtClean="0">
                <a:solidFill>
                  <a:schemeClr val="accent5"/>
                </a:solidFill>
                <a:latin typeface="Fira Mono Regular for Powerline"/>
                <a:cs typeface="Fira Mono Regular for Powerline"/>
              </a:rPr>
              <a:t>Fix Broken Builds Immediately</a:t>
            </a:r>
          </a:p>
          <a:p>
            <a:pPr marL="285750" indent="-285750">
              <a:buFont typeface="Arial"/>
              <a:buChar char="•"/>
            </a:pPr>
            <a:r>
              <a:rPr lang="en-US" sz="1100" dirty="0" smtClean="0">
                <a:solidFill>
                  <a:schemeClr val="accent5"/>
                </a:solidFill>
                <a:latin typeface="Fira Mono Regular for Powerline"/>
                <a:cs typeface="Fira Mono Regular for Powerline"/>
              </a:rPr>
              <a:t>Keep the Build Fast</a:t>
            </a:r>
          </a:p>
          <a:p>
            <a:pPr marL="285750" indent="-285750">
              <a:buFont typeface="Arial"/>
              <a:buChar char="•"/>
            </a:pPr>
            <a:r>
              <a:rPr lang="en-US" sz="1100" dirty="0" smtClean="0">
                <a:solidFill>
                  <a:schemeClr val="accent5"/>
                </a:solidFill>
                <a:latin typeface="Fira Mono Regular for Powerline"/>
                <a:cs typeface="Fira Mono Regular for Powerline"/>
              </a:rPr>
              <a:t>Test in a Clone of the Production Environment</a:t>
            </a:r>
          </a:p>
          <a:p>
            <a:pPr marL="285750" indent="-285750">
              <a:buFont typeface="Arial"/>
              <a:buChar char="•"/>
            </a:pPr>
            <a:r>
              <a:rPr lang="en-US" sz="1100" dirty="0" smtClean="0">
                <a:solidFill>
                  <a:schemeClr val="accent5"/>
                </a:solidFill>
                <a:latin typeface="Fira Mono Regular for Powerline"/>
                <a:cs typeface="Fira Mono Regular for Powerline"/>
              </a:rPr>
              <a:t>Make it easy for anyone to get the latest executable</a:t>
            </a:r>
          </a:p>
          <a:p>
            <a:pPr marL="285750" indent="-285750">
              <a:buFont typeface="Arial"/>
              <a:buChar char="•"/>
            </a:pPr>
            <a:r>
              <a:rPr lang="en-US" sz="1100" dirty="0" smtClean="0">
                <a:solidFill>
                  <a:schemeClr val="accent5"/>
                </a:solidFill>
                <a:latin typeface="Fira Mono Regular for Powerline"/>
                <a:cs typeface="Fira Mono Regular for Powerline"/>
              </a:rPr>
              <a:t>Everyone can see what’s happening Automate Deployment</a:t>
            </a:r>
          </a:p>
          <a:p>
            <a:pPr lvl="0">
              <a:spcBef>
                <a:spcPts val="0"/>
              </a:spcBef>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304800">
              <a:lnSpc>
                <a:spcPct val="115000"/>
              </a:lnSpc>
              <a:spcBef>
                <a:spcPts val="0"/>
              </a:spcBef>
              <a:spcAft>
                <a:spcPts val="1600"/>
              </a:spcAft>
              <a:buClr>
                <a:srgbClr val="000000"/>
              </a:buClr>
              <a:buSzPct val="100000"/>
            </a:pPr>
            <a:r>
              <a:rPr lang="en-US" sz="1200" dirty="0" smtClean="0"/>
              <a:t>2001 – Cruise Control was notably among</a:t>
            </a:r>
            <a:r>
              <a:rPr lang="en-US" sz="1200" baseline="0" dirty="0" smtClean="0"/>
              <a:t> the first to automate the mundane tasks of software development. Meant for Java apps and</a:t>
            </a:r>
          </a:p>
          <a:p>
            <a:pPr marL="457200" lvl="0" indent="-304800">
              <a:lnSpc>
                <a:spcPct val="115000"/>
              </a:lnSpc>
              <a:spcBef>
                <a:spcPts val="0"/>
              </a:spcBef>
              <a:spcAft>
                <a:spcPts val="1600"/>
              </a:spcAft>
              <a:buClr>
                <a:srgbClr val="000000"/>
              </a:buClr>
              <a:buSzPct val="100000"/>
            </a:pPr>
            <a:endParaRPr lang="en-US" sz="1200" dirty="0" smtClean="0"/>
          </a:p>
          <a:p>
            <a:pPr marL="457200" lvl="0" indent="-304800">
              <a:lnSpc>
                <a:spcPct val="115000"/>
              </a:lnSpc>
              <a:spcBef>
                <a:spcPts val="0"/>
              </a:spcBef>
              <a:spcAft>
                <a:spcPts val="1600"/>
              </a:spcAft>
              <a:buClr>
                <a:srgbClr val="000000"/>
              </a:buClr>
              <a:buSzPct val="100000"/>
            </a:pPr>
            <a:r>
              <a:rPr lang="en" sz="1200" dirty="0" smtClean="0"/>
              <a:t>Originally </a:t>
            </a:r>
            <a:r>
              <a:rPr lang="en" sz="1200" dirty="0"/>
              <a:t>developed as the </a:t>
            </a:r>
            <a:r>
              <a:rPr lang="en" sz="1200" b="1" dirty="0"/>
              <a:t>Hudson</a:t>
            </a:r>
            <a:r>
              <a:rPr lang="en" sz="1200" dirty="0"/>
              <a:t> project in Summer 2004 @ </a:t>
            </a:r>
            <a:r>
              <a:rPr lang="en" sz="1200" dirty="0" smtClean="0"/>
              <a:t>sun</a:t>
            </a:r>
            <a:r>
              <a:rPr lang="en-US" sz="1200" dirty="0" smtClean="0"/>
              <a:t> by </a:t>
            </a:r>
            <a:r>
              <a:rPr lang="en-US" sz="1200" dirty="0" err="1" smtClean="0"/>
              <a:t>kosuke</a:t>
            </a:r>
            <a:r>
              <a:rPr lang="en-US" sz="1200" dirty="0" smtClean="0"/>
              <a:t> </a:t>
            </a:r>
            <a:r>
              <a:rPr lang="en-US" sz="1200" dirty="0" err="1" smtClean="0"/>
              <a:t>kawaguchi</a:t>
            </a:r>
            <a:endParaRPr lang="en" sz="1200" dirty="0"/>
          </a:p>
          <a:p>
            <a:pPr marL="457200" lvl="0" indent="-304800">
              <a:lnSpc>
                <a:spcPct val="115000"/>
              </a:lnSpc>
              <a:spcBef>
                <a:spcPts val="0"/>
              </a:spcBef>
              <a:spcAft>
                <a:spcPts val="1600"/>
              </a:spcAft>
              <a:buClr>
                <a:srgbClr val="000000"/>
              </a:buClr>
              <a:buSzPct val="100000"/>
            </a:pPr>
            <a:r>
              <a:rPr lang="en" sz="1200" dirty="0"/>
              <a:t>2005 Hudson released</a:t>
            </a:r>
          </a:p>
          <a:p>
            <a:pPr marL="457200" lvl="0" indent="-304800">
              <a:lnSpc>
                <a:spcPct val="115000"/>
              </a:lnSpc>
              <a:spcBef>
                <a:spcPts val="0"/>
              </a:spcBef>
              <a:spcAft>
                <a:spcPts val="1600"/>
              </a:spcAft>
              <a:buClr>
                <a:srgbClr val="000000"/>
              </a:buClr>
              <a:buSzPct val="100000"/>
            </a:pPr>
            <a:r>
              <a:rPr lang="en" sz="1200" dirty="0"/>
              <a:t>2009 Oracle acquires sun</a:t>
            </a:r>
          </a:p>
          <a:p>
            <a:pPr marL="457200" lvl="0" indent="-304800">
              <a:lnSpc>
                <a:spcPct val="115000"/>
              </a:lnSpc>
              <a:spcBef>
                <a:spcPts val="0"/>
              </a:spcBef>
              <a:spcAft>
                <a:spcPts val="1600"/>
              </a:spcAft>
              <a:buClr>
                <a:srgbClr val="000000"/>
              </a:buClr>
              <a:buSzPct val="100000"/>
            </a:pPr>
            <a:r>
              <a:rPr lang="en" sz="1200" dirty="0"/>
              <a:t>End of 2010 Tension ensued over governance</a:t>
            </a:r>
          </a:p>
          <a:p>
            <a:pPr marL="914400" lvl="1" indent="-304800">
              <a:lnSpc>
                <a:spcPct val="115000"/>
              </a:lnSpc>
              <a:spcBef>
                <a:spcPts val="0"/>
              </a:spcBef>
              <a:spcAft>
                <a:spcPts val="1600"/>
              </a:spcAft>
              <a:buClr>
                <a:srgbClr val="000000"/>
              </a:buClr>
              <a:buSzPct val="100000"/>
            </a:pPr>
            <a:r>
              <a:rPr lang="en" sz="1200" dirty="0"/>
              <a:t>Dec 2010 Oracle applies for trademark for </a:t>
            </a:r>
            <a:r>
              <a:rPr lang="en" sz="1200" dirty="0" smtClean="0"/>
              <a:t>Hudson</a:t>
            </a:r>
            <a:r>
              <a:rPr lang="en-US" sz="1200" dirty="0" smtClean="0"/>
              <a:t> and this pissed a lot of people off.</a:t>
            </a:r>
            <a:endParaRPr lang="en" sz="1200" dirty="0"/>
          </a:p>
          <a:p>
            <a:pPr marL="457200" lvl="0" indent="-304800">
              <a:lnSpc>
                <a:spcPct val="115000"/>
              </a:lnSpc>
              <a:spcBef>
                <a:spcPts val="0"/>
              </a:spcBef>
              <a:spcAft>
                <a:spcPts val="1600"/>
              </a:spcAft>
              <a:buClr>
                <a:srgbClr val="000000"/>
              </a:buClr>
              <a:buSzPct val="100000"/>
            </a:pPr>
            <a:r>
              <a:rPr lang="en" sz="1200" dirty="0"/>
              <a:t>Jan 2011 - Jenkins </a:t>
            </a:r>
            <a:r>
              <a:rPr lang="en" sz="1200" dirty="0" smtClean="0"/>
              <a:t>born</a:t>
            </a:r>
            <a:r>
              <a:rPr lang="en-US" sz="1200" dirty="0" smtClean="0"/>
              <a:t> from a fork off of Hudson. Community forked it</a:t>
            </a:r>
            <a:r>
              <a:rPr lang="en-US" sz="1200" baseline="0" dirty="0" smtClean="0"/>
              <a:t> and Hudson continued off</a:t>
            </a:r>
            <a:endParaRPr lang="en" sz="1200" dirty="0"/>
          </a:p>
          <a:p>
            <a:pPr marL="457200" lvl="0" indent="-304800">
              <a:lnSpc>
                <a:spcPct val="115000"/>
              </a:lnSpc>
              <a:spcBef>
                <a:spcPts val="0"/>
              </a:spcBef>
              <a:spcAft>
                <a:spcPts val="1600"/>
              </a:spcAft>
              <a:buClr>
                <a:srgbClr val="000000"/>
              </a:buClr>
              <a:buSzPct val="100000"/>
            </a:pPr>
            <a:r>
              <a:rPr lang="en" sz="1200" dirty="0"/>
              <a:t>2014 </a:t>
            </a:r>
            <a:r>
              <a:rPr lang="en-US" sz="1200" dirty="0" err="1" smtClean="0"/>
              <a:t>Kosuke</a:t>
            </a:r>
            <a:r>
              <a:rPr lang="en-US" sz="1200" dirty="0" smtClean="0"/>
              <a:t> left oracle</a:t>
            </a:r>
            <a:r>
              <a:rPr lang="en-US" sz="1200" baseline="0" dirty="0" smtClean="0"/>
              <a:t> and went to </a:t>
            </a:r>
            <a:r>
              <a:rPr lang="en" sz="1200" dirty="0" smtClean="0"/>
              <a:t>CloudBees</a:t>
            </a:r>
            <a:r>
              <a:rPr lang="en-US" sz="1200" dirty="0" smtClean="0"/>
              <a:t>, who</a:t>
            </a:r>
            <a:r>
              <a:rPr lang="en-US" sz="1200" baseline="0" dirty="0" smtClean="0"/>
              <a:t> </a:t>
            </a:r>
            <a:r>
              <a:rPr lang="en-US" sz="1200" baseline="0" dirty="0" smtClean="0"/>
              <a:t>is an active participant in the </a:t>
            </a:r>
            <a:r>
              <a:rPr lang="en-US" sz="1200" baseline="0" dirty="0" err="1" smtClean="0"/>
              <a:t>jenkins</a:t>
            </a:r>
            <a:r>
              <a:rPr lang="en-US" sz="1200" baseline="0" dirty="0" smtClean="0"/>
              <a:t> community</a:t>
            </a:r>
            <a:endParaRPr lang="en" sz="1200" dirty="0"/>
          </a:p>
          <a:p>
            <a:pPr marL="457200" lvl="0" indent="-304800">
              <a:lnSpc>
                <a:spcPct val="115000"/>
              </a:lnSpc>
              <a:spcBef>
                <a:spcPts val="0"/>
              </a:spcBef>
              <a:spcAft>
                <a:spcPts val="1600"/>
              </a:spcAft>
              <a:buClr>
                <a:srgbClr val="000000"/>
              </a:buClr>
              <a:buSzPct val="100000"/>
            </a:pPr>
            <a:r>
              <a:rPr lang="en" sz="1200" dirty="0"/>
              <a:t>April 2016 - Jenkins 2 </a:t>
            </a:r>
            <a:r>
              <a:rPr lang="en" sz="1200" dirty="0" smtClean="0"/>
              <a:t>released</a:t>
            </a:r>
            <a:r>
              <a:rPr lang="en-US" sz="1200" dirty="0" smtClean="0"/>
              <a:t> which has the pipeline plugin as the default. The upgrade</a:t>
            </a:r>
            <a:r>
              <a:rPr lang="en-US" sz="1200" baseline="0" dirty="0" smtClean="0"/>
              <a:t> also focuses on Continuous Delivery.</a:t>
            </a:r>
            <a:endParaRPr lang="en" sz="1200" dirty="0"/>
          </a:p>
          <a:p>
            <a:pPr lvl="0">
              <a:spcBef>
                <a:spcPts val="0"/>
              </a:spcBef>
              <a:buNone/>
            </a:pPr>
            <a:endParaRPr lang="en-US" sz="1200" dirty="0" smtClean="0"/>
          </a:p>
          <a:p>
            <a:pPr lvl="0">
              <a:spcBef>
                <a:spcPts val="0"/>
              </a:spcBef>
              <a:buNone/>
            </a:pPr>
            <a:r>
              <a:rPr lang="en-US" sz="1200" dirty="0" smtClean="0"/>
              <a:t>1,200 plugins that allows </a:t>
            </a:r>
            <a:r>
              <a:rPr lang="en-US" sz="1200" dirty="0" err="1" smtClean="0"/>
              <a:t>jenkins</a:t>
            </a:r>
            <a:r>
              <a:rPr lang="en-US" sz="1200" dirty="0" smtClean="0"/>
              <a:t> to integrate with almost any popular technology. It is the most </a:t>
            </a:r>
            <a:r>
              <a:rPr lang="en-US" sz="1200" dirty="0" err="1" smtClean="0"/>
              <a:t>diminant</a:t>
            </a:r>
            <a:r>
              <a:rPr lang="en-US" sz="1200" dirty="0" smtClean="0"/>
              <a:t> automation server</a:t>
            </a:r>
            <a:r>
              <a:rPr lang="en-US" sz="1200" baseline="0" dirty="0" smtClean="0"/>
              <a:t> and as of March 2016</a:t>
            </a:r>
            <a:r>
              <a:rPr lang="en-US" sz="1200" dirty="0" smtClean="0"/>
              <a:t>, there are more than 147,000 active installations,</a:t>
            </a:r>
            <a:r>
              <a:rPr lang="en-US" sz="1200" baseline="0" dirty="0" smtClean="0"/>
              <a:t> and over 1 million users around the world</a:t>
            </a:r>
            <a:endParaRPr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download </a:t>
            </a:r>
            <a:r>
              <a:rPr lang="en-US" dirty="0" err="1" smtClean="0"/>
              <a:t>jenkins</a:t>
            </a:r>
            <a:endParaRPr lang="en-US" dirty="0" smtClean="0"/>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jenkins.io</a:t>
            </a:r>
            <a:r>
              <a:rPr lang="en-US" dirty="0" smtClean="0"/>
              <a:t>/ -</a:t>
            </a:r>
            <a:r>
              <a:rPr lang="en-US" baseline="0" dirty="0" smtClean="0"/>
              <a:t> grab the .war file (Jenkins provides </a:t>
            </a:r>
            <a:r>
              <a:rPr lang="en-US" baseline="0" dirty="0" err="1" smtClean="0"/>
              <a:t>Docker</a:t>
            </a:r>
            <a:r>
              <a:rPr lang="en-US" baseline="0" dirty="0" smtClean="0"/>
              <a:t> containers and other options)</a:t>
            </a:r>
            <a:endParaRPr lang="en-US" dirty="0" smtClean="0"/>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It is recommended to run Java 8 but Java</a:t>
            </a:r>
            <a:r>
              <a:rPr lang="en-US" baseline="0" dirty="0" smtClean="0"/>
              <a:t> 7 works as well </a:t>
            </a:r>
          </a:p>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smtClean="0"/>
              <a:t>initial setup and data directory</a:t>
            </a:r>
            <a:endParaRPr lang="en-US" dirty="0" smtClean="0"/>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Run “java</a:t>
            </a:r>
            <a:r>
              <a:rPr lang="en-US" baseline="0" dirty="0" smtClean="0"/>
              <a:t> –jar </a:t>
            </a:r>
            <a:r>
              <a:rPr lang="en-US" baseline="0" dirty="0" err="1" smtClean="0"/>
              <a:t>jenkins.war</a:t>
            </a:r>
            <a:r>
              <a:rPr lang="en-US" baseline="0" dirty="0" smtClean="0"/>
              <a:t>”</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Navigate</a:t>
            </a:r>
            <a:r>
              <a:rPr lang="en-US" baseline="0" dirty="0" smtClean="0"/>
              <a:t> to “localhost:8080” which is the default port Jenkins runs on</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smtClean="0"/>
              <a:t>Jenkins comes secured right out of the box via this initial admin password</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smtClean="0"/>
              <a:t>You’ll then be presented with the option to customize </a:t>
            </a:r>
            <a:r>
              <a:rPr lang="en-US" baseline="0" dirty="0" err="1" smtClean="0"/>
              <a:t>jenkins</a:t>
            </a:r>
            <a:endParaRPr lang="en-US" baseline="0" dirty="0" smtClean="0"/>
          </a:p>
          <a:p>
            <a:pPr marL="1085850" marR="0" lvl="2"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smtClean="0"/>
              <a:t>Before this was a monotonous process of figuring out what plugins you needed. Now Jenkins comes with the ability to install suggested plugins which will include </a:t>
            </a:r>
            <a:r>
              <a:rPr lang="en-US" baseline="0" dirty="0" err="1" smtClean="0"/>
              <a:t>Git</a:t>
            </a:r>
            <a:r>
              <a:rPr lang="en-US" baseline="0" dirty="0" smtClean="0"/>
              <a:t> and others.</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smtClean="0"/>
              <a:t>(while it is installing plugins) </a:t>
            </a:r>
          </a:p>
          <a:p>
            <a:pPr marL="1085850" marR="0" lvl="2"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smtClean="0"/>
              <a:t>Jenkins stores everything in a data directory on disk. Build information, </a:t>
            </a:r>
            <a:r>
              <a:rPr lang="en-US" baseline="0" dirty="0" err="1" smtClean="0"/>
              <a:t>configs</a:t>
            </a:r>
            <a:r>
              <a:rPr lang="en-US" baseline="0" dirty="0" smtClean="0"/>
              <a:t>, workspaces, </a:t>
            </a:r>
            <a:r>
              <a:rPr lang="en-US" baseline="0" dirty="0" err="1" smtClean="0"/>
              <a:t>etc</a:t>
            </a:r>
            <a:r>
              <a:rPr lang="en-US" baseline="0" dirty="0" smtClean="0"/>
              <a:t> are all located in this data directory. No database for storing information</a:t>
            </a:r>
          </a:p>
          <a:p>
            <a:pPr marL="1085850" marR="0" lvl="2"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smtClean="0"/>
              <a:t>Default location is your ~/.</a:t>
            </a:r>
            <a:r>
              <a:rPr lang="en-US" baseline="0" dirty="0" err="1" smtClean="0"/>
              <a:t>jenkins</a:t>
            </a:r>
            <a:r>
              <a:rPr lang="en-US" baseline="0" dirty="0" smtClean="0"/>
              <a:t>. If you ever needed to start fresh, just delete this directory and </a:t>
            </a:r>
            <a:r>
              <a:rPr lang="en-US" baseline="0" dirty="0" err="1" smtClean="0"/>
              <a:t>jenkins</a:t>
            </a:r>
            <a:r>
              <a:rPr lang="en-US" baseline="0" dirty="0" smtClean="0"/>
              <a:t> will start up the initial setup process. This makes it easy to backup and move to different servers without having to run through the setup again.</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smtClean="0"/>
              <a:t>You’ll be presented with the create a user screen. You can bypass this and use the admin account but you’ll have to remember the long admin password from the terminal. Each user will have individual user accounts and will have the ability to customize their views. </a:t>
            </a:r>
          </a:p>
          <a:p>
            <a:pPr marL="1085850" marR="0" lvl="2"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smtClean="0"/>
              <a:t>There is a logout screen and next time you visit localhost:8080, you’ll be presented with a login page</a:t>
            </a:r>
          </a:p>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smtClean="0"/>
              <a:t>Security</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smtClean="0"/>
              <a:t>Under manage </a:t>
            </a:r>
            <a:r>
              <a:rPr lang="en-US" baseline="0" dirty="0" err="1" smtClean="0"/>
              <a:t>jenkins</a:t>
            </a:r>
            <a:r>
              <a:rPr lang="en-US" baseline="0" dirty="0" smtClean="0"/>
              <a:t>, you’ll have options to setup security under “Configure global Security”</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Authentication</a:t>
            </a:r>
          </a:p>
          <a:p>
            <a:pPr marL="1085850" marR="0" lvl="2"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Who</a:t>
            </a:r>
            <a:r>
              <a:rPr lang="en-US" baseline="0" dirty="0" smtClean="0"/>
              <a:t> we are</a:t>
            </a:r>
          </a:p>
          <a:p>
            <a:pPr marL="1543050" marR="0" lvl="3"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smtClean="0"/>
              <a:t>Read only access is more user friendly</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smtClean="0"/>
              <a:t>Authorization</a:t>
            </a:r>
          </a:p>
          <a:p>
            <a:pPr marL="1085850" marR="0" lvl="2"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smtClean="0"/>
              <a:t>What we have access to</a:t>
            </a:r>
            <a:endParaRPr lang="en-US" dirty="0" smtClean="0"/>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Users can be managed under “Manage Users”</a:t>
            </a:r>
          </a:p>
          <a:p>
            <a:pPr marL="457200" marR="0" lvl="1" indent="0" algn="l" defTabSz="457200" rtl="0" eaLnBrk="1" fontAlgn="auto" latinLnBrk="0" hangingPunct="1">
              <a:lnSpc>
                <a:spcPct val="100000"/>
              </a:lnSpc>
              <a:spcBef>
                <a:spcPts val="0"/>
              </a:spcBef>
              <a:spcAft>
                <a:spcPts val="0"/>
              </a:spcAft>
              <a:buClrTx/>
              <a:buSzTx/>
              <a:buFont typeface="Arial"/>
              <a:buNone/>
              <a:tabLst/>
              <a:defRPr/>
            </a:pPr>
            <a:endParaRPr lang="en-US" dirty="0" smtClean="0"/>
          </a:p>
          <a:p>
            <a:pPr marL="171450" indent="-171450">
              <a:buFont typeface="Arial"/>
              <a:buChar char="•"/>
            </a:pPr>
            <a:r>
              <a:rPr lang="en-US" dirty="0" smtClean="0"/>
              <a:t>Goals</a:t>
            </a:r>
          </a:p>
          <a:p>
            <a:pPr marL="628650" lvl="1" indent="-171450">
              <a:buFont typeface="Arial"/>
              <a:buChar char="•"/>
            </a:pPr>
            <a:r>
              <a:rPr lang="en-US" dirty="0" smtClean="0"/>
              <a:t>Gain an understanding</a:t>
            </a:r>
            <a:r>
              <a:rPr lang="en-US" baseline="0" dirty="0" smtClean="0"/>
              <a:t> of what problems Jenkins is solving</a:t>
            </a:r>
            <a:endParaRPr lang="en-US" dirty="0" smtClean="0"/>
          </a:p>
          <a:p>
            <a:pPr marL="628650" lvl="1" indent="-171450">
              <a:buFont typeface="Arial"/>
              <a:buChar char="•"/>
            </a:pPr>
            <a:r>
              <a:rPr lang="en-US" dirty="0" smtClean="0"/>
              <a:t>Create freestyle job</a:t>
            </a:r>
          </a:p>
          <a:p>
            <a:pPr marL="628650" lvl="1" indent="-171450">
              <a:buFont typeface="Arial"/>
              <a:buChar char="•"/>
            </a:pPr>
            <a:r>
              <a:rPr lang="en-US" dirty="0" smtClean="0"/>
              <a:t>Create a pipeline</a:t>
            </a:r>
          </a:p>
          <a:p>
            <a:pPr marL="628650" lvl="1" indent="-171450">
              <a:buFont typeface="Arial"/>
              <a:buChar char="•"/>
            </a:pPr>
            <a:r>
              <a:rPr lang="en-US" dirty="0" smtClean="0"/>
              <a:t>Do</a:t>
            </a:r>
            <a:r>
              <a:rPr lang="en-US" baseline="0" dirty="0" smtClean="0"/>
              <a:t> my best to answer questions</a:t>
            </a:r>
            <a:br>
              <a:rPr lang="en-US" baseline="0" dirty="0" smtClean="0"/>
            </a:br>
            <a:endParaRPr lang="en-US" dirty="0" smtClean="0"/>
          </a:p>
          <a:p>
            <a:pPr marL="171450" indent="-171450">
              <a:buFont typeface="Arial"/>
              <a:buChar char="•"/>
            </a:pPr>
            <a:r>
              <a:rPr lang="en-US" dirty="0" smtClean="0"/>
              <a:t>Create freestyle job</a:t>
            </a:r>
          </a:p>
          <a:p>
            <a:pPr marL="171450" indent="-171450">
              <a:buFont typeface="Arial"/>
              <a:buChar char="•"/>
            </a:pPr>
            <a:r>
              <a:rPr lang="en-US" dirty="0" smtClean="0"/>
              <a:t>Create Pipeline</a:t>
            </a:r>
          </a:p>
          <a:p>
            <a:pPr marL="628650" lvl="1" indent="-171450">
              <a:buFont typeface="Arial"/>
              <a:buChar char="•"/>
            </a:pPr>
            <a:r>
              <a:rPr lang="en-US" dirty="0" smtClean="0"/>
              <a:t>Built in Groovy, these scripts can be versioned controlled.</a:t>
            </a:r>
          </a:p>
          <a:p>
            <a:pPr marL="1085850" lvl="2" indent="-171450">
              <a:buFont typeface="Arial"/>
              <a:buChar char="•"/>
            </a:pPr>
            <a:r>
              <a:rPr lang="en-US" dirty="0" smtClean="0"/>
              <a:t>Snippet-generator helps create the tasks</a:t>
            </a:r>
            <a:r>
              <a:rPr lang="en-US" baseline="0" dirty="0" smtClean="0"/>
              <a:t> in groovy</a:t>
            </a:r>
            <a:endParaRPr lang="en-US" dirty="0" smtClean="0"/>
          </a:p>
          <a:p>
            <a:pPr marL="628650" lvl="1" indent="-171450">
              <a:buFont typeface="Arial"/>
              <a:buChar char="•"/>
            </a:pPr>
            <a:r>
              <a:rPr lang="en-US" dirty="0" smtClean="0"/>
              <a:t>Why a pipeline</a:t>
            </a:r>
          </a:p>
          <a:p>
            <a:pPr marL="0" indent="0">
              <a:buFont typeface="Arial"/>
              <a:buNone/>
            </a:pPr>
            <a:r>
              <a:rPr lang="en-US" b="1" dirty="0" smtClean="0"/>
              <a:t>Code</a:t>
            </a:r>
            <a:r>
              <a:rPr lang="en-US" dirty="0" smtClean="0"/>
              <a:t>: Pipelines are implemented in code and typically checked into source control, giving teams the ability to edit, review, and iterate upon their delivery pipeline.</a:t>
            </a:r>
          </a:p>
          <a:p>
            <a:pPr marL="0" indent="0">
              <a:buFont typeface="Arial"/>
              <a:buNone/>
            </a:pPr>
            <a:r>
              <a:rPr lang="en-US" b="1" dirty="0" smtClean="0"/>
              <a:t>Durable</a:t>
            </a:r>
            <a:r>
              <a:rPr lang="en-US" dirty="0" smtClean="0"/>
              <a:t>: Pipelines can survive both planned and unplanned restarts of the Jenkins master.</a:t>
            </a:r>
          </a:p>
          <a:p>
            <a:pPr marL="0" indent="0">
              <a:buFont typeface="Arial"/>
              <a:buNone/>
            </a:pPr>
            <a:r>
              <a:rPr lang="en-US" b="1" dirty="0" err="1" smtClean="0"/>
              <a:t>Pausable</a:t>
            </a:r>
            <a:r>
              <a:rPr lang="en-US" dirty="0" smtClean="0"/>
              <a:t>: Pipelines can optionally stop and wait for human input or approval before continuing the Pipeline run.</a:t>
            </a:r>
          </a:p>
          <a:p>
            <a:pPr marL="0" indent="0">
              <a:buFont typeface="Arial"/>
              <a:buNone/>
            </a:pPr>
            <a:r>
              <a:rPr lang="en-US" b="1" dirty="0" smtClean="0"/>
              <a:t>Versatile</a:t>
            </a:r>
            <a:r>
              <a:rPr lang="en-US" dirty="0" smtClean="0"/>
              <a:t>: Pipelines support complex real-world continuous delivery requirements, including the ability to fork/join, loop, and perform work in parallel.</a:t>
            </a:r>
          </a:p>
          <a:p>
            <a:pPr marL="0" indent="0">
              <a:buFont typeface="Arial"/>
              <a:buNone/>
            </a:pPr>
            <a:r>
              <a:rPr lang="en-US" b="1" dirty="0" smtClean="0"/>
              <a:t>Extensible</a:t>
            </a:r>
            <a:r>
              <a:rPr lang="en-US" dirty="0" smtClean="0"/>
              <a:t>: The Pipeline plugin supports custom extensions to its DSL [1] and multiple options for integration with other plugins.</a:t>
            </a:r>
          </a:p>
          <a:p>
            <a:pPr marL="0" indent="0">
              <a:buFont typeface="Arial"/>
              <a:buNone/>
            </a:pPr>
            <a:endParaRPr lang="en-US" dirty="0" smtClean="0"/>
          </a:p>
          <a:p>
            <a:pPr marL="0" indent="0">
              <a:buFont typeface="Arial"/>
              <a:buNone/>
            </a:pPr>
            <a:r>
              <a:rPr lang="en-US" dirty="0" smtClean="0"/>
              <a:t>While Jenkins has always allowed rudimentary forms of chaining Freestyle Jobs together to perform sequential tasks, [2] Pipeline makes this concept a first-class citizen in Jenkins.</a:t>
            </a:r>
          </a:p>
          <a:p>
            <a:pPr marL="457200" lvl="1" indent="0">
              <a:buFont typeface="Arial"/>
              <a:buNone/>
            </a:pPr>
            <a:endParaRPr lang="en-US" dirty="0" smtClean="0"/>
          </a:p>
          <a:p>
            <a:pPr marL="628650" lvl="1" indent="-171450">
              <a:buFont typeface="Arial"/>
              <a:buChar char="•"/>
            </a:pPr>
            <a:r>
              <a:rPr lang="en-US" dirty="0" smtClean="0"/>
              <a:t>Stages</a:t>
            </a:r>
          </a:p>
          <a:p>
            <a:pPr marL="628650" lvl="1" indent="-171450">
              <a:buFont typeface="Arial"/>
              <a:buChar char="•"/>
            </a:pPr>
            <a:r>
              <a:rPr lang="en-US" dirty="0" smtClean="0"/>
              <a:t>When you have complex builds Pipelines, it is useful to be able to see the progress of each stage.</a:t>
            </a:r>
          </a:p>
          <a:p>
            <a:pPr marL="171450" indent="-171450">
              <a:buFont typeface="Arial"/>
              <a:buChar char="•"/>
            </a:pPr>
            <a:endParaRPr lang="en-US" dirty="0" smtClean="0"/>
          </a:p>
          <a:p>
            <a:pPr marL="0" indent="0">
              <a:buFont typeface="Arial"/>
              <a:buNone/>
            </a:pPr>
            <a:r>
              <a:rPr lang="en-US" dirty="0" smtClean="0"/>
              <a:t>Who</a:t>
            </a:r>
            <a:r>
              <a:rPr lang="en-US" baseline="0" dirty="0" smtClean="0"/>
              <a:t> uses </a:t>
            </a:r>
            <a:r>
              <a:rPr lang="en-US" baseline="0" dirty="0" err="1" smtClean="0"/>
              <a:t>jenkins</a:t>
            </a:r>
            <a:r>
              <a:rPr lang="en-US" baseline="0" dirty="0" smtClean="0"/>
              <a:t>? </a:t>
            </a:r>
            <a:r>
              <a:rPr lang="en-US" baseline="0" dirty="0" err="1" smtClean="0"/>
              <a:t>Docker</a:t>
            </a:r>
            <a:r>
              <a:rPr lang="en-US" baseline="0" dirty="0" smtClean="0"/>
              <a:t> is a good example of a large project being handled by </a:t>
            </a:r>
            <a:r>
              <a:rPr lang="en-US" baseline="0" dirty="0" err="1" smtClean="0"/>
              <a:t>jenkins</a:t>
            </a:r>
            <a:r>
              <a:rPr lang="en-US" baseline="0" dirty="0" smtClean="0"/>
              <a:t>: https://</a:t>
            </a:r>
            <a:r>
              <a:rPr lang="en-US" baseline="0" dirty="0" err="1" smtClean="0"/>
              <a:t>jenkins.dockerproject.org</a:t>
            </a:r>
            <a:r>
              <a:rPr lang="en-US" baseline="0" dirty="0" smtClean="0"/>
              <a:t>/</a:t>
            </a:r>
            <a:endParaRPr lang="en-US" dirty="0"/>
          </a:p>
        </p:txBody>
      </p:sp>
    </p:spTree>
    <p:extLst>
      <p:ext uri="{BB962C8B-B14F-4D97-AF65-F5344CB8AC3E}">
        <p14:creationId xmlns:p14="http://schemas.microsoft.com/office/powerpoint/2010/main" val="990650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a:t>
            </a:r>
            <a:r>
              <a:rPr lang="en-US" baseline="0" dirty="0" smtClean="0"/>
              <a:t> </a:t>
            </a:r>
            <a:r>
              <a:rPr lang="en-US" baseline="0" dirty="0" err="1" smtClean="0"/>
              <a:t>pipleline</a:t>
            </a:r>
            <a:r>
              <a:rPr lang="en-US" baseline="0" dirty="0" smtClean="0"/>
              <a:t>, </a:t>
            </a:r>
          </a:p>
          <a:p>
            <a:r>
              <a:rPr lang="en-US" baseline="0" dirty="0" smtClean="0"/>
              <a:t>	Source from </a:t>
            </a:r>
            <a:r>
              <a:rPr lang="en-US" baseline="0" dirty="0" err="1" smtClean="0"/>
              <a:t>Github</a:t>
            </a:r>
            <a:r>
              <a:rPr lang="en-US" baseline="0" dirty="0" smtClean="0"/>
              <a:t> is polled into a Node which has its own workspace.</a:t>
            </a:r>
            <a:endParaRPr lang="en-US" dirty="0" smtClean="0"/>
          </a:p>
          <a:p>
            <a:endParaRPr lang="en-US" dirty="0" smtClean="0"/>
          </a:p>
          <a:p>
            <a:r>
              <a:rPr lang="en-US" dirty="0" smtClean="0"/>
              <a:t>Nodes – machines to run on,</a:t>
            </a:r>
            <a:r>
              <a:rPr lang="en-US" baseline="0" dirty="0" smtClean="0"/>
              <a:t> each node is its own workspace</a:t>
            </a:r>
          </a:p>
          <a:p>
            <a:endParaRPr lang="en-US" baseline="0" dirty="0" smtClean="0"/>
          </a:p>
          <a:p>
            <a:r>
              <a:rPr lang="en-US" baseline="0" dirty="0" smtClean="0"/>
              <a:t>Stages splits our process into a swim lane where information about each step is logged separately. </a:t>
            </a:r>
          </a:p>
          <a:p>
            <a:endParaRPr lang="en-US" baseline="0" dirty="0" smtClean="0"/>
          </a:p>
          <a:p>
            <a:r>
              <a:rPr lang="en-US" baseline="0" dirty="0" smtClean="0"/>
              <a:t>Master Agent Model</a:t>
            </a:r>
          </a:p>
          <a:p>
            <a:r>
              <a:rPr lang="en-US" baseline="0" dirty="0" smtClean="0"/>
              <a:t>	Master node is the computer that we’re running on</a:t>
            </a:r>
          </a:p>
          <a:p>
            <a:r>
              <a:rPr lang="en-US" dirty="0" smtClean="0"/>
              <a:t>		Each node has</a:t>
            </a:r>
            <a:r>
              <a:rPr lang="en-US" baseline="0" dirty="0" smtClean="0"/>
              <a:t> a pool of executors that will run our tasks</a:t>
            </a:r>
          </a:p>
          <a:p>
            <a:r>
              <a:rPr lang="en-US" baseline="0" dirty="0" smtClean="0"/>
              <a:t>		(default 2, but can be adjusted)</a:t>
            </a:r>
          </a:p>
          <a:p>
            <a:r>
              <a:rPr lang="en-US" baseline="0" dirty="0" smtClean="0"/>
              <a:t>	Unfortunately you’ll max out the capabilities of this master node and so, additional nodes are setup called Agent or slaves. If the master is filled, the tasks will be sent out to the Agent nodes. Each agent node can run multiple tasks because each agent node has a pool of executors as well.</a:t>
            </a:r>
          </a:p>
          <a:p>
            <a:endParaRPr lang="en-US" baseline="0" dirty="0" smtClean="0"/>
          </a:p>
          <a:p>
            <a:r>
              <a:rPr lang="en-US" baseline="0" dirty="0" smtClean="0"/>
              <a:t>	Free style jobs didn’t need to manage nodes but the benefit with the pipeline is that with multiple nodes, execute tasks in parallel and run them on different machines, tasks that are run in serial can be stopped </a:t>
            </a:r>
            <a:r>
              <a:rPr lang="en-US" baseline="0" dirty="0" err="1" smtClean="0"/>
              <a:t>inbetween</a:t>
            </a:r>
            <a:r>
              <a:rPr lang="en-US" baseline="0" dirty="0" smtClean="0"/>
              <a:t> for human interaction such as approving a deployment. Instead of holding the executor while waiting for human interaction, it can be released to work on other tasks. Once human interaction happens, we can allocate a new node, perhaps on a new agent and continue its deployment process</a:t>
            </a:r>
          </a:p>
          <a:p>
            <a:endParaRPr lang="en-US" baseline="0" dirty="0" smtClean="0"/>
          </a:p>
          <a:p>
            <a:endParaRPr lang="en-US" dirty="0"/>
          </a:p>
        </p:txBody>
      </p:sp>
    </p:spTree>
    <p:extLst>
      <p:ext uri="{BB962C8B-B14F-4D97-AF65-F5344CB8AC3E}">
        <p14:creationId xmlns:p14="http://schemas.microsoft.com/office/powerpoint/2010/main" val="3400665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2"/>
                </a:solidFill>
              </a:rPr>
              <a:t>‹#›</a:t>
            </a:fld>
            <a:endParaRPr lang="en" sz="1000">
              <a:solidFill>
                <a:schemeClr val="lt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Shape 54"/>
          <p:cNvPicPr preferRelativeResize="0"/>
          <p:nvPr/>
        </p:nvPicPr>
        <p:blipFill>
          <a:blip r:embed="rId3">
            <a:alphaModFix/>
          </a:blip>
          <a:stretch>
            <a:fillRect/>
          </a:stretch>
        </p:blipFill>
        <p:spPr>
          <a:xfrm>
            <a:off x="3022164" y="432900"/>
            <a:ext cx="3099675" cy="4277701"/>
          </a:xfrm>
          <a:prstGeom prst="rect">
            <a:avLst/>
          </a:prstGeom>
          <a:noFill/>
          <a:ln>
            <a:noFill/>
          </a:ln>
        </p:spPr>
      </p:pic>
      <p:sp>
        <p:nvSpPr>
          <p:cNvPr id="55" name="Shape 55"/>
          <p:cNvSpPr txBox="1"/>
          <p:nvPr/>
        </p:nvSpPr>
        <p:spPr>
          <a:xfrm>
            <a:off x="0" y="0"/>
            <a:ext cx="3049500" cy="675600"/>
          </a:xfrm>
          <a:prstGeom prst="rect">
            <a:avLst/>
          </a:prstGeom>
          <a:noFill/>
          <a:ln>
            <a:noFill/>
          </a:ln>
        </p:spPr>
        <p:txBody>
          <a:bodyPr lIns="91425" tIns="91425" rIns="91425" bIns="91425" anchor="t" anchorCtr="0">
            <a:noAutofit/>
          </a:bodyPr>
          <a:lstStyle/>
          <a:p>
            <a:pPr lvl="0" algn="ctr">
              <a:spcBef>
                <a:spcPts val="0"/>
              </a:spcBef>
              <a:buNone/>
            </a:pPr>
            <a:r>
              <a:rPr lang="en" sz="3600">
                <a:solidFill>
                  <a:srgbClr val="D9D9D9"/>
                </a:solidFill>
                <a:latin typeface="Ubuntu"/>
                <a:ea typeface="Ubuntu"/>
                <a:cs typeface="Ubuntu"/>
                <a:sym typeface="Ubuntu"/>
              </a:rPr>
              <a:t>Jenkins</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0" y="54137"/>
            <a:ext cx="8832300" cy="841800"/>
          </a:xfrm>
          <a:prstGeom prst="rect">
            <a:avLst/>
          </a:prstGeom>
        </p:spPr>
        <p:txBody>
          <a:bodyPr lIns="91425" tIns="91425" rIns="91425" bIns="91425" anchor="ctr" anchorCtr="0">
            <a:noAutofit/>
          </a:bodyPr>
          <a:lstStyle/>
          <a:p>
            <a:pPr lvl="0">
              <a:spcBef>
                <a:spcPts val="0"/>
              </a:spcBef>
              <a:buNone/>
            </a:pPr>
            <a:r>
              <a:rPr lang="en-US" sz="2400" dirty="0" smtClean="0">
                <a:latin typeface="Fira Mono Regular for Powerline"/>
                <a:cs typeface="Fira Mono Regular for Powerline"/>
              </a:rPr>
              <a:t>Continuous Integration? Continuous Delivery?</a:t>
            </a:r>
            <a:endParaRPr lang="en" sz="2400" dirty="0">
              <a:latin typeface="Fira Mono Regular for Powerline"/>
              <a:cs typeface="Fira Mono Regular for Powerline"/>
            </a:endParaRPr>
          </a:p>
        </p:txBody>
      </p:sp>
      <p:sp>
        <p:nvSpPr>
          <p:cNvPr id="3" name="TextBox 2"/>
          <p:cNvSpPr txBox="1"/>
          <p:nvPr/>
        </p:nvSpPr>
        <p:spPr>
          <a:xfrm>
            <a:off x="745832" y="895937"/>
            <a:ext cx="7360794" cy="3970318"/>
          </a:xfrm>
          <a:prstGeom prst="rect">
            <a:avLst/>
          </a:prstGeom>
          <a:noFill/>
        </p:spPr>
        <p:txBody>
          <a:bodyPr wrap="square" rtlCol="0">
            <a:spAutoFit/>
          </a:bodyPr>
          <a:lstStyle/>
          <a:p>
            <a:pPr marL="285750" indent="-285750">
              <a:buFont typeface="Arial"/>
              <a:buChar char="•"/>
            </a:pPr>
            <a:r>
              <a:rPr lang="en-US" sz="1800" dirty="0" smtClean="0">
                <a:solidFill>
                  <a:schemeClr val="accent5"/>
                </a:solidFill>
                <a:latin typeface="Fira Mono Regular for Powerline"/>
                <a:cs typeface="Fira Mono Regular for Powerline"/>
              </a:rPr>
              <a:t>Maintain a single source repository</a:t>
            </a:r>
          </a:p>
          <a:p>
            <a:pPr marL="285750" indent="-285750">
              <a:buFont typeface="Arial"/>
              <a:buChar char="•"/>
            </a:pPr>
            <a:r>
              <a:rPr lang="en-US" sz="1800" dirty="0" smtClean="0">
                <a:solidFill>
                  <a:schemeClr val="accent5"/>
                </a:solidFill>
                <a:latin typeface="Fira Mono Regular for Powerline"/>
                <a:cs typeface="Fira Mono Regular for Powerline"/>
              </a:rPr>
              <a:t>Automate the Build</a:t>
            </a:r>
          </a:p>
          <a:p>
            <a:pPr marL="285750" indent="-285750">
              <a:buFont typeface="Arial"/>
              <a:buChar char="•"/>
            </a:pPr>
            <a:r>
              <a:rPr lang="en-US" sz="1800" dirty="0" smtClean="0">
                <a:solidFill>
                  <a:schemeClr val="accent5"/>
                </a:solidFill>
                <a:latin typeface="Fira Mono Regular for Powerline"/>
                <a:cs typeface="Fira Mono Regular for Powerline"/>
              </a:rPr>
              <a:t>Make your Build Self-Testing</a:t>
            </a:r>
          </a:p>
          <a:p>
            <a:pPr marL="285750" indent="-285750">
              <a:buFont typeface="Arial"/>
              <a:buChar char="•"/>
            </a:pPr>
            <a:r>
              <a:rPr lang="en-US" sz="1800" dirty="0" smtClean="0">
                <a:solidFill>
                  <a:schemeClr val="accent5"/>
                </a:solidFill>
                <a:latin typeface="Fira Mono Regular for Powerline"/>
                <a:cs typeface="Fira Mono Regular for Powerline"/>
              </a:rPr>
              <a:t>Everyone Commits to the Mainline Everyday</a:t>
            </a:r>
          </a:p>
          <a:p>
            <a:pPr marL="285750" indent="-285750">
              <a:buFont typeface="Arial"/>
              <a:buChar char="•"/>
            </a:pPr>
            <a:r>
              <a:rPr lang="en-US" sz="1800" dirty="0" smtClean="0">
                <a:solidFill>
                  <a:schemeClr val="accent5"/>
                </a:solidFill>
                <a:latin typeface="Fira Mono Regular for Powerline"/>
                <a:cs typeface="Fira Mono Regular for Powerline"/>
              </a:rPr>
              <a:t>Every Commit Should Build the Mainline on an Integration Machine</a:t>
            </a:r>
          </a:p>
          <a:p>
            <a:pPr marL="285750" indent="-285750">
              <a:buFont typeface="Arial"/>
              <a:buChar char="•"/>
            </a:pPr>
            <a:r>
              <a:rPr lang="en-US" sz="1800" dirty="0" smtClean="0">
                <a:solidFill>
                  <a:schemeClr val="accent5"/>
                </a:solidFill>
                <a:latin typeface="Fira Mono Regular for Powerline"/>
                <a:cs typeface="Fira Mono Regular for Powerline"/>
              </a:rPr>
              <a:t>Fix Broken Builds Immediately</a:t>
            </a:r>
          </a:p>
          <a:p>
            <a:pPr marL="285750" indent="-285750">
              <a:buFont typeface="Arial"/>
              <a:buChar char="•"/>
            </a:pPr>
            <a:r>
              <a:rPr lang="en-US" sz="1800" dirty="0" smtClean="0">
                <a:solidFill>
                  <a:schemeClr val="accent5"/>
                </a:solidFill>
                <a:latin typeface="Fira Mono Regular for Powerline"/>
                <a:cs typeface="Fira Mono Regular for Powerline"/>
              </a:rPr>
              <a:t>Keep the Build Fast</a:t>
            </a:r>
          </a:p>
          <a:p>
            <a:pPr marL="285750" indent="-285750">
              <a:buFont typeface="Arial"/>
              <a:buChar char="•"/>
            </a:pPr>
            <a:r>
              <a:rPr lang="en-US" sz="1800" dirty="0" smtClean="0">
                <a:solidFill>
                  <a:schemeClr val="accent5"/>
                </a:solidFill>
                <a:latin typeface="Fira Mono Regular for Powerline"/>
                <a:cs typeface="Fira Mono Regular for Powerline"/>
              </a:rPr>
              <a:t>Test in a Clone of the Production Environment</a:t>
            </a:r>
          </a:p>
          <a:p>
            <a:pPr marL="285750" indent="-285750">
              <a:buFont typeface="Arial"/>
              <a:buChar char="•"/>
            </a:pPr>
            <a:r>
              <a:rPr lang="en-US" sz="1800" dirty="0" smtClean="0">
                <a:solidFill>
                  <a:schemeClr val="accent5"/>
                </a:solidFill>
                <a:latin typeface="Fira Mono Regular for Powerline"/>
                <a:cs typeface="Fira Mono Regular for Powerline"/>
              </a:rPr>
              <a:t>Make it easy for anyone to get the latest executable</a:t>
            </a:r>
          </a:p>
          <a:p>
            <a:pPr marL="285750" indent="-285750">
              <a:buFont typeface="Arial"/>
              <a:buChar char="•"/>
            </a:pPr>
            <a:r>
              <a:rPr lang="en-US" sz="1800" dirty="0" smtClean="0">
                <a:solidFill>
                  <a:schemeClr val="accent5"/>
                </a:solidFill>
                <a:latin typeface="Fira Mono Regular for Powerline"/>
                <a:cs typeface="Fira Mono Regular for Powerline"/>
              </a:rPr>
              <a:t>Everyone can see what’s happening Automate Deployment</a:t>
            </a:r>
          </a:p>
          <a:p>
            <a:pPr marL="285750" indent="-285750">
              <a:buFont typeface="Arial"/>
              <a:buChar char="•"/>
            </a:pPr>
            <a:endParaRPr lang="en-US" sz="1800" dirty="0">
              <a:solidFill>
                <a:schemeClr val="accent5"/>
              </a:solidFill>
              <a:latin typeface="Lucida Console"/>
              <a:cs typeface="Lucida Console"/>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158675"/>
            <a:ext cx="8520600" cy="572700"/>
          </a:xfrm>
          <a:prstGeom prst="rect">
            <a:avLst/>
          </a:prstGeom>
        </p:spPr>
        <p:txBody>
          <a:bodyPr lIns="91425" tIns="91425" rIns="91425" bIns="91425" anchor="t" anchorCtr="0">
            <a:noAutofit/>
          </a:bodyPr>
          <a:lstStyle/>
          <a:p>
            <a:pPr lvl="0" algn="ctr">
              <a:spcBef>
                <a:spcPts val="0"/>
              </a:spcBef>
              <a:buNone/>
            </a:pPr>
            <a:r>
              <a:rPr lang="en" dirty="0">
                <a:latin typeface="Fira Mono Regular for Powerline"/>
                <a:ea typeface="Ubuntu"/>
                <a:cs typeface="Fira Mono Regular for Powerline"/>
                <a:sym typeface="Ubuntu"/>
              </a:rPr>
              <a:t>Jenkins</a:t>
            </a:r>
            <a:r>
              <a:rPr lang="en" dirty="0">
                <a:latin typeface="Ubuntu"/>
                <a:ea typeface="Ubuntu"/>
                <a:cs typeface="Ubuntu"/>
                <a:sym typeface="Ubuntu"/>
              </a:rPr>
              <a:t>?</a:t>
            </a:r>
          </a:p>
        </p:txBody>
      </p:sp>
      <p:graphicFrame>
        <p:nvGraphicFramePr>
          <p:cNvPr id="5" name="Diagram 4"/>
          <p:cNvGraphicFramePr/>
          <p:nvPr>
            <p:extLst>
              <p:ext uri="{D42A27DB-BD31-4B8C-83A1-F6EECF244321}">
                <p14:modId xmlns:p14="http://schemas.microsoft.com/office/powerpoint/2010/main" val="3262019425"/>
              </p:ext>
            </p:extLst>
          </p:nvPr>
        </p:nvGraphicFramePr>
        <p:xfrm>
          <a:off x="321277" y="559289"/>
          <a:ext cx="6519506"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Oval 6"/>
          <p:cNvSpPr/>
          <p:nvPr/>
        </p:nvSpPr>
        <p:spPr>
          <a:xfrm>
            <a:off x="7339548" y="2155969"/>
            <a:ext cx="997530" cy="821584"/>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 name="TextBox 7"/>
          <p:cNvSpPr txBox="1"/>
          <p:nvPr/>
        </p:nvSpPr>
        <p:spPr>
          <a:xfrm>
            <a:off x="6793540" y="1077558"/>
            <a:ext cx="2150146" cy="1154162"/>
          </a:xfrm>
          <a:prstGeom prst="rect">
            <a:avLst/>
          </a:prstGeom>
          <a:noFill/>
        </p:spPr>
        <p:txBody>
          <a:bodyPr wrap="square" rtlCol="0">
            <a:spAutoFit/>
          </a:bodyPr>
          <a:lstStyle/>
          <a:p>
            <a:pPr algn="ctr"/>
            <a:r>
              <a:rPr lang="en-US" sz="2300" dirty="0" smtClean="0">
                <a:solidFill>
                  <a:schemeClr val="accent2"/>
                </a:solidFill>
                <a:latin typeface="Fira Mono Regular for Powerline"/>
                <a:cs typeface="Fira Mono Regular for Powerline"/>
              </a:rPr>
              <a:t>Jenkins 2 released </a:t>
            </a:r>
          </a:p>
          <a:p>
            <a:pPr algn="ctr"/>
            <a:r>
              <a:rPr lang="en-US" sz="2300" dirty="0" smtClean="0">
                <a:solidFill>
                  <a:schemeClr val="accent2"/>
                </a:solidFill>
                <a:latin typeface="Fira Mono Regular for Powerline"/>
                <a:cs typeface="Fira Mono Regular for Powerline"/>
              </a:rPr>
              <a:t>2016</a:t>
            </a:r>
            <a:endParaRPr lang="en-US" sz="2300" dirty="0">
              <a:solidFill>
                <a:schemeClr val="accent2"/>
              </a:solidFill>
              <a:latin typeface="Fira Mono Regular for Powerline"/>
              <a:cs typeface="Fira Mono Regular for Powerline"/>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1641833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a:t>
            </a:r>
            <a:endParaRPr lang="en-US" dirty="0"/>
          </a:p>
        </p:txBody>
      </p:sp>
    </p:spTree>
    <p:extLst>
      <p:ext uri="{BB962C8B-B14F-4D97-AF65-F5344CB8AC3E}">
        <p14:creationId xmlns:p14="http://schemas.microsoft.com/office/powerpoint/2010/main" val="220204181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1816</TotalTime>
  <Words>821</Words>
  <Application>Microsoft Macintosh PowerPoint</Application>
  <PresentationFormat>On-screen Show (16:9)</PresentationFormat>
  <Paragraphs>108</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simple-dark-2</vt:lpstr>
      <vt:lpstr>PowerPoint Presentation</vt:lpstr>
      <vt:lpstr>Continuous Integration? Continuous Delivery?</vt:lpstr>
      <vt:lpstr>Jenkins?</vt:lpstr>
      <vt:lpstr>Getting started</vt:lpstr>
      <vt:lpstr>Pipeline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Jacob Meline</cp:lastModifiedBy>
  <cp:revision>27</cp:revision>
  <dcterms:modified xsi:type="dcterms:W3CDTF">2016-12-07T18:07:52Z</dcterms:modified>
</cp:coreProperties>
</file>