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8" r:id="rId3"/>
    <p:sldId id="329" r:id="rId4"/>
    <p:sldId id="343" r:id="rId5"/>
    <p:sldId id="330" r:id="rId6"/>
    <p:sldId id="331" r:id="rId7"/>
    <p:sldId id="348" r:id="rId8"/>
    <p:sldId id="332" r:id="rId9"/>
    <p:sldId id="333" r:id="rId10"/>
    <p:sldId id="349" r:id="rId11"/>
    <p:sldId id="347" r:id="rId12"/>
    <p:sldId id="344" r:id="rId13"/>
    <p:sldId id="334" r:id="rId14"/>
    <p:sldId id="335" r:id="rId15"/>
    <p:sldId id="345" r:id="rId16"/>
    <p:sldId id="336" r:id="rId17"/>
    <p:sldId id="337" r:id="rId18"/>
    <p:sldId id="339" r:id="rId19"/>
    <p:sldId id="338" r:id="rId20"/>
    <p:sldId id="340" r:id="rId21"/>
    <p:sldId id="341" r:id="rId22"/>
    <p:sldId id="342" r:id="rId23"/>
    <p:sldId id="34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6/7/2010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423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6/7/2010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6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6/7/2010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" TargetMode="External"/><Relationship Id="rId4" Type="http://schemas.openxmlformats.org/officeDocument/2006/relationships/hyperlink" Target="http://www.twitter.com/sforkman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bucket.org/forki/fake/download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0900" y="228600"/>
            <a:ext cx="5994400" cy="2755900"/>
          </a:xfrm>
        </p:spPr>
        <p:txBody>
          <a:bodyPr>
            <a:normAutofit fontScale="90000"/>
          </a:bodyPr>
          <a:lstStyle/>
          <a:p>
            <a:pPr algn="ctr"/>
            <a:r>
              <a:rPr lang="el-GR" sz="26600" dirty="0" smtClean="0"/>
              <a:t>λ</a:t>
            </a:r>
            <a:r>
              <a:rPr lang="el-GR" sz="5400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774639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</a:t>
            </a:r>
            <a:r>
              <a:rPr lang="en-US" sz="2800" b="1" dirty="0" smtClean="0">
                <a:latin typeface="Calibri" pitchFamily="34" charset="0"/>
              </a:rPr>
              <a:t>Forkmann – Hamburg / Germany</a:t>
            </a:r>
            <a:endParaRPr lang="en-US" sz="2800" b="1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de-DE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</a:t>
            </a:r>
            <a:r>
              <a:rPr lang="en-US" sz="2800" b="1" dirty="0" smtClean="0">
                <a:latin typeface="Calibri" pitchFamily="34" charset="0"/>
              </a:rPr>
              <a:t>GmbH – Halle / Germany</a:t>
            </a:r>
            <a:endParaRPr lang="en-US" sz="2800" b="1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http://github.com/forki/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3700" y="2006600"/>
            <a:ext cx="8077200" cy="221310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de-DE" sz="5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Open source tools in F#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FooBar</a:t>
            </a:r>
            <a:r>
              <a:rPr lang="en-US" dirty="0" smtClean="0"/>
              <a:t> sample 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140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Setting </a:t>
            </a:r>
            <a:r>
              <a:rPr lang="de-DE" dirty="0" err="1" smtClean="0"/>
              <a:t>params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/>
              <a:t>L</a:t>
            </a:r>
            <a:r>
              <a:rPr lang="de-DE" dirty="0" smtClean="0"/>
              <a:t>ambdas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 </a:t>
            </a:r>
            <a:r>
              <a:rPr lang="en-US" sz="4000" dirty="0" err="1"/>
              <a:t>NUnit</a:t>
            </a:r>
            <a:r>
              <a:rPr lang="en-US" sz="4000" dirty="0"/>
              <a:t> (fun p -&gt; </a:t>
            </a:r>
          </a:p>
          <a:p>
            <a:pPr>
              <a:buNone/>
            </a:pPr>
            <a:r>
              <a:rPr lang="en-US" sz="4000" dirty="0"/>
              <a:t>            {p with </a:t>
            </a:r>
          </a:p>
          <a:p>
            <a:pPr>
              <a:buNone/>
            </a:pPr>
            <a:r>
              <a:rPr lang="en-US" sz="4000" dirty="0"/>
              <a:t>               </a:t>
            </a:r>
            <a:r>
              <a:rPr lang="en-US" sz="4000" dirty="0" err="1"/>
              <a:t>ToolPath</a:t>
            </a:r>
            <a:r>
              <a:rPr lang="en-US" sz="4000" dirty="0"/>
              <a:t> = </a:t>
            </a:r>
            <a:r>
              <a:rPr lang="en-US" sz="4000" dirty="0" err="1"/>
              <a:t>nunitPath</a:t>
            </a:r>
            <a:r>
              <a:rPr lang="en-US" sz="4000" dirty="0"/>
              <a:t>; </a:t>
            </a:r>
          </a:p>
          <a:p>
            <a:pPr>
              <a:buNone/>
            </a:pPr>
            <a:r>
              <a:rPr lang="en-US" sz="4000" dirty="0"/>
              <a:t>               </a:t>
            </a:r>
            <a:r>
              <a:rPr lang="en-US" sz="4000" dirty="0" err="1"/>
              <a:t>DisableShadowCopy</a:t>
            </a:r>
            <a:r>
              <a:rPr lang="en-US" sz="4000" dirty="0"/>
              <a:t> = true; </a:t>
            </a:r>
          </a:p>
          <a:p>
            <a:pPr>
              <a:buNone/>
            </a:pPr>
            <a:r>
              <a:rPr lang="en-US" sz="4000" dirty="0"/>
              <a:t>               </a:t>
            </a:r>
            <a:r>
              <a:rPr lang="en-US" sz="4000" dirty="0" err="1"/>
              <a:t>OutputFile</a:t>
            </a:r>
            <a:r>
              <a:rPr lang="en-US" sz="4000" dirty="0"/>
              <a:t> = output}) </a:t>
            </a:r>
            <a:endParaRPr lang="en-US" sz="4000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4258882" y="2628202"/>
            <a:ext cx="202522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/>
              <a:t>Overwrite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err="1"/>
              <a:t>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02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Calculator sample</a:t>
            </a:r>
          </a:p>
          <a:p>
            <a:r>
              <a:rPr lang="en-US" dirty="0" smtClean="0">
                <a:hlinkClick r:id="rId3"/>
              </a:rPr>
              <a:t>http://bitbucket.org/forki/fake/downloads/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NaturalSpec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Domain-specific language for testing</a:t>
            </a:r>
          </a:p>
          <a:p>
            <a:pPr lvl="1"/>
            <a:r>
              <a:rPr lang="en-US" dirty="0" smtClean="0"/>
              <a:t>AAA - Arrange, Act, Assert</a:t>
            </a:r>
          </a:p>
          <a:p>
            <a:r>
              <a:rPr lang="en-US" dirty="0" smtClean="0"/>
              <a:t>Embedded in F#</a:t>
            </a:r>
          </a:p>
          <a:p>
            <a:r>
              <a:rPr lang="en-US" dirty="0" smtClean="0"/>
              <a:t>Works nicely with “FAKE – F# Make” ;-)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NUnit</a:t>
            </a:r>
            <a:endParaRPr lang="en-US" dirty="0" smtClean="0"/>
          </a:p>
          <a:p>
            <a:r>
              <a:rPr lang="en-US" dirty="0" smtClean="0"/>
              <a:t>Works with all </a:t>
            </a:r>
            <a:r>
              <a:rPr lang="en-US" dirty="0" err="1" smtClean="0"/>
              <a:t>NUnit</a:t>
            </a:r>
            <a:r>
              <a:rPr lang="en-US" dirty="0" smtClean="0"/>
              <a:t> runners</a:t>
            </a:r>
          </a:p>
          <a:p>
            <a:pPr lvl="1"/>
            <a:r>
              <a:rPr lang="en-US" dirty="0" smtClean="0"/>
              <a:t>Including </a:t>
            </a:r>
            <a:r>
              <a:rPr lang="en-US" dirty="0" err="1" smtClean="0"/>
              <a:t>Resharper</a:t>
            </a:r>
            <a:r>
              <a:rPr lang="en-US" dirty="0" smtClean="0"/>
              <a:t> </a:t>
            </a:r>
            <a:r>
              <a:rPr lang="en-US" dirty="0" err="1" smtClean="0"/>
              <a:t>UnitTest</a:t>
            </a:r>
            <a:r>
              <a:rPr lang="en-US" dirty="0" smtClean="0"/>
              <a:t> runner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http://bitbucket.org/forki/naturalspec</a:t>
            </a:r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5193"/>
            <a:ext cx="8515350" cy="462560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dirty="0" smtClean="0"/>
              <a:t>[&lt;Scenario&gt;]</a:t>
            </a:r>
          </a:p>
          <a:p>
            <a:pPr>
              <a:buNone/>
            </a:pPr>
            <a:r>
              <a:rPr lang="en-US" sz="1800" dirty="0" smtClean="0"/>
              <a:t>let </a:t>
            </a:r>
            <a:r>
              <a:rPr lang="en-US" sz="1800" dirty="0" smtClean="0"/>
              <a:t>``When removing an element from a list it should not contain the element``() </a:t>
            </a:r>
            <a:r>
              <a:rPr lang="en-US" sz="1800" dirty="0" smtClean="0"/>
              <a:t>=</a:t>
            </a:r>
          </a:p>
          <a:p>
            <a:pPr>
              <a:buNone/>
            </a:pPr>
            <a:r>
              <a:rPr lang="en-US" sz="1800" dirty="0" smtClean="0"/>
              <a:t>  Given [1;2;3;4;5]                                 </a:t>
            </a:r>
            <a:r>
              <a:rPr lang="en-US" sz="1800" dirty="0" smtClean="0">
                <a:solidFill>
                  <a:schemeClr val="accent4"/>
                </a:solidFill>
              </a:rPr>
              <a:t>// "Arrange" test context</a:t>
            </a:r>
          </a:p>
          <a:p>
            <a:pPr>
              <a:buNone/>
            </a:pPr>
            <a:r>
              <a:rPr lang="en-US" sz="1800" dirty="0" smtClean="0"/>
              <a:t>    |&gt; When removing </a:t>
            </a:r>
            <a:r>
              <a:rPr lang="en-US" sz="1800" dirty="0" smtClean="0"/>
              <a:t>4                       </a:t>
            </a:r>
            <a:r>
              <a:rPr lang="en-US" sz="1800" dirty="0" smtClean="0">
                <a:solidFill>
                  <a:schemeClr val="accent4"/>
                </a:solidFill>
              </a:rPr>
              <a:t>// "Act"</a:t>
            </a:r>
          </a:p>
          <a:p>
            <a:pPr>
              <a:buNone/>
            </a:pPr>
            <a:r>
              <a:rPr lang="en-US" sz="1800" dirty="0" smtClean="0"/>
              <a:t>    |&gt; It shouldn't contain </a:t>
            </a:r>
            <a:r>
              <a:rPr lang="en-US" sz="1800" dirty="0" smtClean="0"/>
              <a:t>4                </a:t>
            </a:r>
            <a:r>
              <a:rPr lang="en-US" sz="1800" dirty="0" smtClean="0">
                <a:solidFill>
                  <a:schemeClr val="accent4"/>
                </a:solidFill>
              </a:rPr>
              <a:t>// "Assert"</a:t>
            </a:r>
          </a:p>
          <a:p>
            <a:pPr>
              <a:buNone/>
            </a:pPr>
            <a:r>
              <a:rPr lang="en-US" sz="1800" dirty="0" smtClean="0"/>
              <a:t>    |&gt; It should contain </a:t>
            </a:r>
            <a:r>
              <a:rPr lang="en-US" sz="1800" dirty="0" smtClean="0"/>
              <a:t>5                     </a:t>
            </a:r>
            <a:r>
              <a:rPr lang="en-US" sz="1800" dirty="0" smtClean="0">
                <a:solidFill>
                  <a:schemeClr val="accent4"/>
                </a:solidFill>
              </a:rPr>
              <a:t>// another assertion</a:t>
            </a:r>
          </a:p>
          <a:p>
            <a:pPr>
              <a:buNone/>
            </a:pPr>
            <a:r>
              <a:rPr lang="en-US" sz="1800" dirty="0" smtClean="0"/>
              <a:t>    |&gt; It should have (Length 4)        </a:t>
            </a:r>
            <a:r>
              <a:rPr lang="en-US" sz="1800" dirty="0" smtClean="0">
                <a:solidFill>
                  <a:schemeClr val="accent4"/>
                </a:solidFill>
              </a:rPr>
              <a:t>// Assertion for length</a:t>
            </a:r>
          </a:p>
          <a:p>
            <a:pPr>
              <a:buNone/>
            </a:pPr>
            <a:r>
              <a:rPr lang="en-US" sz="1800" dirty="0" smtClean="0"/>
              <a:t>    |&gt; It shouldn't have Duplicates  </a:t>
            </a:r>
            <a:r>
              <a:rPr lang="en-US" sz="1800" dirty="0" smtClean="0">
                <a:solidFill>
                  <a:schemeClr val="accent4"/>
                </a:solidFill>
              </a:rPr>
              <a:t>// Tests if the context contains duplicates</a:t>
            </a:r>
          </a:p>
          <a:p>
            <a:pPr>
              <a:buNone/>
            </a:pPr>
            <a:r>
              <a:rPr lang="en-US" sz="1800" dirty="0" smtClean="0"/>
              <a:t>    |&gt; Verify                                               </a:t>
            </a:r>
            <a:r>
              <a:rPr lang="en-US" sz="1800" dirty="0" smtClean="0">
                <a:solidFill>
                  <a:schemeClr val="accent4"/>
                </a:solidFill>
              </a:rPr>
              <a:t>// Verify scenario</a:t>
            </a:r>
          </a:p>
          <a:p>
            <a:pPr>
              <a:buNone/>
            </a:pPr>
            <a:endParaRPr lang="en-US" sz="1800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Scenario: When removing an element from a list it should not contain the element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  - Given [1; 2; 3; 4; 5]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    - When removing 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4</a:t>
            </a:r>
            <a:endParaRPr lang="en-US" sz="1800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      =&gt; It should not contain 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4</a:t>
            </a:r>
            <a:endParaRPr lang="en-US" sz="1800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      =&gt; It should contain 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5</a:t>
            </a:r>
            <a:endParaRPr lang="en-US" sz="1800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      =&gt; It should have length 4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      =&gt; It should not have Duplicates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  ==&gt; OK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  ==&gt; Time: 0.0239s</a:t>
            </a:r>
          </a:p>
          <a:p>
            <a:pPr>
              <a:buNone/>
            </a:pPr>
            <a:endParaRPr lang="en-US" sz="1800" dirty="0" smtClean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NaturalSpec</a:t>
            </a:r>
            <a:endParaRPr lang="en-US" dirty="0" smtClean="0"/>
          </a:p>
          <a:p>
            <a:pPr lvl="1"/>
            <a:r>
              <a:rPr lang="en-US" dirty="0" err="1" smtClean="0"/>
              <a:t>NUnit</a:t>
            </a:r>
            <a:r>
              <a:rPr lang="en-US" dirty="0" smtClean="0"/>
              <a:t> test </a:t>
            </a:r>
            <a:r>
              <a:rPr lang="en-US" dirty="0" smtClean="0"/>
              <a:t>runner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FunctionalNHibernate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A layer on top of </a:t>
            </a:r>
            <a:r>
              <a:rPr lang="en-US" dirty="0" err="1" smtClean="0"/>
              <a:t>NHibernate</a:t>
            </a:r>
            <a:r>
              <a:rPr lang="en-US" dirty="0" smtClean="0"/>
              <a:t> for working with F#'s immutable record types.</a:t>
            </a:r>
          </a:p>
          <a:p>
            <a:r>
              <a:rPr lang="en-US" dirty="0" smtClean="0"/>
              <a:t>Created by Robert Pickering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dirty="0" smtClean="0"/>
              <a:t>http://bitbucket.org/robertpi/functionalnhibernate/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876300"/>
            <a:r>
              <a:rPr lang="de-DE" dirty="0" smtClean="0"/>
              <a:t>Model </a:t>
            </a:r>
            <a:r>
              <a:rPr lang="de-DE" dirty="0" err="1" smtClean="0"/>
              <a:t>and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7200" y="1562100"/>
            <a:ext cx="3403600" cy="48387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DE" dirty="0" smtClean="0"/>
              <a:t>type </a:t>
            </a:r>
            <a:r>
              <a:rPr lang="de-DE" dirty="0" err="1" smtClean="0"/>
              <a:t>Invoice</a:t>
            </a:r>
            <a:r>
              <a:rPr lang="de-DE" dirty="0" smtClean="0"/>
              <a:t> =</a:t>
            </a:r>
          </a:p>
          <a:p>
            <a:pPr>
              <a:buNone/>
            </a:pPr>
            <a:r>
              <a:rPr lang="de-DE" dirty="0" smtClean="0"/>
              <a:t>    { </a:t>
            </a:r>
            <a:r>
              <a:rPr lang="de-DE" dirty="0" err="1" smtClean="0"/>
              <a:t>Id</a:t>
            </a:r>
            <a:r>
              <a:rPr lang="de-DE" dirty="0" smtClean="0"/>
              <a:t>: </a:t>
            </a:r>
            <a:r>
              <a:rPr lang="de-DE" dirty="0" err="1" smtClean="0"/>
              <a:t>int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</a:t>
            </a:r>
            <a:r>
              <a:rPr lang="de-DE" dirty="0" err="1" smtClean="0"/>
              <a:t>InvoiceNumber</a:t>
            </a:r>
            <a:r>
              <a:rPr lang="de-DE" dirty="0" smtClean="0"/>
              <a:t>: </a:t>
            </a:r>
            <a:r>
              <a:rPr lang="de-DE" dirty="0" err="1" smtClean="0"/>
              <a:t>string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</a:t>
            </a:r>
            <a:r>
              <a:rPr lang="de-DE" dirty="0" err="1" smtClean="0"/>
              <a:t>InvoiceDate</a:t>
            </a:r>
            <a:r>
              <a:rPr lang="de-DE" dirty="0" smtClean="0"/>
              <a:t>: </a:t>
            </a:r>
            <a:r>
              <a:rPr lang="de-DE" dirty="0" err="1" smtClean="0"/>
              <a:t>DateTime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</a:t>
            </a:r>
            <a:r>
              <a:rPr lang="de-DE" dirty="0" err="1" smtClean="0"/>
              <a:t>Amount</a:t>
            </a:r>
            <a:r>
              <a:rPr lang="de-DE" dirty="0" smtClean="0"/>
              <a:t>: </a:t>
            </a:r>
            <a:r>
              <a:rPr lang="de-DE" dirty="0" err="1" smtClean="0"/>
              <a:t>decimal</a:t>
            </a:r>
            <a:r>
              <a:rPr lang="de-DE" dirty="0" smtClean="0"/>
              <a:t>; }</a:t>
            </a:r>
          </a:p>
          <a:p>
            <a:pPr>
              <a:buNone/>
            </a:pP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Employee</a:t>
            </a:r>
            <a:r>
              <a:rPr lang="de-DE" dirty="0" smtClean="0"/>
              <a:t> =</a:t>
            </a:r>
          </a:p>
          <a:p>
            <a:pPr>
              <a:buNone/>
            </a:pPr>
            <a:r>
              <a:rPr lang="de-DE" dirty="0" smtClean="0"/>
              <a:t>    { </a:t>
            </a:r>
            <a:r>
              <a:rPr lang="de-DE" dirty="0" err="1" smtClean="0"/>
              <a:t>Id</a:t>
            </a:r>
            <a:r>
              <a:rPr lang="de-DE" dirty="0" smtClean="0"/>
              <a:t>: </a:t>
            </a:r>
            <a:r>
              <a:rPr lang="de-DE" dirty="0" err="1" smtClean="0"/>
              <a:t>int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FirstName: </a:t>
            </a:r>
            <a:r>
              <a:rPr lang="de-DE" dirty="0" err="1" smtClean="0"/>
              <a:t>string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</a:t>
            </a:r>
            <a:r>
              <a:rPr lang="de-DE" dirty="0" err="1" smtClean="0"/>
              <a:t>LastName</a:t>
            </a:r>
            <a:r>
              <a:rPr lang="de-DE" dirty="0" smtClean="0"/>
              <a:t>: </a:t>
            </a:r>
            <a:r>
              <a:rPr lang="de-DE" dirty="0" err="1" smtClean="0"/>
              <a:t>string</a:t>
            </a:r>
            <a:r>
              <a:rPr lang="de-DE" dirty="0" smtClean="0"/>
              <a:t>; }</a:t>
            </a:r>
          </a:p>
          <a:p>
            <a:pPr>
              <a:buNone/>
            </a:pP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 =</a:t>
            </a:r>
          </a:p>
          <a:p>
            <a:pPr>
              <a:buNone/>
            </a:pPr>
            <a:r>
              <a:rPr lang="de-DE" dirty="0" smtClean="0"/>
              <a:t>    { </a:t>
            </a:r>
            <a:r>
              <a:rPr lang="de-DE" dirty="0" err="1" smtClean="0"/>
              <a:t>Id</a:t>
            </a:r>
            <a:r>
              <a:rPr lang="de-DE" dirty="0" smtClean="0"/>
              <a:t>: </a:t>
            </a:r>
            <a:r>
              <a:rPr lang="de-DE" dirty="0" err="1" smtClean="0"/>
              <a:t>int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Name: </a:t>
            </a:r>
            <a:r>
              <a:rPr lang="de-DE" dirty="0" err="1" smtClean="0"/>
              <a:t>string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Price: </a:t>
            </a:r>
            <a:r>
              <a:rPr lang="de-DE" dirty="0" err="1" smtClean="0"/>
              <a:t>float</a:t>
            </a:r>
            <a:r>
              <a:rPr lang="de-DE" dirty="0" smtClean="0"/>
              <a:t>; }</a:t>
            </a:r>
          </a:p>
          <a:p>
            <a:pPr>
              <a:buNone/>
            </a:pPr>
            <a:r>
              <a:rPr lang="de-DE" dirty="0" err="1" smtClean="0"/>
              <a:t>and</a:t>
            </a:r>
            <a:r>
              <a:rPr lang="de-DE" dirty="0" smtClean="0"/>
              <a:t> Store =</a:t>
            </a:r>
          </a:p>
          <a:p>
            <a:pPr>
              <a:buNone/>
            </a:pPr>
            <a:r>
              <a:rPr lang="de-DE" dirty="0" smtClean="0"/>
              <a:t>    { </a:t>
            </a:r>
            <a:r>
              <a:rPr lang="de-DE" dirty="0" err="1" smtClean="0"/>
              <a:t>Id</a:t>
            </a:r>
            <a:r>
              <a:rPr lang="de-DE" dirty="0" smtClean="0"/>
              <a:t>: </a:t>
            </a:r>
            <a:r>
              <a:rPr lang="de-DE" dirty="0" err="1" smtClean="0"/>
              <a:t>int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Name: </a:t>
            </a:r>
            <a:r>
              <a:rPr lang="de-DE" dirty="0" err="1" smtClean="0"/>
              <a:t>string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</a:t>
            </a:r>
            <a:r>
              <a:rPr lang="de-DE" dirty="0" err="1" smtClean="0"/>
              <a:t>HeadOfStaff</a:t>
            </a:r>
            <a:r>
              <a:rPr lang="de-DE" dirty="0" smtClean="0"/>
              <a:t>: </a:t>
            </a:r>
            <a:r>
              <a:rPr lang="de-DE" dirty="0" err="1" smtClean="0"/>
              <a:t>Employee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</a:t>
            </a:r>
            <a:r>
              <a:rPr lang="de-DE" dirty="0" err="1" smtClean="0"/>
              <a:t>Staff</a:t>
            </a:r>
            <a:r>
              <a:rPr lang="de-DE" dirty="0" smtClean="0"/>
              <a:t>: </a:t>
            </a:r>
            <a:r>
              <a:rPr lang="de-DE" dirty="0" err="1" smtClean="0"/>
              <a:t>Employee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Products: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}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905250" y="1517650"/>
            <a:ext cx="5067299" cy="48831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600" dirty="0" smtClean="0"/>
              <a:t> [</a:t>
            </a:r>
            <a:r>
              <a:rPr lang="de-DE" sz="1600" dirty="0" err="1" smtClean="0"/>
              <a:t>ClassMap</a:t>
            </a:r>
            <a:r>
              <a:rPr lang="de-DE" sz="1600" dirty="0" smtClean="0"/>
              <a:t>&lt;</a:t>
            </a:r>
            <a:r>
              <a:rPr lang="de-DE" sz="1600" dirty="0" err="1" smtClean="0"/>
              <a:t>Invoice</a:t>
            </a:r>
            <a:r>
              <a:rPr lang="de-DE" sz="1600" dirty="0" smtClean="0"/>
              <a:t>&gt;</a:t>
            </a:r>
          </a:p>
          <a:p>
            <a:pPr>
              <a:buNone/>
            </a:pPr>
            <a:r>
              <a:rPr lang="de-DE" sz="1600" dirty="0" smtClean="0"/>
              <a:t>       [</a:t>
            </a:r>
            <a:r>
              <a:rPr lang="de-DE" sz="1600" dirty="0" err="1" smtClean="0"/>
              <a:t>Id</a:t>
            </a:r>
            <a:r>
              <a:rPr lang="de-DE" sz="1600" dirty="0" smtClean="0"/>
              <a:t>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x.Id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Field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x.InvoiceNumber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Field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x.InvoiceDate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Field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x.Amount</a:t>
            </a:r>
            <a:r>
              <a:rPr lang="de-DE" sz="1600" dirty="0" smtClean="0"/>
              <a:t> @&gt;]</a:t>
            </a:r>
          </a:p>
          <a:p>
            <a:pPr>
              <a:buNone/>
            </a:pPr>
            <a:r>
              <a:rPr lang="de-DE" sz="1600" dirty="0" smtClean="0"/>
              <a:t>          |&gt; </a:t>
            </a:r>
            <a:r>
              <a:rPr lang="de-DE" sz="1600" dirty="0" err="1" smtClean="0"/>
              <a:t>TableName</a:t>
            </a:r>
            <a:r>
              <a:rPr lang="de-DE" sz="1600" dirty="0" smtClean="0"/>
              <a:t> "</a:t>
            </a:r>
            <a:r>
              <a:rPr lang="de-DE" sz="1600" dirty="0" err="1" smtClean="0"/>
              <a:t>Invs</a:t>
            </a:r>
            <a:r>
              <a:rPr lang="de-DE" sz="1600" dirty="0" smtClean="0"/>
              <a:t>"</a:t>
            </a:r>
          </a:p>
          <a:p>
            <a:pPr>
              <a:buNone/>
            </a:pPr>
            <a:r>
              <a:rPr lang="de-DE" sz="1600" dirty="0" smtClean="0"/>
              <a:t>     </a:t>
            </a:r>
            <a:r>
              <a:rPr lang="de-DE" sz="1600" dirty="0" err="1" smtClean="0"/>
              <a:t>ClassMap</a:t>
            </a:r>
            <a:r>
              <a:rPr lang="de-DE" sz="1600" dirty="0" smtClean="0"/>
              <a:t>&lt;</a:t>
            </a:r>
            <a:r>
              <a:rPr lang="de-DE" sz="1600" dirty="0" err="1" smtClean="0"/>
              <a:t>Employee</a:t>
            </a:r>
            <a:r>
              <a:rPr lang="de-DE" sz="1600" dirty="0" smtClean="0"/>
              <a:t>&gt;</a:t>
            </a:r>
          </a:p>
          <a:p>
            <a:pPr>
              <a:buNone/>
            </a:pPr>
            <a:r>
              <a:rPr lang="de-DE" sz="1600" dirty="0" smtClean="0"/>
              <a:t>       [</a:t>
            </a:r>
            <a:r>
              <a:rPr lang="de-DE" sz="1600" dirty="0" err="1" smtClean="0"/>
              <a:t>Id</a:t>
            </a:r>
            <a:r>
              <a:rPr lang="de-DE" sz="1600" dirty="0" smtClean="0"/>
              <a:t>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x.Id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Field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x.FirstName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Field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x.LastName</a:t>
            </a:r>
            <a:r>
              <a:rPr lang="de-DE" sz="1600" dirty="0" smtClean="0"/>
              <a:t> @&gt;]</a:t>
            </a:r>
          </a:p>
          <a:p>
            <a:pPr>
              <a:buNone/>
            </a:pPr>
            <a:r>
              <a:rPr lang="de-DE" sz="1600" dirty="0" smtClean="0"/>
              <a:t>     </a:t>
            </a:r>
            <a:r>
              <a:rPr lang="de-DE" sz="1600" dirty="0" err="1" smtClean="0"/>
              <a:t>ClassMap</a:t>
            </a:r>
            <a:r>
              <a:rPr lang="de-DE" sz="1600" dirty="0" smtClean="0"/>
              <a:t>&lt;</a:t>
            </a:r>
            <a:r>
              <a:rPr lang="de-DE" sz="1600" dirty="0" err="1" smtClean="0"/>
              <a:t>Product</a:t>
            </a:r>
            <a:r>
              <a:rPr lang="de-DE" sz="1600" dirty="0" smtClean="0"/>
              <a:t>&gt;</a:t>
            </a:r>
          </a:p>
          <a:p>
            <a:pPr>
              <a:buNone/>
            </a:pPr>
            <a:r>
              <a:rPr lang="de-DE" sz="1600" dirty="0" smtClean="0"/>
              <a:t>       [</a:t>
            </a:r>
            <a:r>
              <a:rPr lang="de-DE" sz="1600" dirty="0" err="1" smtClean="0"/>
              <a:t>Id</a:t>
            </a:r>
            <a:r>
              <a:rPr lang="de-DE" sz="1600" dirty="0" smtClean="0"/>
              <a:t>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x.Id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Field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x.Name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Field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x.Price</a:t>
            </a:r>
            <a:r>
              <a:rPr lang="de-DE" sz="1600" dirty="0" smtClean="0"/>
              <a:t> @&gt;]</a:t>
            </a:r>
          </a:p>
          <a:p>
            <a:pPr>
              <a:buNone/>
            </a:pPr>
            <a:r>
              <a:rPr lang="de-DE" sz="1600" dirty="0" smtClean="0"/>
              <a:t>     </a:t>
            </a:r>
            <a:r>
              <a:rPr lang="de-DE" sz="1600" dirty="0" err="1" smtClean="0"/>
              <a:t>ClassMap</a:t>
            </a:r>
            <a:r>
              <a:rPr lang="de-DE" sz="1600" dirty="0" smtClean="0"/>
              <a:t>&lt;Store&gt;</a:t>
            </a:r>
          </a:p>
          <a:p>
            <a:pPr>
              <a:buNone/>
            </a:pPr>
            <a:r>
              <a:rPr lang="de-DE" sz="1600" dirty="0" smtClean="0"/>
              <a:t>       [</a:t>
            </a:r>
            <a:r>
              <a:rPr lang="de-DE" sz="1600" dirty="0" err="1" smtClean="0"/>
              <a:t>Id</a:t>
            </a:r>
            <a:r>
              <a:rPr lang="de-DE" sz="1600" dirty="0" smtClean="0"/>
              <a:t>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x.Id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Field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x.Name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References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x.HeadOfStaff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</a:t>
            </a:r>
            <a:r>
              <a:rPr lang="de-DE" sz="1600" dirty="0" err="1" smtClean="0"/>
              <a:t>HasMany</a:t>
            </a:r>
            <a:r>
              <a:rPr lang="de-DE" sz="1600" dirty="0" smtClean="0"/>
              <a:t>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x.Staff</a:t>
            </a:r>
            <a:r>
              <a:rPr lang="de-DE" sz="1600" dirty="0" smtClean="0"/>
              <a:t> @&gt; </a:t>
            </a:r>
          </a:p>
          <a:p>
            <a:pPr>
              <a:buNone/>
            </a:pPr>
            <a:r>
              <a:rPr lang="de-DE" sz="1600" dirty="0" smtClean="0"/>
              <a:t>        </a:t>
            </a:r>
            <a:r>
              <a:rPr lang="de-DE" sz="1600" dirty="0" err="1" smtClean="0"/>
              <a:t>HasManyToMany</a:t>
            </a:r>
            <a:r>
              <a:rPr lang="de-DE" sz="1600" dirty="0" smtClean="0"/>
              <a:t>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x.Products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    |&gt; Table "</a:t>
            </a:r>
            <a:r>
              <a:rPr lang="de-DE" sz="1600" dirty="0" err="1" smtClean="0"/>
              <a:t>StoreProduct</a:t>
            </a:r>
            <a:r>
              <a:rPr lang="de-DE" sz="1600" dirty="0" smtClean="0"/>
              <a:t>"]]</a:t>
            </a:r>
            <a:endParaRPr lang="de-DE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6438900" y="1695450"/>
            <a:ext cx="13335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Primary </a:t>
            </a:r>
            <a:r>
              <a:rPr lang="de-DE" dirty="0" err="1" smtClean="0"/>
              <a:t>key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7461250" y="2317750"/>
            <a:ext cx="13335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7194550" y="2762250"/>
            <a:ext cx="13335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Table </a:t>
            </a:r>
            <a:r>
              <a:rPr lang="de-DE" dirty="0" err="1" smtClean="0"/>
              <a:t>name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639050" y="5384800"/>
            <a:ext cx="13335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fields and tables are named like the property or types</a:t>
            </a:r>
          </a:p>
          <a:p>
            <a:pPr lvl="1"/>
            <a:r>
              <a:rPr lang="en-US" dirty="0" smtClean="0"/>
              <a:t>You can override this</a:t>
            </a:r>
          </a:p>
          <a:p>
            <a:r>
              <a:rPr lang="en-US" dirty="0" smtClean="0"/>
              <a:t>You can define your own conventions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Queries</a:t>
            </a:r>
            <a:r>
              <a:rPr lang="de-DE" dirty="0" smtClean="0"/>
              <a:t> –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combinators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2800" dirty="0" err="1" smtClean="0"/>
              <a:t>let</a:t>
            </a:r>
            <a:r>
              <a:rPr lang="de-DE" sz="2800" dirty="0" smtClean="0"/>
              <a:t> </a:t>
            </a:r>
            <a:r>
              <a:rPr lang="de-DE" sz="2800" dirty="0" err="1" smtClean="0"/>
              <a:t>invoicesQuery</a:t>
            </a:r>
            <a:r>
              <a:rPr lang="de-DE" sz="2800" dirty="0" smtClean="0"/>
              <a:t> (</a:t>
            </a:r>
            <a:r>
              <a:rPr lang="de-DE" sz="2800" dirty="0" err="1" smtClean="0"/>
              <a:t>session:ISession</a:t>
            </a:r>
            <a:r>
              <a:rPr lang="de-DE" sz="2800" dirty="0" smtClean="0"/>
              <a:t>) = </a:t>
            </a:r>
          </a:p>
          <a:p>
            <a:pPr>
              <a:buNone/>
            </a:pPr>
            <a:r>
              <a:rPr lang="de-DE" sz="2800" dirty="0" smtClean="0"/>
              <a:t>    </a:t>
            </a:r>
            <a:r>
              <a:rPr lang="de-DE" sz="2800" dirty="0" err="1" smtClean="0"/>
              <a:t>Query.create</a:t>
            </a:r>
            <a:r>
              <a:rPr lang="de-DE" sz="2800" dirty="0" smtClean="0"/>
              <a:t>&lt;</a:t>
            </a:r>
            <a:r>
              <a:rPr lang="de-DE" sz="2800" dirty="0" err="1" smtClean="0"/>
              <a:t>Invoice</a:t>
            </a:r>
            <a:r>
              <a:rPr lang="de-DE" sz="2800" dirty="0" smtClean="0"/>
              <a:t>&gt; </a:t>
            </a:r>
            <a:r>
              <a:rPr lang="de-DE" sz="2800" dirty="0" err="1" smtClean="0"/>
              <a:t>session</a:t>
            </a:r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        |&gt; </a:t>
            </a:r>
            <a:r>
              <a:rPr lang="de-DE" sz="2800" dirty="0" err="1" smtClean="0"/>
              <a:t>Query.filter</a:t>
            </a:r>
            <a:r>
              <a:rPr lang="de-DE" sz="2800" dirty="0" smtClean="0"/>
              <a:t> &lt;@</a:t>
            </a:r>
            <a:r>
              <a:rPr lang="de-DE" sz="2800" dirty="0" err="1" smtClean="0"/>
              <a:t>fun</a:t>
            </a:r>
            <a:r>
              <a:rPr lang="de-DE" sz="2800" dirty="0" smtClean="0"/>
              <a:t> x -&gt; </a:t>
            </a:r>
            <a:r>
              <a:rPr lang="de-DE" sz="2800" dirty="0" err="1" smtClean="0"/>
              <a:t>x.Number</a:t>
            </a:r>
            <a:r>
              <a:rPr lang="de-DE" sz="2800" dirty="0" smtClean="0"/>
              <a:t> = "1" @&gt;</a:t>
            </a:r>
          </a:p>
          <a:p>
            <a:pPr>
              <a:buNone/>
            </a:pPr>
            <a:r>
              <a:rPr lang="de-DE" sz="2800" dirty="0" smtClean="0"/>
              <a:t>        |&gt; Query.map &lt;@</a:t>
            </a:r>
            <a:r>
              <a:rPr lang="de-DE" sz="2800" dirty="0" err="1" smtClean="0"/>
              <a:t>fun</a:t>
            </a:r>
            <a:r>
              <a:rPr lang="de-DE" sz="2800" dirty="0" smtClean="0"/>
              <a:t> x -&gt; (</a:t>
            </a:r>
            <a:r>
              <a:rPr lang="de-DE" sz="2800" dirty="0" err="1" smtClean="0"/>
              <a:t>x.Number,x.Date</a:t>
            </a:r>
            <a:r>
              <a:rPr lang="de-DE" sz="2800" dirty="0" smtClean="0"/>
              <a:t>) @&gt;</a:t>
            </a:r>
          </a:p>
          <a:p>
            <a:pPr>
              <a:buNone/>
            </a:pPr>
            <a:r>
              <a:rPr lang="de-DE" sz="2800" dirty="0" smtClean="0"/>
              <a:t>        |&gt; </a:t>
            </a:r>
            <a:r>
              <a:rPr lang="de-DE" sz="2800" dirty="0" err="1" smtClean="0"/>
              <a:t>Query.toList</a:t>
            </a:r>
            <a:r>
              <a:rPr lang="de-DE" sz="2800" dirty="0" smtClean="0"/>
              <a:t> </a:t>
            </a:r>
          </a:p>
          <a:p>
            <a:pPr>
              <a:buNone/>
            </a:pPr>
            <a:endParaRPr lang="de-DE" sz="2800" dirty="0" smtClean="0"/>
          </a:p>
          <a:p>
            <a:r>
              <a:rPr lang="de-DE" sz="2800" dirty="0" smtClean="0">
                <a:sym typeface="Wingdings" pitchFamily="2" charset="2"/>
              </a:rPr>
              <a:t> Generates </a:t>
            </a:r>
            <a:r>
              <a:rPr lang="de-DE" sz="2800" dirty="0" err="1" smtClean="0">
                <a:sym typeface="Wingdings" pitchFamily="2" charset="2"/>
              </a:rPr>
              <a:t>NHibernate.Linq</a:t>
            </a:r>
            <a:r>
              <a:rPr lang="de-DE" sz="2800" dirty="0" smtClean="0">
                <a:sym typeface="Wingdings" pitchFamily="2" charset="2"/>
              </a:rPr>
              <a:t> </a:t>
            </a:r>
            <a:r>
              <a:rPr lang="de-DE" sz="2800" dirty="0" err="1" smtClean="0">
                <a:sym typeface="Wingdings" pitchFamily="2" charset="2"/>
              </a:rPr>
              <a:t>query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FAKE – F# Make</a:t>
            </a:r>
          </a:p>
          <a:p>
            <a:r>
              <a:rPr lang="en-US" sz="4800" dirty="0" err="1" smtClean="0"/>
              <a:t>NaturalSpec</a:t>
            </a:r>
            <a:endParaRPr lang="en-US" sz="4800" dirty="0" smtClean="0"/>
          </a:p>
          <a:p>
            <a:r>
              <a:rPr lang="en-US" sz="4800" dirty="0" err="1" smtClean="0"/>
              <a:t>FunctionalNHibernate</a:t>
            </a:r>
            <a:endParaRPr 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Queries</a:t>
            </a:r>
            <a:r>
              <a:rPr lang="de-DE" dirty="0" smtClean="0"/>
              <a:t> –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monads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2800" dirty="0" err="1" smtClean="0"/>
              <a:t>let</a:t>
            </a:r>
            <a:r>
              <a:rPr lang="de-DE" sz="2800" dirty="0" smtClean="0"/>
              <a:t> </a:t>
            </a:r>
            <a:r>
              <a:rPr lang="de-DE" sz="2800" dirty="0" err="1" smtClean="0"/>
              <a:t>customer,balance</a:t>
            </a:r>
            <a:r>
              <a:rPr lang="de-DE" sz="2800" dirty="0" smtClean="0"/>
              <a:t> = </a:t>
            </a:r>
          </a:p>
          <a:p>
            <a:pPr>
              <a:buNone/>
            </a:pPr>
            <a:r>
              <a:rPr lang="de-DE" sz="2800" dirty="0" smtClean="0"/>
              <a:t>  </a:t>
            </a:r>
            <a:r>
              <a:rPr lang="de-DE" sz="2800" dirty="0" err="1" smtClean="0"/>
              <a:t>query</a:t>
            </a:r>
            <a:r>
              <a:rPr lang="de-DE" sz="2800" dirty="0" smtClean="0"/>
              <a:t> { </a:t>
            </a:r>
          </a:p>
          <a:p>
            <a:pPr>
              <a:buNone/>
            </a:pPr>
            <a:r>
              <a:rPr lang="de-DE" sz="2800" dirty="0" smtClean="0"/>
              <a:t>    </a:t>
            </a:r>
            <a:r>
              <a:rPr lang="de-DE" sz="2800" dirty="0" err="1" smtClean="0"/>
              <a:t>let</a:t>
            </a:r>
            <a:r>
              <a:rPr lang="de-DE" sz="2800" dirty="0" smtClean="0"/>
              <a:t>! </a:t>
            </a:r>
            <a:r>
              <a:rPr lang="de-DE" sz="2800" dirty="0" err="1" smtClean="0"/>
              <a:t>customer</a:t>
            </a:r>
            <a:r>
              <a:rPr lang="de-DE" sz="2800" dirty="0" smtClean="0"/>
              <a:t> = Query.get&lt;Customer&gt; "100000"</a:t>
            </a:r>
          </a:p>
          <a:p>
            <a:pPr>
              <a:buNone/>
            </a:pPr>
            <a:r>
              <a:rPr lang="de-DE" sz="2800" dirty="0" smtClean="0"/>
              <a:t>    </a:t>
            </a:r>
            <a:r>
              <a:rPr lang="de-DE" sz="2800" dirty="0" err="1" smtClean="0"/>
              <a:t>let</a:t>
            </a:r>
            <a:r>
              <a:rPr lang="de-DE" sz="2800" dirty="0" smtClean="0"/>
              <a:t>! </a:t>
            </a:r>
            <a:r>
              <a:rPr lang="de-DE" sz="2800" dirty="0" err="1" smtClean="0"/>
              <a:t>balance</a:t>
            </a:r>
            <a:r>
              <a:rPr lang="de-DE" sz="2800" dirty="0" smtClean="0"/>
              <a:t> = </a:t>
            </a:r>
            <a:r>
              <a:rPr lang="de-DE" sz="2800" dirty="0" err="1" smtClean="0"/>
              <a:t>customer.GetBalance</a:t>
            </a:r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    </a:t>
            </a:r>
            <a:r>
              <a:rPr lang="de-DE" sz="2800" dirty="0" err="1" smtClean="0"/>
              <a:t>return</a:t>
            </a:r>
            <a:r>
              <a:rPr lang="de-DE" sz="2800" dirty="0" smtClean="0"/>
              <a:t> </a:t>
            </a:r>
            <a:r>
              <a:rPr lang="de-DE" sz="2800" dirty="0" err="1" smtClean="0"/>
              <a:t>customer,balance</a:t>
            </a:r>
            <a:r>
              <a:rPr lang="de-DE" sz="2800" dirty="0" smtClean="0"/>
              <a:t> } </a:t>
            </a:r>
          </a:p>
          <a:p>
            <a:pPr>
              <a:buNone/>
            </a:pPr>
            <a:r>
              <a:rPr lang="de-DE" sz="2800" dirty="0" smtClean="0"/>
              <a:t>          |&gt; </a:t>
            </a:r>
            <a:r>
              <a:rPr lang="de-DE" sz="2800" dirty="0" err="1" smtClean="0"/>
              <a:t>runQuery</a:t>
            </a:r>
            <a:r>
              <a:rPr lang="de-DE" sz="2800" dirty="0" smtClean="0"/>
              <a:t> </a:t>
            </a:r>
            <a:endParaRPr lang="de-DE" sz="2800" dirty="0"/>
          </a:p>
        </p:txBody>
      </p:sp>
      <p:sp>
        <p:nvSpPr>
          <p:cNvPr id="4" name="Textfeld 3"/>
          <p:cNvSpPr txBox="1"/>
          <p:nvPr/>
        </p:nvSpPr>
        <p:spPr>
          <a:xfrm>
            <a:off x="3416300" y="4051300"/>
            <a:ext cx="306705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/>
              <a:t>Encapsulates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Queries</a:t>
            </a:r>
            <a:r>
              <a:rPr lang="de-DE" dirty="0" smtClean="0"/>
              <a:t> –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monads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2700" dirty="0" err="1" smtClean="0"/>
              <a:t>query</a:t>
            </a:r>
            <a:r>
              <a:rPr lang="de-DE" sz="2700" dirty="0" smtClean="0"/>
              <a:t> { </a:t>
            </a:r>
          </a:p>
          <a:p>
            <a:pPr>
              <a:buNone/>
            </a:pPr>
            <a:r>
              <a:rPr lang="de-DE" sz="2700" dirty="0" smtClean="0"/>
              <a:t>    </a:t>
            </a:r>
            <a:r>
              <a:rPr lang="de-DE" sz="2700" dirty="0" err="1" smtClean="0"/>
              <a:t>let</a:t>
            </a:r>
            <a:r>
              <a:rPr lang="de-DE" sz="2700" dirty="0" smtClean="0"/>
              <a:t>! </a:t>
            </a:r>
            <a:r>
              <a:rPr lang="de-DE" sz="2700" dirty="0" err="1" smtClean="0"/>
              <a:t>postingGroups</a:t>
            </a:r>
            <a:r>
              <a:rPr lang="de-DE" sz="2700" dirty="0" smtClean="0"/>
              <a:t> = </a:t>
            </a:r>
            <a:r>
              <a:rPr lang="de-DE" sz="2700" dirty="0" err="1" smtClean="0"/>
              <a:t>Query.getAll</a:t>
            </a:r>
            <a:r>
              <a:rPr lang="de-DE" sz="2700" dirty="0" smtClean="0"/>
              <a:t>&lt;</a:t>
            </a:r>
            <a:r>
              <a:rPr lang="de-DE" sz="2700" dirty="0" err="1" smtClean="0"/>
              <a:t>PostingGroup</a:t>
            </a:r>
            <a:r>
              <a:rPr lang="de-DE" sz="2700" dirty="0" smtClean="0"/>
              <a:t>&gt;</a:t>
            </a:r>
          </a:p>
          <a:p>
            <a:pPr>
              <a:buNone/>
            </a:pPr>
            <a:r>
              <a:rPr lang="de-DE" sz="2700" dirty="0" smtClean="0"/>
              <a:t>    </a:t>
            </a:r>
            <a:r>
              <a:rPr lang="de-DE" sz="2700" dirty="0" err="1" smtClean="0"/>
              <a:t>for</a:t>
            </a:r>
            <a:r>
              <a:rPr lang="de-DE" sz="2700" dirty="0" smtClean="0"/>
              <a:t> </a:t>
            </a:r>
            <a:r>
              <a:rPr lang="de-DE" sz="2700" dirty="0" err="1" smtClean="0"/>
              <a:t>pg</a:t>
            </a:r>
            <a:r>
              <a:rPr lang="de-DE" sz="2700" dirty="0" smtClean="0"/>
              <a:t> in </a:t>
            </a:r>
            <a:r>
              <a:rPr lang="de-DE" sz="2700" dirty="0" err="1" smtClean="0"/>
              <a:t>postingGroups</a:t>
            </a:r>
            <a:r>
              <a:rPr lang="de-DE" sz="2700" dirty="0" smtClean="0"/>
              <a:t> do</a:t>
            </a:r>
          </a:p>
          <a:p>
            <a:pPr>
              <a:buNone/>
            </a:pPr>
            <a:r>
              <a:rPr lang="de-DE" sz="2700" dirty="0" smtClean="0"/>
              <a:t>        </a:t>
            </a:r>
            <a:r>
              <a:rPr lang="de-DE" sz="2700" dirty="0" err="1" smtClean="0"/>
              <a:t>let</a:t>
            </a:r>
            <a:r>
              <a:rPr lang="de-DE" sz="2700" dirty="0" smtClean="0"/>
              <a:t>! </a:t>
            </a:r>
            <a:r>
              <a:rPr lang="de-DE" sz="2700" dirty="0" err="1" smtClean="0"/>
              <a:t>balance</a:t>
            </a:r>
            <a:r>
              <a:rPr lang="de-DE" sz="2700" dirty="0" smtClean="0"/>
              <a:t> = </a:t>
            </a:r>
            <a:r>
              <a:rPr lang="de-DE" sz="2700" dirty="0" err="1" smtClean="0"/>
              <a:t>pg.GetBalance</a:t>
            </a:r>
            <a:endParaRPr lang="de-DE" sz="2700" dirty="0" smtClean="0"/>
          </a:p>
          <a:p>
            <a:pPr>
              <a:buNone/>
            </a:pPr>
            <a:r>
              <a:rPr lang="de-DE" sz="2700" dirty="0" smtClean="0"/>
              <a:t>        </a:t>
            </a:r>
            <a:r>
              <a:rPr lang="de-DE" sz="2700" dirty="0" err="1" smtClean="0"/>
              <a:t>printfn</a:t>
            </a:r>
            <a:r>
              <a:rPr lang="de-DE" sz="2700" dirty="0" smtClean="0"/>
              <a:t> "PG: %s -&gt; Balance %0.2f" </a:t>
            </a:r>
            <a:r>
              <a:rPr lang="de-DE" sz="2700" dirty="0" err="1" smtClean="0"/>
              <a:t>pg.Code</a:t>
            </a:r>
            <a:r>
              <a:rPr lang="de-DE" sz="2700" dirty="0" smtClean="0"/>
              <a:t> </a:t>
            </a:r>
            <a:r>
              <a:rPr lang="de-DE" sz="2700" dirty="0" err="1" smtClean="0"/>
              <a:t>balance</a:t>
            </a:r>
            <a:r>
              <a:rPr lang="de-DE" sz="2700" dirty="0" smtClean="0"/>
              <a:t> }</a:t>
            </a:r>
          </a:p>
          <a:p>
            <a:pPr>
              <a:buNone/>
            </a:pPr>
            <a:r>
              <a:rPr lang="de-DE" sz="2700" dirty="0" smtClean="0"/>
              <a:t>              |&gt; </a:t>
            </a:r>
            <a:r>
              <a:rPr lang="de-DE" sz="2700" dirty="0" err="1" smtClean="0"/>
              <a:t>runQuery</a:t>
            </a:r>
            <a:r>
              <a:rPr lang="de-DE" sz="2700" dirty="0" smtClean="0"/>
              <a:t> </a:t>
            </a:r>
            <a:endParaRPr lang="de-DE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Updating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query</a:t>
            </a:r>
            <a:r>
              <a:rPr lang="de-DE" dirty="0" smtClean="0"/>
              <a:t> {</a:t>
            </a:r>
          </a:p>
          <a:p>
            <a:pPr>
              <a:buNone/>
            </a:pPr>
            <a:r>
              <a:rPr lang="de-DE" dirty="0" smtClean="0"/>
              <a:t>    do! </a:t>
            </a:r>
            <a:r>
              <a:rPr lang="de-DE" dirty="0" err="1" smtClean="0"/>
              <a:t>saveOrUpdate</a:t>
            </a:r>
            <a:r>
              <a:rPr lang="de-DE" dirty="0" smtClean="0"/>
              <a:t> invoice1</a:t>
            </a:r>
          </a:p>
          <a:p>
            <a:pPr>
              <a:buNone/>
            </a:pPr>
            <a:r>
              <a:rPr lang="de-DE" dirty="0" smtClean="0"/>
              <a:t>    do! </a:t>
            </a:r>
            <a:r>
              <a:rPr lang="de-DE" dirty="0" err="1" smtClean="0"/>
              <a:t>saveOrUpdate</a:t>
            </a:r>
            <a:r>
              <a:rPr lang="de-DE" dirty="0" smtClean="0"/>
              <a:t> invoice2 } </a:t>
            </a:r>
          </a:p>
          <a:p>
            <a:pPr>
              <a:buNone/>
            </a:pPr>
            <a:r>
              <a:rPr lang="de-DE" dirty="0" smtClean="0"/>
              <a:t>           |&gt; </a:t>
            </a:r>
            <a:r>
              <a:rPr lang="de-DE" dirty="0" err="1" smtClean="0"/>
              <a:t>commit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549650" y="3384550"/>
            <a:ext cx="306705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/>
              <a:t>Encapsulates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transaction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FunctionalNHibernate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FAKE – F# </a:t>
            </a:r>
            <a:r>
              <a:rPr lang="de-DE" dirty="0" err="1" smtClean="0"/>
              <a:t>Make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Build automation tool in F#</a:t>
            </a:r>
          </a:p>
          <a:p>
            <a:pPr lvl="1"/>
            <a:r>
              <a:rPr lang="en-US" dirty="0" smtClean="0"/>
              <a:t>“Get rid of the XML pain</a:t>
            </a:r>
            <a:r>
              <a:rPr 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Uses vanilla .</a:t>
            </a:r>
            <a:r>
              <a:rPr lang="en-US" dirty="0" err="1" smtClean="0"/>
              <a:t>fsx</a:t>
            </a:r>
            <a:r>
              <a:rPr lang="en-US" dirty="0" smtClean="0"/>
              <a:t> scripts and FSI</a:t>
            </a:r>
          </a:p>
          <a:p>
            <a:pPr lvl="1"/>
            <a:r>
              <a:rPr lang="en-US" dirty="0" smtClean="0"/>
              <a:t>Full power of .NET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err="1" smtClean="0"/>
              <a:t>Intellisense</a:t>
            </a:r>
            <a:r>
              <a:rPr lang="en-US" dirty="0" smtClean="0"/>
              <a:t> </a:t>
            </a:r>
            <a:r>
              <a:rPr lang="en-US" dirty="0" smtClean="0"/>
              <a:t>support</a:t>
            </a:r>
          </a:p>
          <a:p>
            <a:pPr lvl="1"/>
            <a:r>
              <a:rPr lang="en-US" dirty="0" smtClean="0"/>
              <a:t>Visual Studio Debugger </a:t>
            </a:r>
            <a:endParaRPr lang="en-US" dirty="0" smtClean="0"/>
          </a:p>
          <a:p>
            <a:pPr lvl="1"/>
            <a:r>
              <a:rPr lang="en-US" dirty="0" smtClean="0"/>
              <a:t>Works with </a:t>
            </a:r>
            <a:r>
              <a:rPr lang="en-US" dirty="0" err="1" smtClean="0"/>
              <a:t>TeamCity</a:t>
            </a:r>
            <a:r>
              <a:rPr lang="en-US" dirty="0" smtClean="0"/>
              <a:t> and CruiseControl.NET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http://bitbucket.org/forki/fake/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build tasks (usually called „targets“)</a:t>
            </a:r>
          </a:p>
          <a:p>
            <a:pPr lvl="1"/>
            <a:r>
              <a:rPr lang="en-US" dirty="0" smtClean="0"/>
              <a:t>Clean, Compile, </a:t>
            </a:r>
            <a:r>
              <a:rPr lang="en-US" dirty="0" err="1" smtClean="0"/>
              <a:t>UnitTest</a:t>
            </a:r>
            <a:r>
              <a:rPr lang="en-US" dirty="0" smtClean="0"/>
              <a:t>, </a:t>
            </a:r>
            <a:r>
              <a:rPr lang="en-US" dirty="0" err="1" smtClean="0"/>
              <a:t>FxCop</a:t>
            </a:r>
            <a:r>
              <a:rPr lang="en-US" dirty="0" smtClean="0"/>
              <a:t>, Deploy, …</a:t>
            </a:r>
          </a:p>
          <a:p>
            <a:r>
              <a:rPr lang="en-US" dirty="0" smtClean="0"/>
              <a:t>Define dependencies between targets</a:t>
            </a:r>
          </a:p>
          <a:p>
            <a:pPr lvl="1"/>
            <a:r>
              <a:rPr lang="en-US" dirty="0" smtClean="0"/>
              <a:t>„We can‘t run tests if we didn‘t compile the app“</a:t>
            </a:r>
          </a:p>
          <a:p>
            <a:r>
              <a:rPr lang="en-US" dirty="0" smtClean="0"/>
              <a:t>Build runtime resolves the dependency graph and executes the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Targets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// cleans the build and deploy folder</a:t>
            </a:r>
          </a:p>
          <a:p>
            <a:pPr>
              <a:buNone/>
            </a:pPr>
            <a:r>
              <a:rPr lang="en-US" sz="4000" dirty="0" smtClean="0"/>
              <a:t>Target “Clean” (fun _ -&gt; 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000" dirty="0" err="1" smtClean="0"/>
              <a:t>CleanDir</a:t>
            </a:r>
            <a:r>
              <a:rPr lang="en-US" sz="4000" dirty="0" smtClean="0"/>
              <a:t> "./build/"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000" dirty="0" err="1" smtClean="0"/>
              <a:t>CleanDir</a:t>
            </a:r>
            <a:r>
              <a:rPr lang="en-US" sz="4000" dirty="0" smtClean="0"/>
              <a:t> "./deploy/“</a:t>
            </a:r>
          </a:p>
          <a:p>
            <a:pPr>
              <a:buNone/>
            </a:pPr>
            <a:r>
              <a:rPr lang="en-US" sz="40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Dependencies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" Test" &lt;== ["Clean";"</a:t>
            </a:r>
            <a:r>
              <a:rPr lang="en-US" dirty="0" err="1"/>
              <a:t>BuildApp</a:t>
            </a:r>
            <a:r>
              <a:rPr lang="en-US" dirty="0"/>
              <a:t>"</a:t>
            </a:r>
            <a:r>
              <a:rPr lang="en-US" dirty="0" smtClean="0"/>
              <a:t>; </a:t>
            </a:r>
            <a:r>
              <a:rPr lang="en-US" dirty="0"/>
              <a:t>"</a:t>
            </a:r>
            <a:r>
              <a:rPr lang="en-US" dirty="0" err="1" smtClean="0"/>
              <a:t>BuildTest</a:t>
            </a:r>
            <a:r>
              <a:rPr lang="en-US" dirty="0" smtClean="0"/>
              <a:t>"]</a:t>
            </a:r>
            <a:r>
              <a:rPr lang="en-US" sz="3600" dirty="0" smtClean="0"/>
              <a:t> </a:t>
            </a:r>
          </a:p>
          <a:p>
            <a:pPr>
              <a:buNone/>
            </a:pPr>
            <a:endParaRPr lang="en-US" sz="4800" dirty="0" smtClean="0"/>
          </a:p>
          <a:p>
            <a:r>
              <a:rPr lang="en-US" sz="4400" dirty="0" smtClean="0"/>
              <a:t>We have to run </a:t>
            </a:r>
            <a:r>
              <a:rPr lang="en-US" sz="4400" dirty="0" err="1" smtClean="0"/>
              <a:t>Clean,BuildApp</a:t>
            </a:r>
            <a:r>
              <a:rPr lang="en-US" sz="4400" dirty="0" smtClean="0"/>
              <a:t> and </a:t>
            </a:r>
            <a:r>
              <a:rPr lang="en-US" sz="4400" dirty="0" err="1" smtClean="0"/>
              <a:t>BuildTest</a:t>
            </a:r>
            <a:r>
              <a:rPr lang="en-US" sz="4400" dirty="0" smtClean="0"/>
              <a:t> before Test</a:t>
            </a:r>
          </a:p>
          <a:p>
            <a:r>
              <a:rPr lang="en-US" sz="4400" dirty="0" smtClean="0"/>
              <a:t>Every target will be run at most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FooBar</a:t>
            </a:r>
            <a:r>
              <a:rPr lang="en-US" dirty="0" smtClean="0"/>
              <a:t> sample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17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Targets –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Lookup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// cleans the build and deploy folder </a:t>
            </a:r>
          </a:p>
          <a:p>
            <a:pPr>
              <a:buNone/>
            </a:pPr>
            <a:r>
              <a:rPr lang="en-US" sz="4000" dirty="0" smtClean="0"/>
              <a:t>Target? Clean &lt;- </a:t>
            </a:r>
          </a:p>
          <a:p>
            <a:pPr>
              <a:buNone/>
            </a:pPr>
            <a:r>
              <a:rPr lang="en-US" sz="4000" dirty="0" smtClean="0"/>
              <a:t>    fun _ -&gt; 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000" dirty="0" err="1" smtClean="0"/>
              <a:t>CleanDir</a:t>
            </a:r>
            <a:r>
              <a:rPr lang="en-US" sz="4000" dirty="0" smtClean="0"/>
              <a:t> "./build/"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000" dirty="0" err="1" smtClean="0"/>
              <a:t>CleanDir</a:t>
            </a:r>
            <a:r>
              <a:rPr lang="en-US" sz="4000" dirty="0" smtClean="0"/>
              <a:t> "./deploy/“</a:t>
            </a:r>
          </a:p>
          <a:p>
            <a:pPr>
              <a:buNone/>
            </a:pPr>
            <a:endParaRPr lang="en-US" sz="4000" dirty="0" smtClean="0"/>
          </a:p>
          <a:p>
            <a:r>
              <a:rPr lang="en-US" sz="4000" dirty="0" smtClean="0"/>
              <a:t>Idea by </a:t>
            </a:r>
            <a:r>
              <a:rPr lang="de-DE" sz="4000" dirty="0" smtClean="0"/>
              <a:t>Jake </a:t>
            </a:r>
            <a:r>
              <a:rPr lang="de-DE" sz="4000" dirty="0" err="1" smtClean="0"/>
              <a:t>Swenson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Dependencies</a:t>
            </a:r>
            <a:r>
              <a:rPr lang="de-DE" dirty="0" smtClean="0"/>
              <a:t> – Dynamic Lookup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For? Test &lt;-</a:t>
            </a:r>
          </a:p>
          <a:p>
            <a:pPr>
              <a:buNone/>
            </a:pPr>
            <a:r>
              <a:rPr lang="en-US" sz="4800" dirty="0" smtClean="0"/>
              <a:t>    Dependency? Clean</a:t>
            </a:r>
          </a:p>
          <a:p>
            <a:pPr>
              <a:buNone/>
            </a:pPr>
            <a:r>
              <a:rPr lang="en-US" sz="4800" dirty="0" smtClean="0"/>
              <a:t>            |&gt; And? </a:t>
            </a:r>
            <a:r>
              <a:rPr lang="en-US" sz="4800" dirty="0" err="1" smtClean="0"/>
              <a:t>BuildApp</a:t>
            </a:r>
            <a:endParaRPr lang="en-US" sz="4800" dirty="0" smtClean="0"/>
          </a:p>
          <a:p>
            <a:pPr>
              <a:buNone/>
            </a:pPr>
            <a:r>
              <a:rPr lang="en-US" sz="4800" dirty="0" smtClean="0"/>
              <a:t>            </a:t>
            </a:r>
            <a:r>
              <a:rPr lang="en-US" sz="4800" dirty="0"/>
              <a:t>|&gt; And? </a:t>
            </a:r>
            <a:r>
              <a:rPr lang="en-US" sz="4800" dirty="0" err="1" smtClean="0"/>
              <a:t>BuildTest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971</Words>
  <Application>Microsoft Office PowerPoint</Application>
  <PresentationFormat>Bildschirmpräsentation (4:3)</PresentationFormat>
  <Paragraphs>212</Paragraphs>
  <Slides>23</Slides>
  <Notes>23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4" baseType="lpstr">
      <vt:lpstr>Module</vt:lpstr>
      <vt:lpstr>λ </vt:lpstr>
      <vt:lpstr>Agenda</vt:lpstr>
      <vt:lpstr>FAKE – F# Make</vt:lpstr>
      <vt:lpstr>Build scripts</vt:lpstr>
      <vt:lpstr>Targets</vt:lpstr>
      <vt:lpstr>Dependencies</vt:lpstr>
      <vt:lpstr>Demo</vt:lpstr>
      <vt:lpstr>Targets – Using dynamic Lookup</vt:lpstr>
      <vt:lpstr>Dependencies – Dynamic Lookup</vt:lpstr>
      <vt:lpstr>Demo</vt:lpstr>
      <vt:lpstr>Setting params with Lambdas</vt:lpstr>
      <vt:lpstr>Demo</vt:lpstr>
      <vt:lpstr>NaturalSpec</vt:lpstr>
      <vt:lpstr>Scenario</vt:lpstr>
      <vt:lpstr>Demo</vt:lpstr>
      <vt:lpstr>FunctionalNHibernate</vt:lpstr>
      <vt:lpstr>Model and Mapping</vt:lpstr>
      <vt:lpstr>Convention over Configuration</vt:lpstr>
      <vt:lpstr>Queries – Using combinators</vt:lpstr>
      <vt:lpstr>Queries – Using monads</vt:lpstr>
      <vt:lpstr>Queries – Using monads</vt:lpstr>
      <vt:lpstr>Updating data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2010-06-07T21:46:30Z</dcterms:modified>
</cp:coreProperties>
</file>