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26"/>
  </p:notes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4" r:id="rId9"/>
    <p:sldId id="265" r:id="rId10"/>
    <p:sldId id="268" r:id="rId11"/>
    <p:sldId id="266" r:id="rId12"/>
    <p:sldId id="267" r:id="rId13"/>
    <p:sldId id="269" r:id="rId14"/>
    <p:sldId id="271" r:id="rId15"/>
    <p:sldId id="270" r:id="rId16"/>
    <p:sldId id="277" r:id="rId17"/>
    <p:sldId id="278" r:id="rId18"/>
    <p:sldId id="272" r:id="rId19"/>
    <p:sldId id="280" r:id="rId20"/>
    <p:sldId id="279" r:id="rId21"/>
    <p:sldId id="273" r:id="rId22"/>
    <p:sldId id="274" r:id="rId23"/>
    <p:sldId id="275" r:id="rId24"/>
    <p:sldId id="27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82"/>
  </p:normalViewPr>
  <p:slideViewPr>
    <p:cSldViewPr snapToGrid="0" snapToObjects="1">
      <p:cViewPr varScale="1">
        <p:scale>
          <a:sx n="111" d="100"/>
          <a:sy n="111" d="100"/>
        </p:scale>
        <p:origin x="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6FF86-534B-3E44-808F-1BCE8881CB46}" type="datetimeFigureOut">
              <a:rPr lang="en-US" smtClean="0"/>
              <a:t>9/23/17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3E2AF7-3B87-014F-8E1C-8F8008E6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4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9/23/17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9/23/17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9/23/17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9/23/17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9/23/17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9/23/17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9/23/17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9/23/17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9/23/17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9/23/17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9/23/17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9/23/17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22260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/>
              <a:t>Pursuing Quality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759277"/>
            <a:ext cx="8045373" cy="742279"/>
          </a:xfrm>
        </p:spPr>
        <p:txBody>
          <a:bodyPr>
            <a:noAutofit/>
          </a:bodyPr>
          <a:lstStyle/>
          <a:p>
            <a:r>
              <a:rPr lang="en-US" sz="1600" cap="none" dirty="0" smtClean="0"/>
              <a:t>Chris Holt</a:t>
            </a:r>
          </a:p>
          <a:p>
            <a:r>
              <a:rPr lang="en-US" sz="1600" cap="none" dirty="0" smtClean="0"/>
              <a:t>@</a:t>
            </a:r>
            <a:r>
              <a:rPr lang="en-US" sz="1600" cap="none" dirty="0" err="1" smtClean="0"/>
              <a:t>lefthandedgoat</a:t>
            </a:r>
            <a:endParaRPr lang="en-US" sz="1600" cap="none" dirty="0" smtClean="0"/>
          </a:p>
          <a:p>
            <a:r>
              <a:rPr lang="en-US" sz="1600" cap="none" dirty="0" err="1" smtClean="0"/>
              <a:t>github.com</a:t>
            </a:r>
            <a:r>
              <a:rPr lang="en-US" sz="1600" cap="none" dirty="0" smtClean="0"/>
              <a:t>/</a:t>
            </a:r>
            <a:r>
              <a:rPr lang="en-US" sz="1600" cap="none" dirty="0" err="1" smtClean="0"/>
              <a:t>lefthandedgoat</a:t>
            </a:r>
            <a:r>
              <a:rPr lang="en-US" sz="1600" cap="none" dirty="0" smtClean="0"/>
              <a:t>/</a:t>
            </a:r>
            <a:r>
              <a:rPr lang="en-US" sz="1600" cap="none" dirty="0" err="1" smtClean="0"/>
              <a:t>openfsharpdemo</a:t>
            </a:r>
            <a:endParaRPr lang="en-US" sz="1600" cap="none" dirty="0" smtClean="0"/>
          </a:p>
        </p:txBody>
      </p:sp>
    </p:spTree>
    <p:extLst>
      <p:ext uri="{BB962C8B-B14F-4D97-AF65-F5344CB8AC3E}">
        <p14:creationId xmlns:p14="http://schemas.microsoft.com/office/powerpoint/2010/main" val="18555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Pretty pyramid</a:t>
            </a:r>
            <a:endParaRPr lang="en-US" cap="non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572" y="1324934"/>
            <a:ext cx="6702534" cy="4948705"/>
          </a:xfrm>
        </p:spPr>
      </p:pic>
      <p:sp>
        <p:nvSpPr>
          <p:cNvPr id="3" name="Rectangle 2"/>
          <p:cNvSpPr/>
          <p:nvPr/>
        </p:nvSpPr>
        <p:spPr>
          <a:xfrm>
            <a:off x="1251678" y="6381470"/>
            <a:ext cx="80675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fabiopereira.me</a:t>
            </a:r>
            <a:r>
              <a:rPr lang="en-US" dirty="0"/>
              <a:t>/blog/2012/03/05/testing-pyramid-a-case-study/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9676" y="2183459"/>
            <a:ext cx="210989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~60,000 </a:t>
            </a:r>
            <a:r>
              <a:rPr lang="en-US" sz="2400" dirty="0" err="1" smtClean="0"/>
              <a:t>ms</a:t>
            </a: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~20,000 </a:t>
            </a:r>
            <a:r>
              <a:rPr lang="en-US" sz="2400" dirty="0" err="1" smtClean="0"/>
              <a:t>ms</a:t>
            </a: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~4 </a:t>
            </a:r>
            <a:r>
              <a:rPr lang="en-US" sz="2400" dirty="0" err="1" smtClean="0"/>
              <a:t>ms</a:t>
            </a: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~30 </a:t>
            </a:r>
            <a:r>
              <a:rPr lang="en-US" sz="2400" dirty="0" err="1" smtClean="0"/>
              <a:t>ms</a:t>
            </a: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0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API Testing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0"/>
            <a:ext cx="10178322" cy="394117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Code</a:t>
            </a:r>
          </a:p>
          <a:p>
            <a:r>
              <a:rPr lang="en-US" sz="2800" dirty="0" smtClean="0"/>
              <a:t>Libraries</a:t>
            </a:r>
          </a:p>
          <a:p>
            <a:pPr lvl="1"/>
            <a:r>
              <a:rPr lang="en-US" sz="2600" dirty="0" smtClean="0"/>
              <a:t>reference to your main code for types</a:t>
            </a:r>
          </a:p>
          <a:p>
            <a:pPr lvl="1"/>
            <a:r>
              <a:rPr lang="en-US" sz="2600" dirty="0" err="1" smtClean="0"/>
              <a:t>http.fs</a:t>
            </a:r>
            <a:endParaRPr lang="en-US" sz="2600" dirty="0" smtClean="0"/>
          </a:p>
          <a:p>
            <a:pPr lvl="1"/>
            <a:r>
              <a:rPr lang="en-US" sz="2600" dirty="0" err="1" smtClean="0"/>
              <a:t>json</a:t>
            </a:r>
            <a:r>
              <a:rPr lang="en-US" sz="2600" dirty="0" smtClean="0"/>
              <a:t> </a:t>
            </a:r>
            <a:r>
              <a:rPr lang="en-US" sz="2600" dirty="0" err="1" smtClean="0"/>
              <a:t>serializer</a:t>
            </a:r>
            <a:endParaRPr lang="en-US" sz="2600" dirty="0" smtClean="0"/>
          </a:p>
          <a:p>
            <a:pPr lvl="1"/>
            <a:r>
              <a:rPr lang="en-US" sz="2600" dirty="0" smtClean="0"/>
              <a:t>custom helpers/assertions</a:t>
            </a:r>
          </a:p>
          <a:p>
            <a:pPr lvl="1"/>
            <a:r>
              <a:rPr lang="en-US" sz="2600" dirty="0" smtClean="0"/>
              <a:t>canopy (optional, replace with unit test lib)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3226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UI Automation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Code</a:t>
            </a:r>
          </a:p>
          <a:p>
            <a:r>
              <a:rPr lang="en-US" sz="2800" dirty="0" smtClean="0"/>
              <a:t>Libraries</a:t>
            </a:r>
          </a:p>
          <a:p>
            <a:pPr lvl="1"/>
            <a:r>
              <a:rPr lang="en-US" sz="2600" dirty="0" smtClean="0"/>
              <a:t>canopy/Selenium</a:t>
            </a:r>
          </a:p>
          <a:p>
            <a:pPr lvl="1"/>
            <a:r>
              <a:rPr lang="en-US" sz="2600" dirty="0" smtClean="0"/>
              <a:t>reference to your main code for types</a:t>
            </a:r>
          </a:p>
          <a:p>
            <a:pPr lvl="1"/>
            <a:r>
              <a:rPr lang="en-US" sz="2600" dirty="0" err="1"/>
              <a:t>a</a:t>
            </a:r>
            <a:r>
              <a:rPr lang="en-US" sz="2600" dirty="0" err="1" smtClean="0"/>
              <a:t>pi</a:t>
            </a:r>
            <a:r>
              <a:rPr lang="en-US" sz="2600" dirty="0" smtClean="0"/>
              <a:t> helpers</a:t>
            </a:r>
          </a:p>
          <a:p>
            <a:pPr lvl="1"/>
            <a:r>
              <a:rPr lang="en-US" sz="2600" dirty="0" smtClean="0"/>
              <a:t>custom helpers/assertions</a:t>
            </a: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133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Performance testing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Talk about </a:t>
            </a:r>
            <a:r>
              <a:rPr lang="en-US" sz="2800" dirty="0" smtClean="0"/>
              <a:t>stuff</a:t>
            </a:r>
          </a:p>
          <a:p>
            <a:r>
              <a:rPr lang="en-US" sz="2800" dirty="0" smtClean="0"/>
              <a:t>Demo</a:t>
            </a:r>
          </a:p>
          <a:p>
            <a:r>
              <a:rPr lang="en-US" sz="2800" dirty="0" smtClean="0"/>
              <a:t>Tools</a:t>
            </a:r>
            <a:endParaRPr lang="en-US" sz="2800" dirty="0" smtClean="0"/>
          </a:p>
          <a:p>
            <a:pPr lvl="1"/>
            <a:r>
              <a:rPr lang="en-US" sz="2600" dirty="0" smtClean="0"/>
              <a:t>Profiler (</a:t>
            </a:r>
            <a:r>
              <a:rPr lang="en-US" sz="2600" dirty="0" err="1" smtClean="0"/>
              <a:t>jetbrains</a:t>
            </a:r>
            <a:r>
              <a:rPr lang="en-US" sz="2600" dirty="0" smtClean="0"/>
              <a:t> </a:t>
            </a:r>
            <a:r>
              <a:rPr lang="en-US" sz="2600" dirty="0" err="1" smtClean="0"/>
              <a:t>dotTrace</a:t>
            </a:r>
            <a:r>
              <a:rPr lang="en-US" sz="2600" dirty="0" smtClean="0"/>
              <a:t>)</a:t>
            </a:r>
          </a:p>
          <a:p>
            <a:pPr lvl="1"/>
            <a:r>
              <a:rPr lang="en-US" sz="2600" dirty="0" smtClean="0"/>
              <a:t>Fiddler/Charles (windows/</a:t>
            </a:r>
            <a:r>
              <a:rPr lang="en-US" sz="2600" dirty="0" err="1" smtClean="0"/>
              <a:t>osx</a:t>
            </a:r>
            <a:r>
              <a:rPr lang="en-US" sz="2600" dirty="0" smtClean="0"/>
              <a:t>)</a:t>
            </a:r>
          </a:p>
          <a:p>
            <a:pPr lvl="1"/>
            <a:r>
              <a:rPr lang="en-US" sz="2600" dirty="0" err="1"/>
              <a:t>BenchmarkDotNet</a:t>
            </a:r>
            <a:endParaRPr lang="en-US" sz="26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9783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Unfortunate traces</a:t>
            </a:r>
            <a:endParaRPr lang="en-US" cap="non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60" y="1874517"/>
            <a:ext cx="11546178" cy="1712660"/>
          </a:xfr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60" y="4860435"/>
            <a:ext cx="6732346" cy="78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3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289785"/>
            <a:ext cx="10178322" cy="1492132"/>
          </a:xfrm>
        </p:spPr>
        <p:txBody>
          <a:bodyPr/>
          <a:lstStyle/>
          <a:p>
            <a:r>
              <a:rPr lang="en-US" cap="none" dirty="0" smtClean="0"/>
              <a:t>Glorious graph</a:t>
            </a:r>
            <a:endParaRPr lang="en-US" cap="non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700" y="1047426"/>
            <a:ext cx="7824486" cy="5464100"/>
          </a:xfrm>
        </p:spPr>
      </p:pic>
      <p:sp>
        <p:nvSpPr>
          <p:cNvPr id="3" name="Rectangle 2"/>
          <p:cNvSpPr/>
          <p:nvPr/>
        </p:nvSpPr>
        <p:spPr>
          <a:xfrm>
            <a:off x="1251678" y="6488668"/>
            <a:ext cx="90282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www.jessicayung.com</a:t>
            </a:r>
            <a:r>
              <a:rPr lang="en-US" dirty="0"/>
              <a:t>/big-o-notation-a-common-mistake-and-documentation/</a:t>
            </a:r>
          </a:p>
        </p:txBody>
      </p:sp>
    </p:spTree>
    <p:extLst>
      <p:ext uri="{BB962C8B-B14F-4D97-AF65-F5344CB8AC3E}">
        <p14:creationId xmlns:p14="http://schemas.microsoft.com/office/powerpoint/2010/main" val="94737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Standard diagram</a:t>
            </a:r>
            <a:endParaRPr lang="en-US" cap="non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319513"/>
            <a:ext cx="9974901" cy="5139160"/>
          </a:xfrm>
        </p:spPr>
      </p:pic>
    </p:spTree>
    <p:extLst>
      <p:ext uri="{BB962C8B-B14F-4D97-AF65-F5344CB8AC3E}">
        <p14:creationId xmlns:p14="http://schemas.microsoft.com/office/powerpoint/2010/main" val="212833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Diagram of truth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389" y="1105302"/>
            <a:ext cx="9263283" cy="566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00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Slow code hurts 1 or more of these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53727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Client CPU/Network/Memory</a:t>
            </a:r>
            <a:endParaRPr lang="en-US" sz="2800" dirty="0" smtClean="0"/>
          </a:p>
          <a:p>
            <a:r>
              <a:rPr lang="en-US" sz="2800" dirty="0" smtClean="0"/>
              <a:t>Your WAN</a:t>
            </a:r>
          </a:p>
          <a:p>
            <a:r>
              <a:rPr lang="en-US" sz="2800" dirty="0" smtClean="0"/>
              <a:t>Your LAN</a:t>
            </a:r>
          </a:p>
          <a:p>
            <a:r>
              <a:rPr lang="en-US" sz="2800" dirty="0" smtClean="0"/>
              <a:t>Web server VM’s CPU/Memory</a:t>
            </a:r>
          </a:p>
          <a:p>
            <a:r>
              <a:rPr lang="en-US" sz="2800" dirty="0" smtClean="0"/>
              <a:t>Web server Host’s CPU/Memory (overprovisioned)</a:t>
            </a:r>
            <a:endParaRPr lang="en-US" sz="2800" dirty="0" smtClean="0"/>
          </a:p>
          <a:p>
            <a:r>
              <a:rPr lang="en-US" sz="2800" dirty="0" smtClean="0"/>
              <a:t>Database CPU/Memory</a:t>
            </a:r>
          </a:p>
          <a:p>
            <a:r>
              <a:rPr lang="en-US" sz="2800" dirty="0" smtClean="0"/>
              <a:t>SAN/Disk/Network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412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err="1" smtClean="0"/>
              <a:t>pls</a:t>
            </a:r>
            <a:r>
              <a:rPr lang="en-US" cap="none" dirty="0" smtClean="0"/>
              <a:t> fix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759277"/>
            <a:ext cx="8045373" cy="742279"/>
          </a:xfrm>
        </p:spPr>
        <p:txBody>
          <a:bodyPr>
            <a:noAutofit/>
          </a:bodyPr>
          <a:lstStyle/>
          <a:p>
            <a:endParaRPr lang="en-US" sz="1600" cap="none" dirty="0" smtClean="0"/>
          </a:p>
        </p:txBody>
      </p:sp>
    </p:spTree>
    <p:extLst>
      <p:ext uri="{BB962C8B-B14F-4D97-AF65-F5344CB8AC3E}">
        <p14:creationId xmlns:p14="http://schemas.microsoft.com/office/powerpoint/2010/main" val="38422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/>
              <a:t>So this is how grey hairs are formed?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759277"/>
            <a:ext cx="8045373" cy="742279"/>
          </a:xfrm>
        </p:spPr>
        <p:txBody>
          <a:bodyPr>
            <a:noAutofit/>
          </a:bodyPr>
          <a:lstStyle/>
          <a:p>
            <a:r>
              <a:rPr lang="en-US" sz="1600" cap="none" dirty="0" smtClean="0"/>
              <a:t>Chris Holt</a:t>
            </a:r>
          </a:p>
          <a:p>
            <a:r>
              <a:rPr lang="en-US" sz="1600" cap="none" dirty="0" smtClean="0"/>
              <a:t>@</a:t>
            </a:r>
            <a:r>
              <a:rPr lang="en-US" sz="1600" cap="none" dirty="0" err="1" smtClean="0"/>
              <a:t>lefthandedgoat</a:t>
            </a:r>
            <a:endParaRPr lang="en-US" sz="1600" cap="none" dirty="0" smtClean="0"/>
          </a:p>
          <a:p>
            <a:r>
              <a:rPr lang="en-US" sz="1600" cap="none" dirty="0" err="1" smtClean="0"/>
              <a:t>github.com</a:t>
            </a:r>
            <a:r>
              <a:rPr lang="en-US" sz="1600" cap="none" dirty="0" smtClean="0"/>
              <a:t>/</a:t>
            </a:r>
            <a:r>
              <a:rPr lang="en-US" sz="1600" cap="none" dirty="0" err="1" smtClean="0"/>
              <a:t>lefthandedgoat</a:t>
            </a:r>
            <a:r>
              <a:rPr lang="en-US" sz="1600" cap="none" dirty="0" smtClean="0"/>
              <a:t>/</a:t>
            </a:r>
            <a:r>
              <a:rPr lang="en-US" sz="1600" cap="none" dirty="0" err="1" smtClean="0"/>
              <a:t>openfsharpdemo</a:t>
            </a:r>
            <a:endParaRPr lang="en-US" sz="1600" cap="none" dirty="0" smtClean="0"/>
          </a:p>
        </p:txBody>
      </p:sp>
    </p:spTree>
    <p:extLst>
      <p:ext uri="{BB962C8B-B14F-4D97-AF65-F5344CB8AC3E}">
        <p14:creationId xmlns:p14="http://schemas.microsoft.com/office/powerpoint/2010/main" val="187654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Property </a:t>
            </a:r>
            <a:r>
              <a:rPr lang="en-US" cap="none" dirty="0"/>
              <a:t>b</a:t>
            </a:r>
            <a:r>
              <a:rPr lang="en-US" cap="none" dirty="0" smtClean="0"/>
              <a:t>ased testing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Code</a:t>
            </a:r>
          </a:p>
          <a:p>
            <a:r>
              <a:rPr lang="en-US" sz="2800" dirty="0"/>
              <a:t>Libraries</a:t>
            </a:r>
            <a:endParaRPr lang="en-US" sz="2800" dirty="0" smtClean="0"/>
          </a:p>
          <a:p>
            <a:pPr lvl="1"/>
            <a:r>
              <a:rPr lang="en-US" sz="2600" dirty="0" err="1" smtClean="0"/>
              <a:t>fscheck</a:t>
            </a:r>
            <a:endParaRPr lang="en-US" sz="2600" dirty="0" smtClean="0"/>
          </a:p>
          <a:p>
            <a:pPr lvl="1"/>
            <a:r>
              <a:rPr lang="en-US" sz="2600" dirty="0" smtClean="0"/>
              <a:t>reference to your code/helpers</a:t>
            </a:r>
          </a:p>
          <a:p>
            <a:pPr lvl="1"/>
            <a:r>
              <a:rPr lang="en-US" sz="2600" dirty="0" smtClean="0"/>
              <a:t>unit test library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0529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Anecdotes of wisdom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All code is debt</a:t>
            </a:r>
            <a:r>
              <a:rPr lang="en-US" sz="2800" dirty="0" smtClean="0"/>
              <a:t>, </a:t>
            </a:r>
            <a:r>
              <a:rPr lang="en-US" sz="2800" dirty="0"/>
              <a:t>make sure the code you are writing has a value that outweighs the </a:t>
            </a:r>
            <a:r>
              <a:rPr lang="en-US" sz="2800" dirty="0" smtClean="0"/>
              <a:t>debt</a:t>
            </a:r>
          </a:p>
          <a:p>
            <a:r>
              <a:rPr lang="en-US" sz="2800" dirty="0"/>
              <a:t>"Everyone knows that debugging is twice as hard as writing a program in the first </a:t>
            </a:r>
            <a:r>
              <a:rPr lang="en-US" sz="2800" dirty="0" smtClean="0"/>
              <a:t>place.  So </a:t>
            </a:r>
            <a:r>
              <a:rPr lang="en-US" sz="2800" dirty="0"/>
              <a:t>if you're as clever as you can be when you write </a:t>
            </a:r>
            <a:r>
              <a:rPr lang="en-US" sz="2800" dirty="0" smtClean="0"/>
              <a:t>it, how </a:t>
            </a:r>
            <a:r>
              <a:rPr lang="en-US" sz="2800" dirty="0"/>
              <a:t>will you ever debug it?" - Brian </a:t>
            </a:r>
            <a:r>
              <a:rPr lang="en-US" sz="2800" dirty="0" smtClean="0"/>
              <a:t>Kernighan</a:t>
            </a:r>
          </a:p>
          <a:p>
            <a:r>
              <a:rPr lang="en-US" sz="2800" dirty="0"/>
              <a:t>Code that 'should work' usually works &lt; 50% of the </a:t>
            </a:r>
            <a:r>
              <a:rPr lang="en-US" sz="2800" dirty="0" smtClean="0"/>
              <a:t>time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812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Anecdotes of wisdom </a:t>
            </a:r>
            <a:r>
              <a:rPr lang="en-US" cap="none" dirty="0" err="1" smtClean="0"/>
              <a:t>cont</a:t>
            </a:r>
            <a:r>
              <a:rPr lang="is-IS" cap="none" dirty="0" smtClean="0"/>
              <a:t>…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you measure often defines your </a:t>
            </a:r>
            <a:r>
              <a:rPr lang="en-US" sz="2800" dirty="0" smtClean="0"/>
              <a:t>results.  If </a:t>
            </a:r>
            <a:r>
              <a:rPr lang="en-US" sz="2800" dirty="0"/>
              <a:t>developers are measured on getting tickets to 'Ready to QA' then that will influence their </a:t>
            </a:r>
            <a:r>
              <a:rPr lang="en-US" sz="2800" dirty="0" smtClean="0"/>
              <a:t>quality.  Try </a:t>
            </a:r>
            <a:r>
              <a:rPr lang="en-US" sz="2800" dirty="0"/>
              <a:t>measuring for low production bugs with good </a:t>
            </a:r>
            <a:r>
              <a:rPr lang="en-US" sz="2800" dirty="0" smtClean="0"/>
              <a:t>velocity</a:t>
            </a:r>
          </a:p>
          <a:p>
            <a:r>
              <a:rPr lang="en-US" sz="2800" dirty="0"/>
              <a:t>Generally </a:t>
            </a:r>
            <a:r>
              <a:rPr lang="en-US" sz="2800" dirty="0" smtClean="0"/>
              <a:t>there are two </a:t>
            </a:r>
            <a:r>
              <a:rPr lang="en-US" sz="2800" dirty="0"/>
              <a:t>problems to solve, </a:t>
            </a:r>
            <a:r>
              <a:rPr lang="en-US" sz="2800" dirty="0" smtClean="0"/>
              <a:t>1) </a:t>
            </a:r>
            <a:r>
              <a:rPr lang="en-US" sz="2800" dirty="0"/>
              <a:t>how to do solve it in general, </a:t>
            </a:r>
            <a:r>
              <a:rPr lang="en-US" sz="2800" dirty="0" smtClean="0"/>
              <a:t>2) </a:t>
            </a:r>
            <a:r>
              <a:rPr lang="en-US" sz="2800" dirty="0"/>
              <a:t>how to solve it within the constraints of your </a:t>
            </a:r>
            <a:r>
              <a:rPr lang="en-US" sz="2800" dirty="0" smtClean="0"/>
              <a:t>application</a:t>
            </a:r>
          </a:p>
          <a:p>
            <a:r>
              <a:rPr lang="en-US" sz="2800" smtClean="0"/>
              <a:t>POCs POCs POCs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85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Anecdotes of wisdom </a:t>
            </a:r>
            <a:r>
              <a:rPr lang="en-US" cap="none" dirty="0" err="1" smtClean="0"/>
              <a:t>cont</a:t>
            </a:r>
            <a:r>
              <a:rPr lang="is-IS" cap="none" dirty="0" smtClean="0"/>
              <a:t>…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You test </a:t>
            </a:r>
            <a:r>
              <a:rPr lang="en-US" sz="2800" dirty="0" smtClean="0"/>
              <a:t>scenarios</a:t>
            </a:r>
          </a:p>
          <a:p>
            <a:pPr lvl="1"/>
            <a:r>
              <a:rPr lang="en-US" sz="2600" dirty="0" smtClean="0"/>
              <a:t>scenarios </a:t>
            </a:r>
            <a:r>
              <a:rPr lang="en-US" sz="2600" dirty="0"/>
              <a:t>rely on data</a:t>
            </a:r>
            <a:r>
              <a:rPr lang="en-US" sz="2600" dirty="0" smtClean="0"/>
              <a:t>, </a:t>
            </a:r>
          </a:p>
          <a:p>
            <a:pPr lvl="1"/>
            <a:r>
              <a:rPr lang="en-US" sz="2600" dirty="0" smtClean="0"/>
              <a:t>test </a:t>
            </a:r>
            <a:r>
              <a:rPr lang="en-US" sz="2600" dirty="0"/>
              <a:t>data should be easy to </a:t>
            </a:r>
            <a:r>
              <a:rPr lang="en-US" sz="2600" dirty="0" smtClean="0"/>
              <a:t>create</a:t>
            </a:r>
            <a:endParaRPr lang="en-US" sz="2600" dirty="0"/>
          </a:p>
          <a:p>
            <a:pPr lvl="1"/>
            <a:r>
              <a:rPr lang="en-US" sz="2600" dirty="0" smtClean="0"/>
              <a:t>otherwise </a:t>
            </a:r>
            <a:r>
              <a:rPr lang="en-US" sz="2600" dirty="0"/>
              <a:t>people wont test those scenarios</a:t>
            </a:r>
            <a:r>
              <a:rPr lang="en-US" sz="2600" dirty="0" smtClean="0"/>
              <a:t>!</a:t>
            </a:r>
          </a:p>
          <a:p>
            <a:r>
              <a:rPr lang="en-US" sz="2800" dirty="0"/>
              <a:t>Breaking happy path is embarrassing!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0032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Thanks!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Find me and ask questions throughout the conference!!!</a:t>
            </a:r>
          </a:p>
          <a:p>
            <a:r>
              <a:rPr lang="en-US" sz="2800" dirty="0" smtClean="0"/>
              <a:t>Chris Holt</a:t>
            </a:r>
          </a:p>
          <a:p>
            <a:r>
              <a:rPr lang="en-US" sz="2800" dirty="0" smtClean="0"/>
              <a:t>@</a:t>
            </a:r>
            <a:r>
              <a:rPr lang="en-US" sz="2800" dirty="0" err="1" smtClean="0"/>
              <a:t>lefthandedgoat</a:t>
            </a:r>
            <a:endParaRPr lang="en-US" sz="2800" dirty="0" smtClean="0"/>
          </a:p>
          <a:p>
            <a:r>
              <a:rPr lang="en-US" sz="2800" dirty="0" err="1" smtClean="0"/>
              <a:t>github.com</a:t>
            </a:r>
            <a:r>
              <a:rPr lang="en-US" sz="2800" dirty="0" smtClean="0"/>
              <a:t>/</a:t>
            </a:r>
            <a:r>
              <a:rPr lang="en-US" sz="2800" dirty="0" err="1" smtClean="0"/>
              <a:t>lefthandedgoat</a:t>
            </a:r>
            <a:r>
              <a:rPr lang="en-US" sz="2800" dirty="0" smtClean="0"/>
              <a:t>/</a:t>
            </a:r>
            <a:r>
              <a:rPr lang="en-US" sz="2800" dirty="0" err="1" smtClean="0"/>
              <a:t>openfsharpdemo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0956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cap="none" dirty="0" smtClean="0"/>
              <a:t>Wow, over the counter heartburn medication is surprisingly effective</a:t>
            </a:r>
            <a:endParaRPr lang="en-US" sz="720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759277"/>
            <a:ext cx="8045373" cy="742279"/>
          </a:xfrm>
        </p:spPr>
        <p:txBody>
          <a:bodyPr>
            <a:noAutofit/>
          </a:bodyPr>
          <a:lstStyle/>
          <a:p>
            <a:r>
              <a:rPr lang="en-US" sz="1600" cap="none" dirty="0" smtClean="0"/>
              <a:t>Chris Holt</a:t>
            </a:r>
          </a:p>
          <a:p>
            <a:r>
              <a:rPr lang="en-US" sz="1600" cap="none" dirty="0" smtClean="0"/>
              <a:t>@</a:t>
            </a:r>
            <a:r>
              <a:rPr lang="en-US" sz="1600" cap="none" dirty="0" err="1" smtClean="0"/>
              <a:t>lefthandedgoat</a:t>
            </a:r>
            <a:endParaRPr lang="en-US" sz="1600" cap="none" dirty="0" smtClean="0"/>
          </a:p>
          <a:p>
            <a:r>
              <a:rPr lang="en-US" sz="1600" cap="none" dirty="0" err="1" smtClean="0"/>
              <a:t>github.com</a:t>
            </a:r>
            <a:r>
              <a:rPr lang="en-US" sz="1600" cap="none" dirty="0" smtClean="0"/>
              <a:t>/</a:t>
            </a:r>
            <a:r>
              <a:rPr lang="en-US" sz="1600" cap="none" dirty="0" err="1" smtClean="0"/>
              <a:t>lefthandedgoat</a:t>
            </a:r>
            <a:r>
              <a:rPr lang="en-US" sz="1600" cap="none" dirty="0" smtClean="0"/>
              <a:t>/</a:t>
            </a:r>
            <a:r>
              <a:rPr lang="en-US" sz="1600" cap="none" dirty="0" err="1" smtClean="0"/>
              <a:t>openfsharpdemo</a:t>
            </a:r>
            <a:endParaRPr lang="en-US" sz="1600" cap="none" dirty="0" smtClean="0"/>
          </a:p>
        </p:txBody>
      </p:sp>
    </p:spTree>
    <p:extLst>
      <p:ext uri="{BB962C8B-B14F-4D97-AF65-F5344CB8AC3E}">
        <p14:creationId xmlns:p14="http://schemas.microsoft.com/office/powerpoint/2010/main" val="155389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err="1" smtClean="0"/>
              <a:t>pls</a:t>
            </a:r>
            <a:r>
              <a:rPr lang="en-US" cap="none" dirty="0" smtClean="0"/>
              <a:t> fix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759277"/>
            <a:ext cx="8045373" cy="742279"/>
          </a:xfrm>
        </p:spPr>
        <p:txBody>
          <a:bodyPr>
            <a:noAutofit/>
          </a:bodyPr>
          <a:lstStyle/>
          <a:p>
            <a:r>
              <a:rPr lang="en-US" sz="1600" cap="none" dirty="0" smtClean="0"/>
              <a:t>Chris Holt</a:t>
            </a:r>
          </a:p>
          <a:p>
            <a:r>
              <a:rPr lang="en-US" sz="1600" cap="none" dirty="0" smtClean="0"/>
              <a:t>@</a:t>
            </a:r>
            <a:r>
              <a:rPr lang="en-US" sz="1600" cap="none" dirty="0" err="1" smtClean="0"/>
              <a:t>lefthandedgoat</a:t>
            </a:r>
            <a:endParaRPr lang="en-US" sz="1600" cap="none" dirty="0" smtClean="0"/>
          </a:p>
          <a:p>
            <a:r>
              <a:rPr lang="en-US" sz="1600" cap="none" dirty="0" err="1" smtClean="0"/>
              <a:t>github.com</a:t>
            </a:r>
            <a:r>
              <a:rPr lang="en-US" sz="1600" cap="none" dirty="0" smtClean="0"/>
              <a:t>/</a:t>
            </a:r>
            <a:r>
              <a:rPr lang="en-US" sz="1600" cap="none" dirty="0" err="1" smtClean="0"/>
              <a:t>lefthandedgoat</a:t>
            </a:r>
            <a:r>
              <a:rPr lang="en-US" sz="1600" cap="none" dirty="0" smtClean="0"/>
              <a:t>/</a:t>
            </a:r>
            <a:r>
              <a:rPr lang="en-US" sz="1600" cap="none" dirty="0" err="1" smtClean="0"/>
              <a:t>openfsharpdemo</a:t>
            </a:r>
            <a:endParaRPr lang="en-US" sz="1600" cap="none" dirty="0" smtClean="0"/>
          </a:p>
        </p:txBody>
      </p:sp>
    </p:spTree>
    <p:extLst>
      <p:ext uri="{BB962C8B-B14F-4D97-AF65-F5344CB8AC3E}">
        <p14:creationId xmlns:p14="http://schemas.microsoft.com/office/powerpoint/2010/main" val="152707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Overview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Philosophy</a:t>
            </a:r>
          </a:p>
          <a:p>
            <a:r>
              <a:rPr lang="en-US" sz="2800" dirty="0" smtClean="0"/>
              <a:t>API Testing</a:t>
            </a:r>
          </a:p>
          <a:p>
            <a:r>
              <a:rPr lang="en-US" sz="2800" dirty="0" smtClean="0"/>
              <a:t>UI Automation</a:t>
            </a:r>
          </a:p>
          <a:p>
            <a:r>
              <a:rPr lang="en-US" sz="2800" dirty="0" smtClean="0"/>
              <a:t>Performance Testing</a:t>
            </a:r>
          </a:p>
          <a:p>
            <a:r>
              <a:rPr lang="en-US" sz="2800" dirty="0" smtClean="0"/>
              <a:t>Property Based Testing</a:t>
            </a:r>
          </a:p>
          <a:p>
            <a:r>
              <a:rPr lang="en-US" sz="2800" dirty="0" smtClean="0"/>
              <a:t>Anecdotes of wisdom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1093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Philosophy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Quality </a:t>
            </a:r>
            <a:r>
              <a:rPr lang="en-US" sz="2800" dirty="0"/>
              <a:t>is a </a:t>
            </a:r>
            <a:r>
              <a:rPr lang="en-US" sz="2800" dirty="0" smtClean="0"/>
              <a:t>mindset</a:t>
            </a:r>
          </a:p>
          <a:p>
            <a:r>
              <a:rPr lang="en-US" sz="2800" dirty="0" smtClean="0"/>
              <a:t>One </a:t>
            </a:r>
            <a:r>
              <a:rPr lang="en-US" sz="2800" dirty="0"/>
              <a:t>person can't do </a:t>
            </a:r>
            <a:r>
              <a:rPr lang="en-US" sz="2800" dirty="0" smtClean="0"/>
              <a:t>it   </a:t>
            </a:r>
          </a:p>
          <a:p>
            <a:r>
              <a:rPr lang="en-US" sz="2800" dirty="0"/>
              <a:t>Y</a:t>
            </a:r>
            <a:r>
              <a:rPr lang="en-US" sz="2800" dirty="0" smtClean="0"/>
              <a:t>ou </a:t>
            </a:r>
            <a:r>
              <a:rPr lang="en-US" sz="2800" dirty="0"/>
              <a:t>have to change culture (challenging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Book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27309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Why?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Makes </a:t>
            </a:r>
            <a:r>
              <a:rPr lang="en-US" sz="2800" dirty="0"/>
              <a:t>you learn about your app</a:t>
            </a:r>
            <a:endParaRPr lang="en-US" sz="2800" dirty="0" smtClean="0"/>
          </a:p>
          <a:p>
            <a:r>
              <a:rPr lang="en-US" sz="2800" dirty="0" smtClean="0"/>
              <a:t>UI </a:t>
            </a:r>
            <a:r>
              <a:rPr lang="en-US" sz="2800" dirty="0"/>
              <a:t>tests help you understand from a user's standpoint</a:t>
            </a:r>
            <a:endParaRPr lang="en-US" sz="2800" dirty="0" smtClean="0"/>
          </a:p>
          <a:p>
            <a:r>
              <a:rPr lang="en-US" sz="2800" dirty="0" smtClean="0"/>
              <a:t>API </a:t>
            </a:r>
            <a:r>
              <a:rPr lang="en-US" sz="2800" dirty="0"/>
              <a:t>from a consumer </a:t>
            </a:r>
            <a:r>
              <a:rPr lang="en-US" sz="2800" dirty="0" smtClean="0"/>
              <a:t>standpoint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6480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How?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 Build a second consumer of your </a:t>
            </a:r>
            <a:r>
              <a:rPr lang="en-US" sz="2800" dirty="0" smtClean="0"/>
              <a:t>UI/API, another </a:t>
            </a:r>
            <a:r>
              <a:rPr lang="en-US" sz="2800" dirty="0"/>
              <a:t>application</a:t>
            </a:r>
            <a:endParaRPr lang="en-US" sz="2800" dirty="0" smtClean="0"/>
          </a:p>
          <a:p>
            <a:r>
              <a:rPr lang="en-US" sz="2800" dirty="0"/>
              <a:t> Fresh data for every test is usually </a:t>
            </a:r>
            <a:r>
              <a:rPr lang="en-US" sz="2800" dirty="0" smtClean="0"/>
              <a:t>good, a </a:t>
            </a:r>
            <a:r>
              <a:rPr lang="en-US" sz="2800" dirty="0"/>
              <a:t>new user for each one </a:t>
            </a:r>
            <a:r>
              <a:rPr lang="en-US" sz="2800" dirty="0" err="1"/>
              <a:t>etc</a:t>
            </a:r>
            <a:endParaRPr lang="en-US" sz="2800" dirty="0" smtClean="0"/>
          </a:p>
          <a:p>
            <a:r>
              <a:rPr lang="en-US" sz="2800" dirty="0"/>
              <a:t>-1,0,1,2,N where N is a medium number and N * 10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79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Cons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 Tests are a second consumer of your </a:t>
            </a:r>
            <a:r>
              <a:rPr lang="en-US" sz="2800" dirty="0" smtClean="0"/>
              <a:t>application, and </a:t>
            </a:r>
            <a:r>
              <a:rPr lang="en-US" sz="2800" dirty="0"/>
              <a:t>can make refactoring take more time</a:t>
            </a:r>
            <a:endParaRPr lang="en-US" sz="2800" dirty="0" smtClean="0"/>
          </a:p>
          <a:p>
            <a:r>
              <a:rPr lang="en-US" sz="2800" dirty="0"/>
              <a:t> Quality can't be achieved without spending time pursuing it</a:t>
            </a:r>
            <a:endParaRPr lang="en-US" sz="2800" dirty="0" smtClean="0"/>
          </a:p>
          <a:p>
            <a:r>
              <a:rPr lang="en-US" sz="2800" dirty="0"/>
              <a:t> Learning </a:t>
            </a:r>
            <a:r>
              <a:rPr lang="en-US" sz="2800" dirty="0" smtClean="0"/>
              <a:t>curve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Maintenance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“Brittle”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7458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6674</TotalTime>
  <Words>510</Words>
  <Application>Microsoft Macintosh PowerPoint</Application>
  <PresentationFormat>Widescreen</PresentationFormat>
  <Paragraphs>112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Calibri</vt:lpstr>
      <vt:lpstr>Gill Sans MT</vt:lpstr>
      <vt:lpstr>Impact</vt:lpstr>
      <vt:lpstr>Arial</vt:lpstr>
      <vt:lpstr>Badge</vt:lpstr>
      <vt:lpstr>Pursuing Quality</vt:lpstr>
      <vt:lpstr>So this is how grey hairs are formed?</vt:lpstr>
      <vt:lpstr>Wow, over the counter heartburn medication is surprisingly effective</vt:lpstr>
      <vt:lpstr>pls fix</vt:lpstr>
      <vt:lpstr>Overview</vt:lpstr>
      <vt:lpstr>Philosophy</vt:lpstr>
      <vt:lpstr>Why?</vt:lpstr>
      <vt:lpstr>How?</vt:lpstr>
      <vt:lpstr>Cons</vt:lpstr>
      <vt:lpstr>Pretty pyramid</vt:lpstr>
      <vt:lpstr>API Testing</vt:lpstr>
      <vt:lpstr>UI Automation</vt:lpstr>
      <vt:lpstr>Performance testing</vt:lpstr>
      <vt:lpstr>Unfortunate traces</vt:lpstr>
      <vt:lpstr>Glorious graph</vt:lpstr>
      <vt:lpstr>Standard diagram</vt:lpstr>
      <vt:lpstr>Diagram of truth</vt:lpstr>
      <vt:lpstr>Slow code hurts 1 or more of these</vt:lpstr>
      <vt:lpstr>pls fix</vt:lpstr>
      <vt:lpstr>Property based testing</vt:lpstr>
      <vt:lpstr>Anecdotes of wisdom</vt:lpstr>
      <vt:lpstr>Anecdotes of wisdom cont…</vt:lpstr>
      <vt:lpstr>Anecdotes of wisdom cont…</vt:lpstr>
      <vt:lpstr>Thanks!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Pursuing Quality</dc:title>
  <dc:creator>Chris Holt</dc:creator>
  <cp:lastModifiedBy>Chris Holt</cp:lastModifiedBy>
  <cp:revision>22</cp:revision>
  <dcterms:created xsi:type="dcterms:W3CDTF">2017-09-23T14:38:02Z</dcterms:created>
  <dcterms:modified xsi:type="dcterms:W3CDTF">2017-09-28T06:36:37Z</dcterms:modified>
</cp:coreProperties>
</file>