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7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3" r:id="rId18"/>
    <p:sldId id="271" r:id="rId19"/>
    <p:sldId id="272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080"/>
    <a:srgbClr val="F6F8FD"/>
    <a:srgbClr val="0000FF"/>
    <a:srgbClr val="007F00"/>
    <a:srgbClr val="800180"/>
    <a:srgbClr val="800000"/>
    <a:srgbClr val="008000"/>
    <a:srgbClr val="800080"/>
    <a:srgbClr val="8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67768"/>
  </p:normalViewPr>
  <p:slideViewPr>
    <p:cSldViewPr snapToGrid="0" snapToObjects="1">
      <p:cViewPr varScale="1">
        <p:scale>
          <a:sx n="98" d="100"/>
          <a:sy n="98" d="100"/>
        </p:scale>
        <p:origin x="6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SPREAD of 100 Instances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83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hh:mm:ss</c:formatCode>
                <c:ptCount val="14"/>
                <c:pt idx="0">
                  <c:v>0.619699074074074</c:v>
                </c:pt>
                <c:pt idx="1">
                  <c:v>0.893090277777778</c:v>
                </c:pt>
                <c:pt idx="2">
                  <c:v>0.12755787037037</c:v>
                </c:pt>
                <c:pt idx="3">
                  <c:v>0.596030092592593</c:v>
                </c:pt>
                <c:pt idx="4">
                  <c:v>0.105659722222222</c:v>
                </c:pt>
                <c:pt idx="5">
                  <c:v>0.104409722222222</c:v>
                </c:pt>
                <c:pt idx="6">
                  <c:v>0.986875</c:v>
                </c:pt>
                <c:pt idx="7">
                  <c:v>0.0788194444444444</c:v>
                </c:pt>
                <c:pt idx="8">
                  <c:v>0.892395833333333</c:v>
                </c:pt>
                <c:pt idx="9">
                  <c:v>0.153159722222222</c:v>
                </c:pt>
                <c:pt idx="10">
                  <c:v>0.281851851851852</c:v>
                </c:pt>
                <c:pt idx="11">
                  <c:v>0.021724537037037</c:v>
                </c:pt>
                <c:pt idx="12">
                  <c:v>0.778159722222222</c:v>
                </c:pt>
                <c:pt idx="13">
                  <c:v>0.575127314814815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15.0</c:v>
                </c:pt>
                <c:pt idx="1">
                  <c:v>1.0</c:v>
                </c:pt>
                <c:pt idx="2">
                  <c:v>2.0</c:v>
                </c:pt>
                <c:pt idx="3">
                  <c:v>11.0</c:v>
                </c:pt>
                <c:pt idx="4">
                  <c:v>3.0</c:v>
                </c:pt>
                <c:pt idx="5">
                  <c:v>7.0</c:v>
                </c:pt>
                <c:pt idx="6">
                  <c:v>4.0</c:v>
                </c:pt>
                <c:pt idx="7">
                  <c:v>5.0</c:v>
                </c:pt>
                <c:pt idx="8">
                  <c:v>9.0</c:v>
                </c:pt>
                <c:pt idx="9">
                  <c:v>5.0</c:v>
                </c:pt>
                <c:pt idx="10">
                  <c:v>14.0</c:v>
                </c:pt>
                <c:pt idx="11">
                  <c:v>6.0</c:v>
                </c:pt>
                <c:pt idx="12">
                  <c:v>8.0</c:v>
                </c:pt>
                <c:pt idx="13">
                  <c:v>10.0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40"/>
        <c:axId val="-894257664"/>
        <c:axId val="-932749072"/>
      </c:barChart>
      <c:catAx>
        <c:axId val="-894257664"/>
        <c:scaling>
          <c:orientation val="minMax"/>
        </c:scaling>
        <c:delete val="0"/>
        <c:axPos val="l"/>
        <c:numFmt formatCode="hh:mm:ss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2749072"/>
        <c:crosses val="autoZero"/>
        <c:auto val="0"/>
        <c:lblAlgn val="ctr"/>
        <c:lblOffset val="10"/>
        <c:tickLblSkip val="1"/>
        <c:noMultiLvlLbl val="0"/>
      </c:catAx>
      <c:valAx>
        <c:axId val="-932749072"/>
        <c:scaling>
          <c:orientation val="minMax"/>
        </c:scaling>
        <c:delete val="1"/>
        <c:axPos val="b"/>
        <c:majorTickMark val="none"/>
        <c:minorTickMark val="none"/>
        <c:tickLblPos val="nextTo"/>
        <c:crossAx val="-89425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  <a:alpha val="25000"/>
      </a:schemeClr>
    </a:solidFill>
    <a:ln>
      <a:solidFill>
        <a:schemeClr val="accent1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SPREAD of 100 Instances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83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hh:mm:ss</c:formatCode>
                <c:ptCount val="14"/>
                <c:pt idx="0">
                  <c:v>0.619699074074074</c:v>
                </c:pt>
                <c:pt idx="1">
                  <c:v>0.893090277777778</c:v>
                </c:pt>
                <c:pt idx="2">
                  <c:v>0.12755787037037</c:v>
                </c:pt>
                <c:pt idx="3">
                  <c:v>0.596030092592593</c:v>
                </c:pt>
                <c:pt idx="4">
                  <c:v>0.105659722222222</c:v>
                </c:pt>
                <c:pt idx="5">
                  <c:v>0.104409722222222</c:v>
                </c:pt>
                <c:pt idx="6">
                  <c:v>0.986875</c:v>
                </c:pt>
                <c:pt idx="7">
                  <c:v>0.0788194444444444</c:v>
                </c:pt>
                <c:pt idx="8">
                  <c:v>0.892395833333333</c:v>
                </c:pt>
                <c:pt idx="9">
                  <c:v>0.153159722222222</c:v>
                </c:pt>
                <c:pt idx="10">
                  <c:v>0.281851851851852</c:v>
                </c:pt>
                <c:pt idx="11">
                  <c:v>0.021724537037037</c:v>
                </c:pt>
                <c:pt idx="12">
                  <c:v>0.778159722222222</c:v>
                </c:pt>
                <c:pt idx="13">
                  <c:v>0.575127314814815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15.0</c:v>
                </c:pt>
                <c:pt idx="1">
                  <c:v>1.0</c:v>
                </c:pt>
                <c:pt idx="2">
                  <c:v>2.0</c:v>
                </c:pt>
                <c:pt idx="3">
                  <c:v>11.0</c:v>
                </c:pt>
                <c:pt idx="4">
                  <c:v>3.0</c:v>
                </c:pt>
                <c:pt idx="5">
                  <c:v>7.0</c:v>
                </c:pt>
                <c:pt idx="6">
                  <c:v>4.0</c:v>
                </c:pt>
                <c:pt idx="7">
                  <c:v>5.0</c:v>
                </c:pt>
                <c:pt idx="8">
                  <c:v>9.0</c:v>
                </c:pt>
                <c:pt idx="9">
                  <c:v>5.0</c:v>
                </c:pt>
                <c:pt idx="10">
                  <c:v>14.0</c:v>
                </c:pt>
                <c:pt idx="11">
                  <c:v>6.0</c:v>
                </c:pt>
                <c:pt idx="12">
                  <c:v>8.0</c:v>
                </c:pt>
                <c:pt idx="13">
                  <c:v>10.0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40"/>
        <c:axId val="-862105664"/>
        <c:axId val="-862102912"/>
      </c:barChart>
      <c:catAx>
        <c:axId val="-862105664"/>
        <c:scaling>
          <c:orientation val="minMax"/>
        </c:scaling>
        <c:delete val="0"/>
        <c:axPos val="l"/>
        <c:numFmt formatCode="hh:mm:ss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2102912"/>
        <c:crosses val="autoZero"/>
        <c:auto val="0"/>
        <c:lblAlgn val="ctr"/>
        <c:lblOffset val="10"/>
        <c:tickLblSkip val="1"/>
        <c:noMultiLvlLbl val="0"/>
      </c:catAx>
      <c:valAx>
        <c:axId val="-862102912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-86210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  <a:alpha val="25000"/>
      </a:schemeClr>
    </a:solidFill>
    <a:ln>
      <a:solidFill>
        <a:schemeClr val="accent1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4E76E-AEAA-6F44-BE4E-018E4678E405}" type="doc">
      <dgm:prSet loTypeId="urn:microsoft.com/office/officeart/2005/8/layout/vList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B0734-9D2C-6C44-8DEC-81D7F5AD8976}">
      <dgm:prSet custT="1"/>
      <dgm:spPr>
        <a:solidFill>
          <a:schemeClr val="bg1"/>
        </a:solidFill>
        <a:ln>
          <a:solidFill>
            <a:srgbClr val="007F00"/>
          </a:solidFill>
        </a:ln>
      </dgm:spPr>
      <dgm:t>
        <a:bodyPr/>
        <a:lstStyle/>
        <a:p>
          <a:pPr algn="l">
            <a:lnSpc>
              <a:spcPct val="150000"/>
            </a:lnSpc>
          </a:pP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endParaRPr lang="en-US" sz="1600" dirty="0">
            <a:solidFill>
              <a:schemeClr val="tx1"/>
            </a:solidFill>
            <a:latin typeface="Courier" charset="0"/>
            <a:ea typeface="Courier" charset="0"/>
            <a:cs typeface="Courier" charset="0"/>
          </a:endParaRPr>
        </a:p>
      </dgm:t>
    </dgm:pt>
    <dgm:pt modelId="{3F72E491-1303-CD40-A8C6-E96201A46FF4}" type="parTrans" cxnId="{6CA74CA9-A4A5-1C49-A964-77F77666A770}">
      <dgm:prSet/>
      <dgm:spPr/>
      <dgm:t>
        <a:bodyPr/>
        <a:lstStyle/>
        <a:p>
          <a:endParaRPr lang="en-US"/>
        </a:p>
      </dgm:t>
    </dgm:pt>
    <dgm:pt modelId="{0C235EBA-4EC7-D742-8298-11E390D682E6}" type="sibTrans" cxnId="{6CA74CA9-A4A5-1C49-A964-77F77666A770}">
      <dgm:prSet/>
      <dgm:spPr/>
      <dgm:t>
        <a:bodyPr/>
        <a:lstStyle/>
        <a:p>
          <a:endParaRPr lang="en-US"/>
        </a:p>
      </dgm:t>
    </dgm:pt>
    <dgm:pt modelId="{D9D6FB09-4C2A-5642-B482-D13F44DCDFC8}">
      <dgm:prSet phldrT="[Text]" custT="1"/>
      <dgm:spPr>
        <a:solidFill>
          <a:schemeClr val="bg1"/>
        </a:solidFill>
        <a:ln>
          <a:solidFill>
            <a:srgbClr val="800180"/>
          </a:solidFill>
        </a:ln>
      </dgm:spPr>
      <dgm:t>
        <a:bodyPr/>
        <a:lstStyle/>
        <a:p>
          <a:pPr algn="l">
            <a:lnSpc>
              <a:spcPct val="150000"/>
            </a:lnSpc>
          </a:pP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gm:t>
    </dgm:pt>
    <dgm:pt modelId="{7F26D427-3FF8-984D-8D1A-4379DD812913}" type="parTrans" cxnId="{306827C4-F7D6-8841-BACA-063F57F13683}">
      <dgm:prSet/>
      <dgm:spPr/>
      <dgm:t>
        <a:bodyPr/>
        <a:lstStyle/>
        <a:p>
          <a:endParaRPr lang="en-US"/>
        </a:p>
      </dgm:t>
    </dgm:pt>
    <dgm:pt modelId="{D57C58EE-1653-EA45-B28D-3DF615521348}" type="sibTrans" cxnId="{306827C4-F7D6-8841-BACA-063F57F13683}">
      <dgm:prSet/>
      <dgm:spPr/>
      <dgm:t>
        <a:bodyPr/>
        <a:lstStyle/>
        <a:p>
          <a:endParaRPr lang="en-US"/>
        </a:p>
      </dgm:t>
    </dgm:pt>
    <dgm:pt modelId="{A977063C-C80E-0048-8970-84FE7560885F}">
      <dgm:prSet phldrT="[Text]" custT="1"/>
      <dgm:spPr>
        <a:solidFill>
          <a:schemeClr val="bg1"/>
        </a:solidFill>
        <a:ln>
          <a:solidFill>
            <a:srgbClr val="0000FF"/>
          </a:solidFill>
        </a:ln>
      </dgm:spPr>
      <dgm:t>
        <a:bodyPr/>
        <a:lstStyle/>
        <a:p>
          <a:pPr algn="l">
            <a:lnSpc>
              <a:spcPct val="150000"/>
            </a:lnSpc>
          </a:pP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Dated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Timed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Zoned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gm:t>
    </dgm:pt>
    <dgm:pt modelId="{B75D0403-771A-F449-855E-57C1C5B1AB15}" type="parTrans" cxnId="{8729D1CF-775C-8345-83A3-3E14572A3681}">
      <dgm:prSet/>
      <dgm:spPr/>
      <dgm:t>
        <a:bodyPr/>
        <a:lstStyle/>
        <a:p>
          <a:endParaRPr lang="en-US"/>
        </a:p>
      </dgm:t>
    </dgm:pt>
    <dgm:pt modelId="{3D56C6A9-AB5C-7B4E-B42E-A5D3BB5AEA61}" type="sibTrans" cxnId="{8729D1CF-775C-8345-83A3-3E14572A3681}">
      <dgm:prSet/>
      <dgm:spPr/>
      <dgm:t>
        <a:bodyPr/>
        <a:lstStyle/>
        <a:p>
          <a:endParaRPr lang="en-US"/>
        </a:p>
      </dgm:t>
    </dgm:pt>
    <dgm:pt modelId="{1F43C831-CAC9-F647-9736-4EED381D9F06}" type="pres">
      <dgm:prSet presAssocID="{1C54E76E-AEAA-6F44-BE4E-018E4678E40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61BBEC-8A8A-9C4B-8867-3215FC7148D6}" type="pres">
      <dgm:prSet presAssocID="{D9D6FB09-4C2A-5642-B482-D13F44DCDFC8}" presName="composite" presStyleCnt="0"/>
      <dgm:spPr/>
    </dgm:pt>
    <dgm:pt modelId="{E70EAD7C-0549-3B42-B823-29990A43CDC5}" type="pres">
      <dgm:prSet presAssocID="{D9D6FB09-4C2A-5642-B482-D13F44DCDFC8}" presName="imgShp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05" t="19057" r="4205" b="19057"/>
          </a:stretch>
        </a:blipFill>
      </dgm:spPr>
      <dgm:t>
        <a:bodyPr/>
        <a:lstStyle/>
        <a:p>
          <a:endParaRPr lang="en-US"/>
        </a:p>
      </dgm:t>
    </dgm:pt>
    <dgm:pt modelId="{9007A706-0EAE-2D49-BB80-CFB331F6F93F}" type="pres">
      <dgm:prSet presAssocID="{D9D6FB09-4C2A-5642-B482-D13F44DCDFC8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BF94B-1600-E04E-95F6-E075E720AC2D}" type="pres">
      <dgm:prSet presAssocID="{D57C58EE-1653-EA45-B28D-3DF615521348}" presName="spacing" presStyleCnt="0"/>
      <dgm:spPr/>
    </dgm:pt>
    <dgm:pt modelId="{F224515C-C603-094F-8744-64B5A20903E6}" type="pres">
      <dgm:prSet presAssocID="{A977063C-C80E-0048-8970-84FE7560885F}" presName="composite" presStyleCnt="0"/>
      <dgm:spPr/>
    </dgm:pt>
    <dgm:pt modelId="{6C057FDF-76EA-1C4B-AD08-4039619158BD}" type="pres">
      <dgm:prSet presAssocID="{A977063C-C80E-0048-8970-84FE7560885F}" presName="imgShp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05" t="19057" r="4205" b="19057"/>
          </a:stretch>
        </a:blipFill>
      </dgm:spPr>
      <dgm:t>
        <a:bodyPr/>
        <a:lstStyle/>
        <a:p>
          <a:endParaRPr lang="en-US"/>
        </a:p>
      </dgm:t>
    </dgm:pt>
    <dgm:pt modelId="{F1B26D47-E355-814D-AC3A-502F1B40906B}" type="pres">
      <dgm:prSet presAssocID="{A977063C-C80E-0048-8970-84FE7560885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9CD07-8A51-F944-82AE-BC68FEE2073D}" type="pres">
      <dgm:prSet presAssocID="{3D56C6A9-AB5C-7B4E-B42E-A5D3BB5AEA61}" presName="spacing" presStyleCnt="0"/>
      <dgm:spPr/>
    </dgm:pt>
    <dgm:pt modelId="{E494FC2B-043C-7D47-BBA2-97D4D801E6C0}" type="pres">
      <dgm:prSet presAssocID="{4C0B0734-9D2C-6C44-8DEC-81D7F5AD8976}" presName="composite" presStyleCnt="0"/>
      <dgm:spPr/>
    </dgm:pt>
    <dgm:pt modelId="{9489DA75-FE14-0143-8028-4A7B1EB6705D}" type="pres">
      <dgm:prSet presAssocID="{4C0B0734-9D2C-6C44-8DEC-81D7F5AD8976}" presName="imgShp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709" t="18722" r="3709" b="18722"/>
          </a:stretch>
        </a:blipFill>
      </dgm:spPr>
      <dgm:t>
        <a:bodyPr/>
        <a:lstStyle/>
        <a:p>
          <a:endParaRPr lang="en-US"/>
        </a:p>
      </dgm:t>
    </dgm:pt>
    <dgm:pt modelId="{1E3115F4-2DE7-2546-9CAD-87A1DFDA85FE}" type="pres">
      <dgm:prSet presAssocID="{4C0B0734-9D2C-6C44-8DEC-81D7F5AD8976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6827C4-F7D6-8841-BACA-063F57F13683}" srcId="{1C54E76E-AEAA-6F44-BE4E-018E4678E405}" destId="{D9D6FB09-4C2A-5642-B482-D13F44DCDFC8}" srcOrd="0" destOrd="0" parTransId="{7F26D427-3FF8-984D-8D1A-4379DD812913}" sibTransId="{D57C58EE-1653-EA45-B28D-3DF615521348}"/>
    <dgm:cxn modelId="{8BEF2860-966D-3A48-A36E-CA1C544D240E}" type="presOf" srcId="{1C54E76E-AEAA-6F44-BE4E-018E4678E405}" destId="{1F43C831-CAC9-F647-9736-4EED381D9F06}" srcOrd="0" destOrd="0" presId="urn:microsoft.com/office/officeart/2005/8/layout/vList3"/>
    <dgm:cxn modelId="{DA61D5B5-3FA1-7142-9DDB-0139B56EF823}" type="presOf" srcId="{D9D6FB09-4C2A-5642-B482-D13F44DCDFC8}" destId="{9007A706-0EAE-2D49-BB80-CFB331F6F93F}" srcOrd="0" destOrd="0" presId="urn:microsoft.com/office/officeart/2005/8/layout/vList3"/>
    <dgm:cxn modelId="{8729D1CF-775C-8345-83A3-3E14572A3681}" srcId="{1C54E76E-AEAA-6F44-BE4E-018E4678E405}" destId="{A977063C-C80E-0048-8970-84FE7560885F}" srcOrd="1" destOrd="0" parTransId="{B75D0403-771A-F449-855E-57C1C5B1AB15}" sibTransId="{3D56C6A9-AB5C-7B4E-B42E-A5D3BB5AEA61}"/>
    <dgm:cxn modelId="{95754982-D8FD-B84A-B126-1F548367607B}" type="presOf" srcId="{4C0B0734-9D2C-6C44-8DEC-81D7F5AD8976}" destId="{1E3115F4-2DE7-2546-9CAD-87A1DFDA85FE}" srcOrd="0" destOrd="0" presId="urn:microsoft.com/office/officeart/2005/8/layout/vList3"/>
    <dgm:cxn modelId="{6CA74CA9-A4A5-1C49-A964-77F77666A770}" srcId="{1C54E76E-AEAA-6F44-BE4E-018E4678E405}" destId="{4C0B0734-9D2C-6C44-8DEC-81D7F5AD8976}" srcOrd="2" destOrd="0" parTransId="{3F72E491-1303-CD40-A8C6-E96201A46FF4}" sibTransId="{0C235EBA-4EC7-D742-8298-11E390D682E6}"/>
    <dgm:cxn modelId="{EBF87BB8-F69C-B049-A6E6-657F3FE1E402}" type="presOf" srcId="{A977063C-C80E-0048-8970-84FE7560885F}" destId="{F1B26D47-E355-814D-AC3A-502F1B40906B}" srcOrd="0" destOrd="0" presId="urn:microsoft.com/office/officeart/2005/8/layout/vList3"/>
    <dgm:cxn modelId="{A7DCD0B2-CD4C-7C46-92FF-DDEEECE95530}" type="presParOf" srcId="{1F43C831-CAC9-F647-9736-4EED381D9F06}" destId="{6761BBEC-8A8A-9C4B-8867-3215FC7148D6}" srcOrd="0" destOrd="0" presId="urn:microsoft.com/office/officeart/2005/8/layout/vList3"/>
    <dgm:cxn modelId="{982E3776-C93A-0D49-A964-984F0482659D}" type="presParOf" srcId="{6761BBEC-8A8A-9C4B-8867-3215FC7148D6}" destId="{E70EAD7C-0549-3B42-B823-29990A43CDC5}" srcOrd="0" destOrd="0" presId="urn:microsoft.com/office/officeart/2005/8/layout/vList3"/>
    <dgm:cxn modelId="{9795B21B-6B9A-0B42-9330-7762EB9EC4D5}" type="presParOf" srcId="{6761BBEC-8A8A-9C4B-8867-3215FC7148D6}" destId="{9007A706-0EAE-2D49-BB80-CFB331F6F93F}" srcOrd="1" destOrd="0" presId="urn:microsoft.com/office/officeart/2005/8/layout/vList3"/>
    <dgm:cxn modelId="{702E4AAD-946D-1944-9871-C0738A3A800B}" type="presParOf" srcId="{1F43C831-CAC9-F647-9736-4EED381D9F06}" destId="{6FEBF94B-1600-E04E-95F6-E075E720AC2D}" srcOrd="1" destOrd="0" presId="urn:microsoft.com/office/officeart/2005/8/layout/vList3"/>
    <dgm:cxn modelId="{174B9DF1-1D0C-744A-B01F-08F2A394C353}" type="presParOf" srcId="{1F43C831-CAC9-F647-9736-4EED381D9F06}" destId="{F224515C-C603-094F-8744-64B5A20903E6}" srcOrd="2" destOrd="0" presId="urn:microsoft.com/office/officeart/2005/8/layout/vList3"/>
    <dgm:cxn modelId="{94DEA9D1-0A00-3246-AF02-43027839C0BA}" type="presParOf" srcId="{F224515C-C603-094F-8744-64B5A20903E6}" destId="{6C057FDF-76EA-1C4B-AD08-4039619158BD}" srcOrd="0" destOrd="0" presId="urn:microsoft.com/office/officeart/2005/8/layout/vList3"/>
    <dgm:cxn modelId="{7C150374-D246-E74D-9E0E-84DD56D1A258}" type="presParOf" srcId="{F224515C-C603-094F-8744-64B5A20903E6}" destId="{F1B26D47-E355-814D-AC3A-502F1B40906B}" srcOrd="1" destOrd="0" presId="urn:microsoft.com/office/officeart/2005/8/layout/vList3"/>
    <dgm:cxn modelId="{4F8C689B-214C-EB4D-B6E8-415FAE891A3C}" type="presParOf" srcId="{1F43C831-CAC9-F647-9736-4EED381D9F06}" destId="{22E9CD07-8A51-F944-82AE-BC68FEE2073D}" srcOrd="3" destOrd="0" presId="urn:microsoft.com/office/officeart/2005/8/layout/vList3"/>
    <dgm:cxn modelId="{87109107-419D-8541-AE6D-1E31FA6A9A2C}" type="presParOf" srcId="{1F43C831-CAC9-F647-9736-4EED381D9F06}" destId="{E494FC2B-043C-7D47-BBA2-97D4D801E6C0}" srcOrd="4" destOrd="0" presId="urn:microsoft.com/office/officeart/2005/8/layout/vList3"/>
    <dgm:cxn modelId="{54C7DE33-B38C-5D4E-AD1D-7088B6B38A29}" type="presParOf" srcId="{E494FC2B-043C-7D47-BBA2-97D4D801E6C0}" destId="{9489DA75-FE14-0143-8028-4A7B1EB6705D}" srcOrd="0" destOrd="0" presId="urn:microsoft.com/office/officeart/2005/8/layout/vList3"/>
    <dgm:cxn modelId="{DE516B3B-8061-0248-AD25-2C3ECA428F74}" type="presParOf" srcId="{E494FC2B-043C-7D47-BBA2-97D4D801E6C0}" destId="{1E3115F4-2DE7-2546-9CAD-87A1DFDA85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7A706-0EAE-2D49-BB80-CFB331F6F93F}">
      <dsp:nvSpPr>
        <dsp:cNvPr id="0" name=""/>
        <dsp:cNvSpPr/>
      </dsp:nvSpPr>
      <dsp:spPr>
        <a:xfrm rot="10800000">
          <a:off x="1864932" y="1018"/>
          <a:ext cx="6201848" cy="1211253"/>
        </a:xfrm>
        <a:prstGeom prst="homePlate">
          <a:avLst/>
        </a:prstGeom>
        <a:solidFill>
          <a:schemeClr val="bg1"/>
        </a:solidFill>
        <a:ln>
          <a:solidFill>
            <a:srgbClr val="80018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129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kern="12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sp:txBody>
      <dsp:txXfrm rot="10800000">
        <a:off x="2167745" y="1018"/>
        <a:ext cx="5899035" cy="1211253"/>
      </dsp:txXfrm>
    </dsp:sp>
    <dsp:sp modelId="{E70EAD7C-0549-3B42-B823-29990A43CDC5}">
      <dsp:nvSpPr>
        <dsp:cNvPr id="0" name=""/>
        <dsp:cNvSpPr/>
      </dsp:nvSpPr>
      <dsp:spPr>
        <a:xfrm>
          <a:off x="1259306" y="1018"/>
          <a:ext cx="1211253" cy="1211253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05" t="19057" r="4205" b="19057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B26D47-E355-814D-AC3A-502F1B40906B}">
      <dsp:nvSpPr>
        <dsp:cNvPr id="0" name=""/>
        <dsp:cNvSpPr/>
      </dsp:nvSpPr>
      <dsp:spPr>
        <a:xfrm rot="10800000">
          <a:off x="1864932" y="1573839"/>
          <a:ext cx="6201848" cy="1211253"/>
        </a:xfrm>
        <a:prstGeom prst="homePlate">
          <a:avLst/>
        </a:prstGeom>
        <a:solidFill>
          <a:schemeClr val="bg1"/>
        </a:solidFill>
        <a:ln>
          <a:solidFill>
            <a:srgbClr val="0000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129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Dated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Timed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Zoned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kern="12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sp:txBody>
      <dsp:txXfrm rot="10800000">
        <a:off x="2167745" y="1573839"/>
        <a:ext cx="5899035" cy="1211253"/>
      </dsp:txXfrm>
    </dsp:sp>
    <dsp:sp modelId="{6C057FDF-76EA-1C4B-AD08-4039619158BD}">
      <dsp:nvSpPr>
        <dsp:cNvPr id="0" name=""/>
        <dsp:cNvSpPr/>
      </dsp:nvSpPr>
      <dsp:spPr>
        <a:xfrm>
          <a:off x="1259306" y="1573839"/>
          <a:ext cx="1211253" cy="1211253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05" t="19057" r="4205" b="19057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3115F4-2DE7-2546-9CAD-87A1DFDA85FE}">
      <dsp:nvSpPr>
        <dsp:cNvPr id="0" name=""/>
        <dsp:cNvSpPr/>
      </dsp:nvSpPr>
      <dsp:spPr>
        <a:xfrm rot="10800000">
          <a:off x="1864932" y="3146660"/>
          <a:ext cx="6201848" cy="1211253"/>
        </a:xfrm>
        <a:prstGeom prst="homePlate">
          <a:avLst/>
        </a:prstGeom>
        <a:solidFill>
          <a:schemeClr val="bg1"/>
        </a:solidFill>
        <a:ln>
          <a:solidFill>
            <a:srgbClr val="007F0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129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endParaRPr lang="en-US" sz="1600" kern="1200" dirty="0">
            <a:solidFill>
              <a:schemeClr val="tx1"/>
            </a:solidFill>
            <a:latin typeface="Courier" charset="0"/>
            <a:ea typeface="Courier" charset="0"/>
            <a:cs typeface="Courier" charset="0"/>
          </a:endParaRPr>
        </a:p>
      </dsp:txBody>
      <dsp:txXfrm rot="10800000">
        <a:off x="2167745" y="3146660"/>
        <a:ext cx="5899035" cy="1211253"/>
      </dsp:txXfrm>
    </dsp:sp>
    <dsp:sp modelId="{9489DA75-FE14-0143-8028-4A7B1EB6705D}">
      <dsp:nvSpPr>
        <dsp:cNvPr id="0" name=""/>
        <dsp:cNvSpPr/>
      </dsp:nvSpPr>
      <dsp:spPr>
        <a:xfrm>
          <a:off x="1259306" y="3146660"/>
          <a:ext cx="1211253" cy="1211253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709" t="18722" r="3709" b="18722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210CC-96DD-F14B-BC04-06F542233C3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77CF1-FB2D-5E43-808C-4E6A5CAE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the presenter: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C# into PROD since 2000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VB into PROD since 2003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Discovered F# in 2007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F# into PROD since 2009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Microsoft MVP 2014, 2015, 2016, 2017</a:t>
            </a:r>
          </a:p>
          <a:p>
            <a:pPr marL="171450" indent="-171450">
              <a:buFont typeface="Arial" charset="0"/>
              <a:buChar char="•"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3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SHOWN HERE: you</a:t>
            </a:r>
            <a:r>
              <a:rPr lang="en-US" baseline="0" dirty="0" smtClean="0"/>
              <a:t> can bake values into the “label string” as a form of tracing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92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“meaningless to talk about random</a:t>
            </a:r>
            <a:r>
              <a:rPr lang="en-US" baseline="0" dirty="0" smtClean="0"/>
              <a:t> testing without discussing the distribution of test data. Random testing is most effective when the distribution of test data follows that of actual data… [when possible]</a:t>
            </a:r>
            <a:r>
              <a:rPr lang="en-US" dirty="0" smtClean="0"/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 TIP: "Correctness confidence" very dependent on test distributions!!!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FsCheck</a:t>
            </a:r>
            <a:r>
              <a:rPr lang="en-US" dirty="0" smtClean="0"/>
              <a:t> does not measure coverage – dev</a:t>
            </a:r>
            <a:r>
              <a:rPr lang="en-US" baseline="0" dirty="0" smtClean="0"/>
              <a:t> MUST investigate distributions to ensure suitability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Prop.trivial</a:t>
            </a:r>
            <a:r>
              <a:rPr lang="en-US" dirty="0" smtClean="0"/>
              <a:t> – a</a:t>
            </a:r>
            <a:r>
              <a:rPr lang="en-US" baseline="0" dirty="0" smtClean="0"/>
              <a:t> simple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 observed against a whole distribution… puts ALL tests into one of 2 buckets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6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Prop.classify</a:t>
            </a:r>
            <a:r>
              <a:rPr lang="en-US" baseline="0" dirty="0" smtClean="0"/>
              <a:t> – arbitrary number of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qualifications observed (individually) against a whole distribution… puts SOME tests into one of N buckets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8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14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with unit testing, property-based testing can be an excellent check of implicit (or</a:t>
            </a:r>
            <a:r>
              <a:rPr lang="en-US" baseline="0" dirty="0" smtClean="0"/>
              <a:t> even explicit) assumptions made about a code base.</a:t>
            </a:r>
          </a:p>
          <a:p>
            <a:endParaRPr lang="en-US" dirty="0" smtClean="0"/>
          </a:p>
          <a:p>
            <a:r>
              <a:rPr lang="en-US" dirty="0" smtClean="0"/>
              <a:t>Conditionals allow pre-execution</a:t>
            </a:r>
            <a:r>
              <a:rPr lang="en-US" baseline="0" dirty="0" smtClean="0"/>
              <a:t> filtering... When a pre-condition isn’t met, the run is scraped and a new set of random inputs is generated (i.e. acts like a filter)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0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“Property” = “</a:t>
            </a:r>
            <a:r>
              <a:rPr lang="en-US" dirty="0" err="1" smtClean="0"/>
              <a:t>boolean</a:t>
            </a:r>
            <a:r>
              <a:rPr lang="en-US" dirty="0" smtClean="0"/>
              <a:t> expression” (i.e. tests</a:t>
            </a:r>
            <a:r>
              <a:rPr lang="en-US" baseline="0" dirty="0" smtClean="0"/>
              <a:t> can be used as the pre-conditions to other tests</a:t>
            </a:r>
            <a:r>
              <a:rPr lang="en-US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Useful for expressing SIMPLE invariants and SIMPLE business rules. In many scenarios, a custom data generator is more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0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 the fancy</a:t>
            </a:r>
            <a:r>
              <a:rPr lang="en-US" baseline="0" dirty="0" smtClean="0"/>
              <a:t> “upside down capital A in formal logic”</a:t>
            </a:r>
            <a:r>
              <a:rPr lang="is-IS" baseline="0" dirty="0" smtClean="0"/>
              <a:t>…</a:t>
            </a:r>
          </a:p>
          <a:p>
            <a:endParaRPr lang="is-IS" baseline="0" dirty="0" smtClean="0"/>
          </a:p>
          <a:p>
            <a:r>
              <a:rPr lang="is-IS" baseline="0" dirty="0" smtClean="0"/>
              <a:t>Useful for asserting properties of domains (in the mathematical sense)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2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many useful</a:t>
            </a:r>
            <a:r>
              <a:rPr lang="en-US" baseline="0" dirty="0" smtClean="0"/>
              <a:t> random generators out-of-the-box.</a:t>
            </a:r>
          </a:p>
          <a:p>
            <a:pPr marL="457200" lvl="1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Container types can be generated so long as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knows how to generate the contained types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Often necessary to define our own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FsCheck</a:t>
            </a:r>
            <a:r>
              <a:rPr lang="en-US" baseline="0" dirty="0" smtClean="0"/>
              <a:t> has an API for generators and </a:t>
            </a:r>
            <a:r>
              <a:rPr lang="en-US" baseline="0" dirty="0" err="1" smtClean="0"/>
              <a:t>shrinkers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for custom data types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to formalize, encode business logic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Arbitrary</a:t>
            </a:r>
            <a:r>
              <a:rPr lang="en-US" baseline="0" dirty="0" smtClean="0"/>
              <a:t> = Generator + 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for a particular type (often built from Arb module functions); defined as an interface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– numeric</a:t>
            </a:r>
            <a:r>
              <a:rPr lang="en-US" baseline="0" dirty="0" smtClean="0"/>
              <a:t> value interpreted differently by each generator/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(some even ignore it!); used to create a sense of “bigger” (or “smaller”) between generated type instances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Generator</a:t>
            </a:r>
            <a:r>
              <a:rPr lang="en-US" baseline="0" dirty="0" smtClean="0"/>
              <a:t> – (optionally) interprets Size; provides actual generation logic; build from a mix of: Gen module functions, Gen computation expression, Arb module functions, and custom logic needed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Shrinker</a:t>
            </a:r>
            <a:r>
              <a:rPr lang="en-US" baseline="0" dirty="0" smtClean="0"/>
              <a:t> – optional function which takes a randomly generated input and returns a sequence of “smaller”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If we run out of time, data</a:t>
            </a:r>
            <a:r>
              <a:rPr lang="en-US" baseline="0" dirty="0" smtClean="0"/>
              <a:t> generation may be elided. It's a complex-enough topic to be a talk all on its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23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Random data generation often identifies previously unknown edge cases; also helpful in guiding exploration of an existing codebase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72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Random data generation often identifies previously unknown edge cases; also helpful in guiding exploration of an existing codebase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20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 covered: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Expecting exceptions – INCLUDED</a:t>
            </a:r>
            <a:r>
              <a:rPr lang="en-US" sz="1200" baseline="0" dirty="0" smtClean="0"/>
              <a:t> IN SAMPLES (F# only!)</a:t>
            </a:r>
            <a:endParaRPr lang="en-US" sz="120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Time-dependent properties (F# only!)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Model-based testing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Fine-tuning test run configuration (number of runs, custom output, fixed seed, </a:t>
            </a:r>
            <a:r>
              <a:rPr lang="en-US" sz="1200" dirty="0" err="1" smtClean="0"/>
              <a:t>etc</a:t>
            </a:r>
            <a:r>
              <a:rPr lang="en-US" sz="1200" dirty="0" smtClean="0"/>
              <a:t>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Still more property patterns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r>
              <a:rPr lang="en-US" baseline="0" dirty="0" smtClean="0"/>
              <a:t> in the mathematical sense! Whence “property-based testing”.</a:t>
            </a:r>
          </a:p>
          <a:p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Originated with </a:t>
            </a:r>
            <a:r>
              <a:rPr lang="en-US" sz="1200" dirty="0" err="1" smtClean="0"/>
              <a:t>QuickCheck</a:t>
            </a:r>
            <a:r>
              <a:rPr lang="en-US" sz="1200" dirty="0" smtClean="0"/>
              <a:t> (in Haskell) -- </a:t>
            </a:r>
            <a:r>
              <a:rPr lang="en-US" dirty="0" smtClean="0"/>
              <a:t>http://</a:t>
            </a:r>
            <a:r>
              <a:rPr lang="en-US" dirty="0" err="1" smtClean="0"/>
              <a:t>www.cs.tufts.edu</a:t>
            </a:r>
            <a:r>
              <a:rPr lang="en-US" dirty="0" smtClean="0"/>
              <a:t>/~</a:t>
            </a:r>
            <a:r>
              <a:rPr lang="en-US" dirty="0" err="1" smtClean="0"/>
              <a:t>nr</a:t>
            </a:r>
            <a:r>
              <a:rPr lang="en-US" dirty="0" smtClean="0"/>
              <a:t>/cs257/archive/john-</a:t>
            </a:r>
            <a:r>
              <a:rPr lang="en-US" dirty="0" err="1" smtClean="0"/>
              <a:t>hughes</a:t>
            </a:r>
            <a:r>
              <a:rPr lang="en-US" dirty="0" smtClean="0"/>
              <a:t>/</a:t>
            </a:r>
            <a:r>
              <a:rPr lang="en-US" dirty="0" err="1" smtClean="0"/>
              <a:t>quick.pdf</a:t>
            </a:r>
            <a:endParaRPr lang="en-US" sz="1200" dirty="0" smtClean="0"/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Since ported to many many languages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This session covers library for use with F#, C#, VB.NET, et cetera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Well-suited to functional programming, but useful with other paradigms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Especially with pure functions (also referentially transparent functions)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Allows very granular testing (and implicit guarantees via composition)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Data</a:t>
            </a:r>
            <a:r>
              <a:rPr lang="en-US" sz="1200" baseline="0" dirty="0" smtClean="0"/>
              <a:t> generation capabilities also useful outside of property-based testing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Mocking… if you do that sort of thing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Domain exploration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FsCheck</a:t>
            </a:r>
            <a:endParaRPr lang="en-US" baseline="0" dirty="0" smtClean="0"/>
          </a:p>
          <a:p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With or without other testing tools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Failing tests can raise exceptions,</a:t>
            </a:r>
            <a:r>
              <a:rPr lang="en-US" sz="1200" baseline="0" dirty="0" smtClean="0"/>
              <a:t> providing compatibility with: </a:t>
            </a:r>
            <a:r>
              <a:rPr lang="en-US" sz="1200" baseline="0" dirty="0" err="1" smtClean="0"/>
              <a:t>xUnit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Nunit</a:t>
            </a:r>
            <a:r>
              <a:rPr lang="en-US" sz="1200" baseline="0" dirty="0" smtClean="0"/>
              <a:t>, et cetera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aseline="0" dirty="0" smtClean="0"/>
              <a:t>Does not obviate the need for other types of testing</a:t>
            </a:r>
            <a:endParaRPr lang="en-US" sz="1200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TDD works with specific examples, while PBT works with universal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4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code may appear slightly differently in the repo than</a:t>
            </a:r>
            <a:r>
              <a:rPr lang="en-US" baseline="0" dirty="0" smtClean="0"/>
              <a:t> in the presentation (i.e. space constraints necessitate reformatting, renaming). Also, in some cases, redundant type information has been added (to the slides) for clarity.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</a:t>
            </a:r>
          </a:p>
          <a:p>
            <a:endParaRPr lang="en-US" dirty="0" smtClean="0"/>
          </a:p>
          <a:p>
            <a:r>
              <a:rPr lang="en-US" dirty="0" smtClean="0"/>
              <a:t>I like aliases because I get lazy typing out full class names, and short names are easier to fit on slides.</a:t>
            </a:r>
          </a:p>
          <a:p>
            <a:endParaRPr lang="en-US" dirty="0" smtClean="0"/>
          </a:p>
          <a:p>
            <a:r>
              <a:rPr lang="en-US" dirty="0" smtClean="0"/>
              <a:t>:-D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properties</a:t>
            </a:r>
            <a:r>
              <a:rPr lang="en-US" baseline="0" dirty="0" smtClean="0"/>
              <a:t> are just functions, we have the full power of first-class functions at our disposal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even test the properties of higher-order functions because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can GENERATE FIRST-CLASS FUNCTION VALUES AS INPUT DATA!!!!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Interchange is especially</a:t>
            </a:r>
            <a:r>
              <a:rPr lang="en-US" baseline="0" dirty="0" smtClean="0"/>
              <a:t> useful for proving referential transparency (purity?)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 smtClean="0"/>
          </a:p>
          <a:p>
            <a:r>
              <a:rPr lang="en-US" dirty="0" smtClean="0"/>
              <a:t>PRO TIP: Make sure your property checks are very fast. You will be running them a LOT!!!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Idempotence</a:t>
            </a:r>
            <a:r>
              <a:rPr lang="en-US" dirty="0" smtClean="0"/>
              <a:t> is essential for reliable systems and is a key aspect of service oriented and message-based architectures.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StdGen</a:t>
            </a:r>
            <a:r>
              <a:rPr lang="en-US" dirty="0" smtClean="0"/>
              <a:t> seeds can be used to demonstrably re-create (replay) a given run of </a:t>
            </a:r>
            <a:r>
              <a:rPr lang="en-US" dirty="0" err="1" smtClean="0"/>
              <a:t>FsCheck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</a:t>
            </a:r>
            <a:r>
              <a:rPr lang="en-US" dirty="0" err="1" smtClean="0"/>
              <a:t>boolean</a:t>
            </a:r>
            <a:r>
              <a:rPr lang="en-US" dirty="0" smtClean="0"/>
              <a:t> operations (AND</a:t>
            </a:r>
            <a:r>
              <a:rPr lang="en-US" baseline="0" dirty="0" smtClean="0"/>
              <a:t>, OR) work… but don’t help us identify where failure occurred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0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(AND,OR) for properties… main purpose is to use with LABELS,</a:t>
            </a:r>
            <a:r>
              <a:rPr lang="en-US" baseline="0" dirty="0" smtClean="0"/>
              <a:t> so properties don’t amalgamate into a useless bool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(.&amp;.) (.And)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AND for properties</a:t>
            </a:r>
          </a:p>
          <a:p>
            <a:r>
              <a:rPr lang="en-US" baseline="0" dirty="0" smtClean="0"/>
              <a:t>(.|.)  (.Or)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OR for properties</a:t>
            </a:r>
          </a:p>
          <a:p>
            <a:r>
              <a:rPr lang="en-US" baseline="0" dirty="0" smtClean="0"/>
              <a:t>(@|) (.Label)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7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8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9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3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fld id="{BD1DDC88-FFD1-CB4C-90EA-24AE6ABA12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7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5400" b="1" dirty="0" smtClean="0">
                <a:latin typeface="Verdana" charset="0"/>
                <a:ea typeface="Verdana" charset="0"/>
                <a:cs typeface="Verdana" charset="0"/>
              </a:rPr>
              <a:t>QUICK!</a:t>
            </a:r>
            <a:r>
              <a:rPr lang="en-US" sz="5400" dirty="0" smtClean="0">
                <a:latin typeface="Verdana" charset="0"/>
                <a:ea typeface="Verdana" charset="0"/>
                <a:cs typeface="Verdana" charset="0"/>
              </a:rPr>
              <a:t> Check </a:t>
            </a:r>
            <a:br>
              <a:rPr lang="en-US" sz="5400" dirty="0" smtClean="0">
                <a:latin typeface="Verdana" charset="0"/>
                <a:ea typeface="Verdana" charset="0"/>
                <a:cs typeface="Verdana" charset="0"/>
              </a:rPr>
            </a:br>
            <a:r>
              <a:rPr lang="en-US" sz="5400" dirty="0" smtClean="0">
                <a:latin typeface="Verdana" charset="0"/>
                <a:ea typeface="Verdana" charset="0"/>
                <a:cs typeface="Verdana" charset="0"/>
              </a:rPr>
              <a:t>your Properties</a:t>
            </a:r>
            <a:endParaRPr lang="en-US" sz="5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1828800"/>
          </a:xfr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 smtClean="0">
                <a:latin typeface="Verdana" charset="0"/>
                <a:ea typeface="Verdana" charset="0"/>
                <a:cs typeface="Verdana" charset="0"/>
              </a:rPr>
              <a:t>(Random Testing on </a:t>
            </a:r>
            <a:r>
              <a:rPr lang="en-US" sz="1800" i="1" dirty="0" err="1" smtClean="0">
                <a:latin typeface="Verdana" charset="0"/>
                <a:ea typeface="Verdana" charset="0"/>
                <a:cs typeface="Verdana" charset="0"/>
              </a:rPr>
              <a:t>.Net</a:t>
            </a:r>
            <a:r>
              <a:rPr lang="en-US" sz="1800" i="1" dirty="0" smtClean="0">
                <a:latin typeface="Verdana" charset="0"/>
                <a:ea typeface="Verdana" charset="0"/>
                <a:cs typeface="Verdana" charset="0"/>
              </a:rPr>
              <a:t> with </a:t>
            </a:r>
            <a:r>
              <a:rPr lang="en-US" sz="1800" i="1" dirty="0" err="1" smtClean="0">
                <a:latin typeface="Verdana" charset="0"/>
                <a:ea typeface="Verdana" charset="0"/>
                <a:cs typeface="Verdana" charset="0"/>
              </a:rPr>
              <a:t>FsCheck</a:t>
            </a:r>
            <a:r>
              <a:rPr lang="en-US" sz="1800" i="1" dirty="0" smtClean="0">
                <a:latin typeface="Verdana" charset="0"/>
                <a:ea typeface="Verdana" charset="0"/>
                <a:cs typeface="Verdana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fscheck.github.io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FsCheck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pblasucci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quickpbt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0" y="3429000"/>
            <a:ext cx="9144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(Date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 zone1, Zone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{ 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viaZone1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zone1),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directly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() =&gt; (viaZone1 == directly);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 =&gt;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== zone2.GetUtcOffset(directly));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().Label(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Date?  (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{viaZone1}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{directly}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.And(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().Label(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Shift? (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{zone2.BaseUtcOffset}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Labelling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12724"/>
            <a:ext cx="6775048" cy="2437726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34046" y="2476983"/>
            <a:ext cx="2870521" cy="312516"/>
          </a:xfrm>
          <a:prstGeom prst="rect">
            <a:avLst/>
          </a:prstGeom>
          <a:solidFill>
            <a:srgbClr val="FFFF00">
              <a:alpha val="14902"/>
            </a:srgbClr>
          </a:solidFill>
          <a:ln w="28575">
            <a:solidFill>
              <a:srgbClr val="FF9300">
                <a:alpha val="50196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trivial observation partitions data into two buckets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``trivial daylight savings support``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:Date)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:Zone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total)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=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days,aZone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aDate,aZone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Prop.trivial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anyZone.SupportsDaylightSavingTime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8920" y="2335570"/>
            <a:ext cx="4754880" cy="3840480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trivial daylight savings support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53% </a:t>
            </a:r>
            <a:r>
              <a:rPr lang="mr-IN" sz="11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47% </a:t>
            </a:r>
            <a:r>
              <a:rPr lang="mr-IN" sz="11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mr-IN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classification partitions into N, labelled buckets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Function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ClassifyMeridianPosition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Dated,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total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[Property]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endParaRPr lang="en-US" sz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Timed.FromDays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(total))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days,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Dim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.Classify(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Timed.Zero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"&lt; GMT"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.Classify(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Timed.Zero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"|GMT|"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.Classify(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Timed.Zero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"GMT &lt;"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8920" y="2335570"/>
            <a:ext cx="4754880" cy="3840480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ClassifyMeridianPosition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55% GMT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43%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GMT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2%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GMT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endParaRPr lang="mr-IN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9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instead of a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data, collect reports any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Property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collect_weekday_name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(Date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Zone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total);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days,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+ 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.Collect(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anyDate.DayOfWeekName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8920" y="2335570"/>
            <a:ext cx="4754880" cy="3840480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collect_weekday_name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20% Monday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19% Saturday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17% Sunday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14% Tuesday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13% Thursday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 9% Friday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 8% Wednesday</a:t>
            </a:r>
          </a:p>
        </p:txBody>
      </p:sp>
    </p:spTree>
    <p:extLst>
      <p:ext uri="{BB962C8B-B14F-4D97-AF65-F5344CB8AC3E}">
        <p14:creationId xmlns:p14="http://schemas.microsoft.com/office/powerpoint/2010/main" val="19680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1641"/>
            <a:ext cx="10515599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observations may be combined as much as is desired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``many observations combined``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:Date)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:Zone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total)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=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days,aZone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aDate,aZone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Prop.trivial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anyZone.SupportsDaylightSavingTime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Prop.classify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"&lt; GMT"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Prop.classify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"|GMT|"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Prop.classify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"GMT &lt;"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Prop.collect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weekdayName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7570" y="2338085"/>
            <a:ext cx="4756229" cy="3837965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many observations combined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8% Saturday,  GMT &lt;, trivial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8% Monday,    &lt; GMT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7% Sunday,    GMT &lt;, trivial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5% Friday,    &lt; GMT, trivial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5% Wednesday, GMT &lt;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5% Tuesday,   &lt; GMT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2% Thursday,  &lt; GMT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1% Monday,    |GMT|, trivial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… </a:t>
            </a:r>
          </a:p>
          <a:p>
            <a:pPr marL="0" indent="0">
              <a:lnSpc>
                <a:spcPct val="120000"/>
              </a:lnSpc>
              <a:buNone/>
            </a:pPr>
            <a:endParaRPr lang="mr-IN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naive test fails (because the range of inputs is too broad)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Function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DaylightSavingsTestOracle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Dated)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NOTE: this test also demonstrates the common pattern of the "test oracle" pattern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eastern  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Zoned.FindSystemTimeZoneById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eastern)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Zone.InUnitedStatesDaylightTime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eastern.IsDaylightSavingTime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  <a:endParaRPr lang="en-US" sz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Input Control:</a:t>
            </a:r>
            <a:r>
              <a:rPr lang="en-US" sz="2400" dirty="0" smtClean="0"/>
              <a:t> </a:t>
            </a:r>
            <a:r>
              <a:rPr lang="en-US" sz="2400" i="1" dirty="0" smtClean="0"/>
              <a:t>Conditional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35978"/>
            <a:ext cx="6775048" cy="2530222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✘  </a:t>
            </a:r>
            <a:r>
              <a:rPr lang="en-US" sz="11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DaylightSavingsTestOracle</a:t>
            </a:r>
            <a:endParaRPr lang="en-US" sz="11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Falsifiable, after 1 test (4 shrinks), (</a:t>
            </a:r>
            <a:r>
              <a:rPr lang="en-US" sz="1100" dirty="0" err="1" smtClean="0">
                <a:latin typeface="Courier" charset="0"/>
                <a:ea typeface="Courier" charset="0"/>
                <a:cs typeface="Courier" charset="0"/>
              </a:rPr>
              <a:t>StdGen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(2119435949,296213433))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Original: 1908-04-23 23:48:57 -04:02</a:t>
            </a:r>
            <a:br>
              <a:rPr lang="en-US" sz="11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 Shrunk:   1908-04-23 00:00:00 +00:00 </a:t>
            </a:r>
          </a:p>
        </p:txBody>
      </p:sp>
    </p:spTree>
    <p:extLst>
      <p:ext uri="{BB962C8B-B14F-4D97-AF65-F5344CB8AC3E}">
        <p14:creationId xmlns:p14="http://schemas.microsoft.com/office/powerpoint/2010/main" val="19402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naive test fails (because the range of inputs is too broad)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Function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DaylightSavingsTestOracle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Dated)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eastern  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Zoned.FindSystemTimeZoneById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eastern)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check =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Function()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Zone.InUnitedStatesDaylightTime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Return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check().When(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anyDate.Year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&gt;= </a:t>
            </a:r>
            <a:r>
              <a:rPr lang="en-US" sz="1200" b="1" dirty="0" smtClean="0">
                <a:solidFill>
                  <a:srgbClr val="800080"/>
                </a:solidFill>
                <a:latin typeface="Courier" charset="0"/>
                <a:ea typeface="Courier" charset="0"/>
                <a:cs typeface="Courier" charset="0"/>
              </a:rPr>
              <a:t>2007</a:t>
            </a:r>
            <a:r>
              <a:rPr lang="en-US" sz="1200" dirty="0" smtClean="0">
                <a:solidFill>
                  <a:srgbClr val="8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AndAlso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eastern.IsDaylightSavingTime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  <a:endParaRPr lang="en-US" sz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Input Control:</a:t>
            </a:r>
            <a:r>
              <a:rPr lang="en-US" sz="2400" dirty="0" smtClean="0"/>
              <a:t> </a:t>
            </a:r>
            <a:r>
              <a:rPr lang="en-US" sz="2400" i="1" dirty="0" smtClean="0"/>
              <a:t>Conditional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35978"/>
            <a:ext cx="6775048" cy="2530222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DaylightSavingsTestOracle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00" dirty="0" smtClean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51571" y="2789500"/>
            <a:ext cx="8196601" cy="636605"/>
            <a:chOff x="4894363" y="2294035"/>
            <a:chExt cx="8196601" cy="636605"/>
          </a:xfrm>
        </p:grpSpPr>
        <p:sp>
          <p:nvSpPr>
            <p:cNvPr id="11" name="Rectangle 10"/>
            <p:cNvSpPr/>
            <p:nvPr/>
          </p:nvSpPr>
          <p:spPr>
            <a:xfrm>
              <a:off x="4894363" y="2294035"/>
              <a:ext cx="5974262" cy="291814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8751" y="2629699"/>
              <a:ext cx="6852213" cy="300941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70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7563394" y="1892059"/>
            <a:ext cx="3790406" cy="42772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076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instead of a conditional property, here we use a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IArbitrary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with a "universal quantifier"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``zone is unchanged through round-trip serialization`` ()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define a simple 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bool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check (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deflated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anyZone.ToSerializedString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inflated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.FromSerializedString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(deflated);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return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inflated.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Equals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arbitrary generators can be easily defined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zones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Gen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.Elements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(from z in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.GetSystemTimeZones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 select z).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ToArbitrary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sz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"for all" zones, run a test...</a:t>
            </a:r>
            <a:endParaRPr lang="en-US" sz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.ForAll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(zones,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check);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Input Control:</a:t>
            </a:r>
            <a:r>
              <a:rPr lang="en-US" sz="2400" dirty="0" smtClean="0"/>
              <a:t> </a:t>
            </a:r>
            <a:r>
              <a:rPr lang="en-US" sz="2400" i="1" dirty="0" smtClean="0"/>
              <a:t>Universal Quantifiers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33481" y="4655999"/>
            <a:ext cx="7953765" cy="1253298"/>
            <a:chOff x="4947209" y="2058074"/>
            <a:chExt cx="7953765" cy="1253298"/>
          </a:xfrm>
        </p:grpSpPr>
        <p:sp>
          <p:nvSpPr>
            <p:cNvPr id="14" name="Rectangle 13"/>
            <p:cNvSpPr/>
            <p:nvPr/>
          </p:nvSpPr>
          <p:spPr>
            <a:xfrm>
              <a:off x="4947209" y="2058074"/>
              <a:ext cx="7953765" cy="352696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47209" y="3011662"/>
              <a:ext cx="3198886" cy="299710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12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838200" y="2545705"/>
            <a:ext cx="2343931" cy="2343931"/>
          </a:xfrm>
          <a:custGeom>
            <a:avLst/>
            <a:gdLst>
              <a:gd name="connsiteX0" fmla="*/ 0 w 2343931"/>
              <a:gd name="connsiteY0" fmla="*/ 1171966 h 2343931"/>
              <a:gd name="connsiteX1" fmla="*/ 1171966 w 2343931"/>
              <a:gd name="connsiteY1" fmla="*/ 0 h 2343931"/>
              <a:gd name="connsiteX2" fmla="*/ 2343932 w 2343931"/>
              <a:gd name="connsiteY2" fmla="*/ 1171966 h 2343931"/>
              <a:gd name="connsiteX3" fmla="*/ 1171966 w 2343931"/>
              <a:gd name="connsiteY3" fmla="*/ 2343932 h 2343931"/>
              <a:gd name="connsiteX4" fmla="*/ 0 w 2343931"/>
              <a:gd name="connsiteY4" fmla="*/ 1171966 h 234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931" h="2343931">
                <a:moveTo>
                  <a:pt x="0" y="1171966"/>
                </a:moveTo>
                <a:cubicBezTo>
                  <a:pt x="0" y="524707"/>
                  <a:pt x="524707" y="0"/>
                  <a:pt x="1171966" y="0"/>
                </a:cubicBezTo>
                <a:cubicBezTo>
                  <a:pt x="1819225" y="0"/>
                  <a:pt x="2343932" y="524707"/>
                  <a:pt x="2343932" y="1171966"/>
                </a:cubicBezTo>
                <a:cubicBezTo>
                  <a:pt x="2343932" y="1819225"/>
                  <a:pt x="1819225" y="2343932"/>
                  <a:pt x="1171966" y="2343932"/>
                </a:cubicBezTo>
                <a:cubicBezTo>
                  <a:pt x="524707" y="2343932"/>
                  <a:pt x="0" y="1819225"/>
                  <a:pt x="0" y="1171966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shade val="50000"/>
              <a:hueOff val="268328"/>
              <a:satOff val="-6535"/>
              <a:lumOff val="2859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1201" tIns="371201" rIns="371201" bIns="37120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>
                <a:solidFill>
                  <a:schemeClr val="accent1">
                    <a:lumMod val="75000"/>
                  </a:schemeClr>
                </a:solidFill>
              </a:rPr>
              <a:t>Arbitrary&lt;T&gt;</a:t>
            </a:r>
            <a:endParaRPr lang="en-US" sz="2200" kern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CUSTOM DATA GENERATION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458292" y="2545705"/>
            <a:ext cx="3893738" cy="2343931"/>
            <a:chOff x="7458292" y="2829327"/>
            <a:chExt cx="3893738" cy="2343931"/>
          </a:xfrm>
        </p:grpSpPr>
        <p:sp>
          <p:nvSpPr>
            <p:cNvPr id="24" name="Freeform 23"/>
            <p:cNvSpPr/>
            <p:nvPr/>
          </p:nvSpPr>
          <p:spPr>
            <a:xfrm>
              <a:off x="9008099" y="2829327"/>
              <a:ext cx="2343931" cy="2343931"/>
            </a:xfrm>
            <a:custGeom>
              <a:avLst/>
              <a:gdLst>
                <a:gd name="connsiteX0" fmla="*/ 0 w 2343931"/>
                <a:gd name="connsiteY0" fmla="*/ 1171966 h 2343931"/>
                <a:gd name="connsiteX1" fmla="*/ 1171966 w 2343931"/>
                <a:gd name="connsiteY1" fmla="*/ 0 h 2343931"/>
                <a:gd name="connsiteX2" fmla="*/ 2343932 w 2343931"/>
                <a:gd name="connsiteY2" fmla="*/ 1171966 h 2343931"/>
                <a:gd name="connsiteX3" fmla="*/ 1171966 w 2343931"/>
                <a:gd name="connsiteY3" fmla="*/ 2343932 h 2343931"/>
                <a:gd name="connsiteX4" fmla="*/ 0 w 2343931"/>
                <a:gd name="connsiteY4" fmla="*/ 1171966 h 234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931" h="2343931">
                  <a:moveTo>
                    <a:pt x="0" y="1171966"/>
                  </a:moveTo>
                  <a:cubicBezTo>
                    <a:pt x="0" y="524707"/>
                    <a:pt x="524707" y="0"/>
                    <a:pt x="1171966" y="0"/>
                  </a:cubicBezTo>
                  <a:cubicBezTo>
                    <a:pt x="1819225" y="0"/>
                    <a:pt x="2343932" y="524707"/>
                    <a:pt x="2343932" y="1171966"/>
                  </a:cubicBezTo>
                  <a:cubicBezTo>
                    <a:pt x="2343932" y="1819225"/>
                    <a:pt x="1819225" y="2343932"/>
                    <a:pt x="1171966" y="2343932"/>
                  </a:cubicBezTo>
                  <a:cubicBezTo>
                    <a:pt x="524707" y="2343932"/>
                    <a:pt x="0" y="1819225"/>
                    <a:pt x="0" y="11719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268328"/>
                <a:satOff val="-6535"/>
                <a:lumOff val="2859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201" tIns="371201" rIns="371201" bIns="37120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Shrinker</a:t>
              </a:r>
              <a:r>
                <a:rPr lang="en-US" sz="2200" kern="1200" dirty="0" smtClean="0"/>
                <a:t>&lt;T&gt;</a:t>
              </a:r>
              <a:endParaRPr lang="en-US" sz="22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458292" y="3321552"/>
              <a:ext cx="1359480" cy="1359480"/>
            </a:xfrm>
            <a:custGeom>
              <a:avLst/>
              <a:gdLst>
                <a:gd name="connsiteX0" fmla="*/ 180199 w 1359480"/>
                <a:gd name="connsiteY0" fmla="*/ 519865 h 1359480"/>
                <a:gd name="connsiteX1" fmla="*/ 519865 w 1359480"/>
                <a:gd name="connsiteY1" fmla="*/ 519865 h 1359480"/>
                <a:gd name="connsiteX2" fmla="*/ 519865 w 1359480"/>
                <a:gd name="connsiteY2" fmla="*/ 180199 h 1359480"/>
                <a:gd name="connsiteX3" fmla="*/ 839615 w 1359480"/>
                <a:gd name="connsiteY3" fmla="*/ 180199 h 1359480"/>
                <a:gd name="connsiteX4" fmla="*/ 839615 w 1359480"/>
                <a:gd name="connsiteY4" fmla="*/ 519865 h 1359480"/>
                <a:gd name="connsiteX5" fmla="*/ 1179281 w 1359480"/>
                <a:gd name="connsiteY5" fmla="*/ 519865 h 1359480"/>
                <a:gd name="connsiteX6" fmla="*/ 1179281 w 1359480"/>
                <a:gd name="connsiteY6" fmla="*/ 839615 h 1359480"/>
                <a:gd name="connsiteX7" fmla="*/ 839615 w 1359480"/>
                <a:gd name="connsiteY7" fmla="*/ 839615 h 1359480"/>
                <a:gd name="connsiteX8" fmla="*/ 839615 w 1359480"/>
                <a:gd name="connsiteY8" fmla="*/ 1179281 h 1359480"/>
                <a:gd name="connsiteX9" fmla="*/ 519865 w 1359480"/>
                <a:gd name="connsiteY9" fmla="*/ 1179281 h 1359480"/>
                <a:gd name="connsiteX10" fmla="*/ 519865 w 1359480"/>
                <a:gd name="connsiteY10" fmla="*/ 839615 h 1359480"/>
                <a:gd name="connsiteX11" fmla="*/ 180199 w 1359480"/>
                <a:gd name="connsiteY11" fmla="*/ 839615 h 1359480"/>
                <a:gd name="connsiteX12" fmla="*/ 180199 w 1359480"/>
                <a:gd name="connsiteY12" fmla="*/ 519865 h 135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59480" h="1359480">
                  <a:moveTo>
                    <a:pt x="180199" y="519865"/>
                  </a:moveTo>
                  <a:lnTo>
                    <a:pt x="519865" y="519865"/>
                  </a:lnTo>
                  <a:lnTo>
                    <a:pt x="519865" y="180199"/>
                  </a:lnTo>
                  <a:lnTo>
                    <a:pt x="839615" y="180199"/>
                  </a:lnTo>
                  <a:lnTo>
                    <a:pt x="839615" y="519865"/>
                  </a:lnTo>
                  <a:lnTo>
                    <a:pt x="1179281" y="519865"/>
                  </a:lnTo>
                  <a:lnTo>
                    <a:pt x="1179281" y="839615"/>
                  </a:lnTo>
                  <a:lnTo>
                    <a:pt x="839615" y="839615"/>
                  </a:lnTo>
                  <a:lnTo>
                    <a:pt x="839615" y="1179281"/>
                  </a:lnTo>
                  <a:lnTo>
                    <a:pt x="519865" y="1179281"/>
                  </a:lnTo>
                  <a:lnTo>
                    <a:pt x="519865" y="839615"/>
                  </a:lnTo>
                  <a:lnTo>
                    <a:pt x="180199" y="839615"/>
                  </a:lnTo>
                  <a:lnTo>
                    <a:pt x="180199" y="5198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199" tIns="519865" rIns="180199" bIns="51986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72458" y="2545705"/>
            <a:ext cx="3895507" cy="2343931"/>
            <a:chOff x="3372458" y="2829327"/>
            <a:chExt cx="3895507" cy="2343931"/>
          </a:xfrm>
        </p:grpSpPr>
        <p:sp>
          <p:nvSpPr>
            <p:cNvPr id="25" name="Freeform 24"/>
            <p:cNvSpPr/>
            <p:nvPr/>
          </p:nvSpPr>
          <p:spPr>
            <a:xfrm>
              <a:off x="4924034" y="2829327"/>
              <a:ext cx="2343931" cy="2343931"/>
            </a:xfrm>
            <a:custGeom>
              <a:avLst/>
              <a:gdLst>
                <a:gd name="connsiteX0" fmla="*/ 0 w 2343931"/>
                <a:gd name="connsiteY0" fmla="*/ 1171966 h 2343931"/>
                <a:gd name="connsiteX1" fmla="*/ 1171966 w 2343931"/>
                <a:gd name="connsiteY1" fmla="*/ 0 h 2343931"/>
                <a:gd name="connsiteX2" fmla="*/ 2343932 w 2343931"/>
                <a:gd name="connsiteY2" fmla="*/ 1171966 h 2343931"/>
                <a:gd name="connsiteX3" fmla="*/ 1171966 w 2343931"/>
                <a:gd name="connsiteY3" fmla="*/ 2343932 h 2343931"/>
                <a:gd name="connsiteX4" fmla="*/ 0 w 2343931"/>
                <a:gd name="connsiteY4" fmla="*/ 1171966 h 234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931" h="2343931">
                  <a:moveTo>
                    <a:pt x="0" y="1171966"/>
                  </a:moveTo>
                  <a:cubicBezTo>
                    <a:pt x="0" y="524707"/>
                    <a:pt x="524707" y="0"/>
                    <a:pt x="1171966" y="0"/>
                  </a:cubicBezTo>
                  <a:cubicBezTo>
                    <a:pt x="1819225" y="0"/>
                    <a:pt x="2343932" y="524707"/>
                    <a:pt x="2343932" y="1171966"/>
                  </a:cubicBezTo>
                  <a:cubicBezTo>
                    <a:pt x="2343932" y="1819225"/>
                    <a:pt x="1819225" y="2343932"/>
                    <a:pt x="1171966" y="2343932"/>
                  </a:cubicBezTo>
                  <a:cubicBezTo>
                    <a:pt x="524707" y="2343932"/>
                    <a:pt x="0" y="1819225"/>
                    <a:pt x="0" y="11719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201" tIns="371201" rIns="371201" bIns="37120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>
                  <a:solidFill>
                    <a:schemeClr val="bg1"/>
                  </a:solidFill>
                </a:rPr>
                <a:t>Generator&lt;T&gt;</a:t>
              </a:r>
              <a:endParaRPr lang="en-US" sz="22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372458" y="3321552"/>
              <a:ext cx="1359480" cy="1359480"/>
            </a:xfrm>
            <a:custGeom>
              <a:avLst/>
              <a:gdLst>
                <a:gd name="connsiteX0" fmla="*/ 180199 w 1359480"/>
                <a:gd name="connsiteY0" fmla="*/ 280053 h 1359480"/>
                <a:gd name="connsiteX1" fmla="*/ 1179281 w 1359480"/>
                <a:gd name="connsiteY1" fmla="*/ 280053 h 1359480"/>
                <a:gd name="connsiteX2" fmla="*/ 1179281 w 1359480"/>
                <a:gd name="connsiteY2" fmla="*/ 599803 h 1359480"/>
                <a:gd name="connsiteX3" fmla="*/ 180199 w 1359480"/>
                <a:gd name="connsiteY3" fmla="*/ 599803 h 1359480"/>
                <a:gd name="connsiteX4" fmla="*/ 180199 w 1359480"/>
                <a:gd name="connsiteY4" fmla="*/ 280053 h 1359480"/>
                <a:gd name="connsiteX5" fmla="*/ 180199 w 1359480"/>
                <a:gd name="connsiteY5" fmla="*/ 759677 h 1359480"/>
                <a:gd name="connsiteX6" fmla="*/ 1179281 w 1359480"/>
                <a:gd name="connsiteY6" fmla="*/ 759677 h 1359480"/>
                <a:gd name="connsiteX7" fmla="*/ 1179281 w 1359480"/>
                <a:gd name="connsiteY7" fmla="*/ 1079427 h 1359480"/>
                <a:gd name="connsiteX8" fmla="*/ 180199 w 1359480"/>
                <a:gd name="connsiteY8" fmla="*/ 1079427 h 1359480"/>
                <a:gd name="connsiteX9" fmla="*/ 180199 w 1359480"/>
                <a:gd name="connsiteY9" fmla="*/ 759677 h 135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9480" h="1359480">
                  <a:moveTo>
                    <a:pt x="180199" y="280053"/>
                  </a:moveTo>
                  <a:lnTo>
                    <a:pt x="1179281" y="280053"/>
                  </a:lnTo>
                  <a:lnTo>
                    <a:pt x="1179281" y="599803"/>
                  </a:lnTo>
                  <a:lnTo>
                    <a:pt x="180199" y="599803"/>
                  </a:lnTo>
                  <a:lnTo>
                    <a:pt x="180199" y="280053"/>
                  </a:lnTo>
                  <a:close/>
                  <a:moveTo>
                    <a:pt x="180199" y="759677"/>
                  </a:moveTo>
                  <a:lnTo>
                    <a:pt x="1179281" y="759677"/>
                  </a:lnTo>
                  <a:lnTo>
                    <a:pt x="1179281" y="1079427"/>
                  </a:lnTo>
                  <a:lnTo>
                    <a:pt x="180199" y="1079427"/>
                  </a:lnTo>
                  <a:lnTo>
                    <a:pt x="180199" y="75967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415425"/>
                <a:satOff val="-8871"/>
                <a:lumOff val="33109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415425"/>
                <a:satOff val="-8871"/>
                <a:lumOff val="3310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199" tIns="280053" rIns="180199" bIns="2800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638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CUSTOM DATA GENERATION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372828" y="1969072"/>
            <a:ext cx="3984777" cy="924882"/>
          </a:xfrm>
          <a:custGeom>
            <a:avLst/>
            <a:gdLst>
              <a:gd name="connsiteX0" fmla="*/ 0 w 3984777"/>
              <a:gd name="connsiteY0" fmla="*/ 92488 h 924882"/>
              <a:gd name="connsiteX1" fmla="*/ 92488 w 3984777"/>
              <a:gd name="connsiteY1" fmla="*/ 0 h 924882"/>
              <a:gd name="connsiteX2" fmla="*/ 3892289 w 3984777"/>
              <a:gd name="connsiteY2" fmla="*/ 0 h 924882"/>
              <a:gd name="connsiteX3" fmla="*/ 3984777 w 3984777"/>
              <a:gd name="connsiteY3" fmla="*/ 92488 h 924882"/>
              <a:gd name="connsiteX4" fmla="*/ 3984777 w 3984777"/>
              <a:gd name="connsiteY4" fmla="*/ 832394 h 924882"/>
              <a:gd name="connsiteX5" fmla="*/ 3892289 w 3984777"/>
              <a:gd name="connsiteY5" fmla="*/ 924882 h 924882"/>
              <a:gd name="connsiteX6" fmla="*/ 92488 w 3984777"/>
              <a:gd name="connsiteY6" fmla="*/ 924882 h 924882"/>
              <a:gd name="connsiteX7" fmla="*/ 0 w 3984777"/>
              <a:gd name="connsiteY7" fmla="*/ 832394 h 924882"/>
              <a:gd name="connsiteX8" fmla="*/ 0 w 3984777"/>
              <a:gd name="connsiteY8" fmla="*/ 92488 h 92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4777" h="924882">
                <a:moveTo>
                  <a:pt x="0" y="92488"/>
                </a:moveTo>
                <a:cubicBezTo>
                  <a:pt x="0" y="41408"/>
                  <a:pt x="41408" y="0"/>
                  <a:pt x="92488" y="0"/>
                </a:cubicBezTo>
                <a:lnTo>
                  <a:pt x="3892289" y="0"/>
                </a:lnTo>
                <a:cubicBezTo>
                  <a:pt x="3943369" y="0"/>
                  <a:pt x="3984777" y="41408"/>
                  <a:pt x="3984777" y="92488"/>
                </a:cubicBezTo>
                <a:lnTo>
                  <a:pt x="3984777" y="832394"/>
                </a:lnTo>
                <a:cubicBezTo>
                  <a:pt x="3984777" y="883474"/>
                  <a:pt x="3943369" y="924882"/>
                  <a:pt x="3892289" y="924882"/>
                </a:cubicBezTo>
                <a:lnTo>
                  <a:pt x="92488" y="924882"/>
                </a:lnTo>
                <a:cubicBezTo>
                  <a:pt x="41408" y="924882"/>
                  <a:pt x="0" y="883474"/>
                  <a:pt x="0" y="832394"/>
                </a:cubicBezTo>
                <a:lnTo>
                  <a:pt x="0" y="92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909" tIns="110909" rIns="1132904" bIns="110909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Shrink [ 7, 5, 1, 2, 3, 6 ]</a:t>
            </a:r>
            <a:endParaRPr lang="en-US" sz="2200" kern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6706553" y="2677448"/>
            <a:ext cx="3984777" cy="1309549"/>
            <a:chOff x="6706553" y="2677448"/>
            <a:chExt cx="3984777" cy="1309549"/>
          </a:xfrm>
        </p:grpSpPr>
        <p:sp>
          <p:nvSpPr>
            <p:cNvPr id="28" name="Freeform 27"/>
            <p:cNvSpPr/>
            <p:nvPr/>
          </p:nvSpPr>
          <p:spPr>
            <a:xfrm>
              <a:off x="6706553" y="3062115"/>
              <a:ext cx="3984777" cy="924882"/>
            </a:xfrm>
            <a:custGeom>
              <a:avLst/>
              <a:gdLst>
                <a:gd name="connsiteX0" fmla="*/ 0 w 3984777"/>
                <a:gd name="connsiteY0" fmla="*/ 92488 h 924882"/>
                <a:gd name="connsiteX1" fmla="*/ 92488 w 3984777"/>
                <a:gd name="connsiteY1" fmla="*/ 0 h 924882"/>
                <a:gd name="connsiteX2" fmla="*/ 3892289 w 3984777"/>
                <a:gd name="connsiteY2" fmla="*/ 0 h 924882"/>
                <a:gd name="connsiteX3" fmla="*/ 3984777 w 3984777"/>
                <a:gd name="connsiteY3" fmla="*/ 92488 h 924882"/>
                <a:gd name="connsiteX4" fmla="*/ 3984777 w 3984777"/>
                <a:gd name="connsiteY4" fmla="*/ 832394 h 924882"/>
                <a:gd name="connsiteX5" fmla="*/ 3892289 w 3984777"/>
                <a:gd name="connsiteY5" fmla="*/ 924882 h 924882"/>
                <a:gd name="connsiteX6" fmla="*/ 92488 w 3984777"/>
                <a:gd name="connsiteY6" fmla="*/ 924882 h 924882"/>
                <a:gd name="connsiteX7" fmla="*/ 0 w 3984777"/>
                <a:gd name="connsiteY7" fmla="*/ 832394 h 924882"/>
                <a:gd name="connsiteX8" fmla="*/ 0 w 3984777"/>
                <a:gd name="connsiteY8" fmla="*/ 92488 h 9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4777" h="924882">
                  <a:moveTo>
                    <a:pt x="0" y="92488"/>
                  </a:moveTo>
                  <a:cubicBezTo>
                    <a:pt x="0" y="41408"/>
                    <a:pt x="41408" y="0"/>
                    <a:pt x="92488" y="0"/>
                  </a:cubicBezTo>
                  <a:lnTo>
                    <a:pt x="3892289" y="0"/>
                  </a:lnTo>
                  <a:cubicBezTo>
                    <a:pt x="3943369" y="0"/>
                    <a:pt x="3984777" y="41408"/>
                    <a:pt x="3984777" y="92488"/>
                  </a:cubicBezTo>
                  <a:lnTo>
                    <a:pt x="3984777" y="832394"/>
                  </a:lnTo>
                  <a:cubicBezTo>
                    <a:pt x="3984777" y="883474"/>
                    <a:pt x="3943369" y="924882"/>
                    <a:pt x="3892289" y="924882"/>
                  </a:cubicBezTo>
                  <a:lnTo>
                    <a:pt x="92488" y="924882"/>
                  </a:lnTo>
                  <a:cubicBezTo>
                    <a:pt x="41408" y="924882"/>
                    <a:pt x="0" y="883474"/>
                    <a:pt x="0" y="832394"/>
                  </a:cubicBezTo>
                  <a:lnTo>
                    <a:pt x="0" y="924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116427"/>
                <a:satOff val="-2085"/>
                <a:lumOff val="886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909" tIns="110909" rIns="1045808" bIns="110909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Shrink [ 5, 1, 3, 6 ]</a:t>
              </a:r>
              <a:endParaRPr lang="en-US" sz="22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9756431" y="2677448"/>
              <a:ext cx="601173" cy="601173"/>
            </a:xfrm>
            <a:custGeom>
              <a:avLst/>
              <a:gdLst>
                <a:gd name="connsiteX0" fmla="*/ 0 w 601173"/>
                <a:gd name="connsiteY0" fmla="*/ 330645 h 601173"/>
                <a:gd name="connsiteX1" fmla="*/ 135264 w 601173"/>
                <a:gd name="connsiteY1" fmla="*/ 330645 h 601173"/>
                <a:gd name="connsiteX2" fmla="*/ 135264 w 601173"/>
                <a:gd name="connsiteY2" fmla="*/ 0 h 601173"/>
                <a:gd name="connsiteX3" fmla="*/ 465909 w 601173"/>
                <a:gd name="connsiteY3" fmla="*/ 0 h 601173"/>
                <a:gd name="connsiteX4" fmla="*/ 465909 w 601173"/>
                <a:gd name="connsiteY4" fmla="*/ 330645 h 601173"/>
                <a:gd name="connsiteX5" fmla="*/ 601173 w 601173"/>
                <a:gd name="connsiteY5" fmla="*/ 330645 h 601173"/>
                <a:gd name="connsiteX6" fmla="*/ 300587 w 601173"/>
                <a:gd name="connsiteY6" fmla="*/ 601173 h 601173"/>
                <a:gd name="connsiteX7" fmla="*/ 0 w 601173"/>
                <a:gd name="connsiteY7" fmla="*/ 330645 h 60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173" h="601173">
                  <a:moveTo>
                    <a:pt x="0" y="330645"/>
                  </a:moveTo>
                  <a:lnTo>
                    <a:pt x="135264" y="330645"/>
                  </a:lnTo>
                  <a:lnTo>
                    <a:pt x="135264" y="0"/>
                  </a:lnTo>
                  <a:lnTo>
                    <a:pt x="465909" y="0"/>
                  </a:lnTo>
                  <a:lnTo>
                    <a:pt x="465909" y="330645"/>
                  </a:lnTo>
                  <a:lnTo>
                    <a:pt x="601173" y="330645"/>
                  </a:lnTo>
                  <a:lnTo>
                    <a:pt x="300587" y="601173"/>
                  </a:lnTo>
                  <a:lnTo>
                    <a:pt x="0" y="33064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204" tIns="27940" rIns="163204" bIns="1767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35297" y="3770491"/>
            <a:ext cx="3984777" cy="1309549"/>
            <a:chOff x="7035297" y="3770491"/>
            <a:chExt cx="3984777" cy="1309549"/>
          </a:xfrm>
        </p:grpSpPr>
        <p:sp>
          <p:nvSpPr>
            <p:cNvPr id="29" name="Freeform 28"/>
            <p:cNvSpPr/>
            <p:nvPr/>
          </p:nvSpPr>
          <p:spPr>
            <a:xfrm>
              <a:off x="7035297" y="4155158"/>
              <a:ext cx="3984777" cy="924882"/>
            </a:xfrm>
            <a:custGeom>
              <a:avLst/>
              <a:gdLst>
                <a:gd name="connsiteX0" fmla="*/ 0 w 3984777"/>
                <a:gd name="connsiteY0" fmla="*/ 92488 h 924882"/>
                <a:gd name="connsiteX1" fmla="*/ 92488 w 3984777"/>
                <a:gd name="connsiteY1" fmla="*/ 0 h 924882"/>
                <a:gd name="connsiteX2" fmla="*/ 3892289 w 3984777"/>
                <a:gd name="connsiteY2" fmla="*/ 0 h 924882"/>
                <a:gd name="connsiteX3" fmla="*/ 3984777 w 3984777"/>
                <a:gd name="connsiteY3" fmla="*/ 92488 h 924882"/>
                <a:gd name="connsiteX4" fmla="*/ 3984777 w 3984777"/>
                <a:gd name="connsiteY4" fmla="*/ 832394 h 924882"/>
                <a:gd name="connsiteX5" fmla="*/ 3892289 w 3984777"/>
                <a:gd name="connsiteY5" fmla="*/ 924882 h 924882"/>
                <a:gd name="connsiteX6" fmla="*/ 92488 w 3984777"/>
                <a:gd name="connsiteY6" fmla="*/ 924882 h 924882"/>
                <a:gd name="connsiteX7" fmla="*/ 0 w 3984777"/>
                <a:gd name="connsiteY7" fmla="*/ 832394 h 924882"/>
                <a:gd name="connsiteX8" fmla="*/ 0 w 3984777"/>
                <a:gd name="connsiteY8" fmla="*/ 92488 h 9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4777" h="924882">
                  <a:moveTo>
                    <a:pt x="0" y="92488"/>
                  </a:moveTo>
                  <a:cubicBezTo>
                    <a:pt x="0" y="41408"/>
                    <a:pt x="41408" y="0"/>
                    <a:pt x="92488" y="0"/>
                  </a:cubicBezTo>
                  <a:lnTo>
                    <a:pt x="3892289" y="0"/>
                  </a:lnTo>
                  <a:cubicBezTo>
                    <a:pt x="3943369" y="0"/>
                    <a:pt x="3984777" y="41408"/>
                    <a:pt x="3984777" y="92488"/>
                  </a:cubicBezTo>
                  <a:lnTo>
                    <a:pt x="3984777" y="832394"/>
                  </a:lnTo>
                  <a:cubicBezTo>
                    <a:pt x="3984777" y="883474"/>
                    <a:pt x="3943369" y="924882"/>
                    <a:pt x="3892289" y="924882"/>
                  </a:cubicBezTo>
                  <a:lnTo>
                    <a:pt x="92488" y="924882"/>
                  </a:lnTo>
                  <a:cubicBezTo>
                    <a:pt x="41408" y="924882"/>
                    <a:pt x="0" y="883474"/>
                    <a:pt x="0" y="832394"/>
                  </a:cubicBezTo>
                  <a:lnTo>
                    <a:pt x="0" y="924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232854"/>
                <a:satOff val="-4171"/>
                <a:lumOff val="1772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909" tIns="110909" rIns="1040827" bIns="110909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Shrink [ 5, 3 ]</a:t>
              </a:r>
              <a:endParaRPr lang="en-US" sz="2200" kern="1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0090157" y="3770491"/>
              <a:ext cx="601173" cy="601173"/>
            </a:xfrm>
            <a:custGeom>
              <a:avLst/>
              <a:gdLst>
                <a:gd name="connsiteX0" fmla="*/ 0 w 601173"/>
                <a:gd name="connsiteY0" fmla="*/ 330645 h 601173"/>
                <a:gd name="connsiteX1" fmla="*/ 135264 w 601173"/>
                <a:gd name="connsiteY1" fmla="*/ 330645 h 601173"/>
                <a:gd name="connsiteX2" fmla="*/ 135264 w 601173"/>
                <a:gd name="connsiteY2" fmla="*/ 0 h 601173"/>
                <a:gd name="connsiteX3" fmla="*/ 465909 w 601173"/>
                <a:gd name="connsiteY3" fmla="*/ 0 h 601173"/>
                <a:gd name="connsiteX4" fmla="*/ 465909 w 601173"/>
                <a:gd name="connsiteY4" fmla="*/ 330645 h 601173"/>
                <a:gd name="connsiteX5" fmla="*/ 601173 w 601173"/>
                <a:gd name="connsiteY5" fmla="*/ 330645 h 601173"/>
                <a:gd name="connsiteX6" fmla="*/ 300587 w 601173"/>
                <a:gd name="connsiteY6" fmla="*/ 601173 h 601173"/>
                <a:gd name="connsiteX7" fmla="*/ 0 w 601173"/>
                <a:gd name="connsiteY7" fmla="*/ 330645 h 60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173" h="601173">
                  <a:moveTo>
                    <a:pt x="0" y="330645"/>
                  </a:moveTo>
                  <a:lnTo>
                    <a:pt x="135264" y="330645"/>
                  </a:lnTo>
                  <a:lnTo>
                    <a:pt x="135264" y="0"/>
                  </a:lnTo>
                  <a:lnTo>
                    <a:pt x="465909" y="0"/>
                  </a:lnTo>
                  <a:lnTo>
                    <a:pt x="465909" y="330645"/>
                  </a:lnTo>
                  <a:lnTo>
                    <a:pt x="601173" y="330645"/>
                  </a:lnTo>
                  <a:lnTo>
                    <a:pt x="300587" y="601173"/>
                  </a:lnTo>
                  <a:lnTo>
                    <a:pt x="0" y="33064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204" tIns="27940" rIns="163204" bIns="1767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69022" y="4863534"/>
            <a:ext cx="3984777" cy="1309549"/>
            <a:chOff x="7369022" y="4863534"/>
            <a:chExt cx="3984777" cy="1309549"/>
          </a:xfrm>
        </p:grpSpPr>
        <p:sp>
          <p:nvSpPr>
            <p:cNvPr id="30" name="Freeform 29"/>
            <p:cNvSpPr/>
            <p:nvPr/>
          </p:nvSpPr>
          <p:spPr>
            <a:xfrm>
              <a:off x="7369022" y="5248201"/>
              <a:ext cx="3984777" cy="924882"/>
            </a:xfrm>
            <a:custGeom>
              <a:avLst/>
              <a:gdLst>
                <a:gd name="connsiteX0" fmla="*/ 0 w 3984777"/>
                <a:gd name="connsiteY0" fmla="*/ 92488 h 924882"/>
                <a:gd name="connsiteX1" fmla="*/ 92488 w 3984777"/>
                <a:gd name="connsiteY1" fmla="*/ 0 h 924882"/>
                <a:gd name="connsiteX2" fmla="*/ 3892289 w 3984777"/>
                <a:gd name="connsiteY2" fmla="*/ 0 h 924882"/>
                <a:gd name="connsiteX3" fmla="*/ 3984777 w 3984777"/>
                <a:gd name="connsiteY3" fmla="*/ 92488 h 924882"/>
                <a:gd name="connsiteX4" fmla="*/ 3984777 w 3984777"/>
                <a:gd name="connsiteY4" fmla="*/ 832394 h 924882"/>
                <a:gd name="connsiteX5" fmla="*/ 3892289 w 3984777"/>
                <a:gd name="connsiteY5" fmla="*/ 924882 h 924882"/>
                <a:gd name="connsiteX6" fmla="*/ 92488 w 3984777"/>
                <a:gd name="connsiteY6" fmla="*/ 924882 h 924882"/>
                <a:gd name="connsiteX7" fmla="*/ 0 w 3984777"/>
                <a:gd name="connsiteY7" fmla="*/ 832394 h 924882"/>
                <a:gd name="connsiteX8" fmla="*/ 0 w 3984777"/>
                <a:gd name="connsiteY8" fmla="*/ 92488 h 9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4777" h="924882">
                  <a:moveTo>
                    <a:pt x="0" y="92488"/>
                  </a:moveTo>
                  <a:cubicBezTo>
                    <a:pt x="0" y="41408"/>
                    <a:pt x="41408" y="0"/>
                    <a:pt x="92488" y="0"/>
                  </a:cubicBezTo>
                  <a:lnTo>
                    <a:pt x="3892289" y="0"/>
                  </a:lnTo>
                  <a:cubicBezTo>
                    <a:pt x="3943369" y="0"/>
                    <a:pt x="3984777" y="41408"/>
                    <a:pt x="3984777" y="92488"/>
                  </a:cubicBezTo>
                  <a:lnTo>
                    <a:pt x="3984777" y="832394"/>
                  </a:lnTo>
                  <a:cubicBezTo>
                    <a:pt x="3984777" y="883474"/>
                    <a:pt x="3943369" y="924882"/>
                    <a:pt x="3892289" y="924882"/>
                  </a:cubicBezTo>
                  <a:lnTo>
                    <a:pt x="92488" y="924882"/>
                  </a:lnTo>
                  <a:cubicBezTo>
                    <a:pt x="41408" y="924882"/>
                    <a:pt x="0" y="883474"/>
                    <a:pt x="0" y="832394"/>
                  </a:cubicBezTo>
                  <a:lnTo>
                    <a:pt x="0" y="924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349281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909" tIns="110909" rIns="1045808" bIns="110909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>
                  <a:solidFill>
                    <a:schemeClr val="accent1">
                      <a:lumMod val="75000"/>
                    </a:schemeClr>
                  </a:solidFill>
                </a:rPr>
                <a:t>Shrink [  ]</a:t>
              </a:r>
              <a:endParaRPr lang="en-US" sz="2200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0418901" y="4863534"/>
              <a:ext cx="601173" cy="601173"/>
            </a:xfrm>
            <a:custGeom>
              <a:avLst/>
              <a:gdLst>
                <a:gd name="connsiteX0" fmla="*/ 0 w 601173"/>
                <a:gd name="connsiteY0" fmla="*/ 330645 h 601173"/>
                <a:gd name="connsiteX1" fmla="*/ 135264 w 601173"/>
                <a:gd name="connsiteY1" fmla="*/ 330645 h 601173"/>
                <a:gd name="connsiteX2" fmla="*/ 135264 w 601173"/>
                <a:gd name="connsiteY2" fmla="*/ 0 h 601173"/>
                <a:gd name="connsiteX3" fmla="*/ 465909 w 601173"/>
                <a:gd name="connsiteY3" fmla="*/ 0 h 601173"/>
                <a:gd name="connsiteX4" fmla="*/ 465909 w 601173"/>
                <a:gd name="connsiteY4" fmla="*/ 330645 h 601173"/>
                <a:gd name="connsiteX5" fmla="*/ 601173 w 601173"/>
                <a:gd name="connsiteY5" fmla="*/ 330645 h 601173"/>
                <a:gd name="connsiteX6" fmla="*/ 300587 w 601173"/>
                <a:gd name="connsiteY6" fmla="*/ 601173 h 601173"/>
                <a:gd name="connsiteX7" fmla="*/ 0 w 601173"/>
                <a:gd name="connsiteY7" fmla="*/ 330645 h 60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173" h="601173">
                  <a:moveTo>
                    <a:pt x="0" y="330645"/>
                  </a:moveTo>
                  <a:lnTo>
                    <a:pt x="135264" y="330645"/>
                  </a:lnTo>
                  <a:lnTo>
                    <a:pt x="135264" y="0"/>
                  </a:lnTo>
                  <a:lnTo>
                    <a:pt x="465909" y="0"/>
                  </a:lnTo>
                  <a:lnTo>
                    <a:pt x="465909" y="330645"/>
                  </a:lnTo>
                  <a:lnTo>
                    <a:pt x="601173" y="330645"/>
                  </a:lnTo>
                  <a:lnTo>
                    <a:pt x="300587" y="601173"/>
                  </a:lnTo>
                  <a:lnTo>
                    <a:pt x="0" y="33064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204" tIns="27940" rIns="163204" bIns="1767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838200" y="1255204"/>
            <a:ext cx="4980972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i="1" dirty="0" smtClean="0"/>
              <a:t>Generators</a:t>
            </a:r>
            <a:endParaRPr lang="en-US" sz="2400" i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72828" y="1255204"/>
            <a:ext cx="4980972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i="1" dirty="0" err="1" smtClean="0"/>
              <a:t>Shrinkers</a:t>
            </a:r>
            <a:endParaRPr lang="en-US" sz="2400" i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838200" y="1969072"/>
            <a:ext cx="2075566" cy="4204012"/>
            <a:chOff x="838200" y="1969072"/>
            <a:chExt cx="2075566" cy="4204012"/>
          </a:xfrm>
        </p:grpSpPr>
        <p:sp>
          <p:nvSpPr>
            <p:cNvPr id="3" name="Freeform 2"/>
            <p:cNvSpPr/>
            <p:nvPr/>
          </p:nvSpPr>
          <p:spPr>
            <a:xfrm>
              <a:off x="839172" y="196907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Gen&lt;</a:t>
              </a:r>
              <a:r>
                <a:rPr lang="en-US" sz="2400" kern="12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kern="1200" dirty="0" smtClean="0">
                  <a:solidFill>
                    <a:schemeClr val="bg1"/>
                  </a:solidFill>
                </a:rPr>
                <a:t>&gt;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838200" y="3641227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Gen&lt;Address&gt;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39172" y="531338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Gen&lt;List&lt;T&gt;&gt;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20496" y="1969072"/>
            <a:ext cx="2697702" cy="4204012"/>
            <a:chOff x="3120496" y="1969072"/>
            <a:chExt cx="2697702" cy="4204012"/>
          </a:xfrm>
        </p:grpSpPr>
        <p:sp>
          <p:nvSpPr>
            <p:cNvPr id="14" name="Freeform 13"/>
            <p:cNvSpPr/>
            <p:nvPr/>
          </p:nvSpPr>
          <p:spPr>
            <a:xfrm>
              <a:off x="3121226" y="2141673"/>
              <a:ext cx="439813" cy="514499"/>
            </a:xfrm>
            <a:custGeom>
              <a:avLst/>
              <a:gdLst>
                <a:gd name="connsiteX0" fmla="*/ 0 w 439813"/>
                <a:gd name="connsiteY0" fmla="*/ 102900 h 514499"/>
                <a:gd name="connsiteX1" fmla="*/ 219907 w 439813"/>
                <a:gd name="connsiteY1" fmla="*/ 102900 h 514499"/>
                <a:gd name="connsiteX2" fmla="*/ 219907 w 439813"/>
                <a:gd name="connsiteY2" fmla="*/ 0 h 514499"/>
                <a:gd name="connsiteX3" fmla="*/ 439813 w 439813"/>
                <a:gd name="connsiteY3" fmla="*/ 257250 h 514499"/>
                <a:gd name="connsiteX4" fmla="*/ 219907 w 439813"/>
                <a:gd name="connsiteY4" fmla="*/ 514499 h 514499"/>
                <a:gd name="connsiteX5" fmla="*/ 219907 w 439813"/>
                <a:gd name="connsiteY5" fmla="*/ 411599 h 514499"/>
                <a:gd name="connsiteX6" fmla="*/ 0 w 439813"/>
                <a:gd name="connsiteY6" fmla="*/ 411599 h 514499"/>
                <a:gd name="connsiteX7" fmla="*/ 0 w 439813"/>
                <a:gd name="connsiteY7" fmla="*/ 102900 h 51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9813" h="514499">
                  <a:moveTo>
                    <a:pt x="0" y="102900"/>
                  </a:moveTo>
                  <a:lnTo>
                    <a:pt x="219907" y="102900"/>
                  </a:lnTo>
                  <a:lnTo>
                    <a:pt x="219907" y="0"/>
                  </a:lnTo>
                  <a:lnTo>
                    <a:pt x="439813" y="257250"/>
                  </a:lnTo>
                  <a:lnTo>
                    <a:pt x="219907" y="514499"/>
                  </a:lnTo>
                  <a:lnTo>
                    <a:pt x="219907" y="411599"/>
                  </a:lnTo>
                  <a:lnTo>
                    <a:pt x="0" y="411599"/>
                  </a:lnTo>
                  <a:lnTo>
                    <a:pt x="0" y="1029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00" rIns="131944" bIns="1029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743604" y="196907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402491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>
                  <a:solidFill>
                    <a:schemeClr val="bg1"/>
                  </a:solidFill>
                </a:rPr>
                <a:t>int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120496" y="3813828"/>
              <a:ext cx="440329" cy="514499"/>
            </a:xfrm>
            <a:custGeom>
              <a:avLst/>
              <a:gdLst>
                <a:gd name="connsiteX0" fmla="*/ 0 w 440329"/>
                <a:gd name="connsiteY0" fmla="*/ 102900 h 514499"/>
                <a:gd name="connsiteX1" fmla="*/ 220165 w 440329"/>
                <a:gd name="connsiteY1" fmla="*/ 102900 h 514499"/>
                <a:gd name="connsiteX2" fmla="*/ 220165 w 440329"/>
                <a:gd name="connsiteY2" fmla="*/ 0 h 514499"/>
                <a:gd name="connsiteX3" fmla="*/ 440329 w 440329"/>
                <a:gd name="connsiteY3" fmla="*/ 257250 h 514499"/>
                <a:gd name="connsiteX4" fmla="*/ 220165 w 440329"/>
                <a:gd name="connsiteY4" fmla="*/ 514499 h 514499"/>
                <a:gd name="connsiteX5" fmla="*/ 220165 w 440329"/>
                <a:gd name="connsiteY5" fmla="*/ 411599 h 514499"/>
                <a:gd name="connsiteX6" fmla="*/ 0 w 440329"/>
                <a:gd name="connsiteY6" fmla="*/ 411599 h 514499"/>
                <a:gd name="connsiteX7" fmla="*/ 0 w 440329"/>
                <a:gd name="connsiteY7" fmla="*/ 102900 h 51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329" h="514499">
                  <a:moveTo>
                    <a:pt x="0" y="102900"/>
                  </a:moveTo>
                  <a:lnTo>
                    <a:pt x="220165" y="102900"/>
                  </a:lnTo>
                  <a:lnTo>
                    <a:pt x="220165" y="0"/>
                  </a:lnTo>
                  <a:lnTo>
                    <a:pt x="440329" y="257250"/>
                  </a:lnTo>
                  <a:lnTo>
                    <a:pt x="220165" y="514499"/>
                  </a:lnTo>
                  <a:lnTo>
                    <a:pt x="220165" y="411599"/>
                  </a:lnTo>
                  <a:lnTo>
                    <a:pt x="0" y="411599"/>
                  </a:lnTo>
                  <a:lnTo>
                    <a:pt x="0" y="1029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00" rIns="132099" bIns="1029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743604" y="3641227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402491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Address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121226" y="5485983"/>
              <a:ext cx="439813" cy="514499"/>
            </a:xfrm>
            <a:custGeom>
              <a:avLst/>
              <a:gdLst>
                <a:gd name="connsiteX0" fmla="*/ 0 w 439813"/>
                <a:gd name="connsiteY0" fmla="*/ 102900 h 514499"/>
                <a:gd name="connsiteX1" fmla="*/ 219907 w 439813"/>
                <a:gd name="connsiteY1" fmla="*/ 102900 h 514499"/>
                <a:gd name="connsiteX2" fmla="*/ 219907 w 439813"/>
                <a:gd name="connsiteY2" fmla="*/ 0 h 514499"/>
                <a:gd name="connsiteX3" fmla="*/ 439813 w 439813"/>
                <a:gd name="connsiteY3" fmla="*/ 257250 h 514499"/>
                <a:gd name="connsiteX4" fmla="*/ 219907 w 439813"/>
                <a:gd name="connsiteY4" fmla="*/ 514499 h 514499"/>
                <a:gd name="connsiteX5" fmla="*/ 219907 w 439813"/>
                <a:gd name="connsiteY5" fmla="*/ 411599 h 514499"/>
                <a:gd name="connsiteX6" fmla="*/ 0 w 439813"/>
                <a:gd name="connsiteY6" fmla="*/ 411599 h 514499"/>
                <a:gd name="connsiteX7" fmla="*/ 0 w 439813"/>
                <a:gd name="connsiteY7" fmla="*/ 102900 h 51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9813" h="514499">
                  <a:moveTo>
                    <a:pt x="0" y="102900"/>
                  </a:moveTo>
                  <a:lnTo>
                    <a:pt x="219907" y="102900"/>
                  </a:lnTo>
                  <a:lnTo>
                    <a:pt x="219907" y="0"/>
                  </a:lnTo>
                  <a:lnTo>
                    <a:pt x="439813" y="257250"/>
                  </a:lnTo>
                  <a:lnTo>
                    <a:pt x="219907" y="514499"/>
                  </a:lnTo>
                  <a:lnTo>
                    <a:pt x="219907" y="411599"/>
                  </a:lnTo>
                  <a:lnTo>
                    <a:pt x="0" y="411599"/>
                  </a:lnTo>
                  <a:lnTo>
                    <a:pt x="0" y="1029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00" rIns="131944" bIns="1029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43604" y="531338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402491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List&lt;T&gt;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86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TODAY'S AGENDA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</a:t>
            </a:r>
            <a:r>
              <a:rPr lang="en-US" sz="2400" i="1" dirty="0" smtClean="0"/>
              <a:t>Introduction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Common Patterns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Diagnostics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Input Control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Data Generation</a:t>
            </a:r>
            <a:r>
              <a:rPr lang="en-US" sz="2400" baseline="30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Conclusion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52578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encapsulates several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IArbitrary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Generator =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generates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static member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 inline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isPositive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&lt; 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Arb.fromGenShrink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(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generator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Arb.generate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&lt;Time&gt;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Gen.where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isPositive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Gen.map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,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shrinker</a:t>
            </a:r>
            <a:endParaRPr lang="en-US" sz="1200" dirty="0" smtClean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(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t)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Arb.shrink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Seq.where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isPositive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Seq.map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GENERATION:</a:t>
            </a:r>
            <a:r>
              <a:rPr lang="en-US" sz="2400" dirty="0" smtClean="0"/>
              <a:t> </a:t>
            </a:r>
            <a:r>
              <a:rPr lang="en-US" sz="2400" i="1" dirty="0" smtClean="0"/>
              <a:t>Arb with Gen &amp; </a:t>
            </a:r>
            <a:r>
              <a:rPr lang="en-US" sz="2400" i="1" dirty="0" err="1" smtClean="0"/>
              <a:t>Shrinker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55395798"/>
              </p:ext>
            </p:extLst>
          </p:nvPr>
        </p:nvGraphicFramePr>
        <p:xfrm>
          <a:off x="6342926" y="1928075"/>
          <a:ext cx="5010873" cy="42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469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52578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a time value which is always greater then zero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(note: only meant for use with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FsCheck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of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Time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returns a new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throwing an exception on values less than zero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value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value &lt;=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invalidArg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"value" "value must be greater than 0"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extracts the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TimeSpan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from a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(|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|)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value) = value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GENERATION:</a:t>
            </a:r>
            <a:r>
              <a:rPr lang="en-US" sz="2400" dirty="0" smtClean="0"/>
              <a:t> </a:t>
            </a:r>
            <a:r>
              <a:rPr lang="en-US" sz="2400" i="1" dirty="0" smtClean="0"/>
              <a:t>Arb with Gen &amp; </a:t>
            </a:r>
            <a:r>
              <a:rPr lang="en-US" sz="2400" i="1" dirty="0" err="1" smtClean="0"/>
              <a:t>Shrinker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55395798"/>
              </p:ext>
            </p:extLst>
          </p:nvPr>
        </p:nvGraphicFramePr>
        <p:xfrm>
          <a:off x="6342926" y="1928075"/>
          <a:ext cx="5010873" cy="42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216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4986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 TESTING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“One of the major advantages… is that it </a:t>
            </a:r>
            <a:r>
              <a:rPr lang="en-US" sz="2400" b="1" dirty="0" smtClean="0"/>
              <a:t>encourages</a:t>
            </a:r>
            <a:r>
              <a:rPr lang="en-US" sz="2400" dirty="0" smtClean="0"/>
              <a:t> us to formulate </a:t>
            </a:r>
            <a:r>
              <a:rPr lang="en-US" sz="2400" b="1" dirty="0" smtClean="0"/>
              <a:t>formal specifications</a:t>
            </a:r>
            <a:r>
              <a:rPr lang="en-US" sz="2400" dirty="0" smtClean="0"/>
              <a:t>, thus </a:t>
            </a:r>
            <a:r>
              <a:rPr lang="en-US" sz="2400" b="1" dirty="0" smtClean="0"/>
              <a:t>improving</a:t>
            </a:r>
            <a:r>
              <a:rPr lang="en-US" sz="2400" dirty="0" smtClean="0"/>
              <a:t> our </a:t>
            </a:r>
            <a:r>
              <a:rPr lang="en-US" sz="2400" b="1" dirty="0" smtClean="0"/>
              <a:t>understanding</a:t>
            </a:r>
            <a:r>
              <a:rPr lang="en-US" sz="2400" dirty="0" smtClean="0"/>
              <a:t>…”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63440"/>
            <a:ext cx="10515600" cy="1426210"/>
          </a:xfrm>
        </p:spPr>
        <p:txBody>
          <a:bodyPr/>
          <a:lstStyle/>
          <a:p>
            <a:pPr algn="r"/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</a:rPr>
              <a:t>Claessen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1800" i="1" dirty="0" smtClean="0">
                <a:solidFill>
                  <a:schemeClr val="tx1"/>
                </a:solidFill>
              </a:rPr>
              <a:t> Hughes 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(ICFP'00)</a:t>
            </a:r>
            <a:endParaRPr lang="en-US" sz="1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515803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91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4986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 TESTING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“</a:t>
            </a:r>
            <a:r>
              <a:rPr lang="en-US" sz="2400" b="1" dirty="0" smtClean="0"/>
              <a:t>Properties</a:t>
            </a:r>
            <a:r>
              <a:rPr lang="en-US" sz="2400" dirty="0" smtClean="0"/>
              <a:t> are </a:t>
            </a:r>
            <a:r>
              <a:rPr lang="en-US" sz="2400" b="1" dirty="0" smtClean="0"/>
              <a:t>described as</a:t>
            </a:r>
            <a:r>
              <a:rPr lang="en-US" sz="2400" dirty="0" smtClean="0"/>
              <a:t> … </a:t>
            </a:r>
            <a:r>
              <a:rPr lang="en-US" sz="2400" b="1" dirty="0" smtClean="0"/>
              <a:t>functions</a:t>
            </a:r>
            <a:r>
              <a:rPr lang="en-US" sz="2400" dirty="0" smtClean="0"/>
              <a:t>, and can be </a:t>
            </a:r>
            <a:r>
              <a:rPr lang="en-US" sz="2400" b="1" dirty="0" smtClean="0"/>
              <a:t>automatically tested on random input</a:t>
            </a:r>
            <a:r>
              <a:rPr lang="en-US" sz="2400" dirty="0" smtClean="0"/>
              <a:t>…  [or] custom test data generators.”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63440"/>
            <a:ext cx="10515600" cy="1426210"/>
          </a:xfrm>
        </p:spPr>
        <p:txBody>
          <a:bodyPr/>
          <a:lstStyle/>
          <a:p>
            <a:pPr algn="r"/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</a:rPr>
              <a:t>Claessen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1800" i="1" dirty="0" smtClean="0">
                <a:solidFill>
                  <a:schemeClr val="tx1"/>
                </a:solidFill>
              </a:rPr>
              <a:t> Hughes 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(ICFP'00)</a:t>
            </a:r>
            <a:endParaRPr lang="en-US" sz="1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515803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81600" cy="71386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FROM EXAMPLE TESTING...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0434"/>
            <a:ext cx="5078392" cy="24753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[&lt;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Fact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&gt;]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``days should equal hours`` ()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today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.Now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i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NOTE: hard-coded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 = today +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daysInAWeek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hours = today +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.FromHours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hoursInAWeek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Assert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.Equal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(days, hours)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408" y="1170434"/>
            <a:ext cx="5078392" cy="24753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[&lt;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&gt;]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``plus ignores unit of time``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: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i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NOTE: lots of different, random values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daysInAWeek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hours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.FromHours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hoursInAWeek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= hours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72200" y="365125"/>
            <a:ext cx="5181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TO PROPERTY TESTING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952806"/>
            <a:ext cx="5078392" cy="2313394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0, Ignored: 0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days should equal hours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Elapsed time: 0.0527666s</a:t>
            </a:r>
            <a:endParaRPr lang="en-US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1078993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6275408" y="3952806"/>
            <a:ext cx="5078392" cy="2313394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0, Ignored: 0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plus ignores unit of time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i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b="1" i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  <a:endParaRPr lang="en-US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47304" y="1477412"/>
            <a:ext cx="4456051" cy="3931117"/>
            <a:chOff x="6354704" y="1477412"/>
            <a:chExt cx="4456051" cy="3931117"/>
          </a:xfrm>
        </p:grpSpPr>
        <p:sp>
          <p:nvSpPr>
            <p:cNvPr id="13" name="Rectangle 12"/>
            <p:cNvSpPr/>
            <p:nvPr/>
          </p:nvSpPr>
          <p:spPr>
            <a:xfrm>
              <a:off x="9350617" y="1477412"/>
              <a:ext cx="1460138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54704" y="3028017"/>
              <a:ext cx="1284588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6998" y="5103440"/>
              <a:ext cx="1460138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2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455050"/>
              </p:ext>
            </p:extLst>
          </p:nvPr>
        </p:nvGraphicFramePr>
        <p:xfrm>
          <a:off x="1432956" y="1538205"/>
          <a:ext cx="9326088" cy="4358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DOMAIN UNDER TEST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53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interchange ... the property by which the order of two or more actions does not affect the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outcome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adding_and_changing_zone_can_be_reordered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PositiveInt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total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total);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.ConvertTimeBySystemTimeZoneId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+ days,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CentralEuroTime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.ConvertTimeBySystemTimeZoneId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CentralEuroTime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+ days;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invariance ... the property by which something remains constant, despite action being taken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adding_does_not_change_the_date_offset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PositiveInt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months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offset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shifted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anyDate.AddMonths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months);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shifted.Offset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offset;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PATTERNS:</a:t>
            </a:r>
            <a:r>
              <a:rPr lang="en-US" sz="2400" dirty="0" smtClean="0"/>
              <a:t> </a:t>
            </a:r>
            <a:r>
              <a:rPr lang="en-US" sz="2400" i="1" dirty="0" smtClean="0"/>
              <a:t>Interchange &amp; Invariance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53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inversion ... the property by which one action “undoes” the work of another action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Function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AddingAndSubtractingDaysAreInverses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total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PositiveInt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(total))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+ days) - days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idempotence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... the property of an action having the same effect no matter how many times it occurs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Function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TakingTimeDurationIsIdempotent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once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anyTime.Duration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twice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anyTime.Duration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().Duration()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once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twice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PATTERNS:</a:t>
            </a:r>
            <a:r>
              <a:rPr lang="en-US" sz="2400" dirty="0" smtClean="0"/>
              <a:t> </a:t>
            </a:r>
            <a:r>
              <a:rPr lang="en-US" sz="2400" i="1" dirty="0" smtClean="0"/>
              <a:t>Inversion &amp; </a:t>
            </a:r>
            <a:r>
              <a:rPr lang="en-US" sz="2400" i="1" dirty="0" err="1" smtClean="0"/>
              <a:t>Idempotence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2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Date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 zone1, Zone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){ 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viaZone1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zone1),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directly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(viaZone1 == directly)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same date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&amp;&amp;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zone2.BaseUtcOffset);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same shift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Labelling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12724"/>
            <a:ext cx="6775048" cy="2437725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✘  </a:t>
            </a:r>
            <a:r>
              <a:rPr lang="en-US" sz="11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endParaRPr lang="en-US" sz="1100" b="1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Falsifiable, after 4 tests (5 shrinks), (</a:t>
            </a:r>
            <a:r>
              <a:rPr lang="en-US" sz="11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StdGen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(199662269,296213481))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Original: (1948-04-19 16:18:52 +04:59, (UTC+04:00), (UTC-05:00))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Shrunk:   (1948-04-19 00:00:00 +00:00, (UTC+04:00), (UTC-05:00))</a:t>
            </a:r>
            <a:endParaRPr lang="en-US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2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(Date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 zone1, Zone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{ 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viaZone1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zone1),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directly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() =&gt; (viaZone1 == directly);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 =&gt;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== zone2.BaseUtcOffset);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().Label(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Date?  (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{viaZone1}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{directly}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.And(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().Label(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Shift? (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{zone2.BaseUtcOffset}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Labelling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12724"/>
            <a:ext cx="6775048" cy="2437726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✘  </a:t>
            </a:r>
            <a:r>
              <a:rPr lang="en-US" sz="11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endParaRPr lang="en-US" sz="1100" b="1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Falsifiable, after 4 tests (5 shrinks), (</a:t>
            </a:r>
            <a:r>
              <a:rPr lang="en-US" sz="11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StdGen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(199662269,296213481))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b="1" i="1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Label of failing property: Same Shift? (03:00:00 = 02:28:00)</a:t>
            </a:r>
            <a:endParaRPr lang="en-US" sz="11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...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51571" y="2208008"/>
            <a:ext cx="8011405" cy="3452912"/>
            <a:chOff x="4894363" y="1689393"/>
            <a:chExt cx="8011405" cy="3452912"/>
          </a:xfrm>
        </p:grpSpPr>
        <p:sp>
          <p:nvSpPr>
            <p:cNvPr id="14" name="Rectangle 13"/>
            <p:cNvSpPr/>
            <p:nvPr/>
          </p:nvSpPr>
          <p:spPr>
            <a:xfrm>
              <a:off x="4894363" y="1689393"/>
              <a:ext cx="5708044" cy="556303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97567" y="2299529"/>
              <a:ext cx="6308201" cy="591262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08572" y="4837216"/>
              <a:ext cx="5202715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33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2738</Words>
  <Application>Microsoft Macintosh PowerPoint</Application>
  <PresentationFormat>Widescreen</PresentationFormat>
  <Paragraphs>441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</vt:lpstr>
      <vt:lpstr>Verdana</vt:lpstr>
      <vt:lpstr>Wingdings</vt:lpstr>
      <vt:lpstr>Arial</vt:lpstr>
      <vt:lpstr>Office Theme</vt:lpstr>
      <vt:lpstr>QUICK! Check  your Properties</vt:lpstr>
      <vt:lpstr>TODAY'S AGENDA</vt:lpstr>
      <vt:lpstr>RANDOM TESTING   “Properties are described as … functions, and can be automatically tested on random input…  [or] custom test data generators.”</vt:lpstr>
      <vt:lpstr>FROM EXAMPLE TESTING...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TESTING   “One of the major advantages… is that it encourages us to formulate formal specifications, thus improving our understanding…”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Quick! Check  your Properties</dc:title>
  <dc:creator>Paulmichael Blasucci</dc:creator>
  <cp:lastModifiedBy>Paulmichael Blasucci</cp:lastModifiedBy>
  <cp:revision>158</cp:revision>
  <dcterms:created xsi:type="dcterms:W3CDTF">2017-09-14T07:32:25Z</dcterms:created>
  <dcterms:modified xsi:type="dcterms:W3CDTF">2017-09-20T21:47:08Z</dcterms:modified>
</cp:coreProperties>
</file>