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56" r:id="rId1"/>
  </p:sldMasterIdLst>
  <p:notesMasterIdLst>
    <p:notesMasterId r:id="rId24"/>
  </p:notesMasterIdLst>
  <p:sldIdLst>
    <p:sldId id="256" r:id="rId2"/>
    <p:sldId id="287" r:id="rId3"/>
    <p:sldId id="266" r:id="rId4"/>
    <p:sldId id="267" r:id="rId5"/>
    <p:sldId id="268" r:id="rId6"/>
    <p:sldId id="269" r:id="rId7"/>
    <p:sldId id="272" r:id="rId8"/>
    <p:sldId id="273" r:id="rId9"/>
    <p:sldId id="274" r:id="rId10"/>
    <p:sldId id="275" r:id="rId11"/>
    <p:sldId id="277" r:id="rId12"/>
    <p:sldId id="278" r:id="rId13"/>
    <p:sldId id="276" r:id="rId14"/>
    <p:sldId id="279" r:id="rId15"/>
    <p:sldId id="280" r:id="rId16"/>
    <p:sldId id="282" r:id="rId17"/>
    <p:sldId id="283" r:id="rId18"/>
    <p:sldId id="285" r:id="rId19"/>
    <p:sldId id="288" r:id="rId20"/>
    <p:sldId id="284" r:id="rId21"/>
    <p:sldId id="281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7F0000"/>
    <a:srgbClr val="0000FF"/>
    <a:srgbClr val="007F00"/>
    <a:srgbClr val="000000"/>
    <a:srgbClr val="006700"/>
    <a:srgbClr val="93B6D1"/>
    <a:srgbClr val="00A600"/>
    <a:srgbClr val="007300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3"/>
    <p:restoredTop sz="74601"/>
  </p:normalViewPr>
  <p:slideViewPr>
    <p:cSldViewPr snapToGrid="0" snapToObjects="1">
      <p:cViewPr varScale="1">
        <p:scale>
          <a:sx n="109" d="100"/>
          <a:sy n="109" d="100"/>
        </p:scale>
        <p:origin x="121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 lang="en-US" sz="1400" b="1" smtClean="0">
                <a:solidFill>
                  <a:schemeClr val="accent6"/>
                </a:solidFill>
              </a:rPr>
              <a:t>SPREAD OF</a:t>
            </a:r>
            <a:r>
              <a:rPr lang="en-US" sz="1400" b="1" baseline="0" smtClean="0">
                <a:solidFill>
                  <a:schemeClr val="accent6"/>
                </a:solidFill>
              </a:rPr>
              <a:t> 100 INSTANCES</a:t>
            </a:r>
            <a:endParaRPr lang="en-US" sz="1400" b="1" dirty="0"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0800000" scaled="1"/>
            </a:gra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0" rIns="38100" bIns="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0.619699074074074</c:v>
                </c:pt>
                <c:pt idx="1">
                  <c:v>0.893090277777778</c:v>
                </c:pt>
                <c:pt idx="2">
                  <c:v>0.12755787037037</c:v>
                </c:pt>
                <c:pt idx="3">
                  <c:v>0.596030092592593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0.986875</c:v>
                </c:pt>
                <c:pt idx="7">
                  <c:v>0.0788194444444444</c:v>
                </c:pt>
                <c:pt idx="8">
                  <c:v>0.892395833333333</c:v>
                </c:pt>
                <c:pt idx="9">
                  <c:v>0.153159722222222</c:v>
                </c:pt>
                <c:pt idx="10">
                  <c:v>0.281851851851852</c:v>
                </c:pt>
                <c:pt idx="11">
                  <c:v>0.021724537037037</c:v>
                </c:pt>
                <c:pt idx="12">
                  <c:v>0.778159722222222</c:v>
                </c:pt>
                <c:pt idx="13">
                  <c:v>0.575127314814815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15.0</c:v>
                </c:pt>
                <c:pt idx="1">
                  <c:v>1.0</c:v>
                </c:pt>
                <c:pt idx="2">
                  <c:v>2.0</c:v>
                </c:pt>
                <c:pt idx="3">
                  <c:v>11.0</c:v>
                </c:pt>
                <c:pt idx="4">
                  <c:v>3.0</c:v>
                </c:pt>
                <c:pt idx="5">
                  <c:v>7.0</c:v>
                </c:pt>
                <c:pt idx="6">
                  <c:v>4.0</c:v>
                </c:pt>
                <c:pt idx="7">
                  <c:v>5.0</c:v>
                </c:pt>
                <c:pt idx="8">
                  <c:v>9.0</c:v>
                </c:pt>
                <c:pt idx="9">
                  <c:v>5.0</c:v>
                </c:pt>
                <c:pt idx="10">
                  <c:v>14.0</c:v>
                </c:pt>
                <c:pt idx="11">
                  <c:v>6.0</c:v>
                </c:pt>
                <c:pt idx="12">
                  <c:v>8.0</c:v>
                </c:pt>
                <c:pt idx="13">
                  <c:v>10.0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23-4AEA-B8A4-014F76F2A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40"/>
        <c:axId val="783772704"/>
        <c:axId val="795876992"/>
      </c:barChart>
      <c:catAx>
        <c:axId val="783772704"/>
        <c:scaling>
          <c:orientation val="minMax"/>
        </c:scaling>
        <c:delete val="0"/>
        <c:axPos val="l"/>
        <c:numFmt formatCode="hh:mm:ss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876992"/>
        <c:crosses val="autoZero"/>
        <c:auto val="0"/>
        <c:lblAlgn val="ctr"/>
        <c:lblOffset val="10"/>
        <c:tickLblSkip val="1"/>
        <c:tickMarkSkip val="1"/>
        <c:noMultiLvlLbl val="0"/>
      </c:catAx>
      <c:valAx>
        <c:axId val="795876992"/>
        <c:scaling>
          <c:orientation val="minMax"/>
          <c:max val="17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.00_);\(#,##0.00\)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772704"/>
        <c:crosses val="autoZero"/>
        <c:crossBetween val="between"/>
        <c:majorUnit val="1.0"/>
      </c:valAx>
      <c:spPr>
        <a:solidFill>
          <a:schemeClr val="bg1"/>
        </a:solidFill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accent6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 lang="en-US" sz="1400" b="1" smtClean="0">
                <a:solidFill>
                  <a:schemeClr val="accent6"/>
                </a:solidFill>
              </a:rPr>
              <a:t>SPREAD OF</a:t>
            </a:r>
            <a:r>
              <a:rPr lang="en-US" sz="1400" b="1" baseline="0" smtClean="0">
                <a:solidFill>
                  <a:schemeClr val="accent6"/>
                </a:solidFill>
              </a:rPr>
              <a:t> 100 INSTANCES</a:t>
            </a:r>
            <a:endParaRPr lang="en-US" sz="1400" b="1" dirty="0"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0800000" scaled="1"/>
            </a:gra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0" rIns="38100" bIns="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0.619699074074074</c:v>
                </c:pt>
                <c:pt idx="1">
                  <c:v>0.893090277777778</c:v>
                </c:pt>
                <c:pt idx="2">
                  <c:v>0.12755787037037</c:v>
                </c:pt>
                <c:pt idx="3">
                  <c:v>0.596030092592593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0.986875</c:v>
                </c:pt>
                <c:pt idx="7">
                  <c:v>0.0788194444444444</c:v>
                </c:pt>
                <c:pt idx="8">
                  <c:v>0.892395833333333</c:v>
                </c:pt>
                <c:pt idx="9">
                  <c:v>0.153159722222222</c:v>
                </c:pt>
                <c:pt idx="10">
                  <c:v>0.281851851851852</c:v>
                </c:pt>
                <c:pt idx="11">
                  <c:v>0.021724537037037</c:v>
                </c:pt>
                <c:pt idx="12">
                  <c:v>0.778159722222222</c:v>
                </c:pt>
                <c:pt idx="13">
                  <c:v>0.575127314814815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15.0</c:v>
                </c:pt>
                <c:pt idx="1">
                  <c:v>1.0</c:v>
                </c:pt>
                <c:pt idx="2">
                  <c:v>2.0</c:v>
                </c:pt>
                <c:pt idx="3">
                  <c:v>11.0</c:v>
                </c:pt>
                <c:pt idx="4">
                  <c:v>3.0</c:v>
                </c:pt>
                <c:pt idx="5">
                  <c:v>7.0</c:v>
                </c:pt>
                <c:pt idx="6">
                  <c:v>4.0</c:v>
                </c:pt>
                <c:pt idx="7">
                  <c:v>5.0</c:v>
                </c:pt>
                <c:pt idx="8">
                  <c:v>9.0</c:v>
                </c:pt>
                <c:pt idx="9">
                  <c:v>5.0</c:v>
                </c:pt>
                <c:pt idx="10">
                  <c:v>14.0</c:v>
                </c:pt>
                <c:pt idx="11">
                  <c:v>6.0</c:v>
                </c:pt>
                <c:pt idx="12">
                  <c:v>8.0</c:v>
                </c:pt>
                <c:pt idx="13">
                  <c:v>10.0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23-4AEA-B8A4-014F76F2A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40"/>
        <c:axId val="788112160"/>
        <c:axId val="788116800"/>
      </c:barChart>
      <c:catAx>
        <c:axId val="788112160"/>
        <c:scaling>
          <c:orientation val="minMax"/>
        </c:scaling>
        <c:delete val="0"/>
        <c:axPos val="l"/>
        <c:numFmt formatCode="hh:mm:ss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16800"/>
        <c:crosses val="autoZero"/>
        <c:auto val="0"/>
        <c:lblAlgn val="ctr"/>
        <c:lblOffset val="10"/>
        <c:tickLblSkip val="1"/>
        <c:tickMarkSkip val="1"/>
        <c:noMultiLvlLbl val="0"/>
      </c:catAx>
      <c:valAx>
        <c:axId val="788116800"/>
        <c:scaling>
          <c:orientation val="minMax"/>
          <c:max val="17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.00_);\(#,##0.00\)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12160"/>
        <c:crosses val="autoZero"/>
        <c:crossBetween val="between"/>
        <c:majorUnit val="1.0"/>
      </c:valAx>
      <c:spPr>
        <a:solidFill>
          <a:schemeClr val="bg1"/>
        </a:solidFill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accent6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03FB7-F974-184A-971B-076107BFC0C7}" type="doc">
      <dgm:prSet loTypeId="urn:microsoft.com/office/officeart/2005/8/layout/equation1" loCatId="" qsTypeId="urn:microsoft.com/office/officeart/2005/8/quickstyle/simple1" qsCatId="simple" csTypeId="urn:microsoft.com/office/officeart/2005/8/colors/accent1_2" csCatId="accent1" phldr="1"/>
      <dgm:spPr/>
    </dgm:pt>
    <dgm:pt modelId="{C3C87228-25E6-CC4C-847C-B631DFB62BA7}">
      <dgm:prSet phldrT="[Text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Generator&lt;'T&gt;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79D6E5F0-7A8E-F246-82F1-07C61C664620}" type="parTrans" cxnId="{1A7E05EB-579B-294A-9E41-C7291FA040EE}">
      <dgm:prSet/>
      <dgm:spPr/>
      <dgm:t>
        <a:bodyPr/>
        <a:lstStyle/>
        <a:p>
          <a:endParaRPr lang="en-US"/>
        </a:p>
      </dgm:t>
    </dgm:pt>
    <dgm:pt modelId="{37CDAA6C-B8C8-574F-98AC-06724FF7E151}" type="sibTrans" cxnId="{1A7E05EB-579B-294A-9E41-C7291FA040EE}">
      <dgm:prSet/>
      <dgm:spPr/>
      <dgm:t>
        <a:bodyPr/>
        <a:lstStyle/>
        <a:p>
          <a:endParaRPr lang="en-US"/>
        </a:p>
      </dgm:t>
    </dgm:pt>
    <dgm:pt modelId="{00828E4E-41A6-2846-BE36-1E3EADCC3FFF}">
      <dgm:prSet phldrT="[Text]"/>
      <dgm:spPr>
        <a:solidFill>
          <a:schemeClr val="accent4">
            <a:lumMod val="20000"/>
            <a:lumOff val="80000"/>
          </a:schemeClr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err="1" smtClean="0">
              <a:solidFill>
                <a:schemeClr val="accent6"/>
              </a:solidFill>
            </a:rPr>
            <a:t>Shrinker</a:t>
          </a:r>
          <a:r>
            <a:rPr lang="en-US" dirty="0" smtClean="0">
              <a:solidFill>
                <a:schemeClr val="accent6"/>
              </a:solidFill>
            </a:rPr>
            <a:t>&lt;'T&gt;</a:t>
          </a:r>
          <a:endParaRPr lang="en-US" dirty="0">
            <a:solidFill>
              <a:schemeClr val="accent6"/>
            </a:solidFill>
          </a:endParaRPr>
        </a:p>
      </dgm:t>
    </dgm:pt>
    <dgm:pt modelId="{A1E36955-BF25-F94F-994B-FFE83AF22B3E}" type="parTrans" cxnId="{E8671863-17E0-0B4A-ADB4-4D8778B6C605}">
      <dgm:prSet/>
      <dgm:spPr/>
      <dgm:t>
        <a:bodyPr/>
        <a:lstStyle/>
        <a:p>
          <a:endParaRPr lang="en-US"/>
        </a:p>
      </dgm:t>
    </dgm:pt>
    <dgm:pt modelId="{06D8DD36-B0C6-904E-B472-5B562C15F721}" type="sibTrans" cxnId="{E8671863-17E0-0B4A-ADB4-4D8778B6C605}">
      <dgm:prSet/>
      <dgm:spPr/>
      <dgm:t>
        <a:bodyPr/>
        <a:lstStyle/>
        <a:p>
          <a:endParaRPr lang="en-US"/>
        </a:p>
      </dgm:t>
    </dgm:pt>
    <dgm:pt modelId="{3B19B4B8-D878-AA42-802C-B1685E65B68B}">
      <dgm:prSet phldrT="[Text]"/>
      <dgm:spPr/>
      <dgm:t>
        <a:bodyPr/>
        <a:lstStyle/>
        <a:p>
          <a:r>
            <a:rPr lang="en-US" dirty="0" smtClean="0"/>
            <a:t>Arbitrary&lt;'T&gt;</a:t>
          </a:r>
          <a:endParaRPr lang="en-US" dirty="0"/>
        </a:p>
      </dgm:t>
    </dgm:pt>
    <dgm:pt modelId="{C9C2FAAE-0941-DC44-940D-08034CF60220}" type="parTrans" cxnId="{B1B0A5B3-8876-0649-A272-B1EE21A6D202}">
      <dgm:prSet/>
      <dgm:spPr/>
      <dgm:t>
        <a:bodyPr/>
        <a:lstStyle/>
        <a:p>
          <a:endParaRPr lang="en-US"/>
        </a:p>
      </dgm:t>
    </dgm:pt>
    <dgm:pt modelId="{CAE2390D-B4D1-1E4D-9AF7-67B0EF48282A}" type="sibTrans" cxnId="{B1B0A5B3-8876-0649-A272-B1EE21A6D202}">
      <dgm:prSet/>
      <dgm:spPr/>
      <dgm:t>
        <a:bodyPr/>
        <a:lstStyle/>
        <a:p>
          <a:endParaRPr lang="en-US"/>
        </a:p>
      </dgm:t>
    </dgm:pt>
    <dgm:pt modelId="{BC14C754-9981-6749-ABED-F8A6A3012143}" type="pres">
      <dgm:prSet presAssocID="{32C03FB7-F974-184A-971B-076107BFC0C7}" presName="linearFlow" presStyleCnt="0">
        <dgm:presLayoutVars>
          <dgm:dir val="rev"/>
          <dgm:resizeHandles val="exact"/>
        </dgm:presLayoutVars>
      </dgm:prSet>
      <dgm:spPr/>
    </dgm:pt>
    <dgm:pt modelId="{01B2C2CF-E902-314C-B28C-64EB5CB225D0}" type="pres">
      <dgm:prSet presAssocID="{C3C87228-25E6-CC4C-847C-B631DFB62B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3ECCA-910E-7447-B9EF-8B9D3B8D4679}" type="pres">
      <dgm:prSet presAssocID="{37CDAA6C-B8C8-574F-98AC-06724FF7E151}" presName="spacerL" presStyleCnt="0"/>
      <dgm:spPr/>
    </dgm:pt>
    <dgm:pt modelId="{5551546C-F3DE-C844-93D0-685595DCCA5F}" type="pres">
      <dgm:prSet presAssocID="{37CDAA6C-B8C8-574F-98AC-06724FF7E15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100CE68-5520-CF4D-892A-47CA3045207B}" type="pres">
      <dgm:prSet presAssocID="{37CDAA6C-B8C8-574F-98AC-06724FF7E151}" presName="spacerR" presStyleCnt="0"/>
      <dgm:spPr/>
    </dgm:pt>
    <dgm:pt modelId="{F89FAD95-B86D-924D-AD91-A53570361091}" type="pres">
      <dgm:prSet presAssocID="{00828E4E-41A6-2846-BE36-1E3EADCC3F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832E5-C322-7140-A3F0-9B6218E4F27D}" type="pres">
      <dgm:prSet presAssocID="{06D8DD36-B0C6-904E-B472-5B562C15F721}" presName="spacerL" presStyleCnt="0"/>
      <dgm:spPr/>
    </dgm:pt>
    <dgm:pt modelId="{9C33AE49-579F-1148-AA11-E3B99F14BE70}" type="pres">
      <dgm:prSet presAssocID="{06D8DD36-B0C6-904E-B472-5B562C15F7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97AB8C8-32ED-8649-8083-CB265459EB50}" type="pres">
      <dgm:prSet presAssocID="{06D8DD36-B0C6-904E-B472-5B562C15F721}" presName="spacerR" presStyleCnt="0"/>
      <dgm:spPr/>
    </dgm:pt>
    <dgm:pt modelId="{DCC784BD-18F4-9A43-A1EC-055CCCA7483C}" type="pres">
      <dgm:prSet presAssocID="{3B19B4B8-D878-AA42-802C-B1685E65B68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7E05EB-579B-294A-9E41-C7291FA040EE}" srcId="{32C03FB7-F974-184A-971B-076107BFC0C7}" destId="{C3C87228-25E6-CC4C-847C-B631DFB62BA7}" srcOrd="0" destOrd="0" parTransId="{79D6E5F0-7A8E-F246-82F1-07C61C664620}" sibTransId="{37CDAA6C-B8C8-574F-98AC-06724FF7E151}"/>
    <dgm:cxn modelId="{5D064918-CB71-7D4F-93B0-6656AD1E9B6C}" type="presOf" srcId="{06D8DD36-B0C6-904E-B472-5B562C15F721}" destId="{9C33AE49-579F-1148-AA11-E3B99F14BE70}" srcOrd="0" destOrd="0" presId="urn:microsoft.com/office/officeart/2005/8/layout/equation1"/>
    <dgm:cxn modelId="{E8671863-17E0-0B4A-ADB4-4D8778B6C605}" srcId="{32C03FB7-F974-184A-971B-076107BFC0C7}" destId="{00828E4E-41A6-2846-BE36-1E3EADCC3FFF}" srcOrd="1" destOrd="0" parTransId="{A1E36955-BF25-F94F-994B-FFE83AF22B3E}" sibTransId="{06D8DD36-B0C6-904E-B472-5B562C15F721}"/>
    <dgm:cxn modelId="{42CAD7B5-AC36-ED48-908F-F382B1A3EEA2}" type="presOf" srcId="{3B19B4B8-D878-AA42-802C-B1685E65B68B}" destId="{DCC784BD-18F4-9A43-A1EC-055CCCA7483C}" srcOrd="0" destOrd="0" presId="urn:microsoft.com/office/officeart/2005/8/layout/equation1"/>
    <dgm:cxn modelId="{CEEB9DEE-96CA-6B48-BFC5-67761FD6D47E}" type="presOf" srcId="{32C03FB7-F974-184A-971B-076107BFC0C7}" destId="{BC14C754-9981-6749-ABED-F8A6A3012143}" srcOrd="0" destOrd="0" presId="urn:microsoft.com/office/officeart/2005/8/layout/equation1"/>
    <dgm:cxn modelId="{5492C429-B34A-4141-BFD3-276881393E81}" type="presOf" srcId="{C3C87228-25E6-CC4C-847C-B631DFB62BA7}" destId="{01B2C2CF-E902-314C-B28C-64EB5CB225D0}" srcOrd="0" destOrd="0" presId="urn:microsoft.com/office/officeart/2005/8/layout/equation1"/>
    <dgm:cxn modelId="{13CE0B74-A2F8-3740-A4CE-C1CF317B3A80}" type="presOf" srcId="{00828E4E-41A6-2846-BE36-1E3EADCC3FFF}" destId="{F89FAD95-B86D-924D-AD91-A53570361091}" srcOrd="0" destOrd="0" presId="urn:microsoft.com/office/officeart/2005/8/layout/equation1"/>
    <dgm:cxn modelId="{85DA5388-2C3C-5B48-BFFF-0DB9D4CFAB85}" type="presOf" srcId="{37CDAA6C-B8C8-574F-98AC-06724FF7E151}" destId="{5551546C-F3DE-C844-93D0-685595DCCA5F}" srcOrd="0" destOrd="0" presId="urn:microsoft.com/office/officeart/2005/8/layout/equation1"/>
    <dgm:cxn modelId="{B1B0A5B3-8876-0649-A272-B1EE21A6D202}" srcId="{32C03FB7-F974-184A-971B-076107BFC0C7}" destId="{3B19B4B8-D878-AA42-802C-B1685E65B68B}" srcOrd="2" destOrd="0" parTransId="{C9C2FAAE-0941-DC44-940D-08034CF60220}" sibTransId="{CAE2390D-B4D1-1E4D-9AF7-67B0EF48282A}"/>
    <dgm:cxn modelId="{283427E7-B6CB-CA48-AB59-140B21E9BFD3}" type="presParOf" srcId="{BC14C754-9981-6749-ABED-F8A6A3012143}" destId="{01B2C2CF-E902-314C-B28C-64EB5CB225D0}" srcOrd="0" destOrd="0" presId="urn:microsoft.com/office/officeart/2005/8/layout/equation1"/>
    <dgm:cxn modelId="{0AFAA32B-8B6F-AE43-BA53-8AEF0D56EDC5}" type="presParOf" srcId="{BC14C754-9981-6749-ABED-F8A6A3012143}" destId="{D263ECCA-910E-7447-B9EF-8B9D3B8D4679}" srcOrd="1" destOrd="0" presId="urn:microsoft.com/office/officeart/2005/8/layout/equation1"/>
    <dgm:cxn modelId="{51837FD0-EF83-BD48-A5DE-8E4D7E8685B8}" type="presParOf" srcId="{BC14C754-9981-6749-ABED-F8A6A3012143}" destId="{5551546C-F3DE-C844-93D0-685595DCCA5F}" srcOrd="2" destOrd="0" presId="urn:microsoft.com/office/officeart/2005/8/layout/equation1"/>
    <dgm:cxn modelId="{95115AC9-A84A-5C43-BBE4-0B1D8CA63779}" type="presParOf" srcId="{BC14C754-9981-6749-ABED-F8A6A3012143}" destId="{B100CE68-5520-CF4D-892A-47CA3045207B}" srcOrd="3" destOrd="0" presId="urn:microsoft.com/office/officeart/2005/8/layout/equation1"/>
    <dgm:cxn modelId="{268C6D8D-8847-0B47-8611-EE31DC4E9A5E}" type="presParOf" srcId="{BC14C754-9981-6749-ABED-F8A6A3012143}" destId="{F89FAD95-B86D-924D-AD91-A53570361091}" srcOrd="4" destOrd="0" presId="urn:microsoft.com/office/officeart/2005/8/layout/equation1"/>
    <dgm:cxn modelId="{070FB39D-4842-AE4D-8448-4475E543663F}" type="presParOf" srcId="{BC14C754-9981-6749-ABED-F8A6A3012143}" destId="{920832E5-C322-7140-A3F0-9B6218E4F27D}" srcOrd="5" destOrd="0" presId="urn:microsoft.com/office/officeart/2005/8/layout/equation1"/>
    <dgm:cxn modelId="{0AE48E9C-4F98-4343-9E9C-0F6B5BCEFC65}" type="presParOf" srcId="{BC14C754-9981-6749-ABED-F8A6A3012143}" destId="{9C33AE49-579F-1148-AA11-E3B99F14BE70}" srcOrd="6" destOrd="0" presId="urn:microsoft.com/office/officeart/2005/8/layout/equation1"/>
    <dgm:cxn modelId="{8B8F61FA-65BB-9B46-BB2A-E6B5F59A79CE}" type="presParOf" srcId="{BC14C754-9981-6749-ABED-F8A6A3012143}" destId="{D97AB8C8-32ED-8649-8083-CB265459EB50}" srcOrd="7" destOrd="0" presId="urn:microsoft.com/office/officeart/2005/8/layout/equation1"/>
    <dgm:cxn modelId="{A97423C5-CA01-AA43-9A82-BDE91D9D9BE2}" type="presParOf" srcId="{BC14C754-9981-6749-ABED-F8A6A3012143}" destId="{DCC784BD-18F4-9A43-A1EC-055CCCA7483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2C2CF-E902-314C-B28C-64EB5CB225D0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1">
                  <a:lumMod val="50000"/>
                </a:schemeClr>
              </a:solidFill>
            </a:rPr>
            <a:t>Generator&lt;'T&gt;</a:t>
          </a:r>
          <a:endParaRPr lang="en-US" sz="2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8513161" y="1346964"/>
        <a:ext cx="1657409" cy="1657409"/>
      </dsp:txXfrm>
    </dsp:sp>
    <dsp:sp modelId="{5551546C-F3DE-C844-93D0-685595DCCA5F}">
      <dsp:nvSpPr>
        <dsp:cNvPr id="0" name=""/>
        <dsp:cNvSpPr/>
      </dsp:nvSpPr>
      <dsp:spPr>
        <a:xfrm>
          <a:off x="6620092" y="1495928"/>
          <a:ext cx="1359480" cy="13594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800291" y="2015793"/>
        <a:ext cx="999082" cy="319750"/>
      </dsp:txXfrm>
    </dsp:sp>
    <dsp:sp modelId="{F89FAD95-B86D-924D-AD91-A53570361091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accent6"/>
              </a:solidFill>
            </a:rPr>
            <a:t>Shrinker</a:t>
          </a:r>
          <a:r>
            <a:rPr lang="en-US" sz="2100" kern="1200" dirty="0" smtClean="0">
              <a:solidFill>
                <a:schemeClr val="accent6"/>
              </a:solidFill>
            </a:rPr>
            <a:t>&lt;'T&gt;</a:t>
          </a:r>
          <a:endParaRPr lang="en-US" sz="2100" kern="1200" dirty="0">
            <a:solidFill>
              <a:schemeClr val="accent6"/>
            </a:solidFill>
          </a:endParaRPr>
        </a:p>
      </dsp:txBody>
      <dsp:txXfrm>
        <a:off x="4429095" y="1346964"/>
        <a:ext cx="1657409" cy="1657409"/>
      </dsp:txXfrm>
    </dsp:sp>
    <dsp:sp modelId="{9C33AE49-579F-1148-AA11-E3B99F14BE70}">
      <dsp:nvSpPr>
        <dsp:cNvPr id="0" name=""/>
        <dsp:cNvSpPr/>
      </dsp:nvSpPr>
      <dsp:spPr>
        <a:xfrm>
          <a:off x="2536026" y="1495928"/>
          <a:ext cx="1359480" cy="135948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716225" y="1775981"/>
        <a:ext cx="999082" cy="799374"/>
      </dsp:txXfrm>
    </dsp:sp>
    <dsp:sp modelId="{DCC784BD-18F4-9A43-A1EC-055CCCA7483C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Arbitrary&lt;'T&gt;</a:t>
          </a:r>
          <a:endParaRPr lang="en-US" sz="2100" kern="1200" dirty="0"/>
        </a:p>
      </dsp:txBody>
      <dsp:txXfrm>
        <a:off x="345029" y="1346964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805AC-A164-B740-BF40-9850B58E0E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90029-26D5-8741-8876-DBB6560F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3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presenter: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Co-founder of the Nashville F# Meetup (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NashF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Co-organizer of NYC F# Users Group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Discovered F# in 2007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F# into PROD since 2009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Microsoft MVP 2014, 2015,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9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Prop.classify</a:t>
            </a:r>
            <a:r>
              <a:rPr lang="en-US" baseline="0" dirty="0" smtClean="0"/>
              <a:t> – arbitrary number of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qualifications observed (individually) against a whole distribution… puts SOME tests into one of N buckets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8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2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“Property” = “</a:t>
            </a:r>
            <a:r>
              <a:rPr lang="en-US" dirty="0" err="1" smtClean="0"/>
              <a:t>boolean</a:t>
            </a:r>
            <a:r>
              <a:rPr lang="en-US" dirty="0" smtClean="0"/>
              <a:t> expression” (i.e. tests</a:t>
            </a:r>
            <a:r>
              <a:rPr lang="en-US" baseline="0" dirty="0" smtClean="0"/>
              <a:t> can be used as the pre-conditions to other tests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Conditionals allow pre-execution</a:t>
            </a:r>
            <a:r>
              <a:rPr lang="en-US" baseline="0" dirty="0" smtClean="0"/>
              <a:t> filtering.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a pre-condition isn’t met, the run is scraped and a new set of random inputs is generated (i.e. acts like a filter)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7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many useful</a:t>
            </a:r>
            <a:r>
              <a:rPr lang="en-US" baseline="0" dirty="0" smtClean="0"/>
              <a:t> random generators out-of-the-box.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Container types can be generated so long as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knows how to generate the contained types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FsCheck</a:t>
            </a:r>
            <a:r>
              <a:rPr lang="en-US" baseline="0" dirty="0" smtClean="0"/>
              <a:t> has an API for generators and </a:t>
            </a:r>
            <a:r>
              <a:rPr lang="en-US" baseline="0" dirty="0" err="1" smtClean="0"/>
              <a:t>shrinkers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to formalize, encode business logic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Arbitrary</a:t>
            </a:r>
            <a:r>
              <a:rPr lang="en-US" baseline="0" dirty="0" smtClean="0"/>
              <a:t> = Generator + 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for a particular type (often built from Arb module functions); defined as an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9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– numeric</a:t>
            </a:r>
            <a:r>
              <a:rPr lang="en-US" baseline="0" dirty="0" smtClean="0"/>
              <a:t> value interpreted differently by each generator/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(some even ignore it!); used to create a sense of “bigger” (or “smaller”) between generated type instances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Generator</a:t>
            </a:r>
            <a:r>
              <a:rPr lang="en-US" baseline="0" dirty="0" smtClean="0"/>
              <a:t> – (optionally) interprets Size; provides actual generation logic; build from a mix of: Gen module functions, Gen computation expression, Arb module functions, and custom logic needed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Shrinker</a:t>
            </a:r>
            <a:r>
              <a:rPr lang="en-US" baseline="0" dirty="0" smtClean="0"/>
              <a:t> – optional function which takes a randomly generated input and returns a sequence of “smaller”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 the fancy</a:t>
            </a:r>
            <a:r>
              <a:rPr lang="en-US" baseline="0" dirty="0" smtClean="0"/>
              <a:t> “upside down capital A in formal logic”</a:t>
            </a:r>
            <a:r>
              <a:rPr lang="is-IS" baseline="0" dirty="0" smtClean="0"/>
              <a:t>…</a:t>
            </a:r>
          </a:p>
          <a:p>
            <a:endParaRPr lang="is-IS" baseline="0" dirty="0" smtClean="0"/>
          </a:p>
          <a:p>
            <a:r>
              <a:rPr lang="is-IS" baseline="0" dirty="0" smtClean="0"/>
              <a:t>Useful for asserting properties of domains (in the mathematical sense)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8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2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PROPERTIES</a:t>
            </a:r>
            <a:r>
              <a:rPr lang="en-US" baseline="0" dirty="0" smtClean="0"/>
              <a:t> in the mathematical sense! Whence “property-based testing”.</a:t>
            </a:r>
          </a:p>
          <a:p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Originated with </a:t>
            </a:r>
            <a:r>
              <a:rPr lang="en-US" sz="1200" dirty="0" err="1" smtClean="0"/>
              <a:t>QuickCheck</a:t>
            </a:r>
            <a:r>
              <a:rPr lang="en-US" sz="1200" dirty="0" smtClean="0"/>
              <a:t> (in Haskell) -- </a:t>
            </a:r>
            <a:r>
              <a:rPr lang="en-US" dirty="0" smtClean="0"/>
              <a:t>http://</a:t>
            </a:r>
            <a:r>
              <a:rPr lang="en-US" dirty="0" err="1" smtClean="0"/>
              <a:t>www.cs.tufts.edu</a:t>
            </a:r>
            <a:r>
              <a:rPr lang="en-US" dirty="0" smtClean="0"/>
              <a:t>/~</a:t>
            </a:r>
            <a:r>
              <a:rPr lang="en-US" dirty="0" err="1" smtClean="0"/>
              <a:t>nr</a:t>
            </a:r>
            <a:r>
              <a:rPr lang="en-US" dirty="0" smtClean="0"/>
              <a:t>/cs257/archive/john-</a:t>
            </a:r>
            <a:r>
              <a:rPr lang="en-US" dirty="0" err="1" smtClean="0"/>
              <a:t>hughes</a:t>
            </a:r>
            <a:r>
              <a:rPr lang="en-US" dirty="0" smtClean="0"/>
              <a:t>/</a:t>
            </a:r>
            <a:r>
              <a:rPr lang="en-US" dirty="0" err="1" smtClean="0"/>
              <a:t>quick.pdf</a:t>
            </a:r>
            <a:endParaRPr lang="en-US" sz="1200" dirty="0" smtClean="0"/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Since ported to many many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Allows very granular testing (and implicit guarantees via composition)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Data</a:t>
            </a:r>
            <a:r>
              <a:rPr lang="en-US" sz="1200" baseline="0" dirty="0" smtClean="0"/>
              <a:t> generation capabilities also useful outside of property-based testing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Mocking… if you do that sort of thing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Domain exploration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0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Expecting exceptions – INCLUDED</a:t>
            </a:r>
            <a:r>
              <a:rPr lang="en-US" sz="1200" baseline="0" dirty="0" smtClean="0"/>
              <a:t> IN SAMPLES (F# only!)</a:t>
            </a:r>
            <a:endParaRPr lang="en-US" sz="120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Fine-tuning output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Still more property patterns</a:t>
            </a:r>
          </a:p>
          <a:p>
            <a:pPr marL="0" lvl="0" indent="0">
              <a:buFont typeface="Arial"/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0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 err="1" smtClean="0"/>
              <a:t>FsCheck</a:t>
            </a:r>
            <a:r>
              <a:rPr lang="en-US" sz="1200" dirty="0" smtClean="0"/>
              <a:t>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0" lvl="0" indent="0">
              <a:buFont typeface="Arial"/>
              <a:buNone/>
            </a:pPr>
            <a:endParaRPr lang="en-US" sz="1200" dirty="0" smtClean="0"/>
          </a:p>
          <a:p>
            <a:pPr marL="0" lvl="0" indent="0">
              <a:buFont typeface="Arial"/>
              <a:buNone/>
            </a:pPr>
            <a:r>
              <a:rPr lang="en-US" sz="1200" dirty="0" smtClean="0"/>
              <a:t>Limitations:</a:t>
            </a:r>
            <a:endParaRPr lang="en-US" sz="1200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Not easy to define properties for certain domains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Complex conditional generator (for linked types) can be convoluted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Does NOT obviate need for other quality control mechanisms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"Correctness confidence" very dependent on test distributions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FsCheck</a:t>
            </a:r>
            <a:endParaRPr lang="en-US" baseline="0" dirty="0" smtClean="0"/>
          </a:p>
          <a:p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Failing tests can raise exceptions,</a:t>
            </a:r>
            <a:r>
              <a:rPr lang="en-US" sz="1200" baseline="0" dirty="0" smtClean="0"/>
              <a:t> providing compatibility with: </a:t>
            </a:r>
            <a:r>
              <a:rPr lang="en-US" sz="1200" baseline="0" dirty="0" err="1" smtClean="0"/>
              <a:t>xUnit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Nunit</a:t>
            </a:r>
            <a:r>
              <a:rPr lang="en-US" sz="1200" baseline="0" dirty="0" smtClean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 smtClean="0"/>
              <a:t>Does not obviate the need for other types of testing</a:t>
            </a:r>
            <a:endParaRPr lang="en-US" sz="1200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7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 smtClean="0"/>
          </a:p>
          <a:p>
            <a:r>
              <a:rPr lang="en-US" dirty="0" err="1" smtClean="0"/>
              <a:t>Idempotence</a:t>
            </a:r>
            <a:r>
              <a:rPr lang="en-US" dirty="0" smtClean="0"/>
              <a:t> is essential for reliable systems and is a key aspect of service oriented and message-based architectures.</a:t>
            </a:r>
          </a:p>
          <a:p>
            <a:endParaRPr lang="en-US" dirty="0" smtClean="0"/>
          </a:p>
          <a:p>
            <a:r>
              <a:rPr lang="en-US" dirty="0" smtClean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properties</a:t>
            </a:r>
            <a:r>
              <a:rPr lang="en-US" baseline="0" dirty="0" smtClean="0"/>
              <a:t> are just functions, we have the full power of first-class functions at our disposal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even test the properties of higher-order functions because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can GENERATE FIRST-CLASS FUNCTION VALUES AS INPUT DATA!!!!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Interchange is especially</a:t>
            </a:r>
            <a:r>
              <a:rPr lang="en-US" baseline="0" dirty="0" smtClean="0"/>
              <a:t> useful for proving referential transparency (purity?)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StdGen</a:t>
            </a:r>
            <a:r>
              <a:rPr lang="en-US" dirty="0" smtClean="0"/>
              <a:t> seeds can be used to demonstrably re-create (replay) a given run of </a:t>
            </a:r>
            <a:r>
              <a:rPr lang="en-US" dirty="0" err="1" smtClean="0"/>
              <a:t>FsCheck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</a:t>
            </a:r>
            <a:r>
              <a:rPr lang="en-US" dirty="0" err="1" smtClean="0"/>
              <a:t>boolean</a:t>
            </a:r>
            <a:r>
              <a:rPr lang="en-US" dirty="0" smtClean="0"/>
              <a:t> operations (AND</a:t>
            </a:r>
            <a:r>
              <a:rPr lang="en-US" baseline="0" dirty="0" smtClean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(AND,OR) for properties… many purpose is to use with LABELS,</a:t>
            </a:r>
            <a:r>
              <a:rPr lang="en-US" baseline="0" dirty="0" smtClean="0"/>
              <a:t> so properties don’t amalgamate into a useless bool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(.&amp;.)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AND for properties</a:t>
            </a:r>
          </a:p>
          <a:p>
            <a:r>
              <a:rPr lang="en-US" baseline="0" dirty="0" smtClean="0"/>
              <a:t>(.|.)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OR for properties</a:t>
            </a:r>
          </a:p>
          <a:p>
            <a:r>
              <a:rPr lang="en-US" baseline="0" dirty="0" smtClean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6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SHOWN HERE: you</a:t>
            </a:r>
            <a:r>
              <a:rPr lang="en-US" baseline="0" dirty="0" smtClean="0"/>
              <a:t> can bake values into the “label string” as a form of tracing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1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“meaningless to talk about random</a:t>
            </a:r>
            <a:r>
              <a:rPr lang="en-US" baseline="0" dirty="0" smtClean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 smtClean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FsCheck</a:t>
            </a:r>
            <a:r>
              <a:rPr lang="en-US" dirty="0" smtClean="0"/>
              <a:t> does not measure coverage – dev</a:t>
            </a:r>
            <a:r>
              <a:rPr lang="en-US" baseline="0" dirty="0" smtClean="0"/>
              <a:t> MUST investigate distributions to ensure suitability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Prop.trivial</a:t>
            </a:r>
            <a:r>
              <a:rPr lang="en-US" dirty="0" smtClean="0"/>
              <a:t> – a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 observed against a whole distribution… puts ALL tests into one of 2 buckets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4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0" y="3561341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275665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38200" y="6380612"/>
            <a:ext cx="73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7244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10044"/>
            <a:ext cx="10515600" cy="137960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4572129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275665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22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73959"/>
            <a:ext cx="5157787" cy="73111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73959"/>
            <a:ext cx="5183188" cy="73111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6275665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275665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9525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62346"/>
            <a:ext cx="3932237" cy="37066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9525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62346"/>
            <a:ext cx="3932237" cy="37066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defRPr>
            </a:lvl1pPr>
          </a:lstStyle>
          <a:p>
            <a:fld id="{3245CBE3-AA2B-404B-ADB8-3AD937BF2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mericanTypewriter" charset="0"/>
        <a:buChar char="…"/>
        <a:defRPr sz="28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mericanTypewriter" charset="0"/>
        <a:buChar char="…"/>
        <a:defRPr sz="24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mericanTypewriter" charset="0"/>
        <a:buChar char="…"/>
        <a:defRPr sz="20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mericanTypewriter" charset="0"/>
        <a:buChar char="…"/>
        <a:defRPr sz="18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mericanTypewriter" charset="0"/>
        <a:buChar char="…"/>
        <a:defRPr sz="18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QUICK! Check </a:t>
            </a:r>
            <a:br>
              <a:rPr lang="en-US" dirty="0" smtClean="0"/>
            </a:br>
            <a:r>
              <a:rPr lang="en-US" dirty="0" smtClean="0"/>
              <a:t>Your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11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(Random Testing w/ #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fsharp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&amp; #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fscheck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 smtClean="0">
                <a:solidFill>
                  <a:schemeClr val="accent6"/>
                </a:solidFill>
              </a:rPr>
              <a:t>twitter.com</a:t>
            </a:r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pblasucci</a:t>
            </a:r>
            <a:endParaRPr lang="en-US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2"/>
                </a:solidFill>
              </a:rPr>
              <a:t>#</a:t>
            </a:r>
            <a:r>
              <a:rPr lang="en-US" dirty="0" err="1" smtClean="0">
                <a:solidFill>
                  <a:schemeClr val="tx2"/>
                </a:solidFill>
              </a:rPr>
              <a:t>fsharpx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 smtClean="0">
                <a:solidFill>
                  <a:schemeClr val="accent6"/>
                </a:solidFill>
              </a:rPr>
              <a:t>github.com</a:t>
            </a:r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>
                <a:solidFill>
                  <a:schemeClr val="accent6"/>
                </a:solidFill>
              </a:rPr>
              <a:t>pblasucci</a:t>
            </a:r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/>
              <a:t>quickpbt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DIAGNOSTICS: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Gathering Observations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(* a </a:t>
            </a:r>
            <a:r>
              <a:rPr lang="en-US" sz="1400" dirty="0" err="1">
                <a:solidFill>
                  <a:srgbClr val="008000"/>
                </a:solidFill>
              </a:rPr>
              <a:t>trival</a:t>
            </a:r>
            <a:r>
              <a:rPr lang="en-US" sz="1400" dirty="0">
                <a:solidFill>
                  <a:srgbClr val="008000"/>
                </a:solidFill>
              </a:rPr>
              <a:t> observation </a:t>
            </a:r>
            <a:r>
              <a:rPr lang="en-US" sz="1400" dirty="0" smtClean="0">
                <a:solidFill>
                  <a:srgbClr val="008000"/>
                </a:solidFill>
              </a:rPr>
              <a:t>puts </a:t>
            </a:r>
            <a:r>
              <a:rPr lang="en-US" sz="1400" dirty="0">
                <a:solidFill>
                  <a:srgbClr val="008000"/>
                </a:solidFill>
              </a:rPr>
              <a:t>data into </a:t>
            </a:r>
            <a:r>
              <a:rPr lang="en-US" sz="1400" dirty="0" smtClean="0">
                <a:solidFill>
                  <a:srgbClr val="008000"/>
                </a:solidFill>
              </a:rPr>
              <a:t>two buckets *)</a:t>
            </a:r>
            <a:endParaRPr lang="en-US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let </a:t>
            </a:r>
            <a:r>
              <a:rPr lang="en-US" sz="1400" dirty="0" smtClean="0"/>
              <a:t>``</a:t>
            </a:r>
            <a:r>
              <a:rPr lang="en-US" sz="1400" dirty="0" err="1" smtClean="0"/>
              <a:t>timezone</a:t>
            </a:r>
            <a:r>
              <a:rPr lang="en-US" sz="1400" dirty="0" smtClean="0"/>
              <a:t> supports DST``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civil :</a:t>
            </a:r>
            <a:r>
              <a:rPr lang="en-US" sz="1400" dirty="0">
                <a:solidFill>
                  <a:srgbClr val="2B91AF"/>
                </a:solidFill>
              </a:rPr>
              <a:t>date)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                  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target </a:t>
            </a:r>
            <a:r>
              <a:rPr lang="en-US" sz="1400" dirty="0">
                <a:solidFill>
                  <a:srgbClr val="0000FF"/>
                </a:solidFill>
              </a:rPr>
              <a:t>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                  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2B91AF"/>
                </a:solidFill>
              </a:rPr>
              <a:t>NonNegativeInt</a:t>
            </a:r>
            <a:r>
              <a:rPr lang="en-US" sz="1400" dirty="0">
                <a:solidFill>
                  <a:srgbClr val="2B91AF"/>
                </a:solidFill>
              </a:rPr>
              <a:t> </a:t>
            </a:r>
            <a:r>
              <a:rPr lang="en-US" sz="1400" dirty="0"/>
              <a:t>total</a:t>
            </a:r>
            <a:r>
              <a:rPr lang="en-US" sz="1400" dirty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FF"/>
                </a:solidFill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</a:rPr>
              <a:t>  let</a:t>
            </a:r>
            <a:r>
              <a:rPr lang="en-US" sz="1400" dirty="0"/>
              <a:t> 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addShift</a:t>
            </a:r>
            <a:r>
              <a:rPr lang="en-US" sz="1400" dirty="0"/>
              <a:t>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 </a:t>
            </a:r>
            <a:r>
              <a:rPr lang="en-US" sz="1400" dirty="0"/>
              <a:t>+ days, </a:t>
            </a:r>
            <a:r>
              <a:rPr lang="en-US" sz="1400" dirty="0">
                <a:solidFill>
                  <a:srgbClr val="7F0000"/>
                </a:solidFill>
              </a:rPr>
              <a:t>target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shiftAdd</a:t>
            </a:r>
            <a:r>
              <a:rPr lang="en-US" sz="1400" dirty="0"/>
              <a:t>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7F0000"/>
                </a:solidFill>
              </a:rPr>
              <a:t>target</a:t>
            </a:r>
            <a:r>
              <a:rPr lang="en-US" sz="1400" dirty="0"/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 err="1"/>
              <a:t>addShift</a:t>
            </a:r>
            <a:r>
              <a:rPr lang="en-US" sz="1400" dirty="0"/>
              <a:t> = </a:t>
            </a:r>
            <a:r>
              <a:rPr lang="en-US" sz="1400" dirty="0" err="1" smtClean="0"/>
              <a:t>shiftAdd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|&gt; </a:t>
            </a:r>
            <a:r>
              <a:rPr lang="en-US" sz="1400" dirty="0" err="1">
                <a:solidFill>
                  <a:srgbClr val="2B91AF"/>
                </a:solidFill>
              </a:rPr>
              <a:t>Prop</a:t>
            </a:r>
            <a:r>
              <a:rPr lang="en-US" sz="1400" dirty="0" err="1"/>
              <a:t>.trivial</a:t>
            </a:r>
            <a:r>
              <a:rPr lang="en-US" sz="1400" dirty="0"/>
              <a:t> </a:t>
            </a:r>
            <a:r>
              <a:rPr lang="en-US" sz="1400" dirty="0" err="1" smtClean="0"/>
              <a:t>target.SupportsDaylightSavingsTime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9788" y="2245489"/>
            <a:ext cx="3932237" cy="411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err="1">
                <a:solidFill>
                  <a:srgbClr val="006700"/>
                </a:solidFill>
              </a:rPr>
              <a:t>timezone</a:t>
            </a:r>
            <a:r>
              <a:rPr lang="en-US" sz="1400" b="1" dirty="0">
                <a:solidFill>
                  <a:srgbClr val="006700"/>
                </a:solidFill>
              </a:rPr>
              <a:t> supports DST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</a:t>
            </a:r>
            <a:r>
              <a:rPr lang="en-US" sz="1400" i="1" dirty="0" smtClean="0">
                <a:solidFill>
                  <a:schemeClr val="tx1"/>
                </a:solidFill>
              </a:rPr>
              <a:t>tests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 53% </a:t>
            </a:r>
            <a:r>
              <a:rPr lang="en-US" sz="1400" dirty="0" smtClean="0">
                <a:solidFill>
                  <a:schemeClr val="tx1"/>
                </a:solidFill>
              </a:rPr>
              <a:t>true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47% </a:t>
            </a:r>
            <a:r>
              <a:rPr lang="en-US" sz="1400" dirty="0" smtClean="0">
                <a:solidFill>
                  <a:schemeClr val="tx1"/>
                </a:solidFill>
              </a:rPr>
              <a:t>false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DIAGNOSTICS: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Gathering Observations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(* </a:t>
            </a:r>
            <a:r>
              <a:rPr lang="en-US" sz="1400" dirty="0">
                <a:solidFill>
                  <a:srgbClr val="008000"/>
                </a:solidFill>
              </a:rPr>
              <a:t>a classification </a:t>
            </a:r>
            <a:r>
              <a:rPr lang="en-US" sz="1400" dirty="0" smtClean="0">
                <a:solidFill>
                  <a:srgbClr val="008000"/>
                </a:solidFill>
              </a:rPr>
              <a:t>splits data </a:t>
            </a:r>
            <a:r>
              <a:rPr lang="en-US" sz="1400" dirty="0">
                <a:solidFill>
                  <a:srgbClr val="008000"/>
                </a:solidFill>
              </a:rPr>
              <a:t>into </a:t>
            </a:r>
            <a:r>
              <a:rPr lang="en-US" sz="1400" dirty="0" smtClean="0">
                <a:solidFill>
                  <a:srgbClr val="008000"/>
                </a:solidFill>
              </a:rPr>
              <a:t>N named buckets *)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 </a:t>
            </a:r>
            <a:r>
              <a:rPr lang="en-US" sz="1400" dirty="0" smtClean="0"/>
              <a:t>``relation to Greenwich``</a:t>
            </a:r>
            <a:r>
              <a:rPr lang="en-US" sz="1400" dirty="0" smtClean="0">
                <a:solidFill>
                  <a:srgbClr val="000000"/>
                </a:solidFill>
              </a:rPr>
              <a:t> (</a:t>
            </a:r>
            <a:r>
              <a:rPr lang="en-US" sz="1400" dirty="0">
                <a:solidFill>
                  <a:srgbClr val="000000"/>
                </a:solidFill>
              </a:rPr>
              <a:t>civil </a:t>
            </a:r>
            <a:r>
              <a:rPr lang="en-US" sz="1400" dirty="0" smtClean="0">
                <a:solidFill>
                  <a:srgbClr val="000000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date)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                          (target </a:t>
            </a:r>
            <a:r>
              <a:rPr lang="en-US" sz="1400" dirty="0">
                <a:solidFill>
                  <a:srgbClr val="0000FF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zone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                 (</a:t>
            </a:r>
            <a:r>
              <a:rPr lang="en-US" sz="1400" dirty="0" err="1" smtClean="0">
                <a:solidFill>
                  <a:srgbClr val="2B91AF"/>
                </a:solidFill>
              </a:rPr>
              <a:t>NonNegativeInt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total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 smtClean="0">
                <a:solidFill>
                  <a:srgbClr val="0000FF"/>
                </a:solidFill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let</a:t>
            </a:r>
            <a:r>
              <a:rPr lang="en-US" sz="1400" dirty="0" smtClean="0"/>
              <a:t> </a:t>
            </a:r>
            <a:r>
              <a:rPr lang="en-US" sz="1400" dirty="0"/>
              <a:t>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 </a:t>
            </a:r>
            <a:r>
              <a:rPr lang="en-US" sz="1400" dirty="0"/>
              <a:t>+ days,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shiftAdd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 </a:t>
            </a:r>
            <a:r>
              <a:rPr lang="en-US" sz="1400" dirty="0"/>
              <a:t>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shiftAdd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.classify</a:t>
            </a:r>
            <a:r>
              <a:rPr lang="en-US" sz="1400" dirty="0" smtClean="0"/>
              <a:t> (</a:t>
            </a:r>
            <a:r>
              <a:rPr lang="en-US" sz="1400" dirty="0" err="1" smtClean="0"/>
              <a:t>civil.Offset</a:t>
            </a:r>
            <a:r>
              <a:rPr lang="en-US" sz="1400" dirty="0" smtClean="0"/>
              <a:t> &lt;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.Zero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“&lt;&lt; GMT”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.classify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civil.Offset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>
                <a:solidFill>
                  <a:srgbClr val="2B91AF"/>
                </a:solidFill>
              </a:rPr>
              <a:t>time</a:t>
            </a:r>
            <a:r>
              <a:rPr lang="en-US" sz="1400" dirty="0" err="1"/>
              <a:t>.Zero</a:t>
            </a:r>
            <a:r>
              <a:rPr lang="en-US" sz="1400" dirty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“== GMT”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/>
              <a:t>|&gt; </a:t>
            </a:r>
            <a:r>
              <a:rPr lang="en-US" sz="1400" dirty="0" err="1">
                <a:solidFill>
                  <a:srgbClr val="2B91AF"/>
                </a:solidFill>
              </a:rPr>
              <a:t>Prop</a:t>
            </a:r>
            <a:r>
              <a:rPr lang="en-US" sz="1400" dirty="0" err="1"/>
              <a:t>.classify</a:t>
            </a:r>
            <a:r>
              <a:rPr lang="en-US" sz="1400" dirty="0"/>
              <a:t> (</a:t>
            </a:r>
            <a:r>
              <a:rPr lang="en-US" sz="1400" dirty="0" err="1"/>
              <a:t>civil.Offset</a:t>
            </a:r>
            <a:r>
              <a:rPr lang="en-US" sz="1400" dirty="0"/>
              <a:t> </a:t>
            </a:r>
            <a:r>
              <a:rPr lang="en-US" sz="1400" dirty="0" smtClean="0"/>
              <a:t>&gt; </a:t>
            </a:r>
            <a:r>
              <a:rPr lang="en-US" sz="1400" dirty="0" err="1">
                <a:solidFill>
                  <a:srgbClr val="2B91AF"/>
                </a:solidFill>
              </a:rPr>
              <a:t>time</a:t>
            </a:r>
            <a:r>
              <a:rPr lang="en-US" sz="1400" dirty="0" err="1"/>
              <a:t>.Zero</a:t>
            </a:r>
            <a:r>
              <a:rPr lang="en-US" sz="1400" dirty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“GMT &gt;&gt;”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9788" y="2245489"/>
            <a:ext cx="3932237" cy="411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relation to Greenwich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</a:t>
            </a:r>
            <a:r>
              <a:rPr lang="en-US" sz="1400" i="1" dirty="0" smtClean="0">
                <a:solidFill>
                  <a:schemeClr val="tx1"/>
                </a:solidFill>
              </a:rPr>
              <a:t>tests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55% GMT &gt;&gt;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smtClean="0">
                <a:solidFill>
                  <a:schemeClr val="tx1"/>
                </a:solidFill>
              </a:rPr>
              <a:t>43% &lt;&lt; GMT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smtClean="0">
                <a:solidFill>
                  <a:schemeClr val="tx1"/>
                </a:solidFill>
              </a:rPr>
              <a:t>  2% == GMT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DIAGNOSTICS: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Gathering Observations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(* not just </a:t>
            </a:r>
            <a:r>
              <a:rPr lang="en-US" sz="1400" dirty="0" err="1" smtClean="0">
                <a:solidFill>
                  <a:srgbClr val="008000"/>
                </a:solidFill>
              </a:rPr>
              <a:t>booleans</a:t>
            </a:r>
            <a:r>
              <a:rPr lang="is-IS" sz="1400" dirty="0" smtClean="0">
                <a:solidFill>
                  <a:srgbClr val="008000"/>
                </a:solidFill>
              </a:rPr>
              <a:t>…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>
                <a:solidFill>
                  <a:srgbClr val="008000"/>
                </a:solidFill>
              </a:rPr>
              <a:t>collect reports any value</a:t>
            </a:r>
            <a:r>
              <a:rPr lang="en-US" sz="1400" dirty="0" smtClean="0">
                <a:solidFill>
                  <a:srgbClr val="008000"/>
                </a:solidFill>
              </a:rPr>
              <a:t> *)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 </a:t>
            </a:r>
            <a:r>
              <a:rPr lang="en-US" sz="1400" dirty="0" smtClean="0"/>
              <a:t>``day of the week``</a:t>
            </a:r>
            <a:r>
              <a:rPr lang="en-US" sz="1400" dirty="0" smtClean="0">
                <a:solidFill>
                  <a:srgbClr val="000000"/>
                </a:solidFill>
              </a:rPr>
              <a:t> (</a:t>
            </a:r>
            <a:r>
              <a:rPr lang="en-US" sz="1400" dirty="0">
                <a:solidFill>
                  <a:srgbClr val="000000"/>
                </a:solidFill>
              </a:rPr>
              <a:t>civil </a:t>
            </a:r>
            <a:r>
              <a:rPr lang="en-US" sz="1400" dirty="0" smtClean="0">
                <a:solidFill>
                  <a:srgbClr val="000000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date)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                    (target </a:t>
            </a:r>
            <a:r>
              <a:rPr lang="en-US" sz="1400" dirty="0">
                <a:solidFill>
                  <a:srgbClr val="0000FF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zone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           (</a:t>
            </a:r>
            <a:r>
              <a:rPr lang="en-US" sz="1400" dirty="0" err="1" smtClean="0">
                <a:solidFill>
                  <a:srgbClr val="2B91AF"/>
                </a:solidFill>
              </a:rPr>
              <a:t>NonNegativeInt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total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 smtClean="0">
                <a:solidFill>
                  <a:srgbClr val="0000FF"/>
                </a:solidFill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let</a:t>
            </a:r>
            <a:r>
              <a:rPr lang="en-US" sz="1400" dirty="0" smtClean="0"/>
              <a:t> </a:t>
            </a:r>
            <a:r>
              <a:rPr lang="en-US" sz="1400" dirty="0"/>
              <a:t>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 </a:t>
            </a:r>
            <a:r>
              <a:rPr lang="en-US" sz="1400" dirty="0"/>
              <a:t>+ days,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shiftAdd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 </a:t>
            </a:r>
            <a:r>
              <a:rPr lang="en-US" sz="1400" dirty="0"/>
              <a:t>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shiftAdd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.collect</a:t>
            </a:r>
            <a:r>
              <a:rPr lang="en-US" sz="1400" dirty="0" smtClean="0"/>
              <a:t> (</a:t>
            </a:r>
            <a:r>
              <a:rPr lang="en-US" sz="1400" dirty="0" err="1" smtClean="0"/>
              <a:t>weekdayName</a:t>
            </a:r>
            <a:r>
              <a:rPr lang="en-US" sz="1400" dirty="0" smtClean="0"/>
              <a:t> civil)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9788" y="2245489"/>
            <a:ext cx="3932237" cy="411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day of the week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</a:t>
            </a:r>
            <a:r>
              <a:rPr lang="en-US" sz="1400" i="1" dirty="0" smtClean="0">
                <a:solidFill>
                  <a:schemeClr val="tx1"/>
                </a:solidFill>
              </a:rPr>
              <a:t>tests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20</a:t>
            </a:r>
            <a:r>
              <a:rPr lang="en-US" sz="1400" dirty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Monday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19</a:t>
            </a:r>
            <a:r>
              <a:rPr lang="en-US" sz="1400" dirty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Saturday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17</a:t>
            </a:r>
            <a:r>
              <a:rPr lang="en-US" sz="1400" dirty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Sunday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14</a:t>
            </a:r>
            <a:r>
              <a:rPr lang="en-US" sz="1400" dirty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Tuesday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13</a:t>
            </a:r>
            <a:r>
              <a:rPr lang="en-US" sz="1400" dirty="0">
                <a:solidFill>
                  <a:schemeClr val="tx1"/>
                </a:solidFill>
              </a:rPr>
              <a:t>% Thursday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9</a:t>
            </a:r>
            <a:r>
              <a:rPr lang="en-US" sz="1400" dirty="0">
                <a:solidFill>
                  <a:schemeClr val="tx1"/>
                </a:solidFill>
              </a:rPr>
              <a:t>% Friday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8</a:t>
            </a:r>
            <a:r>
              <a:rPr lang="en-US" sz="1400" dirty="0">
                <a:solidFill>
                  <a:schemeClr val="tx1"/>
                </a:solidFill>
              </a:rPr>
              <a:t>% Wednesday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DIAGNOSTICS: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Gathering Observations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(* observations </a:t>
            </a:r>
            <a:r>
              <a:rPr lang="en-US" sz="1400" dirty="0">
                <a:solidFill>
                  <a:srgbClr val="008000"/>
                </a:solidFill>
              </a:rPr>
              <a:t>may be combined as mush as is </a:t>
            </a:r>
            <a:r>
              <a:rPr lang="en-US" sz="1400" dirty="0" smtClean="0">
                <a:solidFill>
                  <a:srgbClr val="008000"/>
                </a:solidFill>
              </a:rPr>
              <a:t>desired *)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 </a:t>
            </a:r>
            <a:r>
              <a:rPr lang="en-US" sz="1400" dirty="0" smtClean="0"/>
              <a:t>``combined observations``</a:t>
            </a:r>
            <a:r>
              <a:rPr lang="en-US" sz="1400" dirty="0" smtClean="0">
                <a:solidFill>
                  <a:srgbClr val="000000"/>
                </a:solidFill>
              </a:rPr>
              <a:t> (</a:t>
            </a:r>
            <a:r>
              <a:rPr lang="en-US" sz="1400" dirty="0">
                <a:solidFill>
                  <a:srgbClr val="000000"/>
                </a:solidFill>
              </a:rPr>
              <a:t>civil </a:t>
            </a:r>
            <a:r>
              <a:rPr lang="en-US" sz="1400" dirty="0" smtClean="0">
                <a:solidFill>
                  <a:srgbClr val="000000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date)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                          (target </a:t>
            </a:r>
            <a:r>
              <a:rPr lang="en-US" sz="1400" dirty="0">
                <a:solidFill>
                  <a:srgbClr val="0000FF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zone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                 (</a:t>
            </a:r>
            <a:r>
              <a:rPr lang="en-US" sz="1400" dirty="0" err="1" smtClean="0">
                <a:solidFill>
                  <a:srgbClr val="2B91AF"/>
                </a:solidFill>
              </a:rPr>
              <a:t>NonNegativeInt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total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 smtClean="0">
                <a:solidFill>
                  <a:srgbClr val="0000FF"/>
                </a:solidFill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let</a:t>
            </a:r>
            <a:r>
              <a:rPr lang="en-US" sz="1400" dirty="0" smtClean="0"/>
              <a:t> </a:t>
            </a:r>
            <a:r>
              <a:rPr lang="en-US" sz="1400" dirty="0"/>
              <a:t>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 (</a:t>
            </a:r>
            <a:r>
              <a:rPr lang="en-US" sz="1400" dirty="0"/>
              <a:t>civil + days,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shiftAdd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 (</a:t>
            </a:r>
            <a:r>
              <a:rPr lang="en-US" sz="1400" dirty="0"/>
              <a:t>civil,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 </a:t>
            </a:r>
            <a:r>
              <a:rPr lang="en-US" sz="1400" dirty="0"/>
              <a:t>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shiftAdd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.trivial</a:t>
            </a:r>
            <a:r>
              <a:rPr lang="en-US" sz="1400" dirty="0" smtClean="0"/>
              <a:t>  </a:t>
            </a:r>
            <a:r>
              <a:rPr lang="en-US" sz="1400" dirty="0" err="1" smtClean="0"/>
              <a:t>target.SupportsDaylightSavingsTime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.classify</a:t>
            </a:r>
            <a:r>
              <a:rPr lang="en-US" sz="1400" dirty="0" smtClean="0"/>
              <a:t> (</a:t>
            </a:r>
            <a:r>
              <a:rPr lang="en-US" sz="1400" dirty="0" err="1" smtClean="0"/>
              <a:t>civil.Offset</a:t>
            </a:r>
            <a:r>
              <a:rPr lang="en-US" sz="1400" dirty="0" smtClean="0"/>
              <a:t> &lt;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.Zero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“&lt;&lt; GMT”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.classify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civil.Offset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>
                <a:solidFill>
                  <a:srgbClr val="2B91AF"/>
                </a:solidFill>
              </a:rPr>
              <a:t>time</a:t>
            </a:r>
            <a:r>
              <a:rPr lang="en-US" sz="1400" dirty="0" err="1"/>
              <a:t>.Zero</a:t>
            </a:r>
            <a:r>
              <a:rPr lang="en-US" sz="1400" dirty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“= GMT =”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/>
              <a:t>|&gt; </a:t>
            </a:r>
            <a:r>
              <a:rPr lang="en-US" sz="1400" dirty="0" err="1">
                <a:solidFill>
                  <a:srgbClr val="2B91AF"/>
                </a:solidFill>
              </a:rPr>
              <a:t>Prop</a:t>
            </a:r>
            <a:r>
              <a:rPr lang="en-US" sz="1400" dirty="0" err="1"/>
              <a:t>.classify</a:t>
            </a:r>
            <a:r>
              <a:rPr lang="en-US" sz="1400" dirty="0"/>
              <a:t> (</a:t>
            </a:r>
            <a:r>
              <a:rPr lang="en-US" sz="1400" dirty="0" err="1"/>
              <a:t>civil.Offset</a:t>
            </a:r>
            <a:r>
              <a:rPr lang="en-US" sz="1400" dirty="0"/>
              <a:t> </a:t>
            </a:r>
            <a:r>
              <a:rPr lang="en-US" sz="1400" dirty="0" smtClean="0"/>
              <a:t>&gt; </a:t>
            </a:r>
            <a:r>
              <a:rPr lang="en-US" sz="1400" dirty="0" err="1">
                <a:solidFill>
                  <a:srgbClr val="2B91AF"/>
                </a:solidFill>
              </a:rPr>
              <a:t>time</a:t>
            </a:r>
            <a:r>
              <a:rPr lang="en-US" sz="1400" dirty="0" err="1"/>
              <a:t>.Zero</a:t>
            </a:r>
            <a:r>
              <a:rPr lang="en-US" sz="1400" dirty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“GMT &gt;&gt;”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.collect</a:t>
            </a:r>
            <a:r>
              <a:rPr lang="en-US" sz="1400" dirty="0" smtClean="0"/>
              <a:t>  (</a:t>
            </a:r>
            <a:r>
              <a:rPr lang="en-US" sz="1400" dirty="0" err="1"/>
              <a:t>weekdayName</a:t>
            </a:r>
            <a:r>
              <a:rPr lang="en-US" sz="1400" dirty="0"/>
              <a:t> </a:t>
            </a:r>
            <a:r>
              <a:rPr lang="en-US" sz="1400" dirty="0" smtClean="0"/>
              <a:t>civil)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9788" y="2245489"/>
            <a:ext cx="3932237" cy="411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combined observations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</a:t>
            </a:r>
            <a:r>
              <a:rPr lang="en-US" sz="1400" i="1" dirty="0" smtClean="0">
                <a:solidFill>
                  <a:schemeClr val="tx1"/>
                </a:solidFill>
              </a:rPr>
              <a:t>tests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8</a:t>
            </a:r>
            <a:r>
              <a:rPr lang="en-US" sz="1400" dirty="0">
                <a:solidFill>
                  <a:schemeClr val="tx1"/>
                </a:solidFill>
              </a:rPr>
              <a:t>% Saturday, </a:t>
            </a:r>
            <a:r>
              <a:rPr lang="en-US" sz="1400" dirty="0" smtClean="0">
                <a:solidFill>
                  <a:schemeClr val="tx1"/>
                </a:solidFill>
              </a:rPr>
              <a:t>     GMT </a:t>
            </a:r>
            <a:r>
              <a:rPr lang="en-US" sz="1400" dirty="0">
                <a:solidFill>
                  <a:schemeClr val="tx1"/>
                </a:solidFill>
              </a:rPr>
              <a:t>&gt;&gt;, </a:t>
            </a:r>
            <a:r>
              <a:rPr lang="en-US" sz="1400" dirty="0" smtClean="0">
                <a:solidFill>
                  <a:schemeClr val="tx1"/>
                </a:solidFill>
              </a:rPr>
              <a:t>trivial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8</a:t>
            </a:r>
            <a:r>
              <a:rPr lang="en-US" sz="1400" dirty="0">
                <a:solidFill>
                  <a:schemeClr val="tx1"/>
                </a:solidFill>
              </a:rPr>
              <a:t>% Monday,    </a:t>
            </a:r>
            <a:r>
              <a:rPr lang="en-US" sz="1400" dirty="0" smtClean="0">
                <a:solidFill>
                  <a:schemeClr val="tx1"/>
                </a:solidFill>
              </a:rPr>
              <a:t>   &lt;&lt; GMT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7</a:t>
            </a:r>
            <a:r>
              <a:rPr lang="en-US" sz="1400" dirty="0">
                <a:solidFill>
                  <a:schemeClr val="tx1"/>
                </a:solidFill>
              </a:rPr>
              <a:t>% Sunday,    </a:t>
            </a:r>
            <a:r>
              <a:rPr lang="en-US" sz="1400" dirty="0" smtClean="0">
                <a:solidFill>
                  <a:schemeClr val="tx1"/>
                </a:solidFill>
              </a:rPr>
              <a:t>     GMT </a:t>
            </a:r>
            <a:r>
              <a:rPr lang="en-US" sz="1400" dirty="0">
                <a:solidFill>
                  <a:schemeClr val="tx1"/>
                </a:solidFill>
              </a:rPr>
              <a:t>&gt;&gt;, </a:t>
            </a:r>
            <a:r>
              <a:rPr lang="en-US" sz="1400" dirty="0" smtClean="0">
                <a:solidFill>
                  <a:schemeClr val="tx1"/>
                </a:solidFill>
              </a:rPr>
              <a:t>trivial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5</a:t>
            </a:r>
            <a:r>
              <a:rPr lang="en-US" sz="1400" dirty="0">
                <a:solidFill>
                  <a:schemeClr val="tx1"/>
                </a:solidFill>
              </a:rPr>
              <a:t>% Friday,    </a:t>
            </a:r>
            <a:r>
              <a:rPr lang="en-US" sz="1400" dirty="0" smtClean="0">
                <a:solidFill>
                  <a:schemeClr val="tx1"/>
                </a:solidFill>
              </a:rPr>
              <a:t>       &lt;&lt; </a:t>
            </a:r>
            <a:r>
              <a:rPr lang="en-US" sz="1400" dirty="0">
                <a:solidFill>
                  <a:schemeClr val="tx1"/>
                </a:solidFill>
              </a:rPr>
              <a:t>GMT, </a:t>
            </a:r>
            <a:r>
              <a:rPr lang="en-US" sz="1400" dirty="0" smtClean="0">
                <a:solidFill>
                  <a:schemeClr val="tx1"/>
                </a:solidFill>
              </a:rPr>
              <a:t>trivial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5</a:t>
            </a:r>
            <a:r>
              <a:rPr lang="en-US" sz="1400" dirty="0">
                <a:solidFill>
                  <a:schemeClr val="tx1"/>
                </a:solidFill>
              </a:rPr>
              <a:t>% Wednesday, GMT </a:t>
            </a:r>
            <a:r>
              <a:rPr lang="en-US" sz="1400" dirty="0" smtClean="0">
                <a:solidFill>
                  <a:schemeClr val="tx1"/>
                </a:solidFill>
              </a:rPr>
              <a:t>&gt;&gt;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5</a:t>
            </a:r>
            <a:r>
              <a:rPr lang="en-US" sz="1400" dirty="0">
                <a:solidFill>
                  <a:schemeClr val="tx1"/>
                </a:solidFill>
              </a:rPr>
              <a:t>% Tuesday,   </a:t>
            </a:r>
            <a:r>
              <a:rPr lang="en-US" sz="1400" dirty="0" smtClean="0">
                <a:solidFill>
                  <a:schemeClr val="tx1"/>
                </a:solidFill>
              </a:rPr>
              <a:t>     &lt;&lt; GMT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2</a:t>
            </a:r>
            <a:r>
              <a:rPr lang="en-US" sz="1400" dirty="0">
                <a:solidFill>
                  <a:schemeClr val="tx1"/>
                </a:solidFill>
              </a:rPr>
              <a:t>% Thursday, </a:t>
            </a:r>
            <a:r>
              <a:rPr lang="en-US" sz="1400" dirty="0" smtClean="0">
                <a:solidFill>
                  <a:schemeClr val="tx1"/>
                </a:solidFill>
              </a:rPr>
              <a:t>     &lt;&lt; GMT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</a:t>
            </a:r>
            <a:r>
              <a:rPr lang="en-US" sz="1400" dirty="0">
                <a:solidFill>
                  <a:schemeClr val="tx1"/>
                </a:solidFill>
              </a:rPr>
              <a:t>% Monday,    </a:t>
            </a:r>
            <a:r>
              <a:rPr lang="en-US" sz="1400" dirty="0" smtClean="0">
                <a:solidFill>
                  <a:schemeClr val="tx1"/>
                </a:solidFill>
              </a:rPr>
              <a:t>   == </a:t>
            </a:r>
            <a:r>
              <a:rPr lang="en-US" sz="1400" dirty="0">
                <a:solidFill>
                  <a:schemeClr val="tx1"/>
                </a:solidFill>
              </a:rPr>
              <a:t>GMT, </a:t>
            </a:r>
            <a:r>
              <a:rPr lang="en-US" sz="1400" dirty="0" smtClean="0">
                <a:solidFill>
                  <a:schemeClr val="tx1"/>
                </a:solidFill>
              </a:rPr>
              <a:t>trivial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is-IS" sz="1400" dirty="0" smtClean="0">
                <a:solidFill>
                  <a:schemeClr val="tx1"/>
                </a:solidFill>
              </a:rPr>
              <a:t>…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is-IS" sz="1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INPUT CONTROL: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Conditional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smtClean="0"/>
              <a:t>``modern daylight savings </a:t>
            </a:r>
            <a:r>
              <a:rPr lang="en-US" sz="1400" dirty="0"/>
              <a:t>test oracle (</a:t>
            </a:r>
            <a:r>
              <a:rPr lang="en-US" sz="1400" dirty="0" err="1" smtClean="0"/>
              <a:t>näive</a:t>
            </a:r>
            <a:r>
              <a:rPr lang="en-US" sz="1400" dirty="0"/>
              <a:t>)``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let</a:t>
            </a:r>
            <a:r>
              <a:rPr lang="en-US" sz="1400" dirty="0"/>
              <a:t> eastern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.FindSystemTimeZoneById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7F0000"/>
                </a:solidFill>
              </a:rPr>
              <a:t>“Eastern Standard Time”</a:t>
            </a:r>
            <a:r>
              <a:rPr lang="en-US" sz="1400" dirty="0" smtClean="0"/>
              <a:t>)</a:t>
            </a:r>
            <a:endParaRPr lang="en-US" sz="14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r>
              <a:rPr lang="en-US" sz="1400" dirty="0"/>
              <a:t> 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eastern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</a:rPr>
              <a:t>  </a:t>
            </a:r>
            <a:r>
              <a:rPr lang="en-US" sz="1400" dirty="0" err="1">
                <a:solidFill>
                  <a:srgbClr val="2B91AF"/>
                </a:solidFill>
              </a:rPr>
              <a:t>Zone</a:t>
            </a:r>
            <a:r>
              <a:rPr lang="en-US" sz="1400" dirty="0" err="1"/>
              <a:t>.inUnitedStatesDaylightTime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/>
              <a:t>eastern.IsDaylightSavingTime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1,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✘ modern daylight savings test oracle (</a:t>
            </a:r>
            <a:r>
              <a:rPr lang="en-US" sz="1400" b="1" dirty="0" err="1">
                <a:solidFill>
                  <a:srgbClr val="FF0000"/>
                </a:solidFill>
              </a:rPr>
              <a:t>näive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</a:t>
            </a:r>
            <a:r>
              <a:rPr lang="en-US" sz="1400" i="1" dirty="0" smtClean="0">
                <a:solidFill>
                  <a:schemeClr val="tx1"/>
                </a:solidFill>
              </a:rPr>
              <a:t>Falsifiable</a:t>
            </a:r>
            <a:r>
              <a:rPr lang="en-US" sz="1400" i="1" dirty="0">
                <a:solidFill>
                  <a:schemeClr val="tx1"/>
                </a:solidFill>
              </a:rPr>
              <a:t>, after 1 test (4 shrinks), (</a:t>
            </a:r>
            <a:r>
              <a:rPr lang="en-US" sz="1400" i="1" dirty="0" err="1">
                <a:solidFill>
                  <a:schemeClr val="tx1"/>
                </a:solidFill>
              </a:rPr>
              <a:t>StdGen</a:t>
            </a:r>
            <a:r>
              <a:rPr lang="en-US" sz="1400" i="1" dirty="0">
                <a:solidFill>
                  <a:schemeClr val="tx1"/>
                </a:solidFill>
              </a:rPr>
              <a:t> (2119435949,296213433))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Original: 1908-04-23 23:48:57 -04:02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Shrunk:  </a:t>
            </a:r>
            <a:r>
              <a:rPr lang="en-US" sz="1400" dirty="0" smtClean="0">
                <a:solidFill>
                  <a:schemeClr val="tx1"/>
                </a:solidFill>
              </a:rPr>
              <a:t>1908-04-23 </a:t>
            </a:r>
            <a:r>
              <a:rPr lang="en-US" sz="1400" dirty="0">
                <a:solidFill>
                  <a:schemeClr val="tx1"/>
                </a:solidFill>
              </a:rPr>
              <a:t>00:00:00 +00:00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INPUT CONTROL: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Conditional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smtClean="0"/>
              <a:t>``modern daylight savings </a:t>
            </a:r>
            <a:r>
              <a:rPr lang="en-US" sz="1400" dirty="0"/>
              <a:t>test </a:t>
            </a:r>
            <a:r>
              <a:rPr lang="en-US" sz="1400" dirty="0" smtClean="0"/>
              <a:t>oracle`` </a:t>
            </a:r>
            <a:r>
              <a:rPr lang="en-US" sz="1400" dirty="0"/>
              <a:t>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let</a:t>
            </a:r>
            <a:r>
              <a:rPr lang="en-US" sz="1400" dirty="0"/>
              <a:t> eastern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.FindSystemTimeZoneById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7F0000"/>
                </a:solidFill>
              </a:rPr>
              <a:t>“Eastern Standard Time”</a:t>
            </a:r>
            <a:r>
              <a:rPr lang="en-US" sz="1400" dirty="0" smtClean="0"/>
              <a:t>)</a:t>
            </a:r>
            <a:endParaRPr lang="en-US" sz="14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r>
              <a:rPr lang="en-US" sz="1400" dirty="0"/>
              <a:t> 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eastern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</a:rPr>
              <a:t>  </a:t>
            </a:r>
            <a:r>
              <a:rPr lang="en-US" sz="1400" dirty="0"/>
              <a:t>( </a:t>
            </a:r>
            <a:r>
              <a:rPr lang="en-US" sz="1400" dirty="0" err="1"/>
              <a:t>civil.Year</a:t>
            </a:r>
            <a:r>
              <a:rPr lang="en-US" sz="1400" dirty="0"/>
              <a:t> &gt;= 2007 </a:t>
            </a:r>
            <a:r>
              <a:rPr lang="en-US" sz="1400" dirty="0" smtClean="0"/>
              <a:t>&amp;&amp; </a:t>
            </a:r>
            <a:r>
              <a:rPr lang="en-US" sz="1400" dirty="0" err="1"/>
              <a:t>eastern.IsDaylightSavingTime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r>
              <a:rPr lang="en-US" sz="1400" dirty="0"/>
              <a:t> ) </a:t>
            </a:r>
          </a:p>
          <a:p>
            <a:pPr marL="0" indent="0">
              <a:buNone/>
            </a:pPr>
            <a:r>
              <a:rPr lang="en-US" sz="1400" dirty="0"/>
              <a:t>    ==&gt; </a:t>
            </a:r>
            <a:r>
              <a:rPr lang="en-US" sz="1400" dirty="0">
                <a:solidFill>
                  <a:srgbClr val="0000FF"/>
                </a:solidFill>
              </a:rPr>
              <a:t>lazy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.inUnitedStatesDaylightTime</a:t>
            </a:r>
            <a:r>
              <a:rPr lang="en-US" sz="1400" dirty="0" smtClean="0"/>
              <a:t> </a:t>
            </a:r>
            <a:r>
              <a:rPr lang="en-US" sz="1400" dirty="0" err="1" smtClean="0"/>
              <a:t>etDate</a:t>
            </a:r>
            <a:r>
              <a:rPr lang="en-US" sz="1400" dirty="0" smtClean="0"/>
              <a:t> = </a:t>
            </a:r>
            <a:r>
              <a:rPr lang="en-US" sz="1400" dirty="0" err="1" smtClean="0"/>
              <a:t>eastern.IsDaylightSavingTime</a:t>
            </a:r>
            <a:r>
              <a:rPr lang="en-US" sz="1400" dirty="0" smtClean="0"/>
              <a:t> </a:t>
            </a:r>
            <a:r>
              <a:rPr lang="en-US" sz="1400" dirty="0" err="1" smtClean="0"/>
              <a:t>etDate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1,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modern daylight savings test oracle</a:t>
            </a:r>
          </a:p>
          <a:p>
            <a:r>
              <a:rPr lang="en-US" sz="1400" dirty="0"/>
              <a:t>    </a:t>
            </a:r>
            <a:r>
              <a:rPr lang="en-US" sz="1400" i="1" dirty="0">
                <a:solidFill>
                  <a:schemeClr val="tx1"/>
                </a:solidFill>
              </a:rPr>
              <a:t>OK, passed 100 tests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4871" y="2720048"/>
            <a:ext cx="6629201" cy="280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CUSTOM DATA GENERATION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56921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B2C2CF-E902-314C-B28C-64EB5CB22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01B2C2CF-E902-314C-B28C-64EB5CB22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01B2C2CF-E902-314C-B28C-64EB5CB22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551546C-F3DE-C844-93D0-685595DCC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graphicEl>
                                              <a:dgm id="{5551546C-F3DE-C844-93D0-685595DCC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5551546C-F3DE-C844-93D0-685595DCC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9FAD95-B86D-924D-AD91-A53570361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F89FAD95-B86D-924D-AD91-A53570361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F89FAD95-B86D-924D-AD91-A53570361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33AE49-579F-1148-AA11-E3B99F14B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9C33AE49-579F-1148-AA11-E3B99F14B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9C33AE49-579F-1148-AA11-E3B99F14B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C784BD-18F4-9A43-A1EC-055CCCA74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graphicEl>
                                              <a:dgm id="{DCC784BD-18F4-9A43-A1EC-055CCCA74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DCC784BD-18F4-9A43-A1EC-055CCCA74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CUSTOM DATA GENERATION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Generators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840763" y="2505075"/>
            <a:ext cx="2076583" cy="782998"/>
          </a:xfrm>
          <a:custGeom>
            <a:avLst/>
            <a:gdLst>
              <a:gd name="connsiteX0" fmla="*/ 0 w 2076583"/>
              <a:gd name="connsiteY0" fmla="*/ 78300 h 782998"/>
              <a:gd name="connsiteX1" fmla="*/ 78300 w 2076583"/>
              <a:gd name="connsiteY1" fmla="*/ 0 h 782998"/>
              <a:gd name="connsiteX2" fmla="*/ 1998283 w 2076583"/>
              <a:gd name="connsiteY2" fmla="*/ 0 h 782998"/>
              <a:gd name="connsiteX3" fmla="*/ 2076583 w 2076583"/>
              <a:gd name="connsiteY3" fmla="*/ 78300 h 782998"/>
              <a:gd name="connsiteX4" fmla="*/ 2076583 w 2076583"/>
              <a:gd name="connsiteY4" fmla="*/ 704698 h 782998"/>
              <a:gd name="connsiteX5" fmla="*/ 1998283 w 2076583"/>
              <a:gd name="connsiteY5" fmla="*/ 782998 h 782998"/>
              <a:gd name="connsiteX6" fmla="*/ 78300 w 2076583"/>
              <a:gd name="connsiteY6" fmla="*/ 782998 h 782998"/>
              <a:gd name="connsiteX7" fmla="*/ 0 w 2076583"/>
              <a:gd name="connsiteY7" fmla="*/ 704698 h 782998"/>
              <a:gd name="connsiteX8" fmla="*/ 0 w 2076583"/>
              <a:gd name="connsiteY8" fmla="*/ 78300 h 78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6583" h="782998">
                <a:moveTo>
                  <a:pt x="0" y="78300"/>
                </a:moveTo>
                <a:cubicBezTo>
                  <a:pt x="0" y="35056"/>
                  <a:pt x="35056" y="0"/>
                  <a:pt x="78300" y="0"/>
                </a:cubicBezTo>
                <a:lnTo>
                  <a:pt x="1998283" y="0"/>
                </a:lnTo>
                <a:cubicBezTo>
                  <a:pt x="2041527" y="0"/>
                  <a:pt x="2076583" y="35056"/>
                  <a:pt x="2076583" y="78300"/>
                </a:cubicBezTo>
                <a:lnTo>
                  <a:pt x="2076583" y="704698"/>
                </a:lnTo>
                <a:cubicBezTo>
                  <a:pt x="2076583" y="747942"/>
                  <a:pt x="2041527" y="782998"/>
                  <a:pt x="1998283" y="782998"/>
                </a:cubicBezTo>
                <a:lnTo>
                  <a:pt x="78300" y="782998"/>
                </a:lnTo>
                <a:cubicBezTo>
                  <a:pt x="35056" y="782998"/>
                  <a:pt x="0" y="747942"/>
                  <a:pt x="0" y="704698"/>
                </a:cubicBezTo>
                <a:lnTo>
                  <a:pt x="0" y="783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73" tIns="114373" rIns="114373" bIns="11437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Gen&lt;</a:t>
            </a:r>
            <a:r>
              <a:rPr lang="en-US" sz="2400" kern="1200" dirty="0" err="1" smtClean="0"/>
              <a:t>int</a:t>
            </a:r>
            <a:r>
              <a:rPr lang="en-US" sz="2400" kern="1200" dirty="0" smtClean="0"/>
              <a:t>&gt;</a:t>
            </a:r>
            <a:endParaRPr lang="en-US" sz="2400" kern="1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3125006" y="2505075"/>
            <a:ext cx="2699558" cy="782998"/>
            <a:chOff x="3125006" y="2505075"/>
            <a:chExt cx="2699558" cy="782998"/>
          </a:xfrm>
        </p:grpSpPr>
        <p:sp>
          <p:nvSpPr>
            <p:cNvPr id="67" name="Freeform 66"/>
            <p:cNvSpPr/>
            <p:nvPr/>
          </p:nvSpPr>
          <p:spPr>
            <a:xfrm>
              <a:off x="3125006" y="2639077"/>
              <a:ext cx="440235" cy="514992"/>
            </a:xfrm>
            <a:custGeom>
              <a:avLst/>
              <a:gdLst>
                <a:gd name="connsiteX0" fmla="*/ 0 w 440235"/>
                <a:gd name="connsiteY0" fmla="*/ 102998 h 514992"/>
                <a:gd name="connsiteX1" fmla="*/ 220118 w 440235"/>
                <a:gd name="connsiteY1" fmla="*/ 102998 h 514992"/>
                <a:gd name="connsiteX2" fmla="*/ 220118 w 440235"/>
                <a:gd name="connsiteY2" fmla="*/ 0 h 514992"/>
                <a:gd name="connsiteX3" fmla="*/ 440235 w 440235"/>
                <a:gd name="connsiteY3" fmla="*/ 257496 h 514992"/>
                <a:gd name="connsiteX4" fmla="*/ 220118 w 440235"/>
                <a:gd name="connsiteY4" fmla="*/ 514992 h 514992"/>
                <a:gd name="connsiteX5" fmla="*/ 220118 w 440235"/>
                <a:gd name="connsiteY5" fmla="*/ 411994 h 514992"/>
                <a:gd name="connsiteX6" fmla="*/ 0 w 440235"/>
                <a:gd name="connsiteY6" fmla="*/ 411994 h 514992"/>
                <a:gd name="connsiteX7" fmla="*/ 0 w 440235"/>
                <a:gd name="connsiteY7" fmla="*/ 102998 h 51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35" h="514992">
                  <a:moveTo>
                    <a:pt x="0" y="102998"/>
                  </a:moveTo>
                  <a:lnTo>
                    <a:pt x="220118" y="102998"/>
                  </a:lnTo>
                  <a:lnTo>
                    <a:pt x="220118" y="0"/>
                  </a:lnTo>
                  <a:lnTo>
                    <a:pt x="440235" y="257496"/>
                  </a:lnTo>
                  <a:lnTo>
                    <a:pt x="220118" y="514992"/>
                  </a:lnTo>
                  <a:lnTo>
                    <a:pt x="220118" y="411994"/>
                  </a:lnTo>
                  <a:lnTo>
                    <a:pt x="0" y="411994"/>
                  </a:lnTo>
                  <a:lnTo>
                    <a:pt x="0" y="10299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98" rIns="132070" bIns="10299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3747981" y="2505075"/>
              <a:ext cx="2076583" cy="782998"/>
            </a:xfrm>
            <a:custGeom>
              <a:avLst/>
              <a:gdLst>
                <a:gd name="connsiteX0" fmla="*/ 0 w 2076583"/>
                <a:gd name="connsiteY0" fmla="*/ 78300 h 782998"/>
                <a:gd name="connsiteX1" fmla="*/ 78300 w 2076583"/>
                <a:gd name="connsiteY1" fmla="*/ 0 h 782998"/>
                <a:gd name="connsiteX2" fmla="*/ 1998283 w 2076583"/>
                <a:gd name="connsiteY2" fmla="*/ 0 h 782998"/>
                <a:gd name="connsiteX3" fmla="*/ 2076583 w 2076583"/>
                <a:gd name="connsiteY3" fmla="*/ 78300 h 782998"/>
                <a:gd name="connsiteX4" fmla="*/ 2076583 w 2076583"/>
                <a:gd name="connsiteY4" fmla="*/ 704698 h 782998"/>
                <a:gd name="connsiteX5" fmla="*/ 1998283 w 2076583"/>
                <a:gd name="connsiteY5" fmla="*/ 782998 h 782998"/>
                <a:gd name="connsiteX6" fmla="*/ 78300 w 2076583"/>
                <a:gd name="connsiteY6" fmla="*/ 782998 h 782998"/>
                <a:gd name="connsiteX7" fmla="*/ 0 w 2076583"/>
                <a:gd name="connsiteY7" fmla="*/ 704698 h 782998"/>
                <a:gd name="connsiteX8" fmla="*/ 0 w 2076583"/>
                <a:gd name="connsiteY8" fmla="*/ 78300 h 78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583" h="782998">
                  <a:moveTo>
                    <a:pt x="0" y="78300"/>
                  </a:moveTo>
                  <a:cubicBezTo>
                    <a:pt x="0" y="35056"/>
                    <a:pt x="35056" y="0"/>
                    <a:pt x="78300" y="0"/>
                  </a:cubicBezTo>
                  <a:lnTo>
                    <a:pt x="1998283" y="0"/>
                  </a:lnTo>
                  <a:cubicBezTo>
                    <a:pt x="2041527" y="0"/>
                    <a:pt x="2076583" y="35056"/>
                    <a:pt x="2076583" y="78300"/>
                  </a:cubicBezTo>
                  <a:lnTo>
                    <a:pt x="2076583" y="704698"/>
                  </a:lnTo>
                  <a:cubicBezTo>
                    <a:pt x="2076583" y="747942"/>
                    <a:pt x="2041527" y="782998"/>
                    <a:pt x="1998283" y="782998"/>
                  </a:cubicBezTo>
                  <a:lnTo>
                    <a:pt x="78300" y="782998"/>
                  </a:lnTo>
                  <a:cubicBezTo>
                    <a:pt x="35056" y="782998"/>
                    <a:pt x="0" y="747942"/>
                    <a:pt x="0" y="704698"/>
                  </a:cubicBezTo>
                  <a:lnTo>
                    <a:pt x="0" y="783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73" tIns="114373" rIns="114373" bIns="11437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>
                  <a:solidFill>
                    <a:schemeClr val="accent6"/>
                  </a:solidFill>
                </a:rPr>
                <a:t>int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45824" y="1773959"/>
            <a:ext cx="5009563" cy="731116"/>
          </a:xfrm>
        </p:spPr>
        <p:txBody>
          <a:bodyPr anchor="ctr"/>
          <a:lstStyle/>
          <a:p>
            <a:r>
              <a:rPr lang="en-US" i="1" smtClean="0">
                <a:solidFill>
                  <a:schemeClr val="accent1">
                    <a:lumMod val="50000"/>
                  </a:schemeClr>
                </a:solidFill>
              </a:rPr>
              <a:t>Shrinkers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843538" y="3955870"/>
            <a:ext cx="2076583" cy="782998"/>
          </a:xfrm>
          <a:custGeom>
            <a:avLst/>
            <a:gdLst>
              <a:gd name="connsiteX0" fmla="*/ 0 w 2076583"/>
              <a:gd name="connsiteY0" fmla="*/ 78300 h 782998"/>
              <a:gd name="connsiteX1" fmla="*/ 78300 w 2076583"/>
              <a:gd name="connsiteY1" fmla="*/ 0 h 782998"/>
              <a:gd name="connsiteX2" fmla="*/ 1998283 w 2076583"/>
              <a:gd name="connsiteY2" fmla="*/ 0 h 782998"/>
              <a:gd name="connsiteX3" fmla="*/ 2076583 w 2076583"/>
              <a:gd name="connsiteY3" fmla="*/ 78300 h 782998"/>
              <a:gd name="connsiteX4" fmla="*/ 2076583 w 2076583"/>
              <a:gd name="connsiteY4" fmla="*/ 704698 h 782998"/>
              <a:gd name="connsiteX5" fmla="*/ 1998283 w 2076583"/>
              <a:gd name="connsiteY5" fmla="*/ 782998 h 782998"/>
              <a:gd name="connsiteX6" fmla="*/ 78300 w 2076583"/>
              <a:gd name="connsiteY6" fmla="*/ 782998 h 782998"/>
              <a:gd name="connsiteX7" fmla="*/ 0 w 2076583"/>
              <a:gd name="connsiteY7" fmla="*/ 704698 h 782998"/>
              <a:gd name="connsiteX8" fmla="*/ 0 w 2076583"/>
              <a:gd name="connsiteY8" fmla="*/ 78300 h 78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6583" h="782998">
                <a:moveTo>
                  <a:pt x="0" y="78300"/>
                </a:moveTo>
                <a:cubicBezTo>
                  <a:pt x="0" y="35056"/>
                  <a:pt x="35056" y="0"/>
                  <a:pt x="78300" y="0"/>
                </a:cubicBezTo>
                <a:lnTo>
                  <a:pt x="1998283" y="0"/>
                </a:lnTo>
                <a:cubicBezTo>
                  <a:pt x="2041527" y="0"/>
                  <a:pt x="2076583" y="35056"/>
                  <a:pt x="2076583" y="78300"/>
                </a:cubicBezTo>
                <a:lnTo>
                  <a:pt x="2076583" y="704698"/>
                </a:lnTo>
                <a:cubicBezTo>
                  <a:pt x="2076583" y="747942"/>
                  <a:pt x="2041527" y="782998"/>
                  <a:pt x="1998283" y="782998"/>
                </a:cubicBezTo>
                <a:lnTo>
                  <a:pt x="78300" y="782998"/>
                </a:lnTo>
                <a:cubicBezTo>
                  <a:pt x="35056" y="782998"/>
                  <a:pt x="0" y="747942"/>
                  <a:pt x="0" y="704698"/>
                </a:cubicBezTo>
                <a:lnTo>
                  <a:pt x="0" y="783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73" tIns="114373" rIns="114373" bIns="11437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Gen&lt;Address&gt;</a:t>
            </a:r>
            <a:endParaRPr lang="en-US" sz="2400" kern="12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3127781" y="3955870"/>
            <a:ext cx="2699558" cy="782998"/>
            <a:chOff x="3127781" y="3955870"/>
            <a:chExt cx="2699558" cy="782998"/>
          </a:xfrm>
        </p:grpSpPr>
        <p:sp>
          <p:nvSpPr>
            <p:cNvPr id="72" name="Freeform 71"/>
            <p:cNvSpPr/>
            <p:nvPr/>
          </p:nvSpPr>
          <p:spPr>
            <a:xfrm>
              <a:off x="3127781" y="4089872"/>
              <a:ext cx="440235" cy="514992"/>
            </a:xfrm>
            <a:custGeom>
              <a:avLst/>
              <a:gdLst>
                <a:gd name="connsiteX0" fmla="*/ 0 w 440235"/>
                <a:gd name="connsiteY0" fmla="*/ 102998 h 514992"/>
                <a:gd name="connsiteX1" fmla="*/ 220118 w 440235"/>
                <a:gd name="connsiteY1" fmla="*/ 102998 h 514992"/>
                <a:gd name="connsiteX2" fmla="*/ 220118 w 440235"/>
                <a:gd name="connsiteY2" fmla="*/ 0 h 514992"/>
                <a:gd name="connsiteX3" fmla="*/ 440235 w 440235"/>
                <a:gd name="connsiteY3" fmla="*/ 257496 h 514992"/>
                <a:gd name="connsiteX4" fmla="*/ 220118 w 440235"/>
                <a:gd name="connsiteY4" fmla="*/ 514992 h 514992"/>
                <a:gd name="connsiteX5" fmla="*/ 220118 w 440235"/>
                <a:gd name="connsiteY5" fmla="*/ 411994 h 514992"/>
                <a:gd name="connsiteX6" fmla="*/ 0 w 440235"/>
                <a:gd name="connsiteY6" fmla="*/ 411994 h 514992"/>
                <a:gd name="connsiteX7" fmla="*/ 0 w 440235"/>
                <a:gd name="connsiteY7" fmla="*/ 102998 h 51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35" h="514992">
                  <a:moveTo>
                    <a:pt x="0" y="102998"/>
                  </a:moveTo>
                  <a:lnTo>
                    <a:pt x="220118" y="102998"/>
                  </a:lnTo>
                  <a:lnTo>
                    <a:pt x="220118" y="0"/>
                  </a:lnTo>
                  <a:lnTo>
                    <a:pt x="440235" y="257496"/>
                  </a:lnTo>
                  <a:lnTo>
                    <a:pt x="220118" y="514992"/>
                  </a:lnTo>
                  <a:lnTo>
                    <a:pt x="220118" y="411994"/>
                  </a:lnTo>
                  <a:lnTo>
                    <a:pt x="0" y="411994"/>
                  </a:lnTo>
                  <a:lnTo>
                    <a:pt x="0" y="10299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98" rIns="132070" bIns="10299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3750756" y="3955870"/>
              <a:ext cx="2076583" cy="782998"/>
            </a:xfrm>
            <a:custGeom>
              <a:avLst/>
              <a:gdLst>
                <a:gd name="connsiteX0" fmla="*/ 0 w 2076583"/>
                <a:gd name="connsiteY0" fmla="*/ 78300 h 782998"/>
                <a:gd name="connsiteX1" fmla="*/ 78300 w 2076583"/>
                <a:gd name="connsiteY1" fmla="*/ 0 h 782998"/>
                <a:gd name="connsiteX2" fmla="*/ 1998283 w 2076583"/>
                <a:gd name="connsiteY2" fmla="*/ 0 h 782998"/>
                <a:gd name="connsiteX3" fmla="*/ 2076583 w 2076583"/>
                <a:gd name="connsiteY3" fmla="*/ 78300 h 782998"/>
                <a:gd name="connsiteX4" fmla="*/ 2076583 w 2076583"/>
                <a:gd name="connsiteY4" fmla="*/ 704698 h 782998"/>
                <a:gd name="connsiteX5" fmla="*/ 1998283 w 2076583"/>
                <a:gd name="connsiteY5" fmla="*/ 782998 h 782998"/>
                <a:gd name="connsiteX6" fmla="*/ 78300 w 2076583"/>
                <a:gd name="connsiteY6" fmla="*/ 782998 h 782998"/>
                <a:gd name="connsiteX7" fmla="*/ 0 w 2076583"/>
                <a:gd name="connsiteY7" fmla="*/ 704698 h 782998"/>
                <a:gd name="connsiteX8" fmla="*/ 0 w 2076583"/>
                <a:gd name="connsiteY8" fmla="*/ 78300 h 78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583" h="782998">
                  <a:moveTo>
                    <a:pt x="0" y="78300"/>
                  </a:moveTo>
                  <a:cubicBezTo>
                    <a:pt x="0" y="35056"/>
                    <a:pt x="35056" y="0"/>
                    <a:pt x="78300" y="0"/>
                  </a:cubicBezTo>
                  <a:lnTo>
                    <a:pt x="1998283" y="0"/>
                  </a:lnTo>
                  <a:cubicBezTo>
                    <a:pt x="2041527" y="0"/>
                    <a:pt x="2076583" y="35056"/>
                    <a:pt x="2076583" y="78300"/>
                  </a:cubicBezTo>
                  <a:lnTo>
                    <a:pt x="2076583" y="704698"/>
                  </a:lnTo>
                  <a:cubicBezTo>
                    <a:pt x="2076583" y="747942"/>
                    <a:pt x="2041527" y="782998"/>
                    <a:pt x="1998283" y="782998"/>
                  </a:cubicBezTo>
                  <a:lnTo>
                    <a:pt x="78300" y="782998"/>
                  </a:lnTo>
                  <a:cubicBezTo>
                    <a:pt x="35056" y="782998"/>
                    <a:pt x="0" y="747942"/>
                    <a:pt x="0" y="704698"/>
                  </a:cubicBezTo>
                  <a:lnTo>
                    <a:pt x="0" y="783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73" tIns="114373" rIns="114373" bIns="11437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accent6"/>
                  </a:solidFill>
                </a:rPr>
                <a:t>Address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6" name="Freeform 75"/>
          <p:cNvSpPr/>
          <p:nvPr/>
        </p:nvSpPr>
        <p:spPr>
          <a:xfrm>
            <a:off x="849773" y="5406665"/>
            <a:ext cx="2076583" cy="782998"/>
          </a:xfrm>
          <a:custGeom>
            <a:avLst/>
            <a:gdLst>
              <a:gd name="connsiteX0" fmla="*/ 0 w 2076583"/>
              <a:gd name="connsiteY0" fmla="*/ 78300 h 782998"/>
              <a:gd name="connsiteX1" fmla="*/ 78300 w 2076583"/>
              <a:gd name="connsiteY1" fmla="*/ 0 h 782998"/>
              <a:gd name="connsiteX2" fmla="*/ 1998283 w 2076583"/>
              <a:gd name="connsiteY2" fmla="*/ 0 h 782998"/>
              <a:gd name="connsiteX3" fmla="*/ 2076583 w 2076583"/>
              <a:gd name="connsiteY3" fmla="*/ 78300 h 782998"/>
              <a:gd name="connsiteX4" fmla="*/ 2076583 w 2076583"/>
              <a:gd name="connsiteY4" fmla="*/ 704698 h 782998"/>
              <a:gd name="connsiteX5" fmla="*/ 1998283 w 2076583"/>
              <a:gd name="connsiteY5" fmla="*/ 782998 h 782998"/>
              <a:gd name="connsiteX6" fmla="*/ 78300 w 2076583"/>
              <a:gd name="connsiteY6" fmla="*/ 782998 h 782998"/>
              <a:gd name="connsiteX7" fmla="*/ 0 w 2076583"/>
              <a:gd name="connsiteY7" fmla="*/ 704698 h 782998"/>
              <a:gd name="connsiteX8" fmla="*/ 0 w 2076583"/>
              <a:gd name="connsiteY8" fmla="*/ 78300 h 78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6583" h="782998">
                <a:moveTo>
                  <a:pt x="0" y="78300"/>
                </a:moveTo>
                <a:cubicBezTo>
                  <a:pt x="0" y="35056"/>
                  <a:pt x="35056" y="0"/>
                  <a:pt x="78300" y="0"/>
                </a:cubicBezTo>
                <a:lnTo>
                  <a:pt x="1998283" y="0"/>
                </a:lnTo>
                <a:cubicBezTo>
                  <a:pt x="2041527" y="0"/>
                  <a:pt x="2076583" y="35056"/>
                  <a:pt x="2076583" y="78300"/>
                </a:cubicBezTo>
                <a:lnTo>
                  <a:pt x="2076583" y="704698"/>
                </a:lnTo>
                <a:cubicBezTo>
                  <a:pt x="2076583" y="747942"/>
                  <a:pt x="2041527" y="782998"/>
                  <a:pt x="1998283" y="782998"/>
                </a:cubicBezTo>
                <a:lnTo>
                  <a:pt x="78300" y="782998"/>
                </a:lnTo>
                <a:cubicBezTo>
                  <a:pt x="35056" y="782998"/>
                  <a:pt x="0" y="747942"/>
                  <a:pt x="0" y="704698"/>
                </a:cubicBezTo>
                <a:lnTo>
                  <a:pt x="0" y="783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73" tIns="114373" rIns="114373" bIns="11437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Gen&lt;‘T list&gt;</a:t>
            </a:r>
            <a:endParaRPr lang="en-US" sz="2400" kern="12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3134258" y="5406665"/>
            <a:ext cx="2700289" cy="782998"/>
            <a:chOff x="3134258" y="5406665"/>
            <a:chExt cx="2700289" cy="782998"/>
          </a:xfrm>
        </p:grpSpPr>
        <p:sp>
          <p:nvSpPr>
            <p:cNvPr id="77" name="Freeform 76"/>
            <p:cNvSpPr/>
            <p:nvPr/>
          </p:nvSpPr>
          <p:spPr>
            <a:xfrm>
              <a:off x="3134258" y="5540667"/>
              <a:ext cx="440751" cy="514992"/>
            </a:xfrm>
            <a:custGeom>
              <a:avLst/>
              <a:gdLst>
                <a:gd name="connsiteX0" fmla="*/ 0 w 440751"/>
                <a:gd name="connsiteY0" fmla="*/ 102998 h 514992"/>
                <a:gd name="connsiteX1" fmla="*/ 220376 w 440751"/>
                <a:gd name="connsiteY1" fmla="*/ 102998 h 514992"/>
                <a:gd name="connsiteX2" fmla="*/ 220376 w 440751"/>
                <a:gd name="connsiteY2" fmla="*/ 0 h 514992"/>
                <a:gd name="connsiteX3" fmla="*/ 440751 w 440751"/>
                <a:gd name="connsiteY3" fmla="*/ 257496 h 514992"/>
                <a:gd name="connsiteX4" fmla="*/ 220376 w 440751"/>
                <a:gd name="connsiteY4" fmla="*/ 514992 h 514992"/>
                <a:gd name="connsiteX5" fmla="*/ 220376 w 440751"/>
                <a:gd name="connsiteY5" fmla="*/ 411994 h 514992"/>
                <a:gd name="connsiteX6" fmla="*/ 0 w 440751"/>
                <a:gd name="connsiteY6" fmla="*/ 411994 h 514992"/>
                <a:gd name="connsiteX7" fmla="*/ 0 w 440751"/>
                <a:gd name="connsiteY7" fmla="*/ 102998 h 51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751" h="514992">
                  <a:moveTo>
                    <a:pt x="0" y="102998"/>
                  </a:moveTo>
                  <a:lnTo>
                    <a:pt x="220376" y="102998"/>
                  </a:lnTo>
                  <a:lnTo>
                    <a:pt x="220376" y="0"/>
                  </a:lnTo>
                  <a:lnTo>
                    <a:pt x="440751" y="257496"/>
                  </a:lnTo>
                  <a:lnTo>
                    <a:pt x="220376" y="514992"/>
                  </a:lnTo>
                  <a:lnTo>
                    <a:pt x="220376" y="411994"/>
                  </a:lnTo>
                  <a:lnTo>
                    <a:pt x="0" y="411994"/>
                  </a:lnTo>
                  <a:lnTo>
                    <a:pt x="0" y="10299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98" rIns="132225" bIns="10299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757964" y="5406665"/>
              <a:ext cx="2076583" cy="782998"/>
            </a:xfrm>
            <a:custGeom>
              <a:avLst/>
              <a:gdLst>
                <a:gd name="connsiteX0" fmla="*/ 0 w 2076583"/>
                <a:gd name="connsiteY0" fmla="*/ 78300 h 782998"/>
                <a:gd name="connsiteX1" fmla="*/ 78300 w 2076583"/>
                <a:gd name="connsiteY1" fmla="*/ 0 h 782998"/>
                <a:gd name="connsiteX2" fmla="*/ 1998283 w 2076583"/>
                <a:gd name="connsiteY2" fmla="*/ 0 h 782998"/>
                <a:gd name="connsiteX3" fmla="*/ 2076583 w 2076583"/>
                <a:gd name="connsiteY3" fmla="*/ 78300 h 782998"/>
                <a:gd name="connsiteX4" fmla="*/ 2076583 w 2076583"/>
                <a:gd name="connsiteY4" fmla="*/ 704698 h 782998"/>
                <a:gd name="connsiteX5" fmla="*/ 1998283 w 2076583"/>
                <a:gd name="connsiteY5" fmla="*/ 782998 h 782998"/>
                <a:gd name="connsiteX6" fmla="*/ 78300 w 2076583"/>
                <a:gd name="connsiteY6" fmla="*/ 782998 h 782998"/>
                <a:gd name="connsiteX7" fmla="*/ 0 w 2076583"/>
                <a:gd name="connsiteY7" fmla="*/ 704698 h 782998"/>
                <a:gd name="connsiteX8" fmla="*/ 0 w 2076583"/>
                <a:gd name="connsiteY8" fmla="*/ 78300 h 78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583" h="782998">
                  <a:moveTo>
                    <a:pt x="0" y="78300"/>
                  </a:moveTo>
                  <a:cubicBezTo>
                    <a:pt x="0" y="35056"/>
                    <a:pt x="35056" y="0"/>
                    <a:pt x="78300" y="0"/>
                  </a:cubicBezTo>
                  <a:lnTo>
                    <a:pt x="1998283" y="0"/>
                  </a:lnTo>
                  <a:cubicBezTo>
                    <a:pt x="2041527" y="0"/>
                    <a:pt x="2076583" y="35056"/>
                    <a:pt x="2076583" y="78300"/>
                  </a:cubicBezTo>
                  <a:lnTo>
                    <a:pt x="2076583" y="704698"/>
                  </a:lnTo>
                  <a:cubicBezTo>
                    <a:pt x="2076583" y="747942"/>
                    <a:pt x="2041527" y="782998"/>
                    <a:pt x="1998283" y="782998"/>
                  </a:cubicBezTo>
                  <a:lnTo>
                    <a:pt x="78300" y="782998"/>
                  </a:lnTo>
                  <a:cubicBezTo>
                    <a:pt x="35056" y="782998"/>
                    <a:pt x="0" y="747942"/>
                    <a:pt x="0" y="704698"/>
                  </a:cubicBezTo>
                  <a:lnTo>
                    <a:pt x="0" y="783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73" tIns="114373" rIns="114373" bIns="11437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accent6"/>
                  </a:solidFill>
                </a:rPr>
                <a:t>‘t list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2" name="Freeform 81"/>
          <p:cNvSpPr/>
          <p:nvPr/>
        </p:nvSpPr>
        <p:spPr>
          <a:xfrm>
            <a:off x="6516546" y="2505075"/>
            <a:ext cx="4003875" cy="799316"/>
          </a:xfrm>
          <a:custGeom>
            <a:avLst/>
            <a:gdLst>
              <a:gd name="connsiteX0" fmla="*/ 0 w 4006380"/>
              <a:gd name="connsiteY0" fmla="*/ 79932 h 799316"/>
              <a:gd name="connsiteX1" fmla="*/ 79932 w 4006380"/>
              <a:gd name="connsiteY1" fmla="*/ 0 h 799316"/>
              <a:gd name="connsiteX2" fmla="*/ 3926448 w 4006380"/>
              <a:gd name="connsiteY2" fmla="*/ 0 h 799316"/>
              <a:gd name="connsiteX3" fmla="*/ 4006380 w 4006380"/>
              <a:gd name="connsiteY3" fmla="*/ 79932 h 799316"/>
              <a:gd name="connsiteX4" fmla="*/ 4006380 w 4006380"/>
              <a:gd name="connsiteY4" fmla="*/ 719384 h 799316"/>
              <a:gd name="connsiteX5" fmla="*/ 3926448 w 4006380"/>
              <a:gd name="connsiteY5" fmla="*/ 799316 h 799316"/>
              <a:gd name="connsiteX6" fmla="*/ 79932 w 4006380"/>
              <a:gd name="connsiteY6" fmla="*/ 799316 h 799316"/>
              <a:gd name="connsiteX7" fmla="*/ 0 w 4006380"/>
              <a:gd name="connsiteY7" fmla="*/ 719384 h 799316"/>
              <a:gd name="connsiteX8" fmla="*/ 0 w 4006380"/>
              <a:gd name="connsiteY8" fmla="*/ 79932 h 7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06380" h="799316">
                <a:moveTo>
                  <a:pt x="0" y="79932"/>
                </a:moveTo>
                <a:cubicBezTo>
                  <a:pt x="0" y="35787"/>
                  <a:pt x="35787" y="0"/>
                  <a:pt x="79932" y="0"/>
                </a:cubicBezTo>
                <a:lnTo>
                  <a:pt x="3926448" y="0"/>
                </a:lnTo>
                <a:cubicBezTo>
                  <a:pt x="3970593" y="0"/>
                  <a:pt x="4006380" y="35787"/>
                  <a:pt x="4006380" y="79932"/>
                </a:cubicBezTo>
                <a:lnTo>
                  <a:pt x="4006380" y="719384"/>
                </a:lnTo>
                <a:cubicBezTo>
                  <a:pt x="4006380" y="763529"/>
                  <a:pt x="3970593" y="799316"/>
                  <a:pt x="3926448" y="799316"/>
                </a:cubicBezTo>
                <a:lnTo>
                  <a:pt x="79932" y="799316"/>
                </a:lnTo>
                <a:cubicBezTo>
                  <a:pt x="35787" y="799316"/>
                  <a:pt x="0" y="763529"/>
                  <a:pt x="0" y="719384"/>
                </a:cubicBezTo>
                <a:lnTo>
                  <a:pt x="0" y="799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851" tIns="114851" rIns="998096" bIns="114851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solidFill>
                  <a:schemeClr val="accent1">
                    <a:lumMod val="50000"/>
                  </a:schemeClr>
                </a:solidFill>
              </a:rPr>
              <a:t>shrink [ 7,5,1,2,3,6 ]</a:t>
            </a:r>
            <a:endParaRPr lang="en-US" sz="2400" kern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979534" y="3117278"/>
            <a:ext cx="3540888" cy="1131760"/>
            <a:chOff x="7146850" y="3117278"/>
            <a:chExt cx="3540888" cy="1131760"/>
          </a:xfrm>
        </p:grpSpPr>
        <p:sp>
          <p:nvSpPr>
            <p:cNvPr id="83" name="Freeform 82"/>
            <p:cNvSpPr/>
            <p:nvPr/>
          </p:nvSpPr>
          <p:spPr>
            <a:xfrm>
              <a:off x="7146850" y="3449722"/>
              <a:ext cx="3540888" cy="799316"/>
            </a:xfrm>
            <a:custGeom>
              <a:avLst/>
              <a:gdLst>
                <a:gd name="connsiteX0" fmla="*/ 0 w 4006380"/>
                <a:gd name="connsiteY0" fmla="*/ 79932 h 799316"/>
                <a:gd name="connsiteX1" fmla="*/ 79932 w 4006380"/>
                <a:gd name="connsiteY1" fmla="*/ 0 h 799316"/>
                <a:gd name="connsiteX2" fmla="*/ 3926448 w 4006380"/>
                <a:gd name="connsiteY2" fmla="*/ 0 h 799316"/>
                <a:gd name="connsiteX3" fmla="*/ 4006380 w 4006380"/>
                <a:gd name="connsiteY3" fmla="*/ 79932 h 799316"/>
                <a:gd name="connsiteX4" fmla="*/ 4006380 w 4006380"/>
                <a:gd name="connsiteY4" fmla="*/ 719384 h 799316"/>
                <a:gd name="connsiteX5" fmla="*/ 3926448 w 4006380"/>
                <a:gd name="connsiteY5" fmla="*/ 799316 h 799316"/>
                <a:gd name="connsiteX6" fmla="*/ 79932 w 4006380"/>
                <a:gd name="connsiteY6" fmla="*/ 799316 h 799316"/>
                <a:gd name="connsiteX7" fmla="*/ 0 w 4006380"/>
                <a:gd name="connsiteY7" fmla="*/ 719384 h 799316"/>
                <a:gd name="connsiteX8" fmla="*/ 0 w 4006380"/>
                <a:gd name="connsiteY8" fmla="*/ 79932 h 79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6380" h="799316">
                  <a:moveTo>
                    <a:pt x="0" y="79932"/>
                  </a:moveTo>
                  <a:cubicBezTo>
                    <a:pt x="0" y="35787"/>
                    <a:pt x="35787" y="0"/>
                    <a:pt x="79932" y="0"/>
                  </a:cubicBezTo>
                  <a:lnTo>
                    <a:pt x="3926448" y="0"/>
                  </a:lnTo>
                  <a:cubicBezTo>
                    <a:pt x="3970593" y="0"/>
                    <a:pt x="4006380" y="35787"/>
                    <a:pt x="4006380" y="79932"/>
                  </a:cubicBezTo>
                  <a:lnTo>
                    <a:pt x="4006380" y="719384"/>
                  </a:lnTo>
                  <a:cubicBezTo>
                    <a:pt x="4006380" y="763529"/>
                    <a:pt x="3970593" y="799316"/>
                    <a:pt x="3926448" y="799316"/>
                  </a:cubicBezTo>
                  <a:lnTo>
                    <a:pt x="79932" y="799316"/>
                  </a:lnTo>
                  <a:cubicBezTo>
                    <a:pt x="35787" y="799316"/>
                    <a:pt x="0" y="763529"/>
                    <a:pt x="0" y="719384"/>
                  </a:cubicBezTo>
                  <a:lnTo>
                    <a:pt x="0" y="7993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51" tIns="114851" rIns="969941" bIns="114851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accent6"/>
                  </a:solidFill>
                </a:rPr>
                <a:t>shrink [ 5,1,3,6 ]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9832648" y="3117278"/>
              <a:ext cx="519555" cy="519555"/>
            </a:xfrm>
            <a:custGeom>
              <a:avLst/>
              <a:gdLst>
                <a:gd name="connsiteX0" fmla="*/ 0 w 519555"/>
                <a:gd name="connsiteY0" fmla="*/ 285755 h 519555"/>
                <a:gd name="connsiteX1" fmla="*/ 116900 w 519555"/>
                <a:gd name="connsiteY1" fmla="*/ 285755 h 519555"/>
                <a:gd name="connsiteX2" fmla="*/ 116900 w 519555"/>
                <a:gd name="connsiteY2" fmla="*/ 0 h 519555"/>
                <a:gd name="connsiteX3" fmla="*/ 402655 w 519555"/>
                <a:gd name="connsiteY3" fmla="*/ 0 h 519555"/>
                <a:gd name="connsiteX4" fmla="*/ 402655 w 519555"/>
                <a:gd name="connsiteY4" fmla="*/ 285755 h 519555"/>
                <a:gd name="connsiteX5" fmla="*/ 519555 w 519555"/>
                <a:gd name="connsiteY5" fmla="*/ 285755 h 519555"/>
                <a:gd name="connsiteX6" fmla="*/ 259778 w 519555"/>
                <a:gd name="connsiteY6" fmla="*/ 519555 h 519555"/>
                <a:gd name="connsiteX7" fmla="*/ 0 w 519555"/>
                <a:gd name="connsiteY7" fmla="*/ 285755 h 5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555" h="519555">
                  <a:moveTo>
                    <a:pt x="0" y="285755"/>
                  </a:moveTo>
                  <a:lnTo>
                    <a:pt x="116900" y="285755"/>
                  </a:lnTo>
                  <a:lnTo>
                    <a:pt x="116900" y="0"/>
                  </a:lnTo>
                  <a:lnTo>
                    <a:pt x="402655" y="0"/>
                  </a:lnTo>
                  <a:lnTo>
                    <a:pt x="402655" y="285755"/>
                  </a:lnTo>
                  <a:lnTo>
                    <a:pt x="519555" y="285755"/>
                  </a:lnTo>
                  <a:lnTo>
                    <a:pt x="259778" y="519555"/>
                  </a:lnTo>
                  <a:lnTo>
                    <a:pt x="0" y="285755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110" tIns="29210" rIns="146110" bIns="15780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73074" y="4061926"/>
            <a:ext cx="3147348" cy="1131759"/>
            <a:chOff x="7870916" y="4061926"/>
            <a:chExt cx="3147348" cy="1131759"/>
          </a:xfrm>
        </p:grpSpPr>
        <p:sp>
          <p:nvSpPr>
            <p:cNvPr id="84" name="Freeform 83"/>
            <p:cNvSpPr/>
            <p:nvPr/>
          </p:nvSpPr>
          <p:spPr>
            <a:xfrm>
              <a:off x="7870916" y="4394369"/>
              <a:ext cx="3147348" cy="799316"/>
            </a:xfrm>
            <a:custGeom>
              <a:avLst/>
              <a:gdLst>
                <a:gd name="connsiteX0" fmla="*/ 0 w 4006380"/>
                <a:gd name="connsiteY0" fmla="*/ 79932 h 799316"/>
                <a:gd name="connsiteX1" fmla="*/ 79932 w 4006380"/>
                <a:gd name="connsiteY1" fmla="*/ 0 h 799316"/>
                <a:gd name="connsiteX2" fmla="*/ 3926448 w 4006380"/>
                <a:gd name="connsiteY2" fmla="*/ 0 h 799316"/>
                <a:gd name="connsiteX3" fmla="*/ 4006380 w 4006380"/>
                <a:gd name="connsiteY3" fmla="*/ 79932 h 799316"/>
                <a:gd name="connsiteX4" fmla="*/ 4006380 w 4006380"/>
                <a:gd name="connsiteY4" fmla="*/ 719384 h 799316"/>
                <a:gd name="connsiteX5" fmla="*/ 3926448 w 4006380"/>
                <a:gd name="connsiteY5" fmla="*/ 799316 h 799316"/>
                <a:gd name="connsiteX6" fmla="*/ 79932 w 4006380"/>
                <a:gd name="connsiteY6" fmla="*/ 799316 h 799316"/>
                <a:gd name="connsiteX7" fmla="*/ 0 w 4006380"/>
                <a:gd name="connsiteY7" fmla="*/ 719384 h 799316"/>
                <a:gd name="connsiteX8" fmla="*/ 0 w 4006380"/>
                <a:gd name="connsiteY8" fmla="*/ 79932 h 79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6380" h="799316">
                  <a:moveTo>
                    <a:pt x="0" y="79932"/>
                  </a:moveTo>
                  <a:cubicBezTo>
                    <a:pt x="0" y="35787"/>
                    <a:pt x="35787" y="0"/>
                    <a:pt x="79932" y="0"/>
                  </a:cubicBezTo>
                  <a:lnTo>
                    <a:pt x="3926448" y="0"/>
                  </a:lnTo>
                  <a:cubicBezTo>
                    <a:pt x="3970593" y="0"/>
                    <a:pt x="4006380" y="35787"/>
                    <a:pt x="4006380" y="79932"/>
                  </a:cubicBezTo>
                  <a:lnTo>
                    <a:pt x="4006380" y="719384"/>
                  </a:lnTo>
                  <a:cubicBezTo>
                    <a:pt x="4006380" y="763529"/>
                    <a:pt x="3970593" y="799316"/>
                    <a:pt x="3926448" y="799316"/>
                  </a:cubicBezTo>
                  <a:lnTo>
                    <a:pt x="79932" y="799316"/>
                  </a:lnTo>
                  <a:cubicBezTo>
                    <a:pt x="35787" y="799316"/>
                    <a:pt x="0" y="763529"/>
                    <a:pt x="0" y="719384"/>
                  </a:cubicBezTo>
                  <a:lnTo>
                    <a:pt x="0" y="7993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51" tIns="114851" rIns="964933" bIns="114851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accent6"/>
                  </a:solidFill>
                </a:rPr>
                <a:t>shrink [ 5, 3 ]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168183" y="4061926"/>
              <a:ext cx="519555" cy="519555"/>
            </a:xfrm>
            <a:custGeom>
              <a:avLst/>
              <a:gdLst>
                <a:gd name="connsiteX0" fmla="*/ 0 w 519555"/>
                <a:gd name="connsiteY0" fmla="*/ 285755 h 519555"/>
                <a:gd name="connsiteX1" fmla="*/ 116900 w 519555"/>
                <a:gd name="connsiteY1" fmla="*/ 285755 h 519555"/>
                <a:gd name="connsiteX2" fmla="*/ 116900 w 519555"/>
                <a:gd name="connsiteY2" fmla="*/ 0 h 519555"/>
                <a:gd name="connsiteX3" fmla="*/ 402655 w 519555"/>
                <a:gd name="connsiteY3" fmla="*/ 0 h 519555"/>
                <a:gd name="connsiteX4" fmla="*/ 402655 w 519555"/>
                <a:gd name="connsiteY4" fmla="*/ 285755 h 519555"/>
                <a:gd name="connsiteX5" fmla="*/ 519555 w 519555"/>
                <a:gd name="connsiteY5" fmla="*/ 285755 h 519555"/>
                <a:gd name="connsiteX6" fmla="*/ 259778 w 519555"/>
                <a:gd name="connsiteY6" fmla="*/ 519555 h 519555"/>
                <a:gd name="connsiteX7" fmla="*/ 0 w 519555"/>
                <a:gd name="connsiteY7" fmla="*/ 285755 h 5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555" h="519555">
                  <a:moveTo>
                    <a:pt x="0" y="285755"/>
                  </a:moveTo>
                  <a:lnTo>
                    <a:pt x="116900" y="285755"/>
                  </a:lnTo>
                  <a:lnTo>
                    <a:pt x="116900" y="0"/>
                  </a:lnTo>
                  <a:lnTo>
                    <a:pt x="402655" y="0"/>
                  </a:lnTo>
                  <a:lnTo>
                    <a:pt x="402655" y="285755"/>
                  </a:lnTo>
                  <a:lnTo>
                    <a:pt x="519555" y="285755"/>
                  </a:lnTo>
                  <a:lnTo>
                    <a:pt x="259778" y="519555"/>
                  </a:lnTo>
                  <a:lnTo>
                    <a:pt x="0" y="285755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110" tIns="29210" rIns="146110" bIns="15780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63382" y="5006573"/>
            <a:ext cx="2557040" cy="1131759"/>
            <a:chOff x="8796759" y="5006573"/>
            <a:chExt cx="2557040" cy="1131759"/>
          </a:xfrm>
        </p:grpSpPr>
        <p:sp>
          <p:nvSpPr>
            <p:cNvPr id="85" name="Freeform 84"/>
            <p:cNvSpPr/>
            <p:nvPr/>
          </p:nvSpPr>
          <p:spPr>
            <a:xfrm>
              <a:off x="8796759" y="5339016"/>
              <a:ext cx="2557040" cy="799316"/>
            </a:xfrm>
            <a:custGeom>
              <a:avLst/>
              <a:gdLst>
                <a:gd name="connsiteX0" fmla="*/ 0 w 4006380"/>
                <a:gd name="connsiteY0" fmla="*/ 79932 h 799316"/>
                <a:gd name="connsiteX1" fmla="*/ 79932 w 4006380"/>
                <a:gd name="connsiteY1" fmla="*/ 0 h 799316"/>
                <a:gd name="connsiteX2" fmla="*/ 3926448 w 4006380"/>
                <a:gd name="connsiteY2" fmla="*/ 0 h 799316"/>
                <a:gd name="connsiteX3" fmla="*/ 4006380 w 4006380"/>
                <a:gd name="connsiteY3" fmla="*/ 79932 h 799316"/>
                <a:gd name="connsiteX4" fmla="*/ 4006380 w 4006380"/>
                <a:gd name="connsiteY4" fmla="*/ 719384 h 799316"/>
                <a:gd name="connsiteX5" fmla="*/ 3926448 w 4006380"/>
                <a:gd name="connsiteY5" fmla="*/ 799316 h 799316"/>
                <a:gd name="connsiteX6" fmla="*/ 79932 w 4006380"/>
                <a:gd name="connsiteY6" fmla="*/ 799316 h 799316"/>
                <a:gd name="connsiteX7" fmla="*/ 0 w 4006380"/>
                <a:gd name="connsiteY7" fmla="*/ 719384 h 799316"/>
                <a:gd name="connsiteX8" fmla="*/ 0 w 4006380"/>
                <a:gd name="connsiteY8" fmla="*/ 79932 h 79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6380" h="799316">
                  <a:moveTo>
                    <a:pt x="0" y="79932"/>
                  </a:moveTo>
                  <a:cubicBezTo>
                    <a:pt x="0" y="35787"/>
                    <a:pt x="35787" y="0"/>
                    <a:pt x="79932" y="0"/>
                  </a:cubicBezTo>
                  <a:lnTo>
                    <a:pt x="3926448" y="0"/>
                  </a:lnTo>
                  <a:cubicBezTo>
                    <a:pt x="3970593" y="0"/>
                    <a:pt x="4006380" y="35787"/>
                    <a:pt x="4006380" y="79932"/>
                  </a:cubicBezTo>
                  <a:lnTo>
                    <a:pt x="4006380" y="719384"/>
                  </a:lnTo>
                  <a:cubicBezTo>
                    <a:pt x="4006380" y="763529"/>
                    <a:pt x="3970593" y="799316"/>
                    <a:pt x="3926448" y="799316"/>
                  </a:cubicBezTo>
                  <a:lnTo>
                    <a:pt x="79932" y="799316"/>
                  </a:lnTo>
                  <a:cubicBezTo>
                    <a:pt x="35787" y="799316"/>
                    <a:pt x="0" y="763529"/>
                    <a:pt x="0" y="719384"/>
                  </a:cubicBezTo>
                  <a:lnTo>
                    <a:pt x="0" y="799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51" tIns="114851" rIns="969941" bIns="114851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smtClean="0">
                  <a:solidFill>
                    <a:schemeClr val="accent1">
                      <a:lumMod val="50000"/>
                    </a:schemeClr>
                  </a:solidFill>
                </a:rPr>
                <a:t>shrink </a:t>
              </a:r>
              <a:r>
                <a:rPr lang="en-US" sz="2400" kern="1200" dirty="0" smtClean="0">
                  <a:solidFill>
                    <a:schemeClr val="accent1">
                      <a:lumMod val="50000"/>
                    </a:schemeClr>
                  </a:solidFill>
                </a:rPr>
                <a:t>[]</a:t>
              </a:r>
              <a:endParaRPr lang="en-US" sz="2400" kern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10498709" y="5006573"/>
              <a:ext cx="519555" cy="519555"/>
            </a:xfrm>
            <a:custGeom>
              <a:avLst/>
              <a:gdLst>
                <a:gd name="connsiteX0" fmla="*/ 0 w 519555"/>
                <a:gd name="connsiteY0" fmla="*/ 285755 h 519555"/>
                <a:gd name="connsiteX1" fmla="*/ 116900 w 519555"/>
                <a:gd name="connsiteY1" fmla="*/ 285755 h 519555"/>
                <a:gd name="connsiteX2" fmla="*/ 116900 w 519555"/>
                <a:gd name="connsiteY2" fmla="*/ 0 h 519555"/>
                <a:gd name="connsiteX3" fmla="*/ 402655 w 519555"/>
                <a:gd name="connsiteY3" fmla="*/ 0 h 519555"/>
                <a:gd name="connsiteX4" fmla="*/ 402655 w 519555"/>
                <a:gd name="connsiteY4" fmla="*/ 285755 h 519555"/>
                <a:gd name="connsiteX5" fmla="*/ 519555 w 519555"/>
                <a:gd name="connsiteY5" fmla="*/ 285755 h 519555"/>
                <a:gd name="connsiteX6" fmla="*/ 259778 w 519555"/>
                <a:gd name="connsiteY6" fmla="*/ 519555 h 519555"/>
                <a:gd name="connsiteX7" fmla="*/ 0 w 519555"/>
                <a:gd name="connsiteY7" fmla="*/ 285755 h 5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555" h="519555">
                  <a:moveTo>
                    <a:pt x="0" y="285755"/>
                  </a:moveTo>
                  <a:lnTo>
                    <a:pt x="116900" y="285755"/>
                  </a:lnTo>
                  <a:lnTo>
                    <a:pt x="116900" y="0"/>
                  </a:lnTo>
                  <a:lnTo>
                    <a:pt x="402655" y="0"/>
                  </a:lnTo>
                  <a:lnTo>
                    <a:pt x="402655" y="285755"/>
                  </a:lnTo>
                  <a:lnTo>
                    <a:pt x="519555" y="285755"/>
                  </a:lnTo>
                  <a:lnTo>
                    <a:pt x="259778" y="519555"/>
                  </a:lnTo>
                  <a:lnTo>
                    <a:pt x="0" y="285755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110" tIns="29210" rIns="146110" bIns="15780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INPUT CONTROL: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Universal Quantifiers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// instead of a conditional property,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// we can use an Arb </a:t>
            </a:r>
            <a:r>
              <a:rPr lang="en-US" sz="1400" dirty="0" smtClean="0">
                <a:solidFill>
                  <a:srgbClr val="008000"/>
                </a:solidFill>
              </a:rPr>
              <a:t>and </a:t>
            </a:r>
            <a:r>
              <a:rPr lang="en-US" sz="1400" dirty="0">
                <a:solidFill>
                  <a:srgbClr val="008000"/>
                </a:solidFill>
              </a:rPr>
              <a:t>universal </a:t>
            </a:r>
            <a:r>
              <a:rPr lang="en-US" sz="1400" dirty="0" smtClean="0">
                <a:solidFill>
                  <a:srgbClr val="008000"/>
                </a:solidFill>
              </a:rPr>
              <a:t>quantification</a:t>
            </a:r>
            <a:endParaRPr lang="en-US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``serialization is </a:t>
            </a:r>
            <a:r>
              <a:rPr lang="en-US" sz="1400" dirty="0" err="1" smtClean="0"/>
              <a:t>invertable</a:t>
            </a:r>
            <a:r>
              <a:rPr lang="en-US" sz="1400" dirty="0" smtClean="0"/>
              <a:t>`` () =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8000"/>
                </a:solidFill>
              </a:rPr>
              <a:t>// </a:t>
            </a:r>
            <a:r>
              <a:rPr lang="en-US" sz="1400" dirty="0">
                <a:solidFill>
                  <a:srgbClr val="008000"/>
                </a:solidFill>
              </a:rPr>
              <a:t>define arbitrary </a:t>
            </a:r>
            <a:r>
              <a:rPr lang="en-US" sz="1400" dirty="0" smtClean="0">
                <a:solidFill>
                  <a:srgbClr val="008000"/>
                </a:solidFill>
              </a:rPr>
              <a:t>generator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let</a:t>
            </a:r>
            <a:r>
              <a:rPr lang="en-US" sz="1400" dirty="0" smtClean="0"/>
              <a:t> </a:t>
            </a:r>
            <a:r>
              <a:rPr lang="en-US" sz="1400" dirty="0"/>
              <a:t>zones =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.GetSystemTimeZones</a:t>
            </a:r>
            <a:r>
              <a:rPr lang="en-US" sz="1400" dirty="0" smtClean="0"/>
              <a:t> ()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|&gt; </a:t>
            </a:r>
            <a:r>
              <a:rPr lang="en-US" sz="1400" dirty="0" err="1" smtClean="0">
                <a:solidFill>
                  <a:srgbClr val="2B91AF"/>
                </a:solidFill>
              </a:rPr>
              <a:t>Gen</a:t>
            </a:r>
            <a:r>
              <a:rPr lang="en-US" sz="1400" dirty="0" err="1" smtClean="0"/>
              <a:t>.elements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|&gt; </a:t>
            </a:r>
            <a:r>
              <a:rPr lang="en-US" sz="1400" dirty="0" err="1">
                <a:solidFill>
                  <a:srgbClr val="2B91AF"/>
                </a:solidFill>
              </a:rPr>
              <a:t>Arb</a:t>
            </a:r>
            <a:r>
              <a:rPr lang="en-US" sz="1400" dirty="0" err="1"/>
              <a:t>.fromGen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8000"/>
                </a:solidFill>
              </a:rPr>
              <a:t>// "for all" zones, run a test...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.forAll</a:t>
            </a:r>
            <a:r>
              <a:rPr lang="en-US" sz="1400" dirty="0" smtClean="0"/>
              <a:t> zones (</a:t>
            </a:r>
            <a:r>
              <a:rPr lang="en-US" sz="1400" dirty="0" smtClean="0">
                <a:solidFill>
                  <a:srgbClr val="0000FF"/>
                </a:solidFill>
              </a:rPr>
              <a:t>fun</a:t>
            </a:r>
            <a:r>
              <a:rPr lang="en-US" sz="1400" dirty="0" smtClean="0"/>
              <a:t> target </a:t>
            </a:r>
            <a:r>
              <a:rPr lang="en-US" sz="1400" dirty="0" smtClean="0">
                <a:solidFill>
                  <a:srgbClr val="0000FF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/>
              <a:t>deflated = </a:t>
            </a:r>
            <a:r>
              <a:rPr lang="en-US" sz="1400" dirty="0" err="1"/>
              <a:t>target.ToSerializedString</a:t>
            </a:r>
            <a:r>
              <a:rPr lang="en-US" sz="1400" dirty="0"/>
              <a:t> </a:t>
            </a:r>
            <a:r>
              <a:rPr lang="en-US" sz="1400" dirty="0" smtClean="0"/>
              <a:t>()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.FromSerializedString</a:t>
            </a:r>
            <a:r>
              <a:rPr lang="en-US" sz="1400" dirty="0" smtClean="0"/>
              <a:t> </a:t>
            </a:r>
            <a:r>
              <a:rPr lang="en-US" sz="1400" dirty="0"/>
              <a:t>deflated = target</a:t>
            </a:r>
          </a:p>
          <a:p>
            <a:pPr marL="0" indent="0">
              <a:buNone/>
            </a:pPr>
            <a:r>
              <a:rPr lang="en-US" sz="1400" dirty="0" smtClean="0"/>
              <a:t>  )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42406" y="2314942"/>
            <a:ext cx="3179769" cy="2177891"/>
            <a:chOff x="4122886" y="2303367"/>
            <a:chExt cx="3179769" cy="2177891"/>
          </a:xfrm>
        </p:grpSpPr>
        <p:sp>
          <p:nvSpPr>
            <p:cNvPr id="7" name="Rectangle 6"/>
            <p:cNvSpPr/>
            <p:nvPr/>
          </p:nvSpPr>
          <p:spPr>
            <a:xfrm>
              <a:off x="4122886" y="4201610"/>
              <a:ext cx="3179769" cy="2796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461" y="2303367"/>
              <a:ext cx="3030262" cy="12384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DATA GENERATION: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Arb with Gen &amp; </a:t>
            </a:r>
            <a:r>
              <a:rPr lang="en-US" sz="2000" b="1" i="1" dirty="0" err="1" smtClean="0">
                <a:solidFill>
                  <a:schemeClr val="accent1">
                    <a:lumMod val="50000"/>
                  </a:schemeClr>
                </a:solidFill>
              </a:rPr>
              <a:t>Shrinker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/// encapsulates several </a:t>
            </a:r>
            <a:r>
              <a:rPr lang="en-US" sz="1400" dirty="0" err="1">
                <a:solidFill>
                  <a:srgbClr val="008000"/>
                </a:solidFill>
              </a:rPr>
              <a:t>IArbitrary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type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/>
              <a:t>Generator = 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  (* </a:t>
            </a:r>
            <a:r>
              <a:rPr lang="is-IS" sz="1400" dirty="0" smtClean="0">
                <a:solidFill>
                  <a:srgbClr val="008000"/>
                </a:solidFill>
              </a:rPr>
              <a:t>… </a:t>
            </a:r>
            <a:r>
              <a:rPr lang="en-US" sz="1400" dirty="0" smtClean="0">
                <a:solidFill>
                  <a:srgbClr val="008000"/>
                </a:solidFill>
              </a:rPr>
              <a:t>other generators elided </a:t>
            </a:r>
            <a:r>
              <a:rPr lang="is-IS" sz="1400" dirty="0" smtClean="0">
                <a:solidFill>
                  <a:srgbClr val="008000"/>
                </a:solidFill>
              </a:rPr>
              <a:t>…</a:t>
            </a:r>
            <a:r>
              <a:rPr lang="en-US" sz="1400" dirty="0" smtClean="0">
                <a:solidFill>
                  <a:srgbClr val="008000"/>
                </a:solidFill>
              </a:rPr>
              <a:t> *)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  </a:t>
            </a:r>
            <a:r>
              <a:rPr lang="en-US" sz="1400" dirty="0" smtClean="0">
                <a:solidFill>
                  <a:srgbClr val="0000FF"/>
                </a:solidFill>
              </a:rPr>
              <a:t>static </a:t>
            </a:r>
            <a:r>
              <a:rPr lang="en-US" sz="1400" dirty="0">
                <a:solidFill>
                  <a:srgbClr val="0000FF"/>
                </a:solidFill>
              </a:rPr>
              <a:t>member </a:t>
            </a:r>
            <a:r>
              <a:rPr lang="en-US" sz="1400" dirty="0" err="1"/>
              <a:t>PositiveTime</a:t>
            </a:r>
            <a:r>
              <a:rPr lang="en-US" sz="1400" dirty="0"/>
              <a:t> </a:t>
            </a:r>
            <a:r>
              <a:rPr lang="en-US" sz="1400" dirty="0" smtClean="0"/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</a:t>
            </a:r>
            <a:r>
              <a:rPr lang="en-US" sz="1400" dirty="0" smtClean="0">
                <a:solidFill>
                  <a:srgbClr val="0000FF"/>
                </a:solidFill>
              </a:rPr>
              <a:t>let </a:t>
            </a:r>
            <a:r>
              <a:rPr lang="en-US" sz="1400" dirty="0">
                <a:solidFill>
                  <a:srgbClr val="0000FF"/>
                </a:solidFill>
              </a:rPr>
              <a:t>inline </a:t>
            </a:r>
            <a:r>
              <a:rPr lang="en-US" sz="1400" dirty="0" err="1"/>
              <a:t>isPositive</a:t>
            </a:r>
            <a:r>
              <a:rPr lang="en-US" sz="1400" dirty="0"/>
              <a:t> t = t &gt;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.Zero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</a:t>
            </a:r>
            <a:r>
              <a:rPr lang="en-US" sz="1400" dirty="0" err="1" smtClean="0">
                <a:solidFill>
                  <a:srgbClr val="2B91AF"/>
                </a:solidFill>
              </a:rPr>
              <a:t>Arb</a:t>
            </a:r>
            <a:r>
              <a:rPr lang="en-US" sz="1400" dirty="0" err="1" smtClean="0"/>
              <a:t>.fromGenShrink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    (</a:t>
            </a:r>
            <a:r>
              <a:rPr lang="en-US" sz="1400" dirty="0" smtClean="0">
                <a:solidFill>
                  <a:srgbClr val="008000"/>
                </a:solidFill>
              </a:rPr>
              <a:t> // generator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</a:t>
            </a:r>
            <a:r>
              <a:rPr lang="en-US" sz="1400" dirty="0" err="1" smtClean="0">
                <a:solidFill>
                  <a:srgbClr val="2B91AF"/>
                </a:solidFill>
              </a:rPr>
              <a:t>Arb</a:t>
            </a:r>
            <a:r>
              <a:rPr lang="en-US" sz="1400" dirty="0" err="1" smtClean="0"/>
              <a:t>.generate</a:t>
            </a:r>
            <a:r>
              <a:rPr lang="en-US" sz="1400" dirty="0" smtClean="0"/>
              <a:t>&lt;</a:t>
            </a:r>
            <a:r>
              <a:rPr lang="en-US" sz="1400" dirty="0" smtClean="0">
                <a:solidFill>
                  <a:srgbClr val="2B91AF"/>
                </a:solidFill>
              </a:rPr>
              <a:t>time</a:t>
            </a:r>
            <a:r>
              <a:rPr lang="en-US" sz="1400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</a:t>
            </a:r>
            <a:r>
              <a:rPr lang="en-US" sz="1400" dirty="0" smtClean="0"/>
              <a:t>|&gt;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Gen</a:t>
            </a:r>
            <a:r>
              <a:rPr lang="en-US" sz="1400" dirty="0" err="1"/>
              <a:t>.where</a:t>
            </a:r>
            <a:r>
              <a:rPr lang="en-US" sz="1400" dirty="0"/>
              <a:t> </a:t>
            </a:r>
            <a:r>
              <a:rPr lang="en-US" sz="1400" dirty="0" err="1" smtClean="0"/>
              <a:t>isPositive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</a:t>
            </a:r>
            <a:r>
              <a:rPr lang="en-US" sz="1400" dirty="0" smtClean="0"/>
              <a:t>|&gt;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Gen</a:t>
            </a:r>
            <a:r>
              <a:rPr lang="en-US" sz="1400" dirty="0" err="1"/>
              <a:t>.map</a:t>
            </a:r>
            <a:r>
              <a:rPr lang="en-US" sz="1400" dirty="0"/>
              <a:t> </a:t>
            </a:r>
            <a:r>
              <a:rPr lang="en-US" sz="1400" dirty="0" err="1" smtClean="0"/>
              <a:t>positiveTime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, </a:t>
            </a:r>
            <a:r>
              <a:rPr lang="en-US" sz="1400" dirty="0">
                <a:solidFill>
                  <a:srgbClr val="008000"/>
                </a:solidFill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</a:rPr>
              <a:t>shrinker</a:t>
            </a:r>
            <a:endParaRPr lang="en-US" sz="1400" dirty="0" smtClean="0">
              <a:solidFill>
                <a:srgbClr val="008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</a:t>
            </a:r>
            <a:r>
              <a:rPr lang="en-US" sz="1400" dirty="0" smtClean="0"/>
              <a:t>(</a:t>
            </a:r>
            <a:r>
              <a:rPr lang="en-US" sz="1400" dirty="0">
                <a:solidFill>
                  <a:srgbClr val="0000FF"/>
                </a:solidFill>
              </a:rPr>
              <a:t>fun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2B91AF"/>
                </a:solidFill>
              </a:rPr>
              <a:t>PositiveTime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/>
              <a:t>t) </a:t>
            </a:r>
            <a:r>
              <a:rPr lang="en-US" sz="1400" dirty="0" smtClean="0">
                <a:solidFill>
                  <a:srgbClr val="0000FF"/>
                </a:solidFill>
              </a:rPr>
              <a:t>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  </a:t>
            </a:r>
            <a:r>
              <a:rPr lang="en-US" sz="1400" dirty="0" err="1" smtClean="0">
                <a:solidFill>
                  <a:srgbClr val="2B91AF"/>
                </a:solidFill>
              </a:rPr>
              <a:t>Arb</a:t>
            </a:r>
            <a:r>
              <a:rPr lang="en-US" sz="1400" dirty="0" err="1" smtClean="0"/>
              <a:t>.shrink</a:t>
            </a:r>
            <a:r>
              <a:rPr lang="en-US" sz="1400" dirty="0" smtClean="0"/>
              <a:t> 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|&gt;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Seq</a:t>
            </a:r>
            <a:r>
              <a:rPr lang="en-US" sz="1400" dirty="0" err="1"/>
              <a:t>.where</a:t>
            </a:r>
            <a:r>
              <a:rPr lang="en-US" sz="1400" dirty="0"/>
              <a:t> </a:t>
            </a:r>
            <a:r>
              <a:rPr lang="en-US" sz="1400" dirty="0" err="1" smtClean="0"/>
              <a:t>isPositive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|&gt;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Seq</a:t>
            </a:r>
            <a:r>
              <a:rPr lang="en-US" sz="1400" dirty="0" err="1"/>
              <a:t>.map</a:t>
            </a:r>
            <a:r>
              <a:rPr lang="en-US" sz="1400" dirty="0"/>
              <a:t> </a:t>
            </a:r>
            <a:r>
              <a:rPr lang="en-US" sz="1400" dirty="0" err="1" smtClean="0"/>
              <a:t>positiveTime</a:t>
            </a:r>
            <a:r>
              <a:rPr lang="en-US" sz="1400" dirty="0" smtClean="0"/>
              <a:t>) )</a:t>
            </a:r>
            <a:endParaRPr lang="en-US" sz="1400" dirty="0"/>
          </a:p>
        </p:txBody>
      </p:sp>
      <p:graphicFrame>
        <p:nvGraphicFramePr>
          <p:cNvPr id="7" name="Content Placeholder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91031"/>
              </p:ext>
            </p:extLst>
          </p:nvPr>
        </p:nvGraphicFramePr>
        <p:xfrm>
          <a:off x="839788" y="2245488"/>
          <a:ext cx="3932237" cy="4110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0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TODAY'S AGENDA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 Introduction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/>
              <a:t>Common Properties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/>
              <a:t>Diagnostics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/>
              <a:t>Input Control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i="1" dirty="0" smtClean="0">
                <a:solidFill>
                  <a:schemeClr val="tx2"/>
                </a:solidFill>
              </a:rPr>
              <a:t>Data Generation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Conclusion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DATA GENERATION: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Arb with Gen &amp; </a:t>
            </a:r>
            <a:r>
              <a:rPr lang="en-US" sz="2000" b="1" i="1" dirty="0" err="1" smtClean="0">
                <a:solidFill>
                  <a:schemeClr val="accent1">
                    <a:lumMod val="50000"/>
                  </a:schemeClr>
                </a:solidFill>
              </a:rPr>
              <a:t>Shrinker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7F00"/>
                </a:solidFill>
              </a:rPr>
              <a:t>/// represent a time value which is always greater 0</a:t>
            </a:r>
            <a:endParaRPr lang="en-US" sz="1400" dirty="0" smtClean="0">
              <a:solidFill>
                <a:srgbClr val="007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/// </a:t>
            </a:r>
            <a:r>
              <a:rPr lang="en-US" sz="1400" dirty="0">
                <a:solidFill>
                  <a:srgbClr val="007F00"/>
                </a:solidFill>
              </a:rPr>
              <a:t>(note: only meant for use with </a:t>
            </a:r>
            <a:r>
              <a:rPr lang="en-US" sz="1400" dirty="0" err="1">
                <a:solidFill>
                  <a:srgbClr val="007F00"/>
                </a:solidFill>
              </a:rPr>
              <a:t>FsCheck's</a:t>
            </a:r>
            <a:r>
              <a:rPr lang="en-US" sz="1400" dirty="0">
                <a:solidFill>
                  <a:srgbClr val="007F00"/>
                </a:solidFill>
              </a:rPr>
              <a:t> </a:t>
            </a:r>
            <a:r>
              <a:rPr lang="en-US" sz="1400" dirty="0" smtClean="0">
                <a:solidFill>
                  <a:srgbClr val="007F00"/>
                </a:solidFill>
              </a:rPr>
              <a:t>Gen&lt;_&gt;)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type</a:t>
            </a:r>
            <a:r>
              <a:rPr lang="en-US" sz="1400" dirty="0" smtClean="0"/>
              <a:t> </a:t>
            </a:r>
            <a:r>
              <a:rPr lang="en-US" sz="1400" dirty="0" err="1">
                <a:solidFill>
                  <a:srgbClr val="2B91AF"/>
                </a:solidFill>
              </a:rPr>
              <a:t>PositiveTime</a:t>
            </a:r>
            <a:r>
              <a:rPr lang="en-US" sz="1400" dirty="0">
                <a:solidFill>
                  <a:srgbClr val="2B91AF"/>
                </a:solidFill>
              </a:rPr>
              <a:t> </a:t>
            </a:r>
            <a:r>
              <a:rPr lang="en-US" sz="1400" dirty="0"/>
              <a:t>=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private</a:t>
            </a:r>
            <a:r>
              <a:rPr lang="en-US" sz="1400" dirty="0" smtClean="0"/>
              <a:t> Value </a:t>
            </a:r>
            <a:r>
              <a:rPr lang="en-US" sz="1400" dirty="0" smtClean="0">
                <a:solidFill>
                  <a:srgbClr val="0000FF"/>
                </a:solidFill>
              </a:rPr>
              <a:t>of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2B91AF"/>
                </a:solidFill>
              </a:rPr>
              <a:t>TimeSpan</a:t>
            </a:r>
            <a:endParaRPr lang="en-US" sz="1400" dirty="0" smtClean="0">
              <a:solidFill>
                <a:srgbClr val="2B91A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7F00"/>
                </a:solidFill>
              </a:rPr>
              <a:t>/// extract the </a:t>
            </a:r>
            <a:r>
              <a:rPr lang="en-US" sz="1400" dirty="0" err="1">
                <a:solidFill>
                  <a:srgbClr val="007F00"/>
                </a:solidFill>
              </a:rPr>
              <a:t>TimeSpan</a:t>
            </a:r>
            <a:r>
              <a:rPr lang="en-US" sz="1400" dirty="0">
                <a:solidFill>
                  <a:srgbClr val="007F00"/>
                </a:solidFill>
              </a:rPr>
              <a:t> from a </a:t>
            </a:r>
            <a:r>
              <a:rPr lang="en-US" sz="1400" dirty="0" err="1">
                <a:solidFill>
                  <a:srgbClr val="007F00"/>
                </a:solidFill>
              </a:rPr>
              <a:t>PositiveTime</a:t>
            </a:r>
            <a:r>
              <a:rPr lang="en-US" sz="1400" dirty="0">
                <a:solidFill>
                  <a:srgbClr val="007F00"/>
                </a:solidFill>
              </a:rPr>
              <a:t> instance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(|</a:t>
            </a:r>
            <a:r>
              <a:rPr lang="en-US" sz="1400" dirty="0" err="1"/>
              <a:t>PositiveTime</a:t>
            </a:r>
            <a:r>
              <a:rPr lang="en-US" sz="1400" dirty="0"/>
              <a:t>|) </a:t>
            </a:r>
            <a:r>
              <a:rPr lang="en-US" sz="1400" dirty="0" smtClean="0"/>
              <a:t>(</a:t>
            </a:r>
            <a:r>
              <a:rPr lang="en-US" sz="1400" dirty="0" err="1" smtClean="0">
                <a:solidFill>
                  <a:srgbClr val="2B91AF"/>
                </a:solidFill>
              </a:rPr>
              <a:t>PositiveTime</a:t>
            </a:r>
            <a:r>
              <a:rPr lang="en-US" sz="1400" dirty="0" err="1" smtClean="0"/>
              <a:t>.Value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value</a:t>
            </a:r>
            <a:r>
              <a:rPr lang="en-US" sz="1400" dirty="0"/>
              <a:t>) = </a:t>
            </a:r>
            <a:r>
              <a:rPr lang="en-US" sz="1400" dirty="0" smtClean="0"/>
              <a:t>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/// </a:t>
            </a:r>
            <a:r>
              <a:rPr lang="en-US" sz="1400" dirty="0">
                <a:solidFill>
                  <a:srgbClr val="007F00"/>
                </a:solidFill>
              </a:rPr>
              <a:t>constructs a new </a:t>
            </a:r>
            <a:r>
              <a:rPr lang="en-US" sz="1400" dirty="0" err="1">
                <a:solidFill>
                  <a:srgbClr val="007F00"/>
                </a:solidFill>
              </a:rPr>
              <a:t>PositiveTime</a:t>
            </a:r>
            <a:r>
              <a:rPr lang="en-US" sz="1400" dirty="0">
                <a:solidFill>
                  <a:srgbClr val="007F00"/>
                </a:solidFill>
              </a:rPr>
              <a:t> </a:t>
            </a:r>
            <a:r>
              <a:rPr lang="en-US" sz="1400" dirty="0" smtClean="0">
                <a:solidFill>
                  <a:srgbClr val="007F00"/>
                </a:solidFill>
              </a:rPr>
              <a:t>instance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 err="1"/>
              <a:t>positiveTime</a:t>
            </a:r>
            <a:r>
              <a:rPr lang="en-US" sz="1400" dirty="0"/>
              <a:t> value </a:t>
            </a:r>
            <a:r>
              <a:rPr lang="en-US" sz="1400" dirty="0" smtClean="0"/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if</a:t>
            </a:r>
            <a:r>
              <a:rPr lang="en-US" sz="1400" dirty="0" smtClean="0"/>
              <a:t> </a:t>
            </a:r>
            <a:r>
              <a:rPr lang="en-US" sz="1400" dirty="0"/>
              <a:t>value &lt;= </a:t>
            </a:r>
            <a:r>
              <a:rPr lang="en-US" sz="1400" dirty="0" err="1">
                <a:solidFill>
                  <a:srgbClr val="2B91AF"/>
                </a:solidFill>
              </a:rPr>
              <a:t>time</a:t>
            </a:r>
            <a:r>
              <a:rPr lang="en-US" sz="1400" dirty="0" err="1"/>
              <a:t>.Zero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invalidArg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7F0000"/>
                </a:solidFill>
              </a:rPr>
              <a:t>"value" "value must be greater than 0</a:t>
            </a:r>
            <a:r>
              <a:rPr lang="en-US" sz="1400" dirty="0" smtClean="0">
                <a:solidFill>
                  <a:srgbClr val="7F0000"/>
                </a:solidFill>
              </a:rPr>
              <a:t>"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2B91AF"/>
                </a:solidFill>
              </a:rPr>
              <a:t> 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</a:rPr>
              <a:t>PositiveTime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/>
              <a:t>value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graphicFrame>
        <p:nvGraphicFramePr>
          <p:cNvPr id="7" name="Content Placeholder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91031"/>
              </p:ext>
            </p:extLst>
          </p:nvPr>
        </p:nvGraphicFramePr>
        <p:xfrm>
          <a:off x="839788" y="2245488"/>
          <a:ext cx="3932237" cy="4110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2"/>
                </a:solidFill>
              </a:rPr>
              <a:t>RANDOM </a:t>
            </a:r>
            <a:r>
              <a:rPr lang="en-US" sz="2400" b="1" dirty="0" smtClean="0">
                <a:solidFill>
                  <a:schemeClr val="tx2"/>
                </a:solidFill>
              </a:rPr>
              <a:t>TESTING</a:t>
            </a:r>
            <a:r>
              <a:rPr lang="en-US" sz="2400" b="1" dirty="0" smtClean="0">
                <a:solidFill>
                  <a:schemeClr val="accent1"/>
                </a:solidFill>
              </a:rPr>
              <a:t/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“One of the major </a:t>
            </a:r>
            <a:r>
              <a:rPr lang="en-US" sz="2400" dirty="0" smtClean="0">
                <a:solidFill>
                  <a:schemeClr val="accent6"/>
                </a:solidFill>
              </a:rPr>
              <a:t>advantages… is </a:t>
            </a:r>
            <a:r>
              <a:rPr lang="en-US" sz="2400" dirty="0">
                <a:solidFill>
                  <a:schemeClr val="accent6"/>
                </a:solidFill>
              </a:rPr>
              <a:t>that it </a:t>
            </a:r>
            <a:r>
              <a:rPr lang="en-US" sz="2400" dirty="0"/>
              <a:t>encourages</a:t>
            </a:r>
            <a:r>
              <a:rPr lang="en-US" sz="2400" dirty="0">
                <a:solidFill>
                  <a:schemeClr val="accent6"/>
                </a:solidFill>
              </a:rPr>
              <a:t> us to formulate </a:t>
            </a:r>
            <a:r>
              <a:rPr lang="en-US" sz="2400" dirty="0"/>
              <a:t>formal specifications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dirty="0"/>
              <a:t>thus improving</a:t>
            </a:r>
            <a:r>
              <a:rPr lang="en-US" sz="2400" dirty="0">
                <a:solidFill>
                  <a:schemeClr val="accent6"/>
                </a:solidFill>
              </a:rPr>
              <a:t> our </a:t>
            </a:r>
            <a:r>
              <a:rPr lang="en-US" sz="2400" dirty="0"/>
              <a:t>understanding</a:t>
            </a:r>
            <a:r>
              <a:rPr lang="en-US" sz="2400" dirty="0">
                <a:solidFill>
                  <a:schemeClr val="accent6"/>
                </a:solidFill>
              </a:rPr>
              <a:t>…”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from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ICFP’00 – Claessen,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Hughes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308900"/>
            <a:ext cx="10515600" cy="1379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mericanTypewriter" charset="0"/>
              <a:buNone/>
              <a:defRPr sz="2000" b="1" i="0" kern="120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20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8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6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6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0" i="1" dirty="0" smtClean="0">
                <a:solidFill>
                  <a:schemeClr val="accent1">
                    <a:lumMod val="50000"/>
                  </a:schemeClr>
                </a:solidFill>
              </a:rPr>
              <a:t>This presentation will soon be available on the conference website at...</a:t>
            </a:r>
          </a:p>
          <a:p>
            <a:pPr algn="ctr">
              <a:lnSpc>
                <a:spcPct val="150000"/>
              </a:lnSpc>
            </a:pP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skillsmatter.com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/conferences/8053-f-sharp-exchange-2017#skillscasts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8200" y="4275262"/>
            <a:ext cx="10515600" cy="1379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mericanTypewriter" charset="0"/>
              <a:buNone/>
              <a:defRPr sz="2000" b="1" i="0" kern="120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20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8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6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6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0" i="1" dirty="0" smtClean="0">
                <a:solidFill>
                  <a:schemeClr val="accent1">
                    <a:lumMod val="50000"/>
                  </a:schemeClr>
                </a:solidFill>
              </a:rPr>
              <a:t>Additional details about </a:t>
            </a:r>
            <a:r>
              <a:rPr lang="en-US" sz="1600" b="0" i="1" dirty="0" err="1" smtClean="0">
                <a:solidFill>
                  <a:schemeClr val="accent1">
                    <a:lumMod val="50000"/>
                  </a:schemeClr>
                </a:solidFill>
              </a:rPr>
              <a:t>FsCheck</a:t>
            </a:r>
            <a:r>
              <a:rPr lang="en-US" sz="1600" b="0" i="1" dirty="0" smtClean="0">
                <a:solidFill>
                  <a:schemeClr val="accent1">
                    <a:lumMod val="50000"/>
                  </a:schemeClr>
                </a:solidFill>
              </a:rPr>
              <a:t> may be found at...</a:t>
            </a: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fscheck.github.io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FsCheck</a:t>
            </a: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2"/>
                </a:solidFill>
              </a:rPr>
              <a:t>RANDOM </a:t>
            </a:r>
            <a:r>
              <a:rPr lang="en-US" sz="2400" b="1" dirty="0" smtClean="0">
                <a:solidFill>
                  <a:schemeClr val="tx2"/>
                </a:solidFill>
              </a:rPr>
              <a:t>TESTING</a:t>
            </a:r>
            <a:r>
              <a:rPr lang="en-US" sz="2400" b="1" dirty="0" smtClean="0">
                <a:solidFill>
                  <a:schemeClr val="accent1"/>
                </a:solidFill>
              </a:rPr>
              <a:t/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“</a:t>
            </a:r>
            <a:r>
              <a:rPr lang="en-US" sz="2400" dirty="0" smtClean="0"/>
              <a:t>Properties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are </a:t>
            </a:r>
            <a:r>
              <a:rPr lang="en-US" sz="2400" dirty="0"/>
              <a:t>described as </a:t>
            </a:r>
            <a:r>
              <a:rPr lang="en-US" sz="2400" dirty="0">
                <a:solidFill>
                  <a:schemeClr val="accent6"/>
                </a:solidFill>
              </a:rPr>
              <a:t>…</a:t>
            </a:r>
            <a:r>
              <a:rPr lang="en-US" sz="2400" dirty="0"/>
              <a:t> functions, </a:t>
            </a:r>
            <a:r>
              <a:rPr lang="en-US" sz="2400" dirty="0">
                <a:solidFill>
                  <a:schemeClr val="accent6"/>
                </a:solidFill>
              </a:rPr>
              <a:t>and can be</a:t>
            </a:r>
            <a:r>
              <a:rPr lang="en-US" sz="2400" dirty="0"/>
              <a:t> automatically tested on random </a:t>
            </a:r>
            <a:r>
              <a:rPr lang="en-US" sz="2400" dirty="0" smtClean="0"/>
              <a:t>input</a:t>
            </a:r>
            <a:r>
              <a:rPr lang="is-IS" sz="2400" dirty="0" smtClean="0">
                <a:solidFill>
                  <a:schemeClr val="accent6"/>
                </a:solidFill>
              </a:rPr>
              <a:t>… 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[or] custom test data generators.”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from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ICFP’00 – Claessen,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Hughes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9" y="473074"/>
            <a:ext cx="4757382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FROM UNIT TESTING</a:t>
            </a:r>
            <a:r>
              <a:rPr lang="is-IS" sz="2800" b="1" dirty="0" smtClean="0">
                <a:solidFill>
                  <a:schemeClr val="tx2"/>
                </a:solidFill>
              </a:rPr>
              <a:t>…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0"/>
            <a:ext cx="5031418" cy="210173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[&lt;</a:t>
            </a:r>
            <a:r>
              <a:rPr lang="en-US" sz="1400" dirty="0">
                <a:solidFill>
                  <a:srgbClr val="2B91AF"/>
                </a:solidFill>
              </a:rPr>
              <a:t>Fact</a:t>
            </a:r>
            <a:r>
              <a:rPr lang="en-US" sz="1400" dirty="0"/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PlusIgnoresTime</a:t>
            </a:r>
            <a:r>
              <a:rPr lang="en-US" sz="1400" dirty="0"/>
              <a:t> ()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days 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(7)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hours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.FromHours</a:t>
            </a:r>
            <a:r>
              <a:rPr lang="en-US" sz="1400" dirty="0" smtClean="0"/>
              <a:t>(7 </a:t>
            </a:r>
            <a:r>
              <a:rPr lang="en-US" sz="1400" dirty="0"/>
              <a:t>* 24)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civil = </a:t>
            </a:r>
            <a:r>
              <a:rPr lang="en-US" sz="1400" dirty="0" err="1" smtClean="0">
                <a:solidFill>
                  <a:srgbClr val="2B91AF"/>
                </a:solidFill>
              </a:rPr>
              <a:t>date</a:t>
            </a:r>
            <a:r>
              <a:rPr lang="en-US" sz="1400" dirty="0" err="1" smtClean="0"/>
              <a:t>.Now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 err="1" smtClean="0">
                <a:solidFill>
                  <a:srgbClr val="2B91AF"/>
                </a:solidFill>
              </a:rPr>
              <a:t>Assert</a:t>
            </a:r>
            <a:r>
              <a:rPr lang="en-US" sz="1400" dirty="0" err="1" smtClean="0"/>
              <a:t>.Equal</a:t>
            </a:r>
            <a:r>
              <a:rPr lang="en-US" sz="1400" dirty="0" smtClean="0"/>
              <a:t>(civil </a:t>
            </a:r>
            <a:r>
              <a:rPr lang="en-US" sz="1400" dirty="0"/>
              <a:t>+ </a:t>
            </a:r>
            <a:r>
              <a:rPr lang="en-US" sz="1400" dirty="0" smtClean="0"/>
              <a:t>days, civil </a:t>
            </a:r>
            <a:r>
              <a:rPr lang="en-US" sz="1400" dirty="0"/>
              <a:t>+ hours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7501" y="1405390"/>
            <a:ext cx="5026299" cy="210173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[&lt;</a:t>
            </a:r>
            <a:r>
              <a:rPr lang="en-US" sz="1400" dirty="0">
                <a:solidFill>
                  <a:srgbClr val="2B91AF"/>
                </a:solidFill>
              </a:rPr>
              <a:t>Property</a:t>
            </a:r>
            <a:r>
              <a:rPr lang="en-US" sz="1400" dirty="0"/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smtClean="0"/>
              <a:t>``plus ignores time`` </a:t>
            </a:r>
            <a:r>
              <a:rPr lang="en-US" sz="1400" dirty="0"/>
              <a:t>(</a:t>
            </a:r>
            <a:r>
              <a:rPr lang="en-US" sz="1400" dirty="0" err="1"/>
              <a:t>civil:</a:t>
            </a:r>
            <a:r>
              <a:rPr lang="en-US" sz="1400" dirty="0" err="1">
                <a:solidFill>
                  <a:srgbClr val="2B91AF"/>
                </a:solidFill>
              </a:rPr>
              <a:t>date</a:t>
            </a:r>
            <a:r>
              <a:rPr lang="en-US" sz="1400" dirty="0"/>
              <a:t>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days 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(7)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hours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.FromHours</a:t>
            </a:r>
            <a:r>
              <a:rPr lang="en-US" sz="1400" dirty="0" smtClean="0"/>
              <a:t>(7 </a:t>
            </a:r>
            <a:r>
              <a:rPr lang="en-US" sz="1400" dirty="0"/>
              <a:t>* 24)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civil + days = civil + hours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01537" y="473074"/>
            <a:ext cx="4757382" cy="93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1pPr>
          </a:lstStyle>
          <a:p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TO PROPERTY TESTING!</a:t>
            </a:r>
            <a:endParaRPr lang="en-US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0239" y="3744383"/>
            <a:ext cx="5031418" cy="2374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err="1">
                <a:solidFill>
                  <a:srgbClr val="006700"/>
                </a:solidFill>
              </a:rPr>
              <a:t>PlusIgnoresTime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</a:t>
            </a:r>
            <a:r>
              <a:rPr lang="en-US" sz="1400" i="1" dirty="0" smtClean="0">
                <a:solidFill>
                  <a:schemeClr val="tx1"/>
                </a:solidFill>
              </a:rPr>
              <a:t>Elapsed time: </a:t>
            </a:r>
            <a:r>
              <a:rPr lang="en-US" sz="1400" i="1" dirty="0">
                <a:solidFill>
                  <a:schemeClr val="tx1"/>
                </a:solidFill>
              </a:rPr>
              <a:t>0.0527666s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27501" y="3744384"/>
            <a:ext cx="5031418" cy="2374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plus ignores time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tests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532183" y="1801504"/>
            <a:ext cx="3974865" cy="3468589"/>
            <a:chOff x="6555333" y="1801504"/>
            <a:chExt cx="3974865" cy="3468589"/>
          </a:xfrm>
        </p:grpSpPr>
        <p:sp>
          <p:nvSpPr>
            <p:cNvPr id="18" name="Rectangle 17"/>
            <p:cNvSpPr/>
            <p:nvPr/>
          </p:nvSpPr>
          <p:spPr>
            <a:xfrm>
              <a:off x="9165423" y="1801504"/>
              <a:ext cx="1364775" cy="2729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55333" y="3168354"/>
              <a:ext cx="3196952" cy="2756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67400" y="4994910"/>
              <a:ext cx="1642500" cy="2751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</a:rPr>
              <a:t>PATTERNS: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Inversion &amp; </a:t>
            </a: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Idempotence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0"/>
            <a:ext cx="10523560" cy="471370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(* </a:t>
            </a:r>
            <a:r>
              <a:rPr lang="en-US" sz="1400" dirty="0">
                <a:solidFill>
                  <a:srgbClr val="007F00"/>
                </a:solidFill>
              </a:rPr>
              <a:t>inversion </a:t>
            </a:r>
            <a:r>
              <a:rPr lang="is-IS" sz="1400" dirty="0">
                <a:solidFill>
                  <a:srgbClr val="007F00"/>
                </a:solidFill>
              </a:rPr>
              <a:t>… one action “undoes” the work of another </a:t>
            </a:r>
            <a:r>
              <a:rPr lang="is-IS" sz="1400" dirty="0" smtClean="0">
                <a:solidFill>
                  <a:srgbClr val="007F00"/>
                </a:solidFill>
              </a:rPr>
              <a:t>action *)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``adding and subtracting are inverses`` (civil :</a:t>
            </a:r>
            <a:r>
              <a:rPr lang="en-US" sz="1400" dirty="0" smtClean="0">
                <a:solidFill>
                  <a:srgbClr val="2B91AF"/>
                </a:solidFill>
              </a:rPr>
              <a:t>date</a:t>
            </a:r>
            <a:r>
              <a:rPr lang="en-US" sz="1400" dirty="0" smtClean="0"/>
              <a:t>) (</a:t>
            </a:r>
            <a:r>
              <a:rPr lang="en-US" sz="1400" dirty="0" err="1" smtClean="0">
                <a:solidFill>
                  <a:srgbClr val="2B91AF"/>
                </a:solidFill>
              </a:rPr>
              <a:t>PositiveInt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total)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(civil + days) - days = civil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(* </a:t>
            </a:r>
            <a:r>
              <a:rPr lang="en-US" sz="1400" dirty="0" err="1">
                <a:solidFill>
                  <a:srgbClr val="007F00"/>
                </a:solidFill>
              </a:rPr>
              <a:t>idempotence</a:t>
            </a:r>
            <a:r>
              <a:rPr lang="en-US" sz="1400" dirty="0">
                <a:solidFill>
                  <a:srgbClr val="007F00"/>
                </a:solidFill>
              </a:rPr>
              <a:t> </a:t>
            </a:r>
            <a:r>
              <a:rPr lang="is-IS" sz="1400" dirty="0">
                <a:solidFill>
                  <a:srgbClr val="007F00"/>
                </a:solidFill>
              </a:rPr>
              <a:t>… an action has a singular effect </a:t>
            </a:r>
            <a:r>
              <a:rPr lang="is-IS" sz="1400" dirty="0" smtClean="0">
                <a:solidFill>
                  <a:srgbClr val="007F00"/>
                </a:solidFill>
              </a:rPr>
              <a:t>despite being invoked repeatedly *)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``taking a time duration is idempotent`` (value :</a:t>
            </a:r>
            <a:r>
              <a:rPr lang="en-US" sz="1400" dirty="0" smtClean="0">
                <a:solidFill>
                  <a:srgbClr val="2B91AF"/>
                </a:solidFill>
              </a:rPr>
              <a:t>time</a:t>
            </a:r>
            <a:r>
              <a:rPr lang="en-US" sz="1400" dirty="0" smtClean="0"/>
              <a:t>) =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once </a:t>
            </a:r>
            <a:r>
              <a:rPr lang="en-US" sz="1400" dirty="0" smtClean="0"/>
              <a:t> = </a:t>
            </a:r>
            <a:r>
              <a:rPr lang="en-US" sz="1400" dirty="0" err="1" smtClean="0"/>
              <a:t>value.Duration</a:t>
            </a:r>
            <a:r>
              <a:rPr lang="en-US" sz="1400" dirty="0" smtClean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smtClean="0"/>
              <a:t>twice = </a:t>
            </a:r>
            <a:r>
              <a:rPr lang="en-US" sz="1400" dirty="0" err="1"/>
              <a:t>value.Duration</a:t>
            </a:r>
            <a:r>
              <a:rPr lang="en-US" sz="1400" dirty="0" smtClean="0"/>
              <a:t>().Duration()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once = twice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</a:rPr>
              <a:t>PATTERNS: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Interchange &amp; Invariance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0"/>
            <a:ext cx="10523560" cy="471370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(* interchange </a:t>
            </a:r>
            <a:r>
              <a:rPr lang="is-IS" sz="1400" dirty="0">
                <a:solidFill>
                  <a:srgbClr val="007F00"/>
                </a:solidFill>
              </a:rPr>
              <a:t>… the order of two or more actions does not alter the </a:t>
            </a:r>
            <a:r>
              <a:rPr lang="is-IS" sz="1400" dirty="0" smtClean="0">
                <a:solidFill>
                  <a:srgbClr val="007F00"/>
                </a:solidFill>
              </a:rPr>
              <a:t>outcome *)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``adding &amp; changing zone can be </a:t>
            </a:r>
            <a:r>
              <a:rPr lang="en-US" sz="1400" dirty="0"/>
              <a:t>reordered``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</a:t>
            </a:r>
            <a:r>
              <a:rPr lang="en-US" sz="1400" dirty="0" err="1">
                <a:solidFill>
                  <a:srgbClr val="2B91AF"/>
                </a:solidFill>
              </a:rPr>
              <a:t>PositiveInt</a:t>
            </a:r>
            <a:r>
              <a:rPr lang="en-US" sz="1400" dirty="0">
                <a:solidFill>
                  <a:srgbClr val="2B91AF"/>
                </a:solidFill>
              </a:rPr>
              <a:t> </a:t>
            </a:r>
            <a:r>
              <a:rPr lang="en-US" sz="1400" dirty="0"/>
              <a:t>total)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 err="1" smtClean="0"/>
              <a:t>addThenShift</a:t>
            </a:r>
            <a:r>
              <a:rPr lang="en-US" sz="1400" dirty="0" smtClean="0"/>
              <a:t>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.ConvertTimeBySystemTimeZoneId</a:t>
            </a:r>
            <a:r>
              <a:rPr lang="en-US" sz="1400" dirty="0" smtClean="0"/>
              <a:t>(civil + days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7F0000"/>
                </a:solidFill>
              </a:rPr>
              <a:t>“Pacific Standard Time”</a:t>
            </a:r>
            <a:r>
              <a:rPr lang="en-US" sz="1400" dirty="0"/>
              <a:t>)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 err="1" smtClean="0"/>
              <a:t>shiftThenAdd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.ConvertTimeBySystemTimeZoneId</a:t>
            </a:r>
            <a:r>
              <a:rPr lang="en-US" sz="1400" dirty="0" smtClean="0"/>
              <a:t>(civil, </a:t>
            </a:r>
            <a:r>
              <a:rPr lang="en-US" sz="1400" dirty="0">
                <a:solidFill>
                  <a:srgbClr val="7F0000"/>
                </a:solidFill>
              </a:rPr>
              <a:t>“Pacific Standard Time”</a:t>
            </a:r>
            <a:r>
              <a:rPr lang="en-US" sz="1400" dirty="0" smtClean="0"/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addThenShift</a:t>
            </a:r>
            <a:r>
              <a:rPr lang="en-US" sz="1400" dirty="0" smtClean="0"/>
              <a:t> = </a:t>
            </a:r>
            <a:r>
              <a:rPr lang="en-US" sz="1400" dirty="0" err="1" smtClean="0"/>
              <a:t>shiftThenAdd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(* invariance </a:t>
            </a:r>
            <a:r>
              <a:rPr lang="is-IS" sz="1400" dirty="0">
                <a:solidFill>
                  <a:srgbClr val="007F00"/>
                </a:solidFill>
              </a:rPr>
              <a:t>… someting remains constant, despite actions being </a:t>
            </a:r>
            <a:r>
              <a:rPr lang="is-IS" sz="1400" dirty="0" smtClean="0">
                <a:solidFill>
                  <a:srgbClr val="007F00"/>
                </a:solidFill>
              </a:rPr>
              <a:t>taken *)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``adding </a:t>
            </a:r>
            <a:r>
              <a:rPr lang="en-US" sz="1400" dirty="0" smtClean="0"/>
              <a:t>does not change date offset`` </a:t>
            </a:r>
            <a:r>
              <a:rPr lang="en-US" sz="1400" dirty="0"/>
              <a:t>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</a:t>
            </a:r>
            <a:r>
              <a:rPr lang="en-US" sz="1400" dirty="0" err="1">
                <a:solidFill>
                  <a:srgbClr val="2B91AF"/>
                </a:solidFill>
              </a:rPr>
              <a:t>PositiveInt</a:t>
            </a:r>
            <a:r>
              <a:rPr lang="en-US" sz="1400" dirty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months) </a:t>
            </a:r>
            <a:r>
              <a:rPr lang="en-US" sz="1400" dirty="0"/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smtClean="0"/>
              <a:t>offset = </a:t>
            </a:r>
            <a:r>
              <a:rPr lang="en-US" sz="1400" dirty="0" err="1" smtClean="0"/>
              <a:t>civil.Offset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 err="1" smtClean="0"/>
              <a:t>civil.AddMonths</a:t>
            </a:r>
            <a:r>
              <a:rPr lang="en-US" sz="1400" dirty="0"/>
              <a:t>(</a:t>
            </a:r>
            <a:r>
              <a:rPr lang="en-US" sz="1400" dirty="0" smtClean="0"/>
              <a:t>months) = offset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DIAGNOSTICS: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Labelling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/>
              <a:t>``conversion ignores detours``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(zone1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(zone2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it-IT" sz="1400" dirty="0"/>
              <a:t>  </a:t>
            </a:r>
            <a:r>
              <a:rPr lang="it-IT" sz="1400" dirty="0" err="1">
                <a:solidFill>
                  <a:srgbClr val="0000FF"/>
                </a:solidFill>
              </a:rPr>
              <a:t>let</a:t>
            </a:r>
            <a:r>
              <a:rPr lang="it-IT" sz="1400" dirty="0"/>
              <a:t> viaZone1 = 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/>
              <a:t>civil</a:t>
            </a:r>
            <a:r>
              <a:rPr lang="it-IT" sz="1400" dirty="0" smtClean="0"/>
              <a:t>, zone1), zone2</a:t>
            </a:r>
            <a:r>
              <a:rPr lang="it-IT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directly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zone2)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(viaZone1 = directly) &amp;&amp; (</a:t>
            </a:r>
            <a:r>
              <a:rPr lang="en-US" sz="1400" dirty="0" err="1"/>
              <a:t>directly.Offset</a:t>
            </a:r>
            <a:r>
              <a:rPr lang="en-US" sz="1400" dirty="0"/>
              <a:t> = zone2.BaseUtcOffset)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1,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✘ conversion ignores detours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i="1" dirty="0">
                <a:solidFill>
                  <a:schemeClr val="tx1"/>
                </a:solidFill>
              </a:rPr>
              <a:t>Falsifiable, after 4 tests (5 shrinks), (</a:t>
            </a:r>
            <a:r>
              <a:rPr lang="en-US" sz="1400" i="1" dirty="0" err="1">
                <a:solidFill>
                  <a:schemeClr val="tx1"/>
                </a:solidFill>
              </a:rPr>
              <a:t>StdGen</a:t>
            </a:r>
            <a:r>
              <a:rPr lang="en-US" sz="1400" i="1" dirty="0">
                <a:solidFill>
                  <a:schemeClr val="tx1"/>
                </a:solidFill>
              </a:rPr>
              <a:t> (199662269,296213481</a:t>
            </a:r>
            <a:r>
              <a:rPr lang="en-US" sz="1400" i="1" dirty="0" smtClean="0">
                <a:solidFill>
                  <a:schemeClr val="tx1"/>
                </a:solidFill>
              </a:rPr>
              <a:t>)):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     Original: (1948-04-19 16:18:52 +04:59, (UTC+04:00), (UTC-05:00))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  </a:t>
            </a:r>
            <a:r>
              <a:rPr lang="en-US" sz="1400" dirty="0">
                <a:solidFill>
                  <a:schemeClr val="tx1"/>
                </a:solidFill>
              </a:rPr>
              <a:t>Shrunk:   (1948-04-19 00:00:00 +00:00, (UTC+04:00), (UTC-05:00))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DIAGNOSTICS: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Labelling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/>
              <a:t>``conversion ignores detours``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(zone1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(zone2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it-IT" sz="1400" dirty="0"/>
              <a:t>  </a:t>
            </a:r>
            <a:r>
              <a:rPr lang="it-IT" sz="1400" dirty="0" err="1">
                <a:solidFill>
                  <a:srgbClr val="0000FF"/>
                </a:solidFill>
              </a:rPr>
              <a:t>let</a:t>
            </a:r>
            <a:r>
              <a:rPr lang="it-IT" sz="1400" dirty="0"/>
              <a:t> viaZone1 = 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/>
              <a:t>civil</a:t>
            </a:r>
            <a:r>
              <a:rPr lang="it-IT" sz="1400" dirty="0" smtClean="0"/>
              <a:t>, zone1), zone2</a:t>
            </a:r>
            <a:r>
              <a:rPr lang="it-IT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directly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zone2)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(viaZone1 = directly) |@ </a:t>
            </a:r>
            <a:r>
              <a:rPr lang="en-US" sz="1400" dirty="0" err="1"/>
              <a:t>sprintf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800000"/>
                </a:solidFill>
              </a:rPr>
              <a:t>“Not the same date!“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00"/>
                </a:solidFill>
              </a:rPr>
              <a:t>  </a:t>
            </a:r>
            <a:r>
              <a:rPr lang="en-US" sz="1400" dirty="0"/>
              <a:t>.&amp;. </a:t>
            </a:r>
          </a:p>
          <a:p>
            <a:pPr marL="0" indent="0">
              <a:buNone/>
            </a:pPr>
            <a:r>
              <a:rPr lang="en-US" sz="1400" dirty="0"/>
              <a:t>  (</a:t>
            </a:r>
            <a:r>
              <a:rPr lang="en-US" sz="1400" dirty="0" err="1"/>
              <a:t>directly.Offset</a:t>
            </a:r>
            <a:r>
              <a:rPr lang="en-US" sz="1400" dirty="0"/>
              <a:t> = zone2.BaseUtcOffset</a:t>
            </a:r>
            <a:r>
              <a:rPr lang="en-US" sz="1400" dirty="0" smtClean="0"/>
              <a:t>) </a:t>
            </a:r>
            <a:r>
              <a:rPr lang="en-US" sz="1400" dirty="0"/>
              <a:t>|@ </a:t>
            </a:r>
            <a:r>
              <a:rPr lang="en-US" sz="1400" dirty="0" err="1"/>
              <a:t>sprintf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800000"/>
                </a:solidFill>
              </a:rPr>
              <a:t>“Not the same zone!"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1,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✘ conversion ignores detours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i="1" dirty="0">
                <a:solidFill>
                  <a:schemeClr val="tx1"/>
                </a:solidFill>
              </a:rPr>
              <a:t>Falsifiable, after 4 tests (5 shrinks), (</a:t>
            </a:r>
            <a:r>
              <a:rPr lang="en-US" sz="1400" i="1" dirty="0" err="1">
                <a:solidFill>
                  <a:schemeClr val="tx1"/>
                </a:solidFill>
              </a:rPr>
              <a:t>StdGen</a:t>
            </a:r>
            <a:r>
              <a:rPr lang="en-US" sz="1400" i="1" dirty="0">
                <a:solidFill>
                  <a:schemeClr val="tx1"/>
                </a:solidFill>
              </a:rPr>
              <a:t> (199662269,296213481</a:t>
            </a:r>
            <a:r>
              <a:rPr lang="en-US" sz="1400" i="1" dirty="0" smtClean="0">
                <a:solidFill>
                  <a:schemeClr val="tx1"/>
                </a:solidFill>
              </a:rPr>
              <a:t>)):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</a:rPr>
              <a:t>       </a:t>
            </a:r>
            <a:r>
              <a:rPr lang="en-US" sz="1400" b="1" dirty="0">
                <a:solidFill>
                  <a:srgbClr val="000000"/>
                </a:solidFill>
              </a:rPr>
              <a:t>Label of failing property: Not the same zone</a:t>
            </a:r>
            <a:r>
              <a:rPr lang="en-US" sz="1400" b="1" dirty="0" smtClean="0">
                <a:solidFill>
                  <a:srgbClr val="000000"/>
                </a:solidFill>
              </a:rPr>
              <a:t>!</a:t>
            </a:r>
            <a:endParaRPr lang="en-US" sz="1400" b="1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Original: (1948-04-19 16:18:52 +04:59, (UTC+04:00), (UTC-05:00))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Shrunk:   (1948-04-19 00:00:00 +00:00, (UTC+04:00), (UTC-05:00))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59745" y="2370515"/>
            <a:ext cx="7679142" cy="3173760"/>
            <a:chOff x="805103" y="2289490"/>
            <a:chExt cx="7679142" cy="3173760"/>
          </a:xfrm>
        </p:grpSpPr>
        <p:sp>
          <p:nvSpPr>
            <p:cNvPr id="8" name="Rectangle 7"/>
            <p:cNvSpPr/>
            <p:nvPr/>
          </p:nvSpPr>
          <p:spPr>
            <a:xfrm>
              <a:off x="3475765" y="5185457"/>
              <a:ext cx="3388024" cy="2777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5103" y="2289490"/>
              <a:ext cx="7679142" cy="9772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DIAGNOSTICS: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Labelling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/>
              <a:t>``conversion ignores detours``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(zone1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(zone2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it-IT" sz="1400" dirty="0"/>
              <a:t>  </a:t>
            </a:r>
            <a:r>
              <a:rPr lang="it-IT" sz="1400" dirty="0" err="1">
                <a:solidFill>
                  <a:srgbClr val="0000FF"/>
                </a:solidFill>
              </a:rPr>
              <a:t>let</a:t>
            </a:r>
            <a:r>
              <a:rPr lang="it-IT" sz="1400" dirty="0"/>
              <a:t> viaZone1 = 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/>
              <a:t>civil</a:t>
            </a:r>
            <a:r>
              <a:rPr lang="it-IT" sz="1400" dirty="0" smtClean="0"/>
              <a:t>, zone1), zone2</a:t>
            </a:r>
            <a:r>
              <a:rPr lang="it-IT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directly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zone2)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(viaZone1 = directly) |@ </a:t>
            </a:r>
            <a:r>
              <a:rPr lang="en-US" sz="1400" dirty="0" err="1"/>
              <a:t>sprintf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800000"/>
                </a:solidFill>
              </a:rPr>
              <a:t>“Not the same date!“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00"/>
                </a:solidFill>
              </a:rPr>
              <a:t>  </a:t>
            </a:r>
            <a:r>
              <a:rPr lang="en-US" sz="1400" dirty="0"/>
              <a:t>.&amp;. </a:t>
            </a:r>
          </a:p>
          <a:p>
            <a:pPr marL="0" indent="0">
              <a:buNone/>
            </a:pPr>
            <a:r>
              <a:rPr lang="en-US" sz="1400" dirty="0"/>
              <a:t>  (</a:t>
            </a:r>
            <a:r>
              <a:rPr lang="en-US" sz="1400" dirty="0" err="1"/>
              <a:t>directly.Offset</a:t>
            </a:r>
            <a:r>
              <a:rPr lang="en-US" sz="1400" dirty="0"/>
              <a:t> = </a:t>
            </a:r>
            <a:r>
              <a:rPr lang="en-US" sz="1400" dirty="0" smtClean="0"/>
              <a:t>zone2.GetUtcOffset(directly)) </a:t>
            </a:r>
            <a:r>
              <a:rPr lang="en-US" sz="1400" dirty="0"/>
              <a:t>|@ </a:t>
            </a:r>
            <a:r>
              <a:rPr lang="en-US" sz="1400" dirty="0" err="1"/>
              <a:t>sprintf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800000"/>
                </a:solidFill>
              </a:rPr>
              <a:t>“Not the same zone!"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conversion ignores detours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tests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5899" y="3021879"/>
            <a:ext cx="2970810" cy="293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2958</Words>
  <Application>Microsoft Macintosh PowerPoint</Application>
  <PresentationFormat>Widescreen</PresentationFormat>
  <Paragraphs>457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AmericanTypewriter</vt:lpstr>
      <vt:lpstr>Calibri</vt:lpstr>
      <vt:lpstr>Fira Code Retina</vt:lpstr>
      <vt:lpstr>Arial</vt:lpstr>
      <vt:lpstr>Office Theme</vt:lpstr>
      <vt:lpstr>QUICK! Check  Your Properties</vt:lpstr>
      <vt:lpstr>TODAY'S AGENDA</vt:lpstr>
      <vt:lpstr>RANDOM TESTING  “Properties are described as … functions, and can be automatically tested on random input…  [or] custom test data generators.”</vt:lpstr>
      <vt:lpstr>FROM UNIT TESTING…</vt:lpstr>
      <vt:lpstr>PATTERNS: Inversion &amp; Idempotence</vt:lpstr>
      <vt:lpstr>PATTERNS: Interchange &amp; Invariance</vt:lpstr>
      <vt:lpstr>DIAGNOSTICS: Labelling Properties</vt:lpstr>
      <vt:lpstr>DIAGNOSTICS: Labelling Properties</vt:lpstr>
      <vt:lpstr>DIAGNOSTICS: Labelling Properties</vt:lpstr>
      <vt:lpstr>DIAGNOSTICS:  Gathering Observations</vt:lpstr>
      <vt:lpstr>DIAGNOSTICS:  Gathering Observations</vt:lpstr>
      <vt:lpstr>DIAGNOSTICS:  Gathering Observations</vt:lpstr>
      <vt:lpstr>DIAGNOSTICS:  Gathering Observations</vt:lpstr>
      <vt:lpstr>INPUT CONTROL: Conditional Properties</vt:lpstr>
      <vt:lpstr>INPUT CONTROL: Conditional Properties</vt:lpstr>
      <vt:lpstr>CUSTOM DATA GENERATION</vt:lpstr>
      <vt:lpstr>CUSTOM DATA GENERATION</vt:lpstr>
      <vt:lpstr>INPUT CONTROL:  Universal Quantifiers</vt:lpstr>
      <vt:lpstr>DATA GENERATION:  Arb with Gen &amp; Shrinker</vt:lpstr>
      <vt:lpstr>DATA GENERATION:  Arb with Gen &amp; Shrinker</vt:lpstr>
      <vt:lpstr>RANDOM TESTING  “One of the major advantages… is that it encourages us to formulate formal specifications, thus improving our understanding…”</vt:lpstr>
      <vt:lpstr>Further Information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Distributed Systems with F# and ZeroMQ</dc:title>
  <dc:creator>Paulmichael Blasucci</dc:creator>
  <cp:lastModifiedBy>Paulmichael Blasucci</cp:lastModifiedBy>
  <cp:revision>332</cp:revision>
  <cp:lastPrinted>2017-04-02T01:09:28Z</cp:lastPrinted>
  <dcterms:created xsi:type="dcterms:W3CDTF">2017-03-11T16:04:09Z</dcterms:created>
  <dcterms:modified xsi:type="dcterms:W3CDTF">2017-04-06T15:27:59Z</dcterms:modified>
</cp:coreProperties>
</file>