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80"/>
    <a:srgbClr val="0000FF"/>
    <a:srgbClr val="F6F8FD"/>
    <a:srgbClr val="007F00"/>
    <a:srgbClr val="800180"/>
    <a:srgbClr val="800000"/>
    <a:srgbClr val="008000"/>
    <a:srgbClr val="800080"/>
    <a:srgbClr val="8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74772"/>
  </p:normalViewPr>
  <p:slideViewPr>
    <p:cSldViewPr snapToGrid="0" snapToObjects="1">
      <p:cViewPr varScale="1">
        <p:scale>
          <a:sx n="109" d="100"/>
          <a:sy n="109" d="100"/>
        </p:scale>
        <p:origin x="13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-2027414992"/>
        <c:axId val="-2027413216"/>
      </c:barChart>
      <c:catAx>
        <c:axId val="-2027414992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7413216"/>
        <c:crosses val="autoZero"/>
        <c:auto val="0"/>
        <c:lblAlgn val="ctr"/>
        <c:lblOffset val="10"/>
        <c:tickLblSkip val="1"/>
        <c:noMultiLvlLbl val="0"/>
      </c:catAx>
      <c:valAx>
        <c:axId val="-2027413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02741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-2025757376"/>
        <c:axId val="-2025755056"/>
      </c:barChart>
      <c:catAx>
        <c:axId val="-2025757376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755056"/>
        <c:crosses val="autoZero"/>
        <c:auto val="0"/>
        <c:lblAlgn val="ctr"/>
        <c:lblOffset val="10"/>
        <c:tickLblSkip val="1"/>
        <c:noMultiLvlLbl val="0"/>
      </c:catAx>
      <c:valAx>
        <c:axId val="-202575505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202575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4E76E-AEAA-6F44-BE4E-018E4678E405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B0734-9D2C-6C44-8DEC-81D7F5AD8976}">
      <dgm:prSet custT="1"/>
      <dgm:spPr>
        <a:solidFill>
          <a:schemeClr val="bg1"/>
        </a:solidFill>
        <a:ln>
          <a:solidFill>
            <a:srgbClr val="007F0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gm:t>
    </dgm:pt>
    <dgm:pt modelId="{3F72E491-1303-CD40-A8C6-E96201A46FF4}" type="parTrans" cxnId="{6CA74CA9-A4A5-1C49-A964-77F77666A770}">
      <dgm:prSet/>
      <dgm:spPr/>
      <dgm:t>
        <a:bodyPr/>
        <a:lstStyle/>
        <a:p>
          <a:endParaRPr lang="en-US"/>
        </a:p>
      </dgm:t>
    </dgm:pt>
    <dgm:pt modelId="{0C235EBA-4EC7-D742-8298-11E390D682E6}" type="sibTrans" cxnId="{6CA74CA9-A4A5-1C49-A964-77F77666A770}">
      <dgm:prSet/>
      <dgm:spPr/>
      <dgm:t>
        <a:bodyPr/>
        <a:lstStyle/>
        <a:p>
          <a:endParaRPr lang="en-US"/>
        </a:p>
      </dgm:t>
    </dgm:pt>
    <dgm:pt modelId="{D9D6FB09-4C2A-5642-B482-D13F44DCDFC8}">
      <dgm:prSet phldrT="[Text]" custT="1"/>
      <dgm:spPr>
        <a:solidFill>
          <a:schemeClr val="bg1"/>
        </a:solidFill>
        <a:ln>
          <a:solidFill>
            <a:srgbClr val="80018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7F26D427-3FF8-984D-8D1A-4379DD812913}" type="parTrans" cxnId="{306827C4-F7D6-8841-BACA-063F57F13683}">
      <dgm:prSet/>
      <dgm:spPr/>
      <dgm:t>
        <a:bodyPr/>
        <a:lstStyle/>
        <a:p>
          <a:endParaRPr lang="en-US"/>
        </a:p>
      </dgm:t>
    </dgm:pt>
    <dgm:pt modelId="{D57C58EE-1653-EA45-B28D-3DF615521348}" type="sibTrans" cxnId="{306827C4-F7D6-8841-BACA-063F57F13683}">
      <dgm:prSet/>
      <dgm:spPr/>
      <dgm:t>
        <a:bodyPr/>
        <a:lstStyle/>
        <a:p>
          <a:endParaRPr lang="en-US"/>
        </a:p>
      </dgm:t>
    </dgm:pt>
    <dgm:pt modelId="{A977063C-C80E-0048-8970-84FE7560885F}">
      <dgm:prSet phldrT="[Text]"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B75D0403-771A-F449-855E-57C1C5B1AB15}" type="parTrans" cxnId="{8729D1CF-775C-8345-83A3-3E14572A3681}">
      <dgm:prSet/>
      <dgm:spPr/>
      <dgm:t>
        <a:bodyPr/>
        <a:lstStyle/>
        <a:p>
          <a:endParaRPr lang="en-US"/>
        </a:p>
      </dgm:t>
    </dgm:pt>
    <dgm:pt modelId="{3D56C6A9-AB5C-7B4E-B42E-A5D3BB5AEA61}" type="sibTrans" cxnId="{8729D1CF-775C-8345-83A3-3E14572A3681}">
      <dgm:prSet/>
      <dgm:spPr/>
      <dgm:t>
        <a:bodyPr/>
        <a:lstStyle/>
        <a:p>
          <a:endParaRPr lang="en-US"/>
        </a:p>
      </dgm:t>
    </dgm:pt>
    <dgm:pt modelId="{1F43C831-CAC9-F647-9736-4EED381D9F06}" type="pres">
      <dgm:prSet presAssocID="{1C54E76E-AEAA-6F44-BE4E-018E4678E40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1BBEC-8A8A-9C4B-8867-3215FC7148D6}" type="pres">
      <dgm:prSet presAssocID="{D9D6FB09-4C2A-5642-B482-D13F44DCDFC8}" presName="composite" presStyleCnt="0"/>
      <dgm:spPr/>
    </dgm:pt>
    <dgm:pt modelId="{E70EAD7C-0549-3B42-B823-29990A43CDC5}" type="pres">
      <dgm:prSet presAssocID="{D9D6FB09-4C2A-5642-B482-D13F44DCDFC8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  <dgm:t>
        <a:bodyPr/>
        <a:lstStyle/>
        <a:p>
          <a:endParaRPr lang="en-US"/>
        </a:p>
      </dgm:t>
    </dgm:pt>
    <dgm:pt modelId="{9007A706-0EAE-2D49-BB80-CFB331F6F93F}" type="pres">
      <dgm:prSet presAssocID="{D9D6FB09-4C2A-5642-B482-D13F44DCDFC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BF94B-1600-E04E-95F6-E075E720AC2D}" type="pres">
      <dgm:prSet presAssocID="{D57C58EE-1653-EA45-B28D-3DF615521348}" presName="spacing" presStyleCnt="0"/>
      <dgm:spPr/>
    </dgm:pt>
    <dgm:pt modelId="{F224515C-C603-094F-8744-64B5A20903E6}" type="pres">
      <dgm:prSet presAssocID="{A977063C-C80E-0048-8970-84FE7560885F}" presName="composite" presStyleCnt="0"/>
      <dgm:spPr/>
    </dgm:pt>
    <dgm:pt modelId="{6C057FDF-76EA-1C4B-AD08-4039619158BD}" type="pres">
      <dgm:prSet presAssocID="{A977063C-C80E-0048-8970-84FE7560885F}" presName="imgShp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  <dgm:t>
        <a:bodyPr/>
        <a:lstStyle/>
        <a:p>
          <a:endParaRPr lang="en-US"/>
        </a:p>
      </dgm:t>
    </dgm:pt>
    <dgm:pt modelId="{F1B26D47-E355-814D-AC3A-502F1B40906B}" type="pres">
      <dgm:prSet presAssocID="{A977063C-C80E-0048-8970-84FE7560885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9CD07-8A51-F944-82AE-BC68FEE2073D}" type="pres">
      <dgm:prSet presAssocID="{3D56C6A9-AB5C-7B4E-B42E-A5D3BB5AEA61}" presName="spacing" presStyleCnt="0"/>
      <dgm:spPr/>
    </dgm:pt>
    <dgm:pt modelId="{E494FC2B-043C-7D47-BBA2-97D4D801E6C0}" type="pres">
      <dgm:prSet presAssocID="{4C0B0734-9D2C-6C44-8DEC-81D7F5AD8976}" presName="composite" presStyleCnt="0"/>
      <dgm:spPr/>
    </dgm:pt>
    <dgm:pt modelId="{9489DA75-FE14-0143-8028-4A7B1EB6705D}" type="pres">
      <dgm:prSet presAssocID="{4C0B0734-9D2C-6C44-8DEC-81D7F5AD8976}" presName="imgShp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</dgm:spPr>
      <dgm:t>
        <a:bodyPr/>
        <a:lstStyle/>
        <a:p>
          <a:endParaRPr lang="en-US"/>
        </a:p>
      </dgm:t>
    </dgm:pt>
    <dgm:pt modelId="{1E3115F4-2DE7-2546-9CAD-87A1DFDA85FE}" type="pres">
      <dgm:prSet presAssocID="{4C0B0734-9D2C-6C44-8DEC-81D7F5AD897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827C4-F7D6-8841-BACA-063F57F13683}" srcId="{1C54E76E-AEAA-6F44-BE4E-018E4678E405}" destId="{D9D6FB09-4C2A-5642-B482-D13F44DCDFC8}" srcOrd="0" destOrd="0" parTransId="{7F26D427-3FF8-984D-8D1A-4379DD812913}" sibTransId="{D57C58EE-1653-EA45-B28D-3DF615521348}"/>
    <dgm:cxn modelId="{8BEF2860-966D-3A48-A36E-CA1C544D240E}" type="presOf" srcId="{1C54E76E-AEAA-6F44-BE4E-018E4678E405}" destId="{1F43C831-CAC9-F647-9736-4EED381D9F06}" srcOrd="0" destOrd="0" presId="urn:microsoft.com/office/officeart/2005/8/layout/vList3"/>
    <dgm:cxn modelId="{DA61D5B5-3FA1-7142-9DDB-0139B56EF823}" type="presOf" srcId="{D9D6FB09-4C2A-5642-B482-D13F44DCDFC8}" destId="{9007A706-0EAE-2D49-BB80-CFB331F6F93F}" srcOrd="0" destOrd="0" presId="urn:microsoft.com/office/officeart/2005/8/layout/vList3"/>
    <dgm:cxn modelId="{8729D1CF-775C-8345-83A3-3E14572A3681}" srcId="{1C54E76E-AEAA-6F44-BE4E-018E4678E405}" destId="{A977063C-C80E-0048-8970-84FE7560885F}" srcOrd="1" destOrd="0" parTransId="{B75D0403-771A-F449-855E-57C1C5B1AB15}" sibTransId="{3D56C6A9-AB5C-7B4E-B42E-A5D3BB5AEA61}"/>
    <dgm:cxn modelId="{95754982-D8FD-B84A-B126-1F548367607B}" type="presOf" srcId="{4C0B0734-9D2C-6C44-8DEC-81D7F5AD8976}" destId="{1E3115F4-2DE7-2546-9CAD-87A1DFDA85FE}" srcOrd="0" destOrd="0" presId="urn:microsoft.com/office/officeart/2005/8/layout/vList3"/>
    <dgm:cxn modelId="{6CA74CA9-A4A5-1C49-A964-77F77666A770}" srcId="{1C54E76E-AEAA-6F44-BE4E-018E4678E405}" destId="{4C0B0734-9D2C-6C44-8DEC-81D7F5AD8976}" srcOrd="2" destOrd="0" parTransId="{3F72E491-1303-CD40-A8C6-E96201A46FF4}" sibTransId="{0C235EBA-4EC7-D742-8298-11E390D682E6}"/>
    <dgm:cxn modelId="{EBF87BB8-F69C-B049-A6E6-657F3FE1E402}" type="presOf" srcId="{A977063C-C80E-0048-8970-84FE7560885F}" destId="{F1B26D47-E355-814D-AC3A-502F1B40906B}" srcOrd="0" destOrd="0" presId="urn:microsoft.com/office/officeart/2005/8/layout/vList3"/>
    <dgm:cxn modelId="{A7DCD0B2-CD4C-7C46-92FF-DDEEECE95530}" type="presParOf" srcId="{1F43C831-CAC9-F647-9736-4EED381D9F06}" destId="{6761BBEC-8A8A-9C4B-8867-3215FC7148D6}" srcOrd="0" destOrd="0" presId="urn:microsoft.com/office/officeart/2005/8/layout/vList3"/>
    <dgm:cxn modelId="{982E3776-C93A-0D49-A964-984F0482659D}" type="presParOf" srcId="{6761BBEC-8A8A-9C4B-8867-3215FC7148D6}" destId="{E70EAD7C-0549-3B42-B823-29990A43CDC5}" srcOrd="0" destOrd="0" presId="urn:microsoft.com/office/officeart/2005/8/layout/vList3"/>
    <dgm:cxn modelId="{9795B21B-6B9A-0B42-9330-7762EB9EC4D5}" type="presParOf" srcId="{6761BBEC-8A8A-9C4B-8867-3215FC7148D6}" destId="{9007A706-0EAE-2D49-BB80-CFB331F6F93F}" srcOrd="1" destOrd="0" presId="urn:microsoft.com/office/officeart/2005/8/layout/vList3"/>
    <dgm:cxn modelId="{702E4AAD-946D-1944-9871-C0738A3A800B}" type="presParOf" srcId="{1F43C831-CAC9-F647-9736-4EED381D9F06}" destId="{6FEBF94B-1600-E04E-95F6-E075E720AC2D}" srcOrd="1" destOrd="0" presId="urn:microsoft.com/office/officeart/2005/8/layout/vList3"/>
    <dgm:cxn modelId="{174B9DF1-1D0C-744A-B01F-08F2A394C353}" type="presParOf" srcId="{1F43C831-CAC9-F647-9736-4EED381D9F06}" destId="{F224515C-C603-094F-8744-64B5A20903E6}" srcOrd="2" destOrd="0" presId="urn:microsoft.com/office/officeart/2005/8/layout/vList3"/>
    <dgm:cxn modelId="{94DEA9D1-0A00-3246-AF02-43027839C0BA}" type="presParOf" srcId="{F224515C-C603-094F-8744-64B5A20903E6}" destId="{6C057FDF-76EA-1C4B-AD08-4039619158BD}" srcOrd="0" destOrd="0" presId="urn:microsoft.com/office/officeart/2005/8/layout/vList3"/>
    <dgm:cxn modelId="{7C150374-D246-E74D-9E0E-84DD56D1A258}" type="presParOf" srcId="{F224515C-C603-094F-8744-64B5A20903E6}" destId="{F1B26D47-E355-814D-AC3A-502F1B40906B}" srcOrd="1" destOrd="0" presId="urn:microsoft.com/office/officeart/2005/8/layout/vList3"/>
    <dgm:cxn modelId="{4F8C689B-214C-EB4D-B6E8-415FAE891A3C}" type="presParOf" srcId="{1F43C831-CAC9-F647-9736-4EED381D9F06}" destId="{22E9CD07-8A51-F944-82AE-BC68FEE2073D}" srcOrd="3" destOrd="0" presId="urn:microsoft.com/office/officeart/2005/8/layout/vList3"/>
    <dgm:cxn modelId="{87109107-419D-8541-AE6D-1E31FA6A9A2C}" type="presParOf" srcId="{1F43C831-CAC9-F647-9736-4EED381D9F06}" destId="{E494FC2B-043C-7D47-BBA2-97D4D801E6C0}" srcOrd="4" destOrd="0" presId="urn:microsoft.com/office/officeart/2005/8/layout/vList3"/>
    <dgm:cxn modelId="{54C7DE33-B38C-5D4E-AD1D-7088B6B38A29}" type="presParOf" srcId="{E494FC2B-043C-7D47-BBA2-97D4D801E6C0}" destId="{9489DA75-FE14-0143-8028-4A7B1EB6705D}" srcOrd="0" destOrd="0" presId="urn:microsoft.com/office/officeart/2005/8/layout/vList3"/>
    <dgm:cxn modelId="{DE516B3B-8061-0248-AD25-2C3ECA428F74}" type="presParOf" srcId="{E494FC2B-043C-7D47-BBA2-97D4D801E6C0}" destId="{1E3115F4-2DE7-2546-9CAD-87A1DFDA85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A706-0EAE-2D49-BB80-CFB331F6F93F}">
      <dsp:nvSpPr>
        <dsp:cNvPr id="0" name=""/>
        <dsp:cNvSpPr/>
      </dsp:nvSpPr>
      <dsp:spPr>
        <a:xfrm rot="10800000">
          <a:off x="1864932" y="1018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80018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018"/>
        <a:ext cx="5899035" cy="1211253"/>
      </dsp:txXfrm>
    </dsp:sp>
    <dsp:sp modelId="{E70EAD7C-0549-3B42-B823-29990A43CDC5}">
      <dsp:nvSpPr>
        <dsp:cNvPr id="0" name=""/>
        <dsp:cNvSpPr/>
      </dsp:nvSpPr>
      <dsp:spPr>
        <a:xfrm>
          <a:off x="1259306" y="1018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B26D47-E355-814D-AC3A-502F1B40906B}">
      <dsp:nvSpPr>
        <dsp:cNvPr id="0" name=""/>
        <dsp:cNvSpPr/>
      </dsp:nvSpPr>
      <dsp:spPr>
        <a:xfrm rot="10800000">
          <a:off x="1864932" y="1573839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573839"/>
        <a:ext cx="5899035" cy="1211253"/>
      </dsp:txXfrm>
    </dsp:sp>
    <dsp:sp modelId="{6C057FDF-76EA-1C4B-AD08-4039619158BD}">
      <dsp:nvSpPr>
        <dsp:cNvPr id="0" name=""/>
        <dsp:cNvSpPr/>
      </dsp:nvSpPr>
      <dsp:spPr>
        <a:xfrm>
          <a:off x="1259306" y="1573839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115F4-2DE7-2546-9CAD-87A1DFDA85FE}">
      <dsp:nvSpPr>
        <dsp:cNvPr id="0" name=""/>
        <dsp:cNvSpPr/>
      </dsp:nvSpPr>
      <dsp:spPr>
        <a:xfrm rot="10800000">
          <a:off x="1864932" y="3146660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7F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kern="12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3146660"/>
        <a:ext cx="5899035" cy="1211253"/>
      </dsp:txXfrm>
    </dsp:sp>
    <dsp:sp modelId="{9489DA75-FE14-0143-8028-4A7B1EB6705D}">
      <dsp:nvSpPr>
        <dsp:cNvPr id="0" name=""/>
        <dsp:cNvSpPr/>
      </dsp:nvSpPr>
      <dsp:spPr>
        <a:xfrm>
          <a:off x="1259306" y="3146660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10CC-96DD-F14B-BC04-06F542233C3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7CF1-FB2D-5E43-808C-4E6A5CA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C# into PROD since 2000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VB into PROD since 2003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F# in 2007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F# into PROD since 2009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Microsoft MVP 2014, 2015, 2016, 2017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SHOWN HERE: you</a:t>
            </a:r>
            <a:r>
              <a:rPr lang="en-US" baseline="0" dirty="0" smtClean="0"/>
              <a:t> can bake values into the “label string” as a form of 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dev</a:t>
            </a:r>
            <a:r>
              <a:rPr lang="en-US" baseline="0" dirty="0" smtClean="0"/>
              <a:t> MUST investigate distributions to ensure suitability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unit testing, property-based testing can be an excellent check of implicit (or</a:t>
            </a:r>
            <a:r>
              <a:rPr lang="en-US" baseline="0" dirty="0" smtClean="0"/>
              <a:t> even explicit) assumptions made about a code base.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filtering... When a pre-condition isn’t met, the run is scraped and a new set of random inputs is generated (i.e. acts like a filter)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fancy</a:t>
            </a:r>
            <a:r>
              <a:rPr lang="en-US" baseline="0" dirty="0" smtClean="0"/>
              <a:t> “upside down capital A in formal logic”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Useful for asserting properties of domains (in the mathematical sense)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Arb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If we run out of time, data</a:t>
            </a:r>
            <a:r>
              <a:rPr lang="en-US" baseline="0" dirty="0" smtClean="0"/>
              <a:t> generation may be elided. It's a complex-enough topic to be a talk all on its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0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smtClean="0"/>
              <a:t>Expecting exceptions</a:t>
            </a:r>
            <a:r>
              <a:rPr lang="en-US" sz="1200" baseline="0" smtClean="0"/>
              <a:t> </a:t>
            </a:r>
            <a:r>
              <a:rPr lang="en-US" sz="1200" baseline="0" dirty="0" smtClean="0"/>
              <a:t>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test run configuration (number of runs, custom output, fixed seed,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en-US" baseline="0" dirty="0" smtClean="0"/>
              <a:t> in the mathematical sense! Whence “property-based testing”.</a:t>
            </a:r>
          </a:p>
          <a:p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 -- </a:t>
            </a:r>
            <a:r>
              <a:rPr lang="en-US" dirty="0" smtClean="0"/>
              <a:t>http://</a:t>
            </a:r>
            <a:r>
              <a:rPr lang="en-US" dirty="0" err="1" smtClean="0"/>
              <a:t>www.cs.tufts.edu</a:t>
            </a:r>
            <a:r>
              <a:rPr lang="en-US" dirty="0" smtClean="0"/>
              <a:t>/~</a:t>
            </a:r>
            <a:r>
              <a:rPr lang="en-US" dirty="0" err="1" smtClean="0"/>
              <a:t>nr</a:t>
            </a:r>
            <a:r>
              <a:rPr lang="en-US" dirty="0" smtClean="0"/>
              <a:t>/cs257/archive/john-</a:t>
            </a:r>
            <a:r>
              <a:rPr lang="en-US" dirty="0" err="1" smtClean="0"/>
              <a:t>hughes</a:t>
            </a:r>
            <a:r>
              <a:rPr lang="en-US" dirty="0" smtClean="0"/>
              <a:t>/</a:t>
            </a:r>
            <a:r>
              <a:rPr lang="en-US" dirty="0" err="1" smtClean="0"/>
              <a:t>quick.pdf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Domain exploration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code may appear slightly differently in the repo than</a:t>
            </a:r>
            <a:r>
              <a:rPr lang="en-US" baseline="0" dirty="0" smtClean="0"/>
              <a:t> in the presentation (i.e. space constraints necessitate reformatting, renaming). Also, in some cases, redundant type information has been added (to the slides) for clarity.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I like aliases because I get lazy typing out full class names, and short names are easier to fit on slides.</a:t>
            </a:r>
          </a:p>
          <a:p>
            <a:endParaRPr lang="en-US" dirty="0" smtClean="0"/>
          </a:p>
          <a:p>
            <a:r>
              <a:rPr lang="en-US" dirty="0" smtClean="0"/>
              <a:t>:-D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properties</a:t>
            </a:r>
            <a:r>
              <a:rPr lang="en-US" baseline="0" dirty="0" smtClean="0"/>
              <a:t> are just functions, we have the full power of first-class functions at our disposal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Interchange is especially</a:t>
            </a:r>
            <a:r>
              <a:rPr lang="en-US" baseline="0" dirty="0" smtClean="0"/>
              <a:t> useful for proving referential transparency (purity?)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main purpose is to use with LABELS,</a:t>
            </a:r>
            <a:r>
              <a:rPr lang="en-US" baseline="0" dirty="0" smtClean="0"/>
              <a:t> so properties don’t amalgamate into a useless bool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(.&amp;.) (.And)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 (.Or)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(.Label)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fld id="{BD1DDC88-FFD1-CB4C-90EA-24AE6ABA12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b="1" dirty="0" smtClean="0">
                <a:latin typeface="Verdana" charset="0"/>
                <a:ea typeface="Verdana" charset="0"/>
                <a:cs typeface="Verdana" charset="0"/>
              </a:rPr>
              <a:t>QUICK!</a:t>
            </a: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 Check </a:t>
            </a:r>
            <a:br>
              <a:rPr lang="en-US" sz="540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your Properties</a:t>
            </a:r>
            <a:endParaRPr lang="en-US" sz="5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80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(Random Testing on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.Net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 with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FsCheck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fscheck.github.io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pblasucci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quickpbt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3429000"/>
            <a:ext cx="9144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zone1,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zone2.GetUtcOffset(directly));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4046" y="2476983"/>
            <a:ext cx="2870521" cy="312516"/>
          </a:xfrm>
          <a:prstGeom prst="rect">
            <a:avLst/>
          </a:prstGeom>
          <a:solidFill>
            <a:srgbClr val="FFFF00">
              <a:alpha val="14902"/>
            </a:srgbClr>
          </a:solidFill>
          <a:ln w="28575">
            <a:solidFill>
              <a:srgbClr val="FF9300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trivial observation partitions data into two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``trivial daylight savings support``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trivial daylight savings support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53%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47%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classification partitions into N, labelled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ClassifyMeridianPosition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[Property]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_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_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_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ClassifyMeridianPosition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55% GMT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43%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data, collect reports any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collect_weekday_name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.Collect(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anyDate.DayOfWeekName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collect_weekday_name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20% Monday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19% Saturday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17% Sunday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14% Tuesday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13% Thursday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9% Friday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8% Wednesday</a:t>
            </a:r>
          </a:p>
        </p:txBody>
      </p:sp>
    </p:spTree>
    <p:extLst>
      <p:ext uri="{BB962C8B-B14F-4D97-AF65-F5344CB8AC3E}">
        <p14:creationId xmlns:p14="http://schemas.microsoft.com/office/powerpoint/2010/main" val="1968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641"/>
            <a:ext cx="10515599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observations may be combined as much as is desired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``many observations combined``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+ 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.collect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weekdayName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7570" y="2338085"/>
            <a:ext cx="4756229" cy="383796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many observations combined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Saturday,  GMT &lt;, trivial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Monday, 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7% Sunday,    GMT &lt;,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Friday,    &lt; GMT,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Wednesday, GMT 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Tuesday,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2% Thursday,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1% Monday,    |GMT|,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… </a:t>
            </a:r>
          </a:p>
          <a:p>
            <a:pPr marL="0" indent="0">
              <a:lnSpc>
                <a:spcPct val="120000"/>
              </a:lnSpc>
              <a:buNone/>
            </a:pP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NOTE: this test also demonstrates the common pattern of the "test oracle" pattern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Falsifiable, after 1 test (4 shrinks), (</a:t>
            </a:r>
            <a:r>
              <a:rPr lang="en-US" sz="1100" dirty="0" err="1" smtClean="0"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(2119435949,296213433))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Original: 1908-04-23 23:48:57 -04:02</a:t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Shrunk:   1908-04-23 00:00:00 +00:00 </a:t>
            </a:r>
          </a:p>
        </p:txBody>
      </p:sp>
    </p:spTree>
    <p:extLst>
      <p:ext uri="{BB962C8B-B14F-4D97-AF65-F5344CB8AC3E}">
        <p14:creationId xmlns:p14="http://schemas.microsoft.com/office/powerpoint/2010/main" val="19402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Function()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check().When(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anyDate.Year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&gt;= </a:t>
            </a:r>
            <a:r>
              <a:rPr lang="en-US" sz="1200" b="1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2007</a:t>
            </a:r>
            <a:r>
              <a:rPr lang="en-US" sz="1200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AndAlso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51571" y="2789500"/>
            <a:ext cx="8196601" cy="636605"/>
            <a:chOff x="4894363" y="2294035"/>
            <a:chExt cx="8196601" cy="636605"/>
          </a:xfrm>
        </p:grpSpPr>
        <p:sp>
          <p:nvSpPr>
            <p:cNvPr id="11" name="Rectangle 10"/>
            <p:cNvSpPr/>
            <p:nvPr/>
          </p:nvSpPr>
          <p:spPr>
            <a:xfrm>
              <a:off x="4894363" y="2294035"/>
              <a:ext cx="5974262" cy="291814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8751" y="2629699"/>
              <a:ext cx="6852213" cy="300941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7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7563394" y="1892059"/>
            <a:ext cx="3790406" cy="42772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076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conditional property, here we use an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with a "universal quantifier"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zone_is_unchanged_through_round_trip_serialization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define a simple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bool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(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deflated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anyZone.ToSerializedString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inflated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(deflated);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inflated.Equals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arbitrary generators can be easily defined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zones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.Elements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.GetSystemTimeZones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z).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ToArbitrary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"for all" zones, run a test...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.ForAll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(zones,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Universal Quantifiers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838200" y="2545705"/>
            <a:ext cx="2343931" cy="2343931"/>
          </a:xfrm>
          <a:custGeom>
            <a:avLst/>
            <a:gdLst>
              <a:gd name="connsiteX0" fmla="*/ 0 w 2343931"/>
              <a:gd name="connsiteY0" fmla="*/ 1171966 h 2343931"/>
              <a:gd name="connsiteX1" fmla="*/ 1171966 w 2343931"/>
              <a:gd name="connsiteY1" fmla="*/ 0 h 2343931"/>
              <a:gd name="connsiteX2" fmla="*/ 2343932 w 2343931"/>
              <a:gd name="connsiteY2" fmla="*/ 1171966 h 2343931"/>
              <a:gd name="connsiteX3" fmla="*/ 1171966 w 2343931"/>
              <a:gd name="connsiteY3" fmla="*/ 2343932 h 2343931"/>
              <a:gd name="connsiteX4" fmla="*/ 0 w 2343931"/>
              <a:gd name="connsiteY4" fmla="*/ 1171966 h 23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931" h="2343931">
                <a:moveTo>
                  <a:pt x="0" y="1171966"/>
                </a:moveTo>
                <a:cubicBezTo>
                  <a:pt x="0" y="524707"/>
                  <a:pt x="524707" y="0"/>
                  <a:pt x="1171966" y="0"/>
                </a:cubicBezTo>
                <a:cubicBezTo>
                  <a:pt x="1819225" y="0"/>
                  <a:pt x="2343932" y="524707"/>
                  <a:pt x="2343932" y="1171966"/>
                </a:cubicBezTo>
                <a:cubicBezTo>
                  <a:pt x="2343932" y="1819225"/>
                  <a:pt x="1819225" y="2343932"/>
                  <a:pt x="1171966" y="2343932"/>
                </a:cubicBezTo>
                <a:cubicBezTo>
                  <a:pt x="524707" y="2343932"/>
                  <a:pt x="0" y="1819225"/>
                  <a:pt x="0" y="117196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50000"/>
              <a:hueOff val="268328"/>
              <a:satOff val="-6535"/>
              <a:lumOff val="285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201" tIns="371201" rIns="371201" bIns="37120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accent1">
                    <a:lumMod val="75000"/>
                  </a:schemeClr>
                </a:solidFill>
              </a:rPr>
              <a:t>Arbitrary&lt;T&gt;</a:t>
            </a:r>
            <a:endParaRPr lang="en-US" sz="2200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458292" y="2545705"/>
            <a:ext cx="3893738" cy="2343931"/>
            <a:chOff x="7458292" y="2829327"/>
            <a:chExt cx="3893738" cy="2343931"/>
          </a:xfrm>
        </p:grpSpPr>
        <p:sp>
          <p:nvSpPr>
            <p:cNvPr id="24" name="Freeform 23"/>
            <p:cNvSpPr/>
            <p:nvPr/>
          </p:nvSpPr>
          <p:spPr>
            <a:xfrm>
              <a:off x="9008099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268328"/>
                <a:satOff val="-6535"/>
                <a:lumOff val="2859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Shrinker</a:t>
              </a:r>
              <a:r>
                <a:rPr lang="en-US" sz="2200" kern="1200" dirty="0" smtClean="0"/>
                <a:t>&lt;T&gt;</a:t>
              </a:r>
              <a:endParaRPr lang="en-US" sz="22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58292" y="3321552"/>
              <a:ext cx="1359480" cy="1359480"/>
            </a:xfrm>
            <a:custGeom>
              <a:avLst/>
              <a:gdLst>
                <a:gd name="connsiteX0" fmla="*/ 180199 w 1359480"/>
                <a:gd name="connsiteY0" fmla="*/ 519865 h 1359480"/>
                <a:gd name="connsiteX1" fmla="*/ 519865 w 1359480"/>
                <a:gd name="connsiteY1" fmla="*/ 519865 h 1359480"/>
                <a:gd name="connsiteX2" fmla="*/ 519865 w 1359480"/>
                <a:gd name="connsiteY2" fmla="*/ 180199 h 1359480"/>
                <a:gd name="connsiteX3" fmla="*/ 839615 w 1359480"/>
                <a:gd name="connsiteY3" fmla="*/ 180199 h 1359480"/>
                <a:gd name="connsiteX4" fmla="*/ 839615 w 1359480"/>
                <a:gd name="connsiteY4" fmla="*/ 519865 h 1359480"/>
                <a:gd name="connsiteX5" fmla="*/ 1179281 w 1359480"/>
                <a:gd name="connsiteY5" fmla="*/ 519865 h 1359480"/>
                <a:gd name="connsiteX6" fmla="*/ 1179281 w 1359480"/>
                <a:gd name="connsiteY6" fmla="*/ 839615 h 1359480"/>
                <a:gd name="connsiteX7" fmla="*/ 839615 w 1359480"/>
                <a:gd name="connsiteY7" fmla="*/ 839615 h 1359480"/>
                <a:gd name="connsiteX8" fmla="*/ 839615 w 1359480"/>
                <a:gd name="connsiteY8" fmla="*/ 1179281 h 1359480"/>
                <a:gd name="connsiteX9" fmla="*/ 519865 w 1359480"/>
                <a:gd name="connsiteY9" fmla="*/ 1179281 h 1359480"/>
                <a:gd name="connsiteX10" fmla="*/ 519865 w 1359480"/>
                <a:gd name="connsiteY10" fmla="*/ 839615 h 1359480"/>
                <a:gd name="connsiteX11" fmla="*/ 180199 w 1359480"/>
                <a:gd name="connsiteY11" fmla="*/ 839615 h 1359480"/>
                <a:gd name="connsiteX12" fmla="*/ 180199 w 1359480"/>
                <a:gd name="connsiteY12" fmla="*/ 519865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480" h="1359480">
                  <a:moveTo>
                    <a:pt x="180199" y="519865"/>
                  </a:moveTo>
                  <a:lnTo>
                    <a:pt x="519865" y="519865"/>
                  </a:lnTo>
                  <a:lnTo>
                    <a:pt x="519865" y="180199"/>
                  </a:lnTo>
                  <a:lnTo>
                    <a:pt x="839615" y="180199"/>
                  </a:lnTo>
                  <a:lnTo>
                    <a:pt x="839615" y="519865"/>
                  </a:lnTo>
                  <a:lnTo>
                    <a:pt x="1179281" y="519865"/>
                  </a:lnTo>
                  <a:lnTo>
                    <a:pt x="1179281" y="839615"/>
                  </a:lnTo>
                  <a:lnTo>
                    <a:pt x="839615" y="839615"/>
                  </a:lnTo>
                  <a:lnTo>
                    <a:pt x="839615" y="1179281"/>
                  </a:lnTo>
                  <a:lnTo>
                    <a:pt x="519865" y="1179281"/>
                  </a:lnTo>
                  <a:lnTo>
                    <a:pt x="519865" y="839615"/>
                  </a:lnTo>
                  <a:lnTo>
                    <a:pt x="180199" y="839615"/>
                  </a:lnTo>
                  <a:lnTo>
                    <a:pt x="180199" y="5198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519865" rIns="180199" bIns="51986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2458" y="2545705"/>
            <a:ext cx="3895507" cy="2343931"/>
            <a:chOff x="3372458" y="2829327"/>
            <a:chExt cx="3895507" cy="2343931"/>
          </a:xfrm>
        </p:grpSpPr>
        <p:sp>
          <p:nvSpPr>
            <p:cNvPr id="25" name="Freeform 24"/>
            <p:cNvSpPr/>
            <p:nvPr/>
          </p:nvSpPr>
          <p:spPr>
            <a:xfrm>
              <a:off x="4924034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bg1"/>
                  </a:solidFill>
                </a:rPr>
                <a:t>Generator&lt;T&gt;</a:t>
              </a:r>
              <a:endParaRPr lang="en-US" sz="2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72458" y="3321552"/>
              <a:ext cx="1359480" cy="1359480"/>
            </a:xfrm>
            <a:custGeom>
              <a:avLst/>
              <a:gdLst>
                <a:gd name="connsiteX0" fmla="*/ 180199 w 1359480"/>
                <a:gd name="connsiteY0" fmla="*/ 280053 h 1359480"/>
                <a:gd name="connsiteX1" fmla="*/ 1179281 w 1359480"/>
                <a:gd name="connsiteY1" fmla="*/ 280053 h 1359480"/>
                <a:gd name="connsiteX2" fmla="*/ 1179281 w 1359480"/>
                <a:gd name="connsiteY2" fmla="*/ 599803 h 1359480"/>
                <a:gd name="connsiteX3" fmla="*/ 180199 w 1359480"/>
                <a:gd name="connsiteY3" fmla="*/ 599803 h 1359480"/>
                <a:gd name="connsiteX4" fmla="*/ 180199 w 1359480"/>
                <a:gd name="connsiteY4" fmla="*/ 280053 h 1359480"/>
                <a:gd name="connsiteX5" fmla="*/ 180199 w 1359480"/>
                <a:gd name="connsiteY5" fmla="*/ 759677 h 1359480"/>
                <a:gd name="connsiteX6" fmla="*/ 1179281 w 1359480"/>
                <a:gd name="connsiteY6" fmla="*/ 759677 h 1359480"/>
                <a:gd name="connsiteX7" fmla="*/ 1179281 w 1359480"/>
                <a:gd name="connsiteY7" fmla="*/ 1079427 h 1359480"/>
                <a:gd name="connsiteX8" fmla="*/ 180199 w 1359480"/>
                <a:gd name="connsiteY8" fmla="*/ 1079427 h 1359480"/>
                <a:gd name="connsiteX9" fmla="*/ 180199 w 1359480"/>
                <a:gd name="connsiteY9" fmla="*/ 759677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480" h="1359480">
                  <a:moveTo>
                    <a:pt x="180199" y="280053"/>
                  </a:moveTo>
                  <a:lnTo>
                    <a:pt x="1179281" y="280053"/>
                  </a:lnTo>
                  <a:lnTo>
                    <a:pt x="1179281" y="599803"/>
                  </a:lnTo>
                  <a:lnTo>
                    <a:pt x="180199" y="599803"/>
                  </a:lnTo>
                  <a:lnTo>
                    <a:pt x="180199" y="280053"/>
                  </a:lnTo>
                  <a:close/>
                  <a:moveTo>
                    <a:pt x="180199" y="759677"/>
                  </a:moveTo>
                  <a:lnTo>
                    <a:pt x="1179281" y="759677"/>
                  </a:lnTo>
                  <a:lnTo>
                    <a:pt x="1179281" y="1079427"/>
                  </a:lnTo>
                  <a:lnTo>
                    <a:pt x="180199" y="1079427"/>
                  </a:lnTo>
                  <a:lnTo>
                    <a:pt x="180199" y="7596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280053" rIns="180199" bIns="280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638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372828" y="1969072"/>
            <a:ext cx="3984777" cy="924882"/>
          </a:xfrm>
          <a:custGeom>
            <a:avLst/>
            <a:gdLst>
              <a:gd name="connsiteX0" fmla="*/ 0 w 3984777"/>
              <a:gd name="connsiteY0" fmla="*/ 92488 h 924882"/>
              <a:gd name="connsiteX1" fmla="*/ 92488 w 3984777"/>
              <a:gd name="connsiteY1" fmla="*/ 0 h 924882"/>
              <a:gd name="connsiteX2" fmla="*/ 3892289 w 3984777"/>
              <a:gd name="connsiteY2" fmla="*/ 0 h 924882"/>
              <a:gd name="connsiteX3" fmla="*/ 3984777 w 3984777"/>
              <a:gd name="connsiteY3" fmla="*/ 92488 h 924882"/>
              <a:gd name="connsiteX4" fmla="*/ 3984777 w 3984777"/>
              <a:gd name="connsiteY4" fmla="*/ 832394 h 924882"/>
              <a:gd name="connsiteX5" fmla="*/ 3892289 w 3984777"/>
              <a:gd name="connsiteY5" fmla="*/ 924882 h 924882"/>
              <a:gd name="connsiteX6" fmla="*/ 92488 w 3984777"/>
              <a:gd name="connsiteY6" fmla="*/ 924882 h 924882"/>
              <a:gd name="connsiteX7" fmla="*/ 0 w 3984777"/>
              <a:gd name="connsiteY7" fmla="*/ 832394 h 924882"/>
              <a:gd name="connsiteX8" fmla="*/ 0 w 3984777"/>
              <a:gd name="connsiteY8" fmla="*/ 92488 h 92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777" h="924882">
                <a:moveTo>
                  <a:pt x="0" y="92488"/>
                </a:moveTo>
                <a:cubicBezTo>
                  <a:pt x="0" y="41408"/>
                  <a:pt x="41408" y="0"/>
                  <a:pt x="92488" y="0"/>
                </a:cubicBezTo>
                <a:lnTo>
                  <a:pt x="3892289" y="0"/>
                </a:lnTo>
                <a:cubicBezTo>
                  <a:pt x="3943369" y="0"/>
                  <a:pt x="3984777" y="41408"/>
                  <a:pt x="3984777" y="92488"/>
                </a:cubicBezTo>
                <a:lnTo>
                  <a:pt x="3984777" y="832394"/>
                </a:lnTo>
                <a:cubicBezTo>
                  <a:pt x="3984777" y="883474"/>
                  <a:pt x="3943369" y="924882"/>
                  <a:pt x="3892289" y="924882"/>
                </a:cubicBezTo>
                <a:lnTo>
                  <a:pt x="92488" y="924882"/>
                </a:lnTo>
                <a:cubicBezTo>
                  <a:pt x="41408" y="924882"/>
                  <a:pt x="0" y="883474"/>
                  <a:pt x="0" y="832394"/>
                </a:cubicBezTo>
                <a:lnTo>
                  <a:pt x="0" y="92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909" tIns="110909" rIns="1132904" bIns="110909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Shrink [ 7, 5, 1, 2, 3, 6 ]</a:t>
            </a:r>
            <a:endParaRPr lang="en-US" sz="2200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06553" y="2677448"/>
            <a:ext cx="3984777" cy="1309549"/>
            <a:chOff x="6706553" y="2677448"/>
            <a:chExt cx="3984777" cy="1309549"/>
          </a:xfrm>
        </p:grpSpPr>
        <p:sp>
          <p:nvSpPr>
            <p:cNvPr id="28" name="Freeform 27"/>
            <p:cNvSpPr/>
            <p:nvPr/>
          </p:nvSpPr>
          <p:spPr>
            <a:xfrm>
              <a:off x="6706553" y="3062115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16427"/>
                <a:satOff val="-2085"/>
                <a:lumOff val="88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Shrink [ 5, 1, 3, 6 ]</a:t>
              </a:r>
              <a:endParaRPr lang="en-US" sz="22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756431" y="2677448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35297" y="3770491"/>
            <a:ext cx="3984777" cy="1309549"/>
            <a:chOff x="7035297" y="3770491"/>
            <a:chExt cx="3984777" cy="1309549"/>
          </a:xfrm>
        </p:grpSpPr>
        <p:sp>
          <p:nvSpPr>
            <p:cNvPr id="29" name="Freeform 28"/>
            <p:cNvSpPr/>
            <p:nvPr/>
          </p:nvSpPr>
          <p:spPr>
            <a:xfrm>
              <a:off x="7035297" y="4155158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32854"/>
                <a:satOff val="-4171"/>
                <a:lumOff val="177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0827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Shrink [ 5, 3 ]</a:t>
              </a:r>
              <a:endParaRPr lang="en-US" sz="2200" kern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090157" y="3770491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69022" y="4863534"/>
            <a:ext cx="3984777" cy="1309549"/>
            <a:chOff x="7369022" y="4863534"/>
            <a:chExt cx="3984777" cy="1309549"/>
          </a:xfrm>
        </p:grpSpPr>
        <p:sp>
          <p:nvSpPr>
            <p:cNvPr id="30" name="Freeform 29"/>
            <p:cNvSpPr/>
            <p:nvPr/>
          </p:nvSpPr>
          <p:spPr>
            <a:xfrm>
              <a:off x="7369022" y="5248201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9281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Shrink [  ]</a:t>
              </a:r>
              <a:endParaRPr lang="en-US" sz="22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418901" y="4863534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838200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smtClean="0"/>
              <a:t>Generators</a:t>
            </a:r>
            <a:endParaRPr lang="en-US" sz="24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72828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err="1" smtClean="0"/>
              <a:t>Shrinkers</a:t>
            </a:r>
            <a:endParaRPr lang="en-US" sz="24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969072"/>
            <a:ext cx="2075566" cy="4204012"/>
            <a:chOff x="838200" y="1969072"/>
            <a:chExt cx="2075566" cy="4204012"/>
          </a:xfrm>
        </p:grpSpPr>
        <p:sp>
          <p:nvSpPr>
            <p:cNvPr id="3" name="Freeform 2"/>
            <p:cNvSpPr/>
            <p:nvPr/>
          </p:nvSpPr>
          <p:spPr>
            <a:xfrm>
              <a:off x="839172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</a:t>
              </a: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kern="1200" dirty="0" smtClean="0">
                  <a:solidFill>
                    <a:schemeClr val="bg1"/>
                  </a:solidFill>
                </a:rPr>
                <a:t>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8200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Gen&lt;Address&gt;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9172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Gen&lt;List&lt;T&gt;&gt;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0496" y="1969072"/>
            <a:ext cx="2697702" cy="4204012"/>
            <a:chOff x="3120496" y="1969072"/>
            <a:chExt cx="2697702" cy="4204012"/>
          </a:xfrm>
        </p:grpSpPr>
        <p:sp>
          <p:nvSpPr>
            <p:cNvPr id="14" name="Freeform 13"/>
            <p:cNvSpPr/>
            <p:nvPr/>
          </p:nvSpPr>
          <p:spPr>
            <a:xfrm>
              <a:off x="3121226" y="214167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743604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20496" y="3813828"/>
              <a:ext cx="440329" cy="514499"/>
            </a:xfrm>
            <a:custGeom>
              <a:avLst/>
              <a:gdLst>
                <a:gd name="connsiteX0" fmla="*/ 0 w 440329"/>
                <a:gd name="connsiteY0" fmla="*/ 102900 h 514499"/>
                <a:gd name="connsiteX1" fmla="*/ 220165 w 440329"/>
                <a:gd name="connsiteY1" fmla="*/ 102900 h 514499"/>
                <a:gd name="connsiteX2" fmla="*/ 220165 w 440329"/>
                <a:gd name="connsiteY2" fmla="*/ 0 h 514499"/>
                <a:gd name="connsiteX3" fmla="*/ 440329 w 440329"/>
                <a:gd name="connsiteY3" fmla="*/ 257250 h 514499"/>
                <a:gd name="connsiteX4" fmla="*/ 220165 w 440329"/>
                <a:gd name="connsiteY4" fmla="*/ 514499 h 514499"/>
                <a:gd name="connsiteX5" fmla="*/ 220165 w 440329"/>
                <a:gd name="connsiteY5" fmla="*/ 411599 h 514499"/>
                <a:gd name="connsiteX6" fmla="*/ 0 w 440329"/>
                <a:gd name="connsiteY6" fmla="*/ 411599 h 514499"/>
                <a:gd name="connsiteX7" fmla="*/ 0 w 440329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329" h="514499">
                  <a:moveTo>
                    <a:pt x="0" y="102900"/>
                  </a:moveTo>
                  <a:lnTo>
                    <a:pt x="220165" y="102900"/>
                  </a:lnTo>
                  <a:lnTo>
                    <a:pt x="220165" y="0"/>
                  </a:lnTo>
                  <a:lnTo>
                    <a:pt x="440329" y="257250"/>
                  </a:lnTo>
                  <a:lnTo>
                    <a:pt x="220165" y="514499"/>
                  </a:lnTo>
                  <a:lnTo>
                    <a:pt x="220165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2099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43604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Address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121226" y="548598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43604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List&lt;T&gt;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8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TODAY'S AGENDA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</a:t>
            </a:r>
            <a:r>
              <a:rPr lang="en-US" sz="2400" i="1" dirty="0" smtClean="0"/>
              <a:t>Introduction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Common Patterns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Diagnostics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Input Control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Data Generation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Conclusion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encapsulates several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Generator =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generates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 member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 inline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Arb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.fromGenShrink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(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Arb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.generate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,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shrinker</a:t>
            </a: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Arb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.shrink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Seq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|&gt;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Seq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46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a time value which is always greater then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(note: only meant for use with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returns a new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throwing an exception on values less than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value &lt;=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.Zero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invalidArg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"value" "value must be greater than 0"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extracts the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TimeSpan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from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(|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|)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value) = value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1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“One of the major advantages… is that it </a:t>
            </a:r>
            <a:r>
              <a:rPr lang="en-US" sz="2400" b="1" dirty="0" smtClean="0"/>
              <a:t>encourages</a:t>
            </a:r>
            <a:r>
              <a:rPr lang="en-US" sz="2400" dirty="0" smtClean="0"/>
              <a:t> us to formulate </a:t>
            </a:r>
            <a:r>
              <a:rPr lang="en-US" sz="2400" b="1" dirty="0" smtClean="0"/>
              <a:t>formal specifications</a:t>
            </a:r>
            <a:r>
              <a:rPr lang="en-US" sz="2400" dirty="0" smtClean="0"/>
              <a:t>, thus </a:t>
            </a:r>
            <a:r>
              <a:rPr lang="en-US" sz="2400" b="1" dirty="0" smtClean="0"/>
              <a:t>improving</a:t>
            </a:r>
            <a:r>
              <a:rPr lang="en-US" sz="2400" dirty="0" smtClean="0"/>
              <a:t> our </a:t>
            </a:r>
            <a:r>
              <a:rPr lang="en-US" sz="2400" b="1" dirty="0" smtClean="0"/>
              <a:t>understanding</a:t>
            </a:r>
            <a:r>
              <a:rPr lang="en-US" sz="2400" dirty="0" smtClean="0"/>
              <a:t>…”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</a:t>
            </a:r>
            <a:r>
              <a:rPr lang="en-US" sz="2400" b="1" dirty="0" smtClean="0"/>
              <a:t>Properties</a:t>
            </a:r>
            <a:r>
              <a:rPr lang="en-US" sz="2400" dirty="0" smtClean="0"/>
              <a:t> are </a:t>
            </a:r>
            <a:r>
              <a:rPr lang="en-US" sz="2400" b="1" dirty="0" smtClean="0"/>
              <a:t>described as</a:t>
            </a:r>
            <a:r>
              <a:rPr lang="en-US" sz="2400" dirty="0" smtClean="0"/>
              <a:t> … </a:t>
            </a:r>
            <a:r>
              <a:rPr lang="en-US" sz="2400" b="1" dirty="0" smtClean="0"/>
              <a:t>functions</a:t>
            </a:r>
            <a:r>
              <a:rPr lang="en-US" sz="2400" dirty="0" smtClean="0"/>
              <a:t>, and can be </a:t>
            </a:r>
            <a:r>
              <a:rPr lang="en-US" sz="2400" b="1" dirty="0" smtClean="0"/>
              <a:t>automatically tested on random input</a:t>
            </a:r>
            <a:r>
              <a:rPr lang="en-US" sz="2400" dirty="0" smtClean="0"/>
              <a:t>…  [or] custom test data generators.”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55050"/>
              </p:ext>
            </p:extLst>
          </p:nvPr>
        </p:nvGraphicFramePr>
        <p:xfrm>
          <a:off x="1432956" y="1538205"/>
          <a:ext cx="9326088" cy="435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DOMAIN UNDER TEST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71386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FROM EXAMPLE TESTING...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4"/>
            <a:ext cx="5078392" cy="2475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Fact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``days should equal hours`` ()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today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.Now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hard-coded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Assert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.Equal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(days, hours)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1404" y="1170434"/>
            <a:ext cx="5282396" cy="24753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``plus ignores unit of time``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(today 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lots of different, random values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today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today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hours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71404" y="365126"/>
            <a:ext cx="5181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TO PROPERTY TESTING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28346" y="3946743"/>
            <a:ext cx="4498100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days should equal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Elapsed time: 0.0527666s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07899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463552" y="3946743"/>
            <a:ext cx="4498100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plus ignores unit of time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i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71459" y="1477412"/>
            <a:ext cx="4830295" cy="3931117"/>
            <a:chOff x="6319535" y="1477412"/>
            <a:chExt cx="4830295" cy="3931117"/>
          </a:xfrm>
        </p:grpSpPr>
        <p:sp>
          <p:nvSpPr>
            <p:cNvPr id="13" name="Rectangle 12"/>
            <p:cNvSpPr/>
            <p:nvPr/>
          </p:nvSpPr>
          <p:spPr>
            <a:xfrm>
              <a:off x="9303725" y="1477412"/>
              <a:ext cx="1846105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19535" y="3028017"/>
              <a:ext cx="1243033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6997" y="5103440"/>
              <a:ext cx="1796494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interchange ... the property by which the order of two or more actions does not affect the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outcome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adding_and_changing_zone_can_be_reordered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invariance ... the property by which something remains constant, despite action being taken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adding_does_not_change_the_date_offset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months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offset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shifted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anyDate.AddMonths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months);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shifted.Offset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offset;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Interchange &amp; Invariance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inversion ... the property by which one action “undoes” the work of another 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AddingAndSubtractingDaysAreInverses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days) - days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idempotence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... the property of an action having the same effect no matter how many times it occurs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TakingTimeDurationIsIdempotent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twice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().Duration()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twice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Inversion &amp; </a:t>
            </a:r>
            <a:r>
              <a:rPr lang="en-US" sz="2400" i="1" dirty="0" err="1" smtClean="0"/>
              <a:t>Idempotence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zone1,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(viaZone1 == directly)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same 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&amp;&amp;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zone2.BaseUtcOffset);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same shift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Original: (1948-04-19 16:18:52 +04:59, (UTC+04:00), (UTC-05:00))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Shrunk:   (1948-04-19 00:00:00 +00:00, (UTC+04:00), (UTC-05:00))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zone1,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zone2.BaseUtcOffset);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b="1" i="1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Label of failing property: Same Shift? (03:00:00 = 02:28:00)</a:t>
            </a:r>
            <a:endParaRPr lang="en-US" sz="11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...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1571" y="2208008"/>
            <a:ext cx="8011405" cy="3452912"/>
            <a:chOff x="4894363" y="1689393"/>
            <a:chExt cx="8011405" cy="3452912"/>
          </a:xfrm>
        </p:grpSpPr>
        <p:sp>
          <p:nvSpPr>
            <p:cNvPr id="14" name="Rectangle 13"/>
            <p:cNvSpPr/>
            <p:nvPr/>
          </p:nvSpPr>
          <p:spPr>
            <a:xfrm>
              <a:off x="4894363" y="1689393"/>
              <a:ext cx="5708044" cy="556303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97567" y="2299529"/>
              <a:ext cx="6308201" cy="591262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8572" y="4837216"/>
              <a:ext cx="5202715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2671</Words>
  <Application>Microsoft Macintosh PowerPoint</Application>
  <PresentationFormat>Widescreen</PresentationFormat>
  <Paragraphs>441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Verdana</vt:lpstr>
      <vt:lpstr>Wingdings</vt:lpstr>
      <vt:lpstr>Arial</vt:lpstr>
      <vt:lpstr>Office Theme</vt:lpstr>
      <vt:lpstr>QUICK! Check  your Properties</vt:lpstr>
      <vt:lpstr>TODAY'S AGENDA</vt:lpstr>
      <vt:lpstr>RANDOM TESTING   “Properties are described as … functions, and can be automatically tested on random input…  [or] custom test data generators.”</vt:lpstr>
      <vt:lpstr>PowerPoint Presentation</vt:lpstr>
      <vt:lpstr>FROM EXAMPLE TESTING...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TESTING   “One of the major advantages… is that it encourages us to formulate formal specifications, thus improving our understanding…”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Quick! Check  your Properties</dc:title>
  <dc:creator>Paulmichael Blasucci</dc:creator>
  <cp:lastModifiedBy>Paulmichael Blasucci</cp:lastModifiedBy>
  <cp:revision>179</cp:revision>
  <cp:lastPrinted>2017-09-21T19:10:46Z</cp:lastPrinted>
  <dcterms:created xsi:type="dcterms:W3CDTF">2017-09-14T07:32:25Z</dcterms:created>
  <dcterms:modified xsi:type="dcterms:W3CDTF">2017-09-21T21:17:05Z</dcterms:modified>
</cp:coreProperties>
</file>