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82" r:id="rId10"/>
    <p:sldId id="264" r:id="rId11"/>
    <p:sldId id="265" r:id="rId12"/>
    <p:sldId id="266" r:id="rId13"/>
    <p:sldId id="268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81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58696" autoAdjust="0"/>
  </p:normalViewPr>
  <p:slideViewPr>
    <p:cSldViewPr snapToGrid="0">
      <p:cViewPr varScale="1">
        <p:scale>
          <a:sx n="46" d="100"/>
          <a:sy n="46" d="100"/>
        </p:scale>
        <p:origin x="2352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Spread</a:t>
            </a:r>
            <a:r>
              <a:rPr lang="en-US" baseline="0" dirty="0"/>
              <a:t> of 100 Instances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Sheet1!$A$2:$A$15</c:f>
              <c:numCache>
                <c:formatCode>hh:mm:ss</c:formatCode>
                <c:ptCount val="14"/>
                <c:pt idx="0">
                  <c:v>2.1724537037037039E-2</c:v>
                </c:pt>
                <c:pt idx="1">
                  <c:v>7.8819444444444442E-2</c:v>
                </c:pt>
                <c:pt idx="2">
                  <c:v>0.10440972222222222</c:v>
                </c:pt>
                <c:pt idx="3">
                  <c:v>0.10565972222222221</c:v>
                </c:pt>
                <c:pt idx="4">
                  <c:v>0.12755787037037036</c:v>
                </c:pt>
                <c:pt idx="5">
                  <c:v>0.15315972222222221</c:v>
                </c:pt>
                <c:pt idx="6">
                  <c:v>0.28185185185185185</c:v>
                </c:pt>
                <c:pt idx="7">
                  <c:v>0.57512731481481483</c:v>
                </c:pt>
                <c:pt idx="8">
                  <c:v>0.59603009259259265</c:v>
                </c:pt>
                <c:pt idx="9">
                  <c:v>0.6196990740740741</c:v>
                </c:pt>
                <c:pt idx="10">
                  <c:v>0.77815972222222218</c:v>
                </c:pt>
                <c:pt idx="11">
                  <c:v>0.89239583333333339</c:v>
                </c:pt>
                <c:pt idx="12">
                  <c:v>0.89309027777777772</c:v>
                </c:pt>
                <c:pt idx="13">
                  <c:v>0.98687499999999995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14</c:v>
                </c:pt>
                <c:pt idx="7">
                  <c:v>10</c:v>
                </c:pt>
                <c:pt idx="8">
                  <c:v>11</c:v>
                </c:pt>
                <c:pt idx="9">
                  <c:v>15</c:v>
                </c:pt>
                <c:pt idx="10">
                  <c:v>8</c:v>
                </c:pt>
                <c:pt idx="11">
                  <c:v>9</c:v>
                </c:pt>
                <c:pt idx="12">
                  <c:v>1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58"/>
        <c:axId val="816673311"/>
        <c:axId val="816674143"/>
      </c:barChart>
      <c:catAx>
        <c:axId val="816673311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74143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816674143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7331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1EF8-A4C3-4B3F-BC7A-AB006B26AA28}" type="doc">
      <dgm:prSet loTypeId="urn:microsoft.com/office/officeart/2005/8/layout/equation1" loCatId="relationship" qsTypeId="urn:microsoft.com/office/officeart/2005/8/quickstyle/3d4" qsCatId="3D" csTypeId="urn:microsoft.com/office/officeart/2005/8/colors/colorful4" csCatId="colorful" phldr="1"/>
      <dgm:spPr/>
    </dgm:pt>
    <dgm:pt modelId="{C3BC6139-1480-48B7-A184-9DDCEA85B44C}">
      <dgm:prSet phldrT="[Text]"/>
      <dgm:spPr/>
      <dgm:t>
        <a:bodyPr/>
        <a:lstStyle/>
        <a:p>
          <a:r>
            <a:rPr lang="en-US" dirty="0"/>
            <a:t>Generator (of T)</a:t>
          </a:r>
        </a:p>
      </dgm:t>
    </dgm:pt>
    <dgm:pt modelId="{EEE39309-AA59-4614-BBF9-047A556CFE38}" type="parTrans" cxnId="{6CF6A9B8-C674-430E-95F4-2C919870BB75}">
      <dgm:prSet/>
      <dgm:spPr/>
      <dgm:t>
        <a:bodyPr/>
        <a:lstStyle/>
        <a:p>
          <a:endParaRPr lang="en-US"/>
        </a:p>
      </dgm:t>
    </dgm:pt>
    <dgm:pt modelId="{7B5ADF8E-80B8-43A0-9660-9135169F50BC}" type="sibTrans" cxnId="{6CF6A9B8-C674-430E-95F4-2C919870BB75}">
      <dgm:prSet/>
      <dgm:spPr/>
      <dgm:t>
        <a:bodyPr/>
        <a:lstStyle/>
        <a:p>
          <a:endParaRPr lang="en-US"/>
        </a:p>
      </dgm:t>
    </dgm:pt>
    <dgm:pt modelId="{E5DBB33B-F5EA-4AD7-8CA8-8C2E8D03FC60}">
      <dgm:prSet phldrT="[Text]"/>
      <dgm:spPr/>
      <dgm:t>
        <a:bodyPr/>
        <a:lstStyle/>
        <a:p>
          <a:r>
            <a:rPr lang="en-US" dirty="0" err="1"/>
            <a:t>Shrinker</a:t>
          </a:r>
          <a:r>
            <a:rPr lang="en-US" dirty="0"/>
            <a:t> (of T)</a:t>
          </a:r>
        </a:p>
      </dgm:t>
    </dgm:pt>
    <dgm:pt modelId="{820D21D9-D73E-46A7-B3D8-AA44F46A2181}" type="parTrans" cxnId="{B05C0E4F-DF29-429C-B2BD-F31E9F9F9C20}">
      <dgm:prSet/>
      <dgm:spPr/>
      <dgm:t>
        <a:bodyPr/>
        <a:lstStyle/>
        <a:p>
          <a:endParaRPr lang="en-US"/>
        </a:p>
      </dgm:t>
    </dgm:pt>
    <dgm:pt modelId="{28757721-FA3A-42A5-BD62-3F9FDC6C6407}" type="sibTrans" cxnId="{B05C0E4F-DF29-429C-B2BD-F31E9F9F9C20}">
      <dgm:prSet/>
      <dgm:spPr/>
      <dgm:t>
        <a:bodyPr/>
        <a:lstStyle/>
        <a:p>
          <a:endParaRPr lang="en-US"/>
        </a:p>
      </dgm:t>
    </dgm:pt>
    <dgm:pt modelId="{6EC10DA6-026C-4F0C-B095-0F1BD0BC13EB}">
      <dgm:prSet phldrT="[Text]"/>
      <dgm:spPr/>
      <dgm:t>
        <a:bodyPr/>
        <a:lstStyle/>
        <a:p>
          <a:r>
            <a:rPr lang="en-US" dirty="0"/>
            <a:t>Arbitrary (of T)</a:t>
          </a:r>
        </a:p>
      </dgm:t>
    </dgm:pt>
    <dgm:pt modelId="{4DFCFAFE-BFC5-46E5-834E-1FA5CD0182A4}" type="parTrans" cxnId="{4105ED04-549A-4F42-920E-065DE5F3D755}">
      <dgm:prSet/>
      <dgm:spPr/>
      <dgm:t>
        <a:bodyPr/>
        <a:lstStyle/>
        <a:p>
          <a:endParaRPr lang="en-US"/>
        </a:p>
      </dgm:t>
    </dgm:pt>
    <dgm:pt modelId="{1353B99C-25FE-475D-ABD3-5CACEBF1E5D5}" type="sibTrans" cxnId="{4105ED04-549A-4F42-920E-065DE5F3D755}">
      <dgm:prSet/>
      <dgm:spPr/>
      <dgm:t>
        <a:bodyPr/>
        <a:lstStyle/>
        <a:p>
          <a:endParaRPr lang="en-US"/>
        </a:p>
      </dgm:t>
    </dgm:pt>
    <dgm:pt modelId="{5E5AE96D-6494-48CA-9843-971C0B05C317}" type="pres">
      <dgm:prSet presAssocID="{222E1EF8-A4C3-4B3F-BC7A-AB006B26AA28}" presName="linearFlow" presStyleCnt="0">
        <dgm:presLayoutVars>
          <dgm:dir/>
          <dgm:resizeHandles val="exact"/>
        </dgm:presLayoutVars>
      </dgm:prSet>
      <dgm:spPr/>
    </dgm:pt>
    <dgm:pt modelId="{686A8926-DEFB-430E-B0B0-FA2DADA5ED67}" type="pres">
      <dgm:prSet presAssocID="{C3BC6139-1480-48B7-A184-9DDCEA85B44C}" presName="node" presStyleLbl="node1" presStyleIdx="0" presStyleCnt="3">
        <dgm:presLayoutVars>
          <dgm:bulletEnabled val="1"/>
        </dgm:presLayoutVars>
      </dgm:prSet>
      <dgm:spPr/>
    </dgm:pt>
    <dgm:pt modelId="{5B3106AB-C8CB-4180-AFA2-CC53939E494B}" type="pres">
      <dgm:prSet presAssocID="{7B5ADF8E-80B8-43A0-9660-9135169F50BC}" presName="spacerL" presStyleCnt="0"/>
      <dgm:spPr/>
    </dgm:pt>
    <dgm:pt modelId="{110FB52C-A93B-4421-BCE2-8A5ACD01021C}" type="pres">
      <dgm:prSet presAssocID="{7B5ADF8E-80B8-43A0-9660-9135169F50BC}" presName="sibTrans" presStyleLbl="sibTrans2D1" presStyleIdx="0" presStyleCnt="2"/>
      <dgm:spPr/>
    </dgm:pt>
    <dgm:pt modelId="{DAC419F5-611F-4B23-A038-11237B681E27}" type="pres">
      <dgm:prSet presAssocID="{7B5ADF8E-80B8-43A0-9660-9135169F50BC}" presName="spacerR" presStyleCnt="0"/>
      <dgm:spPr/>
    </dgm:pt>
    <dgm:pt modelId="{5104419C-55DB-4504-B893-AF2DA37DE5B0}" type="pres">
      <dgm:prSet presAssocID="{E5DBB33B-F5EA-4AD7-8CA8-8C2E8D03FC60}" presName="node" presStyleLbl="node1" presStyleIdx="1" presStyleCnt="3">
        <dgm:presLayoutVars>
          <dgm:bulletEnabled val="1"/>
        </dgm:presLayoutVars>
      </dgm:prSet>
      <dgm:spPr/>
    </dgm:pt>
    <dgm:pt modelId="{8DCE5754-AD29-4FC7-8B1D-89B266E3E5EB}" type="pres">
      <dgm:prSet presAssocID="{28757721-FA3A-42A5-BD62-3F9FDC6C6407}" presName="spacerL" presStyleCnt="0"/>
      <dgm:spPr/>
    </dgm:pt>
    <dgm:pt modelId="{EE6EB781-4317-40F4-BFD2-C8BD351C50CA}" type="pres">
      <dgm:prSet presAssocID="{28757721-FA3A-42A5-BD62-3F9FDC6C6407}" presName="sibTrans" presStyleLbl="sibTrans2D1" presStyleIdx="1" presStyleCnt="2"/>
      <dgm:spPr/>
    </dgm:pt>
    <dgm:pt modelId="{401BF19E-9327-41D5-9783-7672F8C678E8}" type="pres">
      <dgm:prSet presAssocID="{28757721-FA3A-42A5-BD62-3F9FDC6C6407}" presName="spacerR" presStyleCnt="0"/>
      <dgm:spPr/>
    </dgm:pt>
    <dgm:pt modelId="{189E1B7B-301F-48C5-B25F-C668DD17B56C}" type="pres">
      <dgm:prSet presAssocID="{6EC10DA6-026C-4F0C-B095-0F1BD0BC13EB}" presName="node" presStyleLbl="node1" presStyleIdx="2" presStyleCnt="3">
        <dgm:presLayoutVars>
          <dgm:bulletEnabled val="1"/>
        </dgm:presLayoutVars>
      </dgm:prSet>
      <dgm:spPr/>
    </dgm:pt>
  </dgm:ptLst>
  <dgm:cxnLst>
    <dgm:cxn modelId="{505B53DF-F8A4-4080-A236-A6B04FA74F8B}" type="presOf" srcId="{7B5ADF8E-80B8-43A0-9660-9135169F50BC}" destId="{110FB52C-A93B-4421-BCE2-8A5ACD01021C}" srcOrd="0" destOrd="0" presId="urn:microsoft.com/office/officeart/2005/8/layout/equation1"/>
    <dgm:cxn modelId="{B05C0E4F-DF29-429C-B2BD-F31E9F9F9C20}" srcId="{222E1EF8-A4C3-4B3F-BC7A-AB006B26AA28}" destId="{E5DBB33B-F5EA-4AD7-8CA8-8C2E8D03FC60}" srcOrd="1" destOrd="0" parTransId="{820D21D9-D73E-46A7-B3D8-AA44F46A2181}" sibTransId="{28757721-FA3A-42A5-BD62-3F9FDC6C6407}"/>
    <dgm:cxn modelId="{B22F01EA-93D9-4F96-8F39-F6F31A44934C}" type="presOf" srcId="{28757721-FA3A-42A5-BD62-3F9FDC6C6407}" destId="{EE6EB781-4317-40F4-BFD2-C8BD351C50CA}" srcOrd="0" destOrd="0" presId="urn:microsoft.com/office/officeart/2005/8/layout/equation1"/>
    <dgm:cxn modelId="{1593343D-4416-44CC-8834-D76FDCCFA9C8}" type="presOf" srcId="{E5DBB33B-F5EA-4AD7-8CA8-8C2E8D03FC60}" destId="{5104419C-55DB-4504-B893-AF2DA37DE5B0}" srcOrd="0" destOrd="0" presId="urn:microsoft.com/office/officeart/2005/8/layout/equation1"/>
    <dgm:cxn modelId="{4914C58B-3673-4E41-9393-68BBC7373DBD}" type="presOf" srcId="{C3BC6139-1480-48B7-A184-9DDCEA85B44C}" destId="{686A8926-DEFB-430E-B0B0-FA2DADA5ED67}" srcOrd="0" destOrd="0" presId="urn:microsoft.com/office/officeart/2005/8/layout/equation1"/>
    <dgm:cxn modelId="{97836842-C85E-4346-8BE9-ECA9A008D726}" type="presOf" srcId="{222E1EF8-A4C3-4B3F-BC7A-AB006B26AA28}" destId="{5E5AE96D-6494-48CA-9843-971C0B05C317}" srcOrd="0" destOrd="0" presId="urn:microsoft.com/office/officeart/2005/8/layout/equation1"/>
    <dgm:cxn modelId="{4105ED04-549A-4F42-920E-065DE5F3D755}" srcId="{222E1EF8-A4C3-4B3F-BC7A-AB006B26AA28}" destId="{6EC10DA6-026C-4F0C-B095-0F1BD0BC13EB}" srcOrd="2" destOrd="0" parTransId="{4DFCFAFE-BFC5-46E5-834E-1FA5CD0182A4}" sibTransId="{1353B99C-25FE-475D-ABD3-5CACEBF1E5D5}"/>
    <dgm:cxn modelId="{291303D9-7051-4B1D-863C-C8F31D997824}" type="presOf" srcId="{6EC10DA6-026C-4F0C-B095-0F1BD0BC13EB}" destId="{189E1B7B-301F-48C5-B25F-C668DD17B56C}" srcOrd="0" destOrd="0" presId="urn:microsoft.com/office/officeart/2005/8/layout/equation1"/>
    <dgm:cxn modelId="{6CF6A9B8-C674-430E-95F4-2C919870BB75}" srcId="{222E1EF8-A4C3-4B3F-BC7A-AB006B26AA28}" destId="{C3BC6139-1480-48B7-A184-9DDCEA85B44C}" srcOrd="0" destOrd="0" parTransId="{EEE39309-AA59-4614-BBF9-047A556CFE38}" sibTransId="{7B5ADF8E-80B8-43A0-9660-9135169F50BC}"/>
    <dgm:cxn modelId="{7D78BAD0-058A-4DDD-B6FA-A5023F65706C}" type="presParOf" srcId="{5E5AE96D-6494-48CA-9843-971C0B05C317}" destId="{686A8926-DEFB-430E-B0B0-FA2DADA5ED67}" srcOrd="0" destOrd="0" presId="urn:microsoft.com/office/officeart/2005/8/layout/equation1"/>
    <dgm:cxn modelId="{58D9BB47-FF30-4EE6-9536-8B2D27EC89AF}" type="presParOf" srcId="{5E5AE96D-6494-48CA-9843-971C0B05C317}" destId="{5B3106AB-C8CB-4180-AFA2-CC53939E494B}" srcOrd="1" destOrd="0" presId="urn:microsoft.com/office/officeart/2005/8/layout/equation1"/>
    <dgm:cxn modelId="{F4584695-1DC2-4190-BC2F-0E7E239292CF}" type="presParOf" srcId="{5E5AE96D-6494-48CA-9843-971C0B05C317}" destId="{110FB52C-A93B-4421-BCE2-8A5ACD01021C}" srcOrd="2" destOrd="0" presId="urn:microsoft.com/office/officeart/2005/8/layout/equation1"/>
    <dgm:cxn modelId="{9081A954-11C6-4E5A-B67E-FE581A31BA31}" type="presParOf" srcId="{5E5AE96D-6494-48CA-9843-971C0B05C317}" destId="{DAC419F5-611F-4B23-A038-11237B681E27}" srcOrd="3" destOrd="0" presId="urn:microsoft.com/office/officeart/2005/8/layout/equation1"/>
    <dgm:cxn modelId="{67774B9A-66F7-4CB0-B5FC-613664292441}" type="presParOf" srcId="{5E5AE96D-6494-48CA-9843-971C0B05C317}" destId="{5104419C-55DB-4504-B893-AF2DA37DE5B0}" srcOrd="4" destOrd="0" presId="urn:microsoft.com/office/officeart/2005/8/layout/equation1"/>
    <dgm:cxn modelId="{6A6DE1C4-FF28-48FD-B46A-C5BAB08F7606}" type="presParOf" srcId="{5E5AE96D-6494-48CA-9843-971C0B05C317}" destId="{8DCE5754-AD29-4FC7-8B1D-89B266E3E5EB}" srcOrd="5" destOrd="0" presId="urn:microsoft.com/office/officeart/2005/8/layout/equation1"/>
    <dgm:cxn modelId="{DF4428BB-19BC-445F-9661-8BDAB1A8305A}" type="presParOf" srcId="{5E5AE96D-6494-48CA-9843-971C0B05C317}" destId="{EE6EB781-4317-40F4-BFD2-C8BD351C50CA}" srcOrd="6" destOrd="0" presId="urn:microsoft.com/office/officeart/2005/8/layout/equation1"/>
    <dgm:cxn modelId="{60213458-0867-465F-A23C-DF36D3AF6B70}" type="presParOf" srcId="{5E5AE96D-6494-48CA-9843-971C0B05C317}" destId="{401BF19E-9327-41D5-9783-7672F8C678E8}" srcOrd="7" destOrd="0" presId="urn:microsoft.com/office/officeart/2005/8/layout/equation1"/>
    <dgm:cxn modelId="{CEAB5775-B1BC-4499-88F6-B271B3FF0346}" type="presParOf" srcId="{5E5AE96D-6494-48CA-9843-971C0B05C317}" destId="{189E1B7B-301F-48C5-B25F-C668DD17B56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1D68B-5872-431D-929D-5846171ADFC0}" type="doc">
      <dgm:prSet loTypeId="urn:microsoft.com/office/officeart/2005/8/layout/lProcess1" loCatId="process" qsTypeId="urn:microsoft.com/office/officeart/2005/8/quickstyle/3d4" qsCatId="3D" csTypeId="urn:microsoft.com/office/officeart/2005/8/colors/colorful4" csCatId="colorful" phldr="1"/>
      <dgm:spPr/>
    </dgm:pt>
    <dgm:pt modelId="{BB931A9A-D139-44E1-899B-ABE69424AF1A}">
      <dgm:prSet phldrT="[Text]"/>
      <dgm:spPr/>
      <dgm:t>
        <a:bodyPr/>
        <a:lstStyle/>
        <a:p>
          <a:r>
            <a:rPr lang="en-US" dirty="0"/>
            <a:t>Gen&lt;Int32&gt;</a:t>
          </a:r>
        </a:p>
      </dgm:t>
    </dgm:pt>
    <dgm:pt modelId="{EDD8FAC1-A432-43DB-A66A-C28CB5871FC3}" type="parTrans" cxnId="{83E345A6-FC4E-46D7-8F4E-5080D52B1B98}">
      <dgm:prSet/>
      <dgm:spPr/>
      <dgm:t>
        <a:bodyPr/>
        <a:lstStyle/>
        <a:p>
          <a:endParaRPr lang="en-US"/>
        </a:p>
      </dgm:t>
    </dgm:pt>
    <dgm:pt modelId="{B62430CA-5968-4F23-A12F-4F52D2DD7C4B}" type="sibTrans" cxnId="{83E345A6-FC4E-46D7-8F4E-5080D52B1B98}">
      <dgm:prSet/>
      <dgm:spPr/>
      <dgm:t>
        <a:bodyPr/>
        <a:lstStyle/>
        <a:p>
          <a:endParaRPr lang="en-US"/>
        </a:p>
      </dgm:t>
    </dgm:pt>
    <dgm:pt modelId="{9A84BBFB-E200-4225-9758-3F4B13DCDB45}">
      <dgm:prSet phldrT="[Text]"/>
      <dgm:spPr/>
      <dgm:t>
        <a:bodyPr/>
        <a:lstStyle/>
        <a:p>
          <a:r>
            <a:rPr lang="en-US" dirty="0"/>
            <a:t>Int32</a:t>
          </a:r>
        </a:p>
      </dgm:t>
    </dgm:pt>
    <dgm:pt modelId="{27F45874-75C2-418B-9F7F-DD9C29B70CD0}" type="parTrans" cxnId="{85D56B9A-BCC1-4935-BB43-CF9E74FBB431}">
      <dgm:prSet/>
      <dgm:spPr/>
      <dgm:t>
        <a:bodyPr/>
        <a:lstStyle/>
        <a:p>
          <a:endParaRPr lang="en-US"/>
        </a:p>
      </dgm:t>
    </dgm:pt>
    <dgm:pt modelId="{23CB941E-CEE8-4872-AEB1-993A30B1AC1A}" type="sibTrans" cxnId="{85D56B9A-BCC1-4935-BB43-CF9E74FBB431}">
      <dgm:prSet/>
      <dgm:spPr/>
      <dgm:t>
        <a:bodyPr/>
        <a:lstStyle/>
        <a:p>
          <a:endParaRPr lang="en-US"/>
        </a:p>
      </dgm:t>
    </dgm:pt>
    <dgm:pt modelId="{B60F05D4-EE3A-48AC-ADDD-4B25F31C7EC2}">
      <dgm:prSet phldrT="[Text]"/>
      <dgm:spPr/>
      <dgm:t>
        <a:bodyPr/>
        <a:lstStyle/>
        <a:p>
          <a:r>
            <a:rPr lang="en-US" dirty="0"/>
            <a:t>Gen&lt;Address&gt;</a:t>
          </a:r>
        </a:p>
      </dgm:t>
    </dgm:pt>
    <dgm:pt modelId="{D40DE97F-65AD-4A01-AF43-45415804E6A5}" type="parTrans" cxnId="{A60B0601-158F-4F2E-BEEF-6DB9DB4C5B9E}">
      <dgm:prSet/>
      <dgm:spPr/>
      <dgm:t>
        <a:bodyPr/>
        <a:lstStyle/>
        <a:p>
          <a:endParaRPr lang="en-US"/>
        </a:p>
      </dgm:t>
    </dgm:pt>
    <dgm:pt modelId="{9538A8E3-5691-4AE2-89E8-CE0F8FB1E3E5}" type="sibTrans" cxnId="{A60B0601-158F-4F2E-BEEF-6DB9DB4C5B9E}">
      <dgm:prSet/>
      <dgm:spPr/>
      <dgm:t>
        <a:bodyPr/>
        <a:lstStyle/>
        <a:p>
          <a:endParaRPr lang="en-US"/>
        </a:p>
      </dgm:t>
    </dgm:pt>
    <dgm:pt modelId="{D0ED7BB8-B02B-4841-B4B8-D7FFA2EE9634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62C279EB-1A52-4529-A40F-CC962C4B919B}" type="parTrans" cxnId="{D373C4D6-A3CA-4709-A2AC-9A575C3F6A9A}">
      <dgm:prSet/>
      <dgm:spPr/>
      <dgm:t>
        <a:bodyPr/>
        <a:lstStyle/>
        <a:p>
          <a:endParaRPr lang="en-US"/>
        </a:p>
      </dgm:t>
    </dgm:pt>
    <dgm:pt modelId="{0028CD5A-363F-417B-8CFD-0F489ABF1DD4}" type="sibTrans" cxnId="{D373C4D6-A3CA-4709-A2AC-9A575C3F6A9A}">
      <dgm:prSet/>
      <dgm:spPr/>
      <dgm:t>
        <a:bodyPr/>
        <a:lstStyle/>
        <a:p>
          <a:endParaRPr lang="en-US"/>
        </a:p>
      </dgm:t>
    </dgm:pt>
    <dgm:pt modelId="{CDFAC5AD-4E8D-4875-8753-54134F572859}">
      <dgm:prSet phldrT="[Text]"/>
      <dgm:spPr/>
      <dgm:t>
        <a:bodyPr/>
        <a:lstStyle/>
        <a:p>
          <a:r>
            <a:rPr lang="en-US" dirty="0"/>
            <a:t>Gen&lt;List&lt;T&gt;&gt;</a:t>
          </a:r>
        </a:p>
      </dgm:t>
    </dgm:pt>
    <dgm:pt modelId="{C554827B-0DC7-4D4B-9BF3-2A5CA656B979}" type="parTrans" cxnId="{38C3ED3B-E8B2-4ED9-810D-F7087F042DA2}">
      <dgm:prSet/>
      <dgm:spPr/>
      <dgm:t>
        <a:bodyPr/>
        <a:lstStyle/>
        <a:p>
          <a:endParaRPr lang="en-US"/>
        </a:p>
      </dgm:t>
    </dgm:pt>
    <dgm:pt modelId="{DDEB35AF-DA22-4DB9-9142-FE24286B9588}" type="sibTrans" cxnId="{38C3ED3B-E8B2-4ED9-810D-F7087F042DA2}">
      <dgm:prSet/>
      <dgm:spPr/>
      <dgm:t>
        <a:bodyPr/>
        <a:lstStyle/>
        <a:p>
          <a:endParaRPr lang="en-US"/>
        </a:p>
      </dgm:t>
    </dgm:pt>
    <dgm:pt modelId="{5524A993-CFBE-4556-A3FE-4C465B1F3B4E}">
      <dgm:prSet phldrT="[Text]"/>
      <dgm:spPr/>
      <dgm:t>
        <a:bodyPr/>
        <a:lstStyle/>
        <a:p>
          <a:r>
            <a:rPr lang="en-US" dirty="0"/>
            <a:t>List&lt;T&gt;</a:t>
          </a:r>
        </a:p>
      </dgm:t>
    </dgm:pt>
    <dgm:pt modelId="{1E66FF25-08F4-4A8C-A7B0-622B951D327B}" type="parTrans" cxnId="{E0C169B6-6D26-48AD-9AE0-E4468DC47F7B}">
      <dgm:prSet/>
      <dgm:spPr/>
      <dgm:t>
        <a:bodyPr/>
        <a:lstStyle/>
        <a:p>
          <a:endParaRPr lang="en-US"/>
        </a:p>
      </dgm:t>
    </dgm:pt>
    <dgm:pt modelId="{0B1B7C64-12A9-4C01-B1B9-655EF5918854}" type="sibTrans" cxnId="{E0C169B6-6D26-48AD-9AE0-E4468DC47F7B}">
      <dgm:prSet/>
      <dgm:spPr/>
      <dgm:t>
        <a:bodyPr/>
        <a:lstStyle/>
        <a:p>
          <a:endParaRPr lang="en-US"/>
        </a:p>
      </dgm:t>
    </dgm:pt>
    <dgm:pt modelId="{6725772B-8F45-4ACA-BE5A-AAB3B002733B}" type="pres">
      <dgm:prSet presAssocID="{CAE1D68B-5872-431D-929D-5846171ADFC0}" presName="Name0" presStyleCnt="0">
        <dgm:presLayoutVars>
          <dgm:dir/>
          <dgm:animLvl val="lvl"/>
          <dgm:resizeHandles val="exact"/>
        </dgm:presLayoutVars>
      </dgm:prSet>
      <dgm:spPr/>
    </dgm:pt>
    <dgm:pt modelId="{17CFD15F-8320-4D40-B1BD-D3DD81DF04B7}" type="pres">
      <dgm:prSet presAssocID="{BB931A9A-D139-44E1-899B-ABE69424AF1A}" presName="vertFlow" presStyleCnt="0"/>
      <dgm:spPr/>
    </dgm:pt>
    <dgm:pt modelId="{B9C19211-DB24-449B-BEB9-A8C99AB95EC1}" type="pres">
      <dgm:prSet presAssocID="{BB931A9A-D139-44E1-899B-ABE69424AF1A}" presName="header" presStyleLbl="node1" presStyleIdx="0" presStyleCnt="3"/>
      <dgm:spPr/>
    </dgm:pt>
    <dgm:pt modelId="{493CE6CE-187E-4E39-839D-A808081C7A1B}" type="pres">
      <dgm:prSet presAssocID="{27F45874-75C2-418B-9F7F-DD9C29B70CD0}" presName="parTrans" presStyleLbl="sibTrans2D1" presStyleIdx="0" presStyleCnt="3"/>
      <dgm:spPr/>
    </dgm:pt>
    <dgm:pt modelId="{C9F5A7C1-D881-43C2-9BDA-532B7EC32B25}" type="pres">
      <dgm:prSet presAssocID="{9A84BBFB-E200-4225-9758-3F4B13DCDB45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BAC0954F-CD79-4E72-816A-A4F742C00107}" type="pres">
      <dgm:prSet presAssocID="{BB931A9A-D139-44E1-899B-ABE69424AF1A}" presName="hSp" presStyleCnt="0"/>
      <dgm:spPr/>
    </dgm:pt>
    <dgm:pt modelId="{F1EAA2A8-8372-4838-B642-13D8599CBC2C}" type="pres">
      <dgm:prSet presAssocID="{B60F05D4-EE3A-48AC-ADDD-4B25F31C7EC2}" presName="vertFlow" presStyleCnt="0"/>
      <dgm:spPr/>
    </dgm:pt>
    <dgm:pt modelId="{9F742675-7F62-4246-823C-1285875C7C8C}" type="pres">
      <dgm:prSet presAssocID="{B60F05D4-EE3A-48AC-ADDD-4B25F31C7EC2}" presName="header" presStyleLbl="node1" presStyleIdx="1" presStyleCnt="3"/>
      <dgm:spPr/>
    </dgm:pt>
    <dgm:pt modelId="{DBEFD377-28EA-4C30-BD2C-35C34F60E936}" type="pres">
      <dgm:prSet presAssocID="{62C279EB-1A52-4529-A40F-CC962C4B919B}" presName="parTrans" presStyleLbl="sibTrans2D1" presStyleIdx="1" presStyleCnt="3"/>
      <dgm:spPr/>
    </dgm:pt>
    <dgm:pt modelId="{0729D161-4880-4370-BCDB-36BF352E9931}" type="pres">
      <dgm:prSet presAssocID="{D0ED7BB8-B02B-4841-B4B8-D7FFA2EE9634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515B9770-15B0-4280-9459-D85185A6FBD9}" type="pres">
      <dgm:prSet presAssocID="{B60F05D4-EE3A-48AC-ADDD-4B25F31C7EC2}" presName="hSp" presStyleCnt="0"/>
      <dgm:spPr/>
    </dgm:pt>
    <dgm:pt modelId="{DC734950-88A4-4AF9-B3D8-B3AD9D4454F5}" type="pres">
      <dgm:prSet presAssocID="{CDFAC5AD-4E8D-4875-8753-54134F572859}" presName="vertFlow" presStyleCnt="0"/>
      <dgm:spPr/>
    </dgm:pt>
    <dgm:pt modelId="{E4367AEC-928C-4B5A-A5B7-6C2D5EDB4F94}" type="pres">
      <dgm:prSet presAssocID="{CDFAC5AD-4E8D-4875-8753-54134F572859}" presName="header" presStyleLbl="node1" presStyleIdx="2" presStyleCnt="3"/>
      <dgm:spPr/>
    </dgm:pt>
    <dgm:pt modelId="{B471D92E-A555-4CD6-BBF8-0946CA5494E9}" type="pres">
      <dgm:prSet presAssocID="{1E66FF25-08F4-4A8C-A7B0-622B951D327B}" presName="parTrans" presStyleLbl="sibTrans2D1" presStyleIdx="2" presStyleCnt="3"/>
      <dgm:spPr/>
    </dgm:pt>
    <dgm:pt modelId="{5C06F7FD-953A-4573-8A99-EB36D200BCD8}" type="pres">
      <dgm:prSet presAssocID="{5524A993-CFBE-4556-A3FE-4C465B1F3B4E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AC9671E4-95C5-4596-A6AC-7B8E416A7EAD}" type="presOf" srcId="{1E66FF25-08F4-4A8C-A7B0-622B951D327B}" destId="{B471D92E-A555-4CD6-BBF8-0946CA5494E9}" srcOrd="0" destOrd="0" presId="urn:microsoft.com/office/officeart/2005/8/layout/lProcess1"/>
    <dgm:cxn modelId="{38C3ED3B-E8B2-4ED9-810D-F7087F042DA2}" srcId="{CAE1D68B-5872-431D-929D-5846171ADFC0}" destId="{CDFAC5AD-4E8D-4875-8753-54134F572859}" srcOrd="2" destOrd="0" parTransId="{C554827B-0DC7-4D4B-9BF3-2A5CA656B979}" sibTransId="{DDEB35AF-DA22-4DB9-9142-FE24286B9588}"/>
    <dgm:cxn modelId="{8AACE109-99AD-45D7-BC65-E4AEA130DFA5}" type="presOf" srcId="{9A84BBFB-E200-4225-9758-3F4B13DCDB45}" destId="{C9F5A7C1-D881-43C2-9BDA-532B7EC32B25}" srcOrd="0" destOrd="0" presId="urn:microsoft.com/office/officeart/2005/8/layout/lProcess1"/>
    <dgm:cxn modelId="{F52766A8-142B-4066-85BA-7BD979DEF2DA}" type="presOf" srcId="{27F45874-75C2-418B-9F7F-DD9C29B70CD0}" destId="{493CE6CE-187E-4E39-839D-A808081C7A1B}" srcOrd="0" destOrd="0" presId="urn:microsoft.com/office/officeart/2005/8/layout/lProcess1"/>
    <dgm:cxn modelId="{D373C4D6-A3CA-4709-A2AC-9A575C3F6A9A}" srcId="{B60F05D4-EE3A-48AC-ADDD-4B25F31C7EC2}" destId="{D0ED7BB8-B02B-4841-B4B8-D7FFA2EE9634}" srcOrd="0" destOrd="0" parTransId="{62C279EB-1A52-4529-A40F-CC962C4B919B}" sibTransId="{0028CD5A-363F-417B-8CFD-0F489ABF1DD4}"/>
    <dgm:cxn modelId="{865B8EE8-6682-46A4-9CF0-7A50A8858209}" type="presOf" srcId="{B60F05D4-EE3A-48AC-ADDD-4B25F31C7EC2}" destId="{9F742675-7F62-4246-823C-1285875C7C8C}" srcOrd="0" destOrd="0" presId="urn:microsoft.com/office/officeart/2005/8/layout/lProcess1"/>
    <dgm:cxn modelId="{958D8154-E86F-4109-9708-8826DAED4872}" type="presOf" srcId="{CAE1D68B-5872-431D-929D-5846171ADFC0}" destId="{6725772B-8F45-4ACA-BE5A-AAB3B002733B}" srcOrd="0" destOrd="0" presId="urn:microsoft.com/office/officeart/2005/8/layout/lProcess1"/>
    <dgm:cxn modelId="{83E345A6-FC4E-46D7-8F4E-5080D52B1B98}" srcId="{CAE1D68B-5872-431D-929D-5846171ADFC0}" destId="{BB931A9A-D139-44E1-899B-ABE69424AF1A}" srcOrd="0" destOrd="0" parTransId="{EDD8FAC1-A432-43DB-A66A-C28CB5871FC3}" sibTransId="{B62430CA-5968-4F23-A12F-4F52D2DD7C4B}"/>
    <dgm:cxn modelId="{3C63884A-A875-4E24-A294-0B0D82E467A1}" type="presOf" srcId="{5524A993-CFBE-4556-A3FE-4C465B1F3B4E}" destId="{5C06F7FD-953A-4573-8A99-EB36D200BCD8}" srcOrd="0" destOrd="0" presId="urn:microsoft.com/office/officeart/2005/8/layout/lProcess1"/>
    <dgm:cxn modelId="{E0C169B6-6D26-48AD-9AE0-E4468DC47F7B}" srcId="{CDFAC5AD-4E8D-4875-8753-54134F572859}" destId="{5524A993-CFBE-4556-A3FE-4C465B1F3B4E}" srcOrd="0" destOrd="0" parTransId="{1E66FF25-08F4-4A8C-A7B0-622B951D327B}" sibTransId="{0B1B7C64-12A9-4C01-B1B9-655EF5918854}"/>
    <dgm:cxn modelId="{B94F141B-A208-4874-9109-DD86AB80D00B}" type="presOf" srcId="{CDFAC5AD-4E8D-4875-8753-54134F572859}" destId="{E4367AEC-928C-4B5A-A5B7-6C2D5EDB4F94}" srcOrd="0" destOrd="0" presId="urn:microsoft.com/office/officeart/2005/8/layout/lProcess1"/>
    <dgm:cxn modelId="{85D56B9A-BCC1-4935-BB43-CF9E74FBB431}" srcId="{BB931A9A-D139-44E1-899B-ABE69424AF1A}" destId="{9A84BBFB-E200-4225-9758-3F4B13DCDB45}" srcOrd="0" destOrd="0" parTransId="{27F45874-75C2-418B-9F7F-DD9C29B70CD0}" sibTransId="{23CB941E-CEE8-4872-AEB1-993A30B1AC1A}"/>
    <dgm:cxn modelId="{E7BFC4B0-4659-4927-A44B-53771BEE544D}" type="presOf" srcId="{BB931A9A-D139-44E1-899B-ABE69424AF1A}" destId="{B9C19211-DB24-449B-BEB9-A8C99AB95EC1}" srcOrd="0" destOrd="0" presId="urn:microsoft.com/office/officeart/2005/8/layout/lProcess1"/>
    <dgm:cxn modelId="{A367ACEE-0B1D-4696-9FD6-D1DA2454119C}" type="presOf" srcId="{D0ED7BB8-B02B-4841-B4B8-D7FFA2EE9634}" destId="{0729D161-4880-4370-BCDB-36BF352E9931}" srcOrd="0" destOrd="0" presId="urn:microsoft.com/office/officeart/2005/8/layout/lProcess1"/>
    <dgm:cxn modelId="{0CC276EC-18AF-4F71-A986-9995476522CC}" type="presOf" srcId="{62C279EB-1A52-4529-A40F-CC962C4B919B}" destId="{DBEFD377-28EA-4C30-BD2C-35C34F60E936}" srcOrd="0" destOrd="0" presId="urn:microsoft.com/office/officeart/2005/8/layout/lProcess1"/>
    <dgm:cxn modelId="{A60B0601-158F-4F2E-BEEF-6DB9DB4C5B9E}" srcId="{CAE1D68B-5872-431D-929D-5846171ADFC0}" destId="{B60F05D4-EE3A-48AC-ADDD-4B25F31C7EC2}" srcOrd="1" destOrd="0" parTransId="{D40DE97F-65AD-4A01-AF43-45415804E6A5}" sibTransId="{9538A8E3-5691-4AE2-89E8-CE0F8FB1E3E5}"/>
    <dgm:cxn modelId="{7E060C4A-62A0-4CE1-9D8B-458958E65245}" type="presParOf" srcId="{6725772B-8F45-4ACA-BE5A-AAB3B002733B}" destId="{17CFD15F-8320-4D40-B1BD-D3DD81DF04B7}" srcOrd="0" destOrd="0" presId="urn:microsoft.com/office/officeart/2005/8/layout/lProcess1"/>
    <dgm:cxn modelId="{924DA1A4-9B7D-41CA-8269-083E1491112D}" type="presParOf" srcId="{17CFD15F-8320-4D40-B1BD-D3DD81DF04B7}" destId="{B9C19211-DB24-449B-BEB9-A8C99AB95EC1}" srcOrd="0" destOrd="0" presId="urn:microsoft.com/office/officeart/2005/8/layout/lProcess1"/>
    <dgm:cxn modelId="{67D4400E-C26B-4E17-8353-1084AB9842CD}" type="presParOf" srcId="{17CFD15F-8320-4D40-B1BD-D3DD81DF04B7}" destId="{493CE6CE-187E-4E39-839D-A808081C7A1B}" srcOrd="1" destOrd="0" presId="urn:microsoft.com/office/officeart/2005/8/layout/lProcess1"/>
    <dgm:cxn modelId="{E97A9088-C558-4D48-9595-299BF4320724}" type="presParOf" srcId="{17CFD15F-8320-4D40-B1BD-D3DD81DF04B7}" destId="{C9F5A7C1-D881-43C2-9BDA-532B7EC32B25}" srcOrd="2" destOrd="0" presId="urn:microsoft.com/office/officeart/2005/8/layout/lProcess1"/>
    <dgm:cxn modelId="{15F42364-9BF0-4A0F-8D9B-F6032D9C1541}" type="presParOf" srcId="{6725772B-8F45-4ACA-BE5A-AAB3B002733B}" destId="{BAC0954F-CD79-4E72-816A-A4F742C00107}" srcOrd="1" destOrd="0" presId="urn:microsoft.com/office/officeart/2005/8/layout/lProcess1"/>
    <dgm:cxn modelId="{D12E4ADA-0C44-4E0B-8775-51E8008B5617}" type="presParOf" srcId="{6725772B-8F45-4ACA-BE5A-AAB3B002733B}" destId="{F1EAA2A8-8372-4838-B642-13D8599CBC2C}" srcOrd="2" destOrd="0" presId="urn:microsoft.com/office/officeart/2005/8/layout/lProcess1"/>
    <dgm:cxn modelId="{A1E4FE1D-06D3-4F36-AAC7-AD402283F481}" type="presParOf" srcId="{F1EAA2A8-8372-4838-B642-13D8599CBC2C}" destId="{9F742675-7F62-4246-823C-1285875C7C8C}" srcOrd="0" destOrd="0" presId="urn:microsoft.com/office/officeart/2005/8/layout/lProcess1"/>
    <dgm:cxn modelId="{8DCE71F9-707C-4D79-9018-49F597EB3E49}" type="presParOf" srcId="{F1EAA2A8-8372-4838-B642-13D8599CBC2C}" destId="{DBEFD377-28EA-4C30-BD2C-35C34F60E936}" srcOrd="1" destOrd="0" presId="urn:microsoft.com/office/officeart/2005/8/layout/lProcess1"/>
    <dgm:cxn modelId="{D25B2C7D-AB9B-49F8-8828-368906123628}" type="presParOf" srcId="{F1EAA2A8-8372-4838-B642-13D8599CBC2C}" destId="{0729D161-4880-4370-BCDB-36BF352E9931}" srcOrd="2" destOrd="0" presId="urn:microsoft.com/office/officeart/2005/8/layout/lProcess1"/>
    <dgm:cxn modelId="{C6FA556F-883A-4A6A-8314-A8FF434C065D}" type="presParOf" srcId="{6725772B-8F45-4ACA-BE5A-AAB3B002733B}" destId="{515B9770-15B0-4280-9459-D85185A6FBD9}" srcOrd="3" destOrd="0" presId="urn:microsoft.com/office/officeart/2005/8/layout/lProcess1"/>
    <dgm:cxn modelId="{354A8128-BC2B-47B0-9F02-8BE1DD9FDABD}" type="presParOf" srcId="{6725772B-8F45-4ACA-BE5A-AAB3B002733B}" destId="{DC734950-88A4-4AF9-B3D8-B3AD9D4454F5}" srcOrd="4" destOrd="0" presId="urn:microsoft.com/office/officeart/2005/8/layout/lProcess1"/>
    <dgm:cxn modelId="{891377B7-9B38-4256-A2D1-99D358BDF166}" type="presParOf" srcId="{DC734950-88A4-4AF9-B3D8-B3AD9D4454F5}" destId="{E4367AEC-928C-4B5A-A5B7-6C2D5EDB4F94}" srcOrd="0" destOrd="0" presId="urn:microsoft.com/office/officeart/2005/8/layout/lProcess1"/>
    <dgm:cxn modelId="{A4348937-5722-41AF-BEF5-A3AA85EF0040}" type="presParOf" srcId="{DC734950-88A4-4AF9-B3D8-B3AD9D4454F5}" destId="{B471D92E-A555-4CD6-BBF8-0946CA5494E9}" srcOrd="1" destOrd="0" presId="urn:microsoft.com/office/officeart/2005/8/layout/lProcess1"/>
    <dgm:cxn modelId="{FCFC25AA-98B2-47BF-87CF-04195CB63C9E}" type="presParOf" srcId="{DC734950-88A4-4AF9-B3D8-B3AD9D4454F5}" destId="{5C06F7FD-953A-4573-8A99-EB36D200BCD8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73FD7-4E78-4038-A7A7-B61DB0D08809}" type="doc">
      <dgm:prSet loTypeId="urn:microsoft.com/office/officeart/2009/3/layout/IncreasingArrowsProcess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CDB9B8-48C5-4E73-940A-8E566920BCFB}">
      <dgm:prSet/>
      <dgm:spPr/>
      <dgm:t>
        <a:bodyPr/>
        <a:lstStyle/>
        <a:p>
          <a:r>
            <a:rPr lang="en-US"/>
            <a:t>Size = 6: shrink </a:t>
          </a:r>
          <a:r>
            <a:rPr lang="en-US" dirty="0"/>
            <a:t>[ </a:t>
          </a:r>
          <a:r>
            <a:rPr lang="en-US"/>
            <a:t>7,5,1,2,3,6 ]</a:t>
          </a:r>
          <a:endParaRPr lang="en-US" dirty="0"/>
        </a:p>
      </dgm:t>
    </dgm:pt>
    <dgm:pt modelId="{09044367-7817-4801-A2CE-57D9AC646C08}" type="parTrans" cxnId="{0B929B86-76A2-49E8-9419-9FBDD4C84274}">
      <dgm:prSet/>
      <dgm:spPr/>
      <dgm:t>
        <a:bodyPr/>
        <a:lstStyle/>
        <a:p>
          <a:endParaRPr lang="en-US"/>
        </a:p>
      </dgm:t>
    </dgm:pt>
    <dgm:pt modelId="{40E6C75F-10BA-4620-A00C-6C045CC27B4A}" type="sibTrans" cxnId="{0B929B86-76A2-49E8-9419-9FBDD4C84274}">
      <dgm:prSet/>
      <dgm:spPr/>
      <dgm:t>
        <a:bodyPr/>
        <a:lstStyle/>
        <a:p>
          <a:endParaRPr lang="en-US"/>
        </a:p>
      </dgm:t>
    </dgm:pt>
    <dgm:pt modelId="{44F864F8-08C4-431D-A2A5-2D3B9BC0B333}">
      <dgm:prSet/>
      <dgm:spPr/>
      <dgm:t>
        <a:bodyPr/>
        <a:lstStyle/>
        <a:p>
          <a:r>
            <a:rPr lang="en-US" dirty="0"/>
            <a:t>Size = 2: shrink [ 5, 3 ]</a:t>
          </a:r>
        </a:p>
      </dgm:t>
    </dgm:pt>
    <dgm:pt modelId="{5DE24F72-D87B-4830-9A42-9CA7EBB746E7}" type="parTrans" cxnId="{4636990D-12DD-421B-9D81-A5FAAD49D0C3}">
      <dgm:prSet/>
      <dgm:spPr/>
      <dgm:t>
        <a:bodyPr/>
        <a:lstStyle/>
        <a:p>
          <a:endParaRPr lang="en-US"/>
        </a:p>
      </dgm:t>
    </dgm:pt>
    <dgm:pt modelId="{C697D634-F5A9-433E-B2E2-8E0A14DD5718}" type="sibTrans" cxnId="{4636990D-12DD-421B-9D81-A5FAAD49D0C3}">
      <dgm:prSet/>
      <dgm:spPr/>
      <dgm:t>
        <a:bodyPr/>
        <a:lstStyle/>
        <a:p>
          <a:endParaRPr lang="en-US"/>
        </a:p>
      </dgm:t>
    </dgm:pt>
    <dgm:pt modelId="{6632C633-20B3-4A97-9BB4-6DA7E412F460}">
      <dgm:prSet/>
      <dgm:spPr/>
      <dgm:t>
        <a:bodyPr/>
        <a:lstStyle/>
        <a:p>
          <a:r>
            <a:rPr lang="en-US"/>
            <a:t>Size = 0: shrink []</a:t>
          </a:r>
          <a:endParaRPr lang="en-US" dirty="0"/>
        </a:p>
      </dgm:t>
    </dgm:pt>
    <dgm:pt modelId="{E237FE70-F9E2-41D5-BB13-148595501A91}" type="parTrans" cxnId="{BCB6C9AB-C2A1-45C6-B6E3-302C17363392}">
      <dgm:prSet/>
      <dgm:spPr/>
      <dgm:t>
        <a:bodyPr/>
        <a:lstStyle/>
        <a:p>
          <a:endParaRPr lang="en-US"/>
        </a:p>
      </dgm:t>
    </dgm:pt>
    <dgm:pt modelId="{234E9766-4377-4569-AAC3-43AE39ED74CE}" type="sibTrans" cxnId="{BCB6C9AB-C2A1-45C6-B6E3-302C17363392}">
      <dgm:prSet/>
      <dgm:spPr/>
      <dgm:t>
        <a:bodyPr/>
        <a:lstStyle/>
        <a:p>
          <a:endParaRPr lang="en-US"/>
        </a:p>
      </dgm:t>
    </dgm:pt>
    <dgm:pt modelId="{4B4AB7BE-6EEB-4B64-BBA0-00314C420CEF}">
      <dgm:prSet/>
      <dgm:spPr/>
      <dgm:t>
        <a:bodyPr/>
        <a:lstStyle/>
        <a:p>
          <a:r>
            <a:rPr lang="en-US"/>
            <a:t>Size = 4: shrink [ 5,1,3,6 ]</a:t>
          </a:r>
          <a:endParaRPr lang="en-US" dirty="0"/>
        </a:p>
      </dgm:t>
    </dgm:pt>
    <dgm:pt modelId="{FEBE11AD-705A-4D71-9791-515390495039}" type="parTrans" cxnId="{C0DC0035-2534-461A-9A3F-DA5F6EBE32A3}">
      <dgm:prSet/>
      <dgm:spPr/>
      <dgm:t>
        <a:bodyPr/>
        <a:lstStyle/>
        <a:p>
          <a:endParaRPr lang="en-US"/>
        </a:p>
      </dgm:t>
    </dgm:pt>
    <dgm:pt modelId="{4845D636-6B5C-45F0-A95E-5FCA4533D8BF}" type="sibTrans" cxnId="{C0DC0035-2534-461A-9A3F-DA5F6EBE32A3}">
      <dgm:prSet/>
      <dgm:spPr/>
      <dgm:t>
        <a:bodyPr/>
        <a:lstStyle/>
        <a:p>
          <a:endParaRPr lang="en-US"/>
        </a:p>
      </dgm:t>
    </dgm:pt>
    <dgm:pt modelId="{2F515229-C517-4FC2-97EF-04D463AAE2DC}" type="pres">
      <dgm:prSet presAssocID="{A3973FD7-4E78-4038-A7A7-B61DB0D0880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1C7C633-6263-49B6-83B1-725EC10BCC93}" type="pres">
      <dgm:prSet presAssocID="{92CDB9B8-48C5-4E73-940A-8E566920BCFB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247A8A83-6DC3-4EF3-BA93-434C2D811CFC}" type="pres">
      <dgm:prSet presAssocID="{4B4AB7BE-6EEB-4B64-BBA0-00314C420CEF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0AFA5668-6719-46E1-8860-7D932F08FC60}" type="pres">
      <dgm:prSet presAssocID="{44F864F8-08C4-431D-A2A5-2D3B9BC0B333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B734EA1F-4705-4171-B596-856F05DCFD3D}" type="pres">
      <dgm:prSet presAssocID="{6632C633-20B3-4A97-9BB4-6DA7E412F460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E775BA1D-F337-4FE6-BAED-5D92DB1E88B1}" type="presOf" srcId="{92CDB9B8-48C5-4E73-940A-8E566920BCFB}" destId="{41C7C633-6263-49B6-83B1-725EC10BCC93}" srcOrd="0" destOrd="0" presId="urn:microsoft.com/office/officeart/2009/3/layout/IncreasingArrowsProcess"/>
    <dgm:cxn modelId="{A9CE8881-C803-430D-8C92-AB491BD97E94}" type="presOf" srcId="{4B4AB7BE-6EEB-4B64-BBA0-00314C420CEF}" destId="{247A8A83-6DC3-4EF3-BA93-434C2D811CFC}" srcOrd="0" destOrd="0" presId="urn:microsoft.com/office/officeart/2009/3/layout/IncreasingArrowsProcess"/>
    <dgm:cxn modelId="{CCE1F87E-F811-476A-AA99-53C8176B8584}" type="presOf" srcId="{6632C633-20B3-4A97-9BB4-6DA7E412F460}" destId="{B734EA1F-4705-4171-B596-856F05DCFD3D}" srcOrd="0" destOrd="0" presId="urn:microsoft.com/office/officeart/2009/3/layout/IncreasingArrowsProcess"/>
    <dgm:cxn modelId="{C44A15C8-CBC9-4D5C-B5F6-E2C123597E5F}" type="presOf" srcId="{44F864F8-08C4-431D-A2A5-2D3B9BC0B333}" destId="{0AFA5668-6719-46E1-8860-7D932F08FC60}" srcOrd="0" destOrd="0" presId="urn:microsoft.com/office/officeart/2009/3/layout/IncreasingArrowsProcess"/>
    <dgm:cxn modelId="{0B929B86-76A2-49E8-9419-9FBDD4C84274}" srcId="{A3973FD7-4E78-4038-A7A7-B61DB0D08809}" destId="{92CDB9B8-48C5-4E73-940A-8E566920BCFB}" srcOrd="0" destOrd="0" parTransId="{09044367-7817-4801-A2CE-57D9AC646C08}" sibTransId="{40E6C75F-10BA-4620-A00C-6C045CC27B4A}"/>
    <dgm:cxn modelId="{1114D76A-E3E7-4B79-923A-378BBF6F65F6}" type="presOf" srcId="{A3973FD7-4E78-4038-A7A7-B61DB0D08809}" destId="{2F515229-C517-4FC2-97EF-04D463AAE2DC}" srcOrd="0" destOrd="0" presId="urn:microsoft.com/office/officeart/2009/3/layout/IncreasingArrowsProcess"/>
    <dgm:cxn modelId="{BCB6C9AB-C2A1-45C6-B6E3-302C17363392}" srcId="{A3973FD7-4E78-4038-A7A7-B61DB0D08809}" destId="{6632C633-20B3-4A97-9BB4-6DA7E412F460}" srcOrd="3" destOrd="0" parTransId="{E237FE70-F9E2-41D5-BB13-148595501A91}" sibTransId="{234E9766-4377-4569-AAC3-43AE39ED74CE}"/>
    <dgm:cxn modelId="{4636990D-12DD-421B-9D81-A5FAAD49D0C3}" srcId="{A3973FD7-4E78-4038-A7A7-B61DB0D08809}" destId="{44F864F8-08C4-431D-A2A5-2D3B9BC0B333}" srcOrd="2" destOrd="0" parTransId="{5DE24F72-D87B-4830-9A42-9CA7EBB746E7}" sibTransId="{C697D634-F5A9-433E-B2E2-8E0A14DD5718}"/>
    <dgm:cxn modelId="{C0DC0035-2534-461A-9A3F-DA5F6EBE32A3}" srcId="{A3973FD7-4E78-4038-A7A7-B61DB0D08809}" destId="{4B4AB7BE-6EEB-4B64-BBA0-00314C420CEF}" srcOrd="1" destOrd="0" parTransId="{FEBE11AD-705A-4D71-9791-515390495039}" sibTransId="{4845D636-6B5C-45F0-A95E-5FCA4533D8BF}"/>
    <dgm:cxn modelId="{901010FA-EDFE-4FD4-90A5-3E686F71F54C}" type="presParOf" srcId="{2F515229-C517-4FC2-97EF-04D463AAE2DC}" destId="{41C7C633-6263-49B6-83B1-725EC10BCC93}" srcOrd="0" destOrd="0" presId="urn:microsoft.com/office/officeart/2009/3/layout/IncreasingArrowsProcess"/>
    <dgm:cxn modelId="{A1635604-C092-492B-A734-C70E88574894}" type="presParOf" srcId="{2F515229-C517-4FC2-97EF-04D463AAE2DC}" destId="{247A8A83-6DC3-4EF3-BA93-434C2D811CFC}" srcOrd="1" destOrd="0" presId="urn:microsoft.com/office/officeart/2009/3/layout/IncreasingArrowsProcess"/>
    <dgm:cxn modelId="{29ED9583-2DE7-4531-BA80-AD15CB1348D5}" type="presParOf" srcId="{2F515229-C517-4FC2-97EF-04D463AAE2DC}" destId="{0AFA5668-6719-46E1-8860-7D932F08FC60}" srcOrd="2" destOrd="0" presId="urn:microsoft.com/office/officeart/2009/3/layout/IncreasingArrowsProcess"/>
    <dgm:cxn modelId="{BB937B8A-82E2-4600-9518-BC03FA699FC4}" type="presParOf" srcId="{2F515229-C517-4FC2-97EF-04D463AAE2DC}" destId="{B734EA1F-4705-4171-B596-856F05DCFD3D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A8926-DEFB-430E-B0B0-FA2DADA5ED67}">
      <dsp:nvSpPr>
        <dsp:cNvPr id="0" name=""/>
        <dsp:cNvSpPr/>
      </dsp:nvSpPr>
      <dsp:spPr>
        <a:xfrm>
          <a:off x="1326" y="1296694"/>
          <a:ext cx="1757948" cy="17579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Generator (of T)</a:t>
          </a:r>
        </a:p>
      </dsp:txBody>
      <dsp:txXfrm>
        <a:off x="258772" y="1554140"/>
        <a:ext cx="1243056" cy="1243056"/>
      </dsp:txXfrm>
    </dsp:sp>
    <dsp:sp modelId="{110FB52C-A93B-4421-BCE2-8A5ACD01021C}">
      <dsp:nvSpPr>
        <dsp:cNvPr id="0" name=""/>
        <dsp:cNvSpPr/>
      </dsp:nvSpPr>
      <dsp:spPr>
        <a:xfrm>
          <a:off x="1902020" y="1665863"/>
          <a:ext cx="1019610" cy="1019610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37169" y="2055762"/>
        <a:ext cx="749312" cy="239812"/>
      </dsp:txXfrm>
    </dsp:sp>
    <dsp:sp modelId="{5104419C-55DB-4504-B893-AF2DA37DE5B0}">
      <dsp:nvSpPr>
        <dsp:cNvPr id="0" name=""/>
        <dsp:cNvSpPr/>
      </dsp:nvSpPr>
      <dsp:spPr>
        <a:xfrm>
          <a:off x="3064375" y="1296694"/>
          <a:ext cx="1757948" cy="1757948"/>
        </a:xfrm>
        <a:prstGeom prst="ellipse">
          <a:avLst/>
        </a:prstGeom>
        <a:solidFill>
          <a:schemeClr val="accent4">
            <a:hueOff val="2400004"/>
            <a:satOff val="19998"/>
            <a:lumOff val="1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Shrinker</a:t>
          </a:r>
          <a:r>
            <a:rPr lang="en-US" sz="2200" kern="1200" dirty="0"/>
            <a:t> (of T)</a:t>
          </a:r>
        </a:p>
      </dsp:txBody>
      <dsp:txXfrm>
        <a:off x="3321821" y="1554140"/>
        <a:ext cx="1243056" cy="1243056"/>
      </dsp:txXfrm>
    </dsp:sp>
    <dsp:sp modelId="{EE6EB781-4317-40F4-BFD2-C8BD351C50CA}">
      <dsp:nvSpPr>
        <dsp:cNvPr id="0" name=""/>
        <dsp:cNvSpPr/>
      </dsp:nvSpPr>
      <dsp:spPr>
        <a:xfrm>
          <a:off x="4965069" y="1665863"/>
          <a:ext cx="1019610" cy="1019610"/>
        </a:xfrm>
        <a:prstGeom prst="mathEqual">
          <a:avLst/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00218" y="1875903"/>
        <a:ext cx="749312" cy="599530"/>
      </dsp:txXfrm>
    </dsp:sp>
    <dsp:sp modelId="{189E1B7B-301F-48C5-B25F-C668DD17B56C}">
      <dsp:nvSpPr>
        <dsp:cNvPr id="0" name=""/>
        <dsp:cNvSpPr/>
      </dsp:nvSpPr>
      <dsp:spPr>
        <a:xfrm>
          <a:off x="6127425" y="1296694"/>
          <a:ext cx="1757948" cy="1757948"/>
        </a:xfrm>
        <a:prstGeom prst="ellipse">
          <a:avLst/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Arbitrary (of T)</a:t>
          </a:r>
        </a:p>
      </dsp:txBody>
      <dsp:txXfrm>
        <a:off x="6384871" y="1554140"/>
        <a:ext cx="1243056" cy="124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19211-DB24-449B-BEB9-A8C99AB95EC1}">
      <dsp:nvSpPr>
        <dsp:cNvPr id="0" name=""/>
        <dsp:cNvSpPr/>
      </dsp:nvSpPr>
      <dsp:spPr>
        <a:xfrm>
          <a:off x="6950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Gen&lt;Int32&gt;</a:t>
          </a:r>
        </a:p>
      </dsp:txBody>
      <dsp:txXfrm>
        <a:off x="24525" y="489634"/>
        <a:ext cx="2365093" cy="564910"/>
      </dsp:txXfrm>
    </dsp:sp>
    <dsp:sp modelId="{493CE6CE-187E-4E39-839D-A808081C7A1B}">
      <dsp:nvSpPr>
        <dsp:cNvPr id="0" name=""/>
        <dsp:cNvSpPr/>
      </dsp:nvSpPr>
      <dsp:spPr>
        <a:xfrm rot="5400000">
          <a:off x="1154566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5A7C1-D881-43C2-9BDA-532B7EC32B25}">
      <dsp:nvSpPr>
        <dsp:cNvPr id="0" name=""/>
        <dsp:cNvSpPr/>
      </dsp:nvSpPr>
      <dsp:spPr>
        <a:xfrm>
          <a:off x="6950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Int32</a:t>
          </a:r>
        </a:p>
      </dsp:txBody>
      <dsp:txXfrm>
        <a:off x="24525" y="1299716"/>
        <a:ext cx="2365093" cy="564910"/>
      </dsp:txXfrm>
    </dsp:sp>
    <dsp:sp modelId="{9F742675-7F62-4246-823C-1285875C7C8C}">
      <dsp:nvSpPr>
        <dsp:cNvPr id="0" name=""/>
        <dsp:cNvSpPr/>
      </dsp:nvSpPr>
      <dsp:spPr>
        <a:xfrm>
          <a:off x="2743228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2400004"/>
            <a:satOff val="19998"/>
            <a:lumOff val="1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Gen&lt;Address&gt;</a:t>
          </a:r>
        </a:p>
      </dsp:txBody>
      <dsp:txXfrm>
        <a:off x="2760803" y="489634"/>
        <a:ext cx="2365093" cy="564910"/>
      </dsp:txXfrm>
    </dsp:sp>
    <dsp:sp modelId="{DBEFD377-28EA-4C30-BD2C-35C34F60E936}">
      <dsp:nvSpPr>
        <dsp:cNvPr id="0" name=""/>
        <dsp:cNvSpPr/>
      </dsp:nvSpPr>
      <dsp:spPr>
        <a:xfrm rot="5400000">
          <a:off x="3890844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2400004"/>
            <a:satOff val="19998"/>
            <a:lumOff val="1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9D161-4880-4370-BCDB-36BF352E9931}">
      <dsp:nvSpPr>
        <dsp:cNvPr id="0" name=""/>
        <dsp:cNvSpPr/>
      </dsp:nvSpPr>
      <dsp:spPr>
        <a:xfrm>
          <a:off x="2743228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2225394"/>
            <a:satOff val="27342"/>
            <a:lumOff val="240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225394"/>
              <a:satOff val="27342"/>
              <a:lumOff val="24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Address</a:t>
          </a:r>
        </a:p>
      </dsp:txBody>
      <dsp:txXfrm>
        <a:off x="2760803" y="1299716"/>
        <a:ext cx="2365093" cy="564910"/>
      </dsp:txXfrm>
    </dsp:sp>
    <dsp:sp modelId="{E4367AEC-928C-4B5A-A5B7-6C2D5EDB4F94}">
      <dsp:nvSpPr>
        <dsp:cNvPr id="0" name=""/>
        <dsp:cNvSpPr/>
      </dsp:nvSpPr>
      <dsp:spPr>
        <a:xfrm>
          <a:off x="5479505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Gen&lt;List&lt;T&gt;&gt;</a:t>
          </a:r>
        </a:p>
      </dsp:txBody>
      <dsp:txXfrm>
        <a:off x="5497080" y="489634"/>
        <a:ext cx="2365093" cy="564910"/>
      </dsp:txXfrm>
    </dsp:sp>
    <dsp:sp modelId="{B471D92E-A555-4CD6-BBF8-0946CA5494E9}">
      <dsp:nvSpPr>
        <dsp:cNvPr id="0" name=""/>
        <dsp:cNvSpPr/>
      </dsp:nvSpPr>
      <dsp:spPr>
        <a:xfrm rot="5400000">
          <a:off x="6627122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F7FD-953A-4573-8A99-EB36D200BCD8}">
      <dsp:nvSpPr>
        <dsp:cNvPr id="0" name=""/>
        <dsp:cNvSpPr/>
      </dsp:nvSpPr>
      <dsp:spPr>
        <a:xfrm>
          <a:off x="5479505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4450789"/>
            <a:satOff val="54684"/>
            <a:lumOff val="480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4450789"/>
              <a:satOff val="54684"/>
              <a:lumOff val="480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List&lt;T&gt;</a:t>
          </a:r>
        </a:p>
      </dsp:txBody>
      <dsp:txXfrm>
        <a:off x="5497080" y="1299716"/>
        <a:ext cx="2365093" cy="56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7C633-6263-49B6-83B1-725EC10BCC93}">
      <dsp:nvSpPr>
        <dsp:cNvPr id="0" name=""/>
        <dsp:cNvSpPr/>
      </dsp:nvSpPr>
      <dsp:spPr>
        <a:xfrm>
          <a:off x="0" y="132096"/>
          <a:ext cx="7886700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6: shrink </a:t>
          </a:r>
          <a:r>
            <a:rPr lang="en-US" sz="2000" kern="1200" dirty="0"/>
            <a:t>[ </a:t>
          </a:r>
          <a:r>
            <a:rPr lang="en-US" sz="2000" kern="1200"/>
            <a:t>7,5,1,2,3,6 ]</a:t>
          </a:r>
          <a:endParaRPr lang="en-US" sz="2000" kern="1200" dirty="0"/>
        </a:p>
      </dsp:txBody>
      <dsp:txXfrm>
        <a:off x="0" y="419151"/>
        <a:ext cx="7599645" cy="574110"/>
      </dsp:txXfrm>
    </dsp:sp>
    <dsp:sp modelId="{247A8A83-6DC3-4EF3-BA93-434C2D811CFC}">
      <dsp:nvSpPr>
        <dsp:cNvPr id="0" name=""/>
        <dsp:cNvSpPr/>
      </dsp:nvSpPr>
      <dsp:spPr>
        <a:xfrm>
          <a:off x="1817884" y="514606"/>
          <a:ext cx="6068815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1600002"/>
            <a:satOff val="13332"/>
            <a:lumOff val="6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4: shrink [ 5,1,3,6 ]</a:t>
          </a:r>
          <a:endParaRPr lang="en-US" sz="2000" kern="1200" dirty="0"/>
        </a:p>
      </dsp:txBody>
      <dsp:txXfrm>
        <a:off x="1817884" y="801661"/>
        <a:ext cx="5781760" cy="574110"/>
      </dsp:txXfrm>
    </dsp:sp>
    <dsp:sp modelId="{0AFA5668-6719-46E1-8860-7D932F08FC60}">
      <dsp:nvSpPr>
        <dsp:cNvPr id="0" name=""/>
        <dsp:cNvSpPr/>
      </dsp:nvSpPr>
      <dsp:spPr>
        <a:xfrm>
          <a:off x="3635768" y="897347"/>
          <a:ext cx="4250931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3200005"/>
            <a:satOff val="26665"/>
            <a:lumOff val="13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Size = 2: shrink [ 5, 3 ]</a:t>
          </a:r>
        </a:p>
      </dsp:txBody>
      <dsp:txXfrm>
        <a:off x="3635768" y="1184402"/>
        <a:ext cx="3963876" cy="574110"/>
      </dsp:txXfrm>
    </dsp:sp>
    <dsp:sp modelId="{B734EA1F-4705-4171-B596-856F05DCFD3D}">
      <dsp:nvSpPr>
        <dsp:cNvPr id="0" name=""/>
        <dsp:cNvSpPr/>
      </dsp:nvSpPr>
      <dsp:spPr>
        <a:xfrm>
          <a:off x="5453653" y="1279857"/>
          <a:ext cx="2433046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0: shrink []</a:t>
          </a:r>
          <a:endParaRPr lang="en-US" sz="2000" kern="1200" dirty="0"/>
        </a:p>
      </dsp:txBody>
      <dsp:txXfrm>
        <a:off x="5453653" y="1566912"/>
        <a:ext cx="2145991" cy="57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351EF-48F6-4A54-8506-ACD68070E42C}" type="datetimeFigureOut">
              <a:rPr lang="en-US" smtClean="0"/>
              <a:t>2016-10-07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CFB35-1772-4C99-AD61-7D135BB9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Director at</a:t>
            </a:r>
            <a:r>
              <a:rPr lang="en-US" baseline="0" dirty="0"/>
              <a:t> Jet.com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the team behind the pricing engine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17.5</a:t>
            </a:r>
            <a:r>
              <a:rPr lang="en-US" baseline="0" dirty="0"/>
              <a:t> as a professional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Long-time Microsoft developer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.NET since it was in beta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Years of: C# &gt; VB &gt; </a:t>
            </a:r>
            <a:r>
              <a:rPr lang="en-US" baseline="0" dirty="0" err="1"/>
              <a:t>IronPython</a:t>
            </a:r>
            <a:r>
              <a:rPr lang="en-US" baseline="0" dirty="0"/>
              <a:t> &gt;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2014, 2015 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!!! Complex conditional generator (i.e. co-recursive types) can be convoluted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operations (AND</a:t>
            </a:r>
            <a:r>
              <a:rPr lang="en-US" baseline="0" dirty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0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many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0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many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“meaningless to talk about random</a:t>
            </a:r>
            <a:r>
              <a:rPr lang="en-US" baseline="0" dirty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FsCheck</a:t>
            </a:r>
            <a:r>
              <a:rPr lang="en-US" dirty="0"/>
              <a:t> does not measure coverage – dev</a:t>
            </a:r>
            <a:r>
              <a:rPr lang="en-US" baseline="0" dirty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Prop.trivial</a:t>
            </a:r>
            <a:r>
              <a:rPr lang="en-US" dirty="0"/>
              <a:t> – a</a:t>
            </a:r>
            <a:r>
              <a:rPr lang="en-US" baseline="0" dirty="0"/>
              <a:t> simple </a:t>
            </a:r>
            <a:r>
              <a:rPr lang="en-US" baseline="0" dirty="0" err="1"/>
              <a:t>boolean</a:t>
            </a:r>
            <a:r>
              <a:rPr lang="en-US" baseline="0" dirty="0"/>
              <a:t> qualification observed against a whole distribution… puts ALL tests into one of 2 buckets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Prop.classify</a:t>
            </a:r>
            <a:r>
              <a:rPr lang="en-US" baseline="0" dirty="0"/>
              <a:t> – arbitrary number of </a:t>
            </a:r>
            <a:r>
              <a:rPr lang="en-US" baseline="0" dirty="0" err="1"/>
              <a:t>boolean</a:t>
            </a:r>
            <a:r>
              <a:rPr lang="en-US" baseline="0" dirty="0"/>
              <a:t> qualifications observed (individually) against a whole distribution… puts SOME tests into one of N buckets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Prop.collect</a:t>
            </a:r>
            <a:r>
              <a:rPr lang="en-US" baseline="0" dirty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About property-based testing</a:t>
            </a:r>
          </a:p>
          <a:p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Originated with </a:t>
            </a:r>
            <a:r>
              <a:rPr lang="en-US" sz="1200" dirty="0" err="1"/>
              <a:t>QuickCheck</a:t>
            </a:r>
            <a:r>
              <a:rPr lang="en-US" sz="1200" dirty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Since ported to many </a:t>
            </a:r>
            <a:r>
              <a:rPr lang="en-US" sz="1200" dirty="0" err="1"/>
              <a:t>many</a:t>
            </a:r>
            <a:r>
              <a:rPr lang="en-US" sz="1200" dirty="0"/>
              <a:t>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Data</a:t>
            </a:r>
            <a:r>
              <a:rPr lang="en-US" sz="1200" baseline="0" dirty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Domain exploration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Expecting exceptions – INCLUDED</a:t>
            </a:r>
            <a:r>
              <a:rPr lang="en-US" sz="1200" baseline="0" dirty="0"/>
              <a:t> IN SAMPLES (F# only!)</a:t>
            </a:r>
            <a:endParaRPr lang="en-US" sz="120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Still more property patterns</a:t>
            </a:r>
          </a:p>
          <a:p>
            <a:pPr marL="0" lvl="0" indent="0">
              <a:buFont typeface="Arial"/>
              <a:buNone/>
            </a:pPr>
            <a:endParaRPr lang="en-US" sz="12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/>
              <a:t>FsCheck</a:t>
            </a:r>
            <a:r>
              <a:rPr lang="en-US" sz="1200" dirty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/>
          </a:p>
          <a:p>
            <a:pPr marL="0" lvl="0" indent="0">
              <a:buFont typeface="Arial"/>
              <a:buNone/>
            </a:pPr>
            <a:r>
              <a:rPr lang="en-US" sz="1200" dirty="0"/>
              <a:t>Limitations:</a:t>
            </a:r>
            <a:endParaRPr lang="en-US" sz="1200" baseline="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"Correctness confidence" very dependent on test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9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NYC</a:t>
            </a:r>
            <a:r>
              <a:rPr lang="en-US" baseline="0" dirty="0"/>
              <a:t> F# Users Group meets 3</a:t>
            </a:r>
            <a:r>
              <a:rPr lang="en-US" baseline="30000" dirty="0"/>
              <a:t>rd</a:t>
            </a:r>
            <a:r>
              <a:rPr lang="en-US" baseline="0" dirty="0"/>
              <a:t> Saturday of every month… we also have a guest lecture one weeknight per month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r>
              <a:rPr lang="en-US" dirty="0"/>
              <a:t> ICFP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code samples featured in this talk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SAMPLE IS IN AVAILABLE IN THREE (3)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Various bits and bobs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en-US" baseline="0" dirty="0"/>
              <a:t> </a:t>
            </a:r>
            <a:r>
              <a:rPr lang="en-US" baseline="0" dirty="0" err="1"/>
              <a:t>FsCheck</a:t>
            </a:r>
            <a:endParaRPr lang="en-US" baseline="0" dirty="0"/>
          </a:p>
          <a:p>
            <a:endParaRPr lang="en-US" baseline="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Failing tests can raise exceptions,</a:t>
            </a:r>
            <a:r>
              <a:rPr lang="en-US" sz="1200" baseline="0" dirty="0"/>
              <a:t> providing compatibility with: </a:t>
            </a:r>
            <a:r>
              <a:rPr lang="en-US" sz="1200" baseline="0" dirty="0" err="1"/>
              <a:t>xUnit</a:t>
            </a:r>
            <a:r>
              <a:rPr lang="en-US" sz="1200" baseline="0" dirty="0"/>
              <a:t>, </a:t>
            </a:r>
            <a:r>
              <a:rPr lang="en-US" sz="1200" baseline="0" dirty="0" err="1"/>
              <a:t>Nunit</a:t>
            </a:r>
            <a:r>
              <a:rPr lang="en-US" sz="1200" baseline="0" dirty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/>
              <a:t>Does not obviate the need for other types of testing</a:t>
            </a:r>
            <a:endParaRPr lang="en-US" sz="1200" dirty="0"/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Idempotence</a:t>
            </a:r>
            <a:r>
              <a:rPr lang="en-US" dirty="0"/>
              <a:t> is essential for reliable systems and is a key aspect of service oriented and message-based architectures.</a:t>
            </a:r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Interchange is especially</a:t>
            </a:r>
            <a:r>
              <a:rPr lang="en-US" baseline="0" dirty="0"/>
              <a:t> useful for proving referential transparency (purity?)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StdGen</a:t>
            </a:r>
            <a:r>
              <a:rPr lang="en-US" dirty="0"/>
              <a:t> seeds can be used to demonstrably re-create (replay) a given run of </a:t>
            </a:r>
            <a:r>
              <a:rPr lang="en-US" dirty="0" err="1"/>
              <a:t>FsCheck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“Property” = “</a:t>
            </a:r>
            <a:r>
              <a:rPr lang="en-US" dirty="0" err="1"/>
              <a:t>boolean</a:t>
            </a:r>
            <a:r>
              <a:rPr lang="en-US" dirty="0"/>
              <a:t> expression” (i.e. tests</a:t>
            </a:r>
            <a:r>
              <a:rPr lang="en-US" baseline="0" dirty="0"/>
              <a:t> can be used as the pre-conditions to other tests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Conditionals allow pre-execution</a:t>
            </a:r>
            <a:r>
              <a:rPr lang="en-US" baseline="0" dirty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many useful</a:t>
            </a:r>
            <a:r>
              <a:rPr lang="en-US" baseline="0" dirty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/>
          </a:p>
          <a:p>
            <a:pPr marL="0" lvl="0" indent="0">
              <a:buFont typeface="Arial"/>
              <a:buNone/>
            </a:pPr>
            <a:r>
              <a:rPr lang="en-US" baseline="0" dirty="0"/>
              <a:t>Container types can be generated so long as </a:t>
            </a:r>
            <a:r>
              <a:rPr lang="en-US" baseline="0" dirty="0" err="1"/>
              <a:t>FsCheck</a:t>
            </a:r>
            <a:r>
              <a:rPr lang="en-US" baseline="0" dirty="0"/>
              <a:t> knows how to generate the contained types</a:t>
            </a:r>
          </a:p>
          <a:p>
            <a:endParaRPr lang="en-US" baseline="0" dirty="0"/>
          </a:p>
          <a:p>
            <a:r>
              <a:rPr lang="en-US" baseline="0" dirty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/>
              <a:t>FsCheck</a:t>
            </a:r>
            <a:r>
              <a:rPr lang="en-US" baseline="0" dirty="0"/>
              <a:t> has an API for generators and </a:t>
            </a:r>
            <a:r>
              <a:rPr lang="en-US" baseline="0" dirty="0" err="1"/>
              <a:t>shrinkers</a:t>
            </a:r>
            <a:endParaRPr lang="en-US" baseline="0" dirty="0"/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Arbitrary</a:t>
            </a:r>
            <a:r>
              <a:rPr lang="en-US" baseline="0" dirty="0"/>
              <a:t> = Generator + </a:t>
            </a:r>
            <a:r>
              <a:rPr lang="en-US" baseline="0" dirty="0" err="1"/>
              <a:t>Shrinker</a:t>
            </a:r>
            <a:r>
              <a:rPr lang="en-US" baseline="0" dirty="0"/>
              <a:t> for a particular type (often built from Arb module functions); defined as an interface 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– numeric</a:t>
            </a:r>
            <a:r>
              <a:rPr lang="en-US" baseline="0" dirty="0"/>
              <a:t> value interpreted differently by each generator/</a:t>
            </a:r>
            <a:r>
              <a:rPr lang="en-US" baseline="0" dirty="0" err="1"/>
              <a:t>shrinker</a:t>
            </a:r>
            <a:r>
              <a:rPr lang="en-US" baseline="0" dirty="0"/>
              <a:t> (some even ignore it!); used to create a sense of “bigger” (or “smaller”) between generated type instances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Generator</a:t>
            </a:r>
            <a:r>
              <a:rPr lang="en-US" baseline="0" dirty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/>
          </a:p>
          <a:p>
            <a:r>
              <a:rPr lang="en-US" baseline="0" dirty="0" err="1"/>
              <a:t>Shrinker</a:t>
            </a:r>
            <a:r>
              <a:rPr lang="en-US" baseline="0" dirty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FC9A44-31BA-473D-90EB-2B4B506A8774}" type="datetime1">
              <a:rPr lang="en-US" smtClean="0"/>
              <a:t>2016-10-07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D70A4E-4719-4060-8CE9-A64B77C1F437}" type="datetime1">
              <a:rPr lang="en-US" smtClean="0"/>
              <a:t>2016-10-07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5C1A23-DD78-40CC-87F0-AEA8F03DBC64}" type="datetime1">
              <a:rPr lang="en-US" smtClean="0"/>
              <a:t>2016-10-07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0DD099-93A6-4C54-8EFC-51F7179FF08A}" type="datetime1">
              <a:rPr lang="en-US" smtClean="0"/>
              <a:t>2016-10-07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0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8FA885-58E0-4914-AFB6-E1D2253F30DF}" type="datetime1">
              <a:rPr lang="en-US" smtClean="0"/>
              <a:t>2016-10-07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C5AAED-6FC4-403F-BCA4-E28A6479AE8E}" type="datetime1">
              <a:rPr lang="en-US" smtClean="0"/>
              <a:t>2016-10-07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0941D23-49EA-47ED-92AB-DF4E801CDC3B}" type="datetime1">
              <a:rPr lang="en-US" smtClean="0"/>
              <a:t>2016-10-07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FB43DA-14DE-4464-89F5-BBC3D201E6FD}" type="datetime1">
              <a:rPr lang="en-US" smtClean="0"/>
              <a:t>2016-10-07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127DAF6-8EB5-4C97-8010-ACFB1F63921D}" type="datetime1">
              <a:rPr lang="en-US" smtClean="0"/>
              <a:t>2016-10-07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2933535-5548-4F17-8697-4FDD620CAB2E}" type="datetime1">
              <a:rPr lang="en-US" smtClean="0"/>
              <a:t>2016-10-07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CE9BD6-450D-4862-9490-873171136554}" type="datetime1">
              <a:rPr lang="en-US" smtClean="0"/>
              <a:t>2016-10-07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Fira Code Retina" panose="020B0509050000020004" pitchFamily="49" charset="0"/>
              </a:defRPr>
            </a:lvl1pPr>
          </a:lstStyle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Fira Code Retina" panose="020B05090500000200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68" y="6356351"/>
            <a:ext cx="66386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michael@je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fts.edu/~nr/cs257/archive/john-hughes/quick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fts.edu/~nr/cs257/archive/john-hughes/quick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blasucci" TargetMode="External"/><Relationship Id="rId3" Type="http://schemas.openxmlformats.org/officeDocument/2006/relationships/hyperlink" Target="http://fsharp.org" TargetMode="External"/><Relationship Id="rId7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eetup.com/nyc-fsharp/" TargetMode="External"/><Relationship Id="rId5" Type="http://schemas.openxmlformats.org/officeDocument/2006/relationships/hyperlink" Target="http://fsharpforfunandprofit.com" TargetMode="External"/><Relationship Id="rId10" Type="http://schemas.openxmlformats.org/officeDocument/2006/relationships/hyperlink" Target="http://linkedin.com/in/pblasucci" TargetMode="External"/><Relationship Id="rId4" Type="http://schemas.openxmlformats.org/officeDocument/2006/relationships/hyperlink" Target="http://fscheck.github.io/FsCheck" TargetMode="External"/><Relationship Id="rId9" Type="http://schemas.openxmlformats.org/officeDocument/2006/relationships/hyperlink" Target="https://gitlab.com/pblasucc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blasucci/quickpb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QUICK! Check </a:t>
            </a:r>
            <a:br>
              <a:rPr lang="en-US" dirty="0"/>
            </a:br>
            <a:r>
              <a:rPr lang="en-US" dirty="0"/>
              <a:t>Your Properties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chemeClr val="accent3"/>
                </a:solidFill>
              </a:rPr>
              <a:t>(</a:t>
            </a:r>
            <a:r>
              <a:rPr lang="en-US" sz="3200" i="1" dirty="0">
                <a:solidFill>
                  <a:schemeClr val="accent3"/>
                </a:solidFill>
              </a:rPr>
              <a:t>and Write Better Software)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Paulmichael Blasucci</a:t>
            </a:r>
          </a:p>
          <a:p>
            <a:r>
              <a:rPr lang="en-US" dirty="0">
                <a:hlinkClick r:id="rId3"/>
              </a:rPr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5176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instead of a conditional property,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we can use an Arb and a universal quantifier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</a:t>
            </a:r>
            <a:r>
              <a:rPr lang="en-US" sz="1200" dirty="0" err="1"/>
              <a:t>RoundTripSerialization</a:t>
            </a:r>
            <a:r>
              <a:rPr lang="en-US" sz="1200" dirty="0"/>
              <a:t> 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define arbitrary generator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zones = </a:t>
            </a:r>
            <a:r>
              <a:rPr lang="en-US" sz="1200" dirty="0" err="1">
                <a:solidFill>
                  <a:srgbClr val="2B91AF"/>
                </a:solidFill>
              </a:rPr>
              <a:t>Gen</a:t>
            </a:r>
            <a:r>
              <a:rPr lang="en-US" sz="1200" dirty="0" err="1"/>
              <a:t>.Elements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/>
              <a:t>   z in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.GetSystemTimeZones</a:t>
            </a:r>
            <a:r>
              <a:rPr lang="en-US" sz="1200" dirty="0"/>
              <a:t>()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select</a:t>
            </a:r>
            <a:r>
              <a:rPr lang="en-US" sz="1200" dirty="0"/>
              <a:t> z)</a:t>
            </a:r>
          </a:p>
          <a:p>
            <a:pPr marL="0" indent="0">
              <a:buNone/>
            </a:pPr>
            <a:r>
              <a:rPr lang="en-US" sz="1200" dirty="0"/>
              <a:t>    .</a:t>
            </a:r>
            <a:r>
              <a:rPr lang="en-US" sz="1200" dirty="0" err="1"/>
              <a:t>ToArbitrary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"for all" zones, run a test...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Prop</a:t>
            </a:r>
            <a:r>
              <a:rPr lang="en-US" sz="1200" dirty="0" err="1"/>
              <a:t>.ForAll</a:t>
            </a:r>
            <a:r>
              <a:rPr lang="en-US" sz="1200" dirty="0"/>
              <a:t>(zones, z =&gt;</a:t>
            </a:r>
          </a:p>
          <a:p>
            <a:pPr marL="0" indent="0">
              <a:buNone/>
            </a:pPr>
            <a:r>
              <a:rPr lang="en-US" sz="1200" dirty="0"/>
              <a:t> 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z.ToSerializedString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.FromSerializedString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z.Equals</a:t>
            </a:r>
            <a:r>
              <a:rPr lang="en-US" sz="1200" dirty="0"/>
              <a:t>(</a:t>
            </a:r>
            <a:r>
              <a:rPr lang="en-US" sz="1200" dirty="0" err="1"/>
              <a:t>obj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});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Universal Quantifiers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11311" y="1715372"/>
            <a:ext cx="2917703" cy="2765886"/>
            <a:chOff x="4111311" y="1715372"/>
            <a:chExt cx="2917703" cy="2765886"/>
          </a:xfrm>
        </p:grpSpPr>
        <p:sp>
          <p:nvSpPr>
            <p:cNvPr id="11" name="Rectangle 10"/>
            <p:cNvSpPr/>
            <p:nvPr/>
          </p:nvSpPr>
          <p:spPr>
            <a:xfrm>
              <a:off x="4111311" y="4139230"/>
              <a:ext cx="2917703" cy="34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4174" y="1715372"/>
              <a:ext cx="837618" cy="34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704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DATA GENERATION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Arb with </a:t>
            </a:r>
            <a:r>
              <a:rPr lang="en-US" sz="1600" dirty="0" err="1">
                <a:solidFill>
                  <a:schemeClr val="accent1"/>
                </a:solidFill>
              </a:rPr>
              <a:t>Shrinker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5071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891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''' encapsulates several </a:t>
            </a:r>
            <a:r>
              <a:rPr lang="en-US" sz="1200" dirty="0" err="1">
                <a:solidFill>
                  <a:srgbClr val="008000"/>
                </a:solidFill>
              </a:rPr>
              <a:t>IArbitrary</a:t>
            </a:r>
            <a:r>
              <a:rPr lang="en-US" sz="1200" dirty="0">
                <a:solidFill>
                  <a:srgbClr val="008000"/>
                </a:solidFill>
              </a:rPr>
              <a:t> instances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Friend Module Generator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''' generates </a:t>
            </a:r>
            <a:r>
              <a:rPr lang="en-US" sz="1200" dirty="0" err="1">
                <a:solidFill>
                  <a:srgbClr val="008000"/>
                </a:solidFill>
              </a:rPr>
              <a:t>PositiveTime</a:t>
            </a:r>
            <a:r>
              <a:rPr lang="en-US" sz="1200" dirty="0">
                <a:solidFill>
                  <a:srgbClr val="008000"/>
                </a:solidFill>
              </a:rPr>
              <a:t> instances by leveraging </a:t>
            </a:r>
            <a:r>
              <a:rPr lang="en-US" sz="1200" dirty="0" err="1">
                <a:solidFill>
                  <a:srgbClr val="008000"/>
                </a:solidFill>
              </a:rPr>
              <a:t>FsCheck's</a:t>
            </a:r>
            <a:r>
              <a:rPr lang="en-US" sz="1200" dirty="0">
                <a:solidFill>
                  <a:srgbClr val="008000"/>
                </a:solidFill>
              </a:rPr>
              <a:t> built-in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  ''' support for generating and shrinking </a:t>
            </a:r>
            <a:r>
              <a:rPr lang="en-US" sz="1200" dirty="0" err="1">
                <a:solidFill>
                  <a:srgbClr val="008000"/>
                </a:solidFill>
              </a:rPr>
              <a:t>TimeSpan</a:t>
            </a:r>
            <a:r>
              <a:rPr lang="en-US" sz="1200" dirty="0">
                <a:solidFill>
                  <a:srgbClr val="008000"/>
                </a:solidFill>
              </a:rPr>
              <a:t> instances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Public Function </a:t>
            </a:r>
            <a:r>
              <a:rPr lang="en-US" sz="1200" dirty="0" err="1"/>
              <a:t>PositiveTime</a:t>
            </a:r>
            <a:r>
              <a:rPr lang="en-US" sz="1200" dirty="0"/>
              <a:t> ()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generator = 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/>
              <a:t>    t </a:t>
            </a:r>
            <a:r>
              <a:rPr lang="en-US" sz="1200" dirty="0">
                <a:solidFill>
                  <a:srgbClr val="0000FF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.Generate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Time</a:t>
            </a:r>
            <a:r>
              <a:rPr lang="en-US" sz="1200" dirty="0"/>
              <a:t>)()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/>
              <a:t>   t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Select  New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(t)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  Dim</a:t>
            </a:r>
            <a:r>
              <a:rPr lang="en-US" sz="1200" dirty="0"/>
              <a:t> </a:t>
            </a:r>
            <a:r>
              <a:rPr lang="en-US" sz="1200" dirty="0" err="1"/>
              <a:t>shrinker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Func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PositiveTime,IEnumerable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)) = 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(</a:t>
            </a:r>
            <a:r>
              <a:rPr lang="en-US" sz="1200" dirty="0" err="1"/>
              <a:t>posTime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>
                <a:solidFill>
                  <a:srgbClr val="0000FF"/>
                </a:solidFill>
              </a:rPr>
              <a:t>Return From   </a:t>
            </a:r>
            <a:r>
              <a:rPr lang="en-US" sz="1200" dirty="0"/>
              <a:t>t </a:t>
            </a:r>
            <a:r>
              <a:rPr lang="en-US" sz="1200" dirty="0">
                <a:solidFill>
                  <a:srgbClr val="0000FF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.Shrink</a:t>
            </a:r>
            <a:r>
              <a:rPr lang="en-US" sz="1200" dirty="0"/>
              <a:t>(</a:t>
            </a:r>
            <a:r>
              <a:rPr lang="en-US" sz="1200" dirty="0" err="1"/>
              <a:t>posTime.Value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/>
              <a:t>  t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dirty="0">
                <a:solidFill>
                  <a:srgbClr val="0000FF"/>
                </a:solidFill>
              </a:rPr>
              <a:t>Select New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(t)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.From</a:t>
            </a:r>
            <a:r>
              <a:rPr lang="en-US" sz="1200" dirty="0"/>
              <a:t>(</a:t>
            </a:r>
            <a:r>
              <a:rPr lang="en-US" sz="1200" dirty="0" err="1"/>
              <a:t>generator,shrinker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00FF"/>
                </a:solidFill>
              </a:rPr>
              <a:t>  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&amp;&amp; (</a:t>
            </a:r>
            <a:r>
              <a:rPr lang="en-US" sz="1200" dirty="0" err="1"/>
              <a:t>directly.Offset</a:t>
            </a:r>
            <a:r>
              <a:rPr lang="en-US" sz="1200" dirty="0"/>
              <a:t> = zone2.BaseUtcOffset)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conversion ignores detours 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2"/>
                </a:solidFill>
              </a:rPr>
              <a:t>StdGen</a:t>
            </a:r>
            <a:r>
              <a:rPr lang="en-US" sz="1400" i="1" dirty="0">
                <a:solidFill>
                  <a:schemeClr val="tx2"/>
                </a:solidFill>
              </a:rPr>
              <a:t> (199662269,296213481)):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Original: (1948-04-19 16:18:52 +04:59, (UTC+04:00), (UTC-05:00))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        Shrunk:   (1948-04-19 00:00:00 +00:00, (UTC+04:00), (UTC-05:00))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85184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/>
              <a:t>  </a:t>
            </a:r>
            <a:r>
              <a:rPr lang="it-IT" sz="1200" dirty="0">
                <a:solidFill>
                  <a:srgbClr val="0000FF"/>
                </a:solidFill>
              </a:rPr>
              <a:t>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00"/>
                </a:solidFill>
              </a:rPr>
              <a:t>  </a:t>
            </a:r>
            <a:r>
              <a:rPr lang="en-US" sz="1200" dirty="0"/>
              <a:t>.&amp;. </a:t>
            </a:r>
          </a:p>
          <a:p>
            <a:pPr marL="0" indent="0">
              <a:buNone/>
            </a:pPr>
            <a:r>
              <a:rPr lang="en-US" sz="1200" dirty="0"/>
              <a:t>  (</a:t>
            </a:r>
            <a:r>
              <a:rPr lang="en-US" sz="1200" dirty="0" err="1"/>
              <a:t>directly.Offset</a:t>
            </a:r>
            <a:r>
              <a:rPr lang="en-US" sz="1200" dirty="0"/>
              <a:t> = zone2.BaseUtcOffset)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zone!"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conversion ignores detours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2"/>
                </a:solidFill>
              </a:rPr>
              <a:t>StdGen</a:t>
            </a:r>
            <a:r>
              <a:rPr lang="en-US" sz="1400" i="1" dirty="0">
                <a:solidFill>
                  <a:schemeClr val="tx2"/>
                </a:solidFill>
              </a:rPr>
              <a:t> (199662269,296213481)):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</a:t>
            </a:r>
            <a:r>
              <a:rPr lang="en-US" sz="1400" b="1" i="1" dirty="0">
                <a:solidFill>
                  <a:schemeClr val="tx2"/>
                </a:solidFill>
              </a:rPr>
              <a:t>Label of failing property: Not the same zone!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        Original: (1948-04-19 16:18:52 +04:59, (UTC+04:00), (UTC-05:00))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        Shrunk:   (1948-04-19 00:00:00 +00:00, (UTC+04:00), (UTC-05:00))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677" y="2289490"/>
            <a:ext cx="6742827" cy="3245770"/>
            <a:chOff x="816677" y="2289490"/>
            <a:chExt cx="6742827" cy="3245770"/>
          </a:xfrm>
        </p:grpSpPr>
        <p:sp>
          <p:nvSpPr>
            <p:cNvPr id="7" name="Rectangle 6"/>
            <p:cNvSpPr/>
            <p:nvPr/>
          </p:nvSpPr>
          <p:spPr>
            <a:xfrm>
              <a:off x="1577516" y="5214173"/>
              <a:ext cx="3524976" cy="3210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6677" y="2289490"/>
              <a:ext cx="6742827" cy="977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224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/>
              <a:t>  </a:t>
            </a:r>
            <a:r>
              <a:rPr lang="it-IT" sz="1200" dirty="0">
                <a:solidFill>
                  <a:srgbClr val="0000FF"/>
                </a:solidFill>
              </a:rPr>
              <a:t>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00"/>
                </a:solidFill>
              </a:rPr>
              <a:t>  </a:t>
            </a:r>
            <a:r>
              <a:rPr lang="en-US" sz="1200" dirty="0"/>
              <a:t>.&amp;. </a:t>
            </a:r>
          </a:p>
          <a:p>
            <a:pPr marL="0" indent="0">
              <a:buNone/>
            </a:pPr>
            <a:r>
              <a:rPr lang="en-US" sz="1200" dirty="0"/>
              <a:t>  (</a:t>
            </a:r>
            <a:r>
              <a:rPr lang="en-US" sz="1200" dirty="0" err="1"/>
              <a:t>directly.Offset</a:t>
            </a:r>
            <a:r>
              <a:rPr lang="en-US" sz="1200" dirty="0"/>
              <a:t> = zone2.GetUtcOffset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zone!"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conversion ignores detours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OK, passed 100 tests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6616" y="2917704"/>
            <a:ext cx="2659436" cy="29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56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DIAGNOSTICS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Gathering Observations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400" b="1" dirty="0"/>
              <a:t>TEST EXECUTION SUMMARY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Tests run: 1, Errors: 0, Failed: 0, Ignored: 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add and change can be </a:t>
            </a:r>
            <a:r>
              <a:rPr lang="en-US" sz="1400" b="1" dirty="0" err="1">
                <a:solidFill>
                  <a:srgbClr val="008000"/>
                </a:solidFill>
              </a:rPr>
              <a:t>reorderd</a:t>
            </a:r>
            <a:endParaRPr lang="en-US" sz="1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    26% Odd,  East of Greenwich,   trivial.</a:t>
            </a:r>
          </a:p>
          <a:p>
            <a:pPr marL="0" indent="0">
              <a:buNone/>
            </a:pPr>
            <a:r>
              <a:rPr lang="en-US" sz="1400" i="1" dirty="0"/>
              <a:t>    21% Even, East of Greenwich,   trivial.</a:t>
            </a:r>
          </a:p>
          <a:p>
            <a:pPr marL="0" indent="0">
              <a:buNone/>
            </a:pPr>
            <a:r>
              <a:rPr lang="en-US" sz="1400" i="1" dirty="0"/>
              <a:t>    14% Even, West of Greenwich, trivial.</a:t>
            </a:r>
          </a:p>
          <a:p>
            <a:pPr marL="0" indent="0">
              <a:buNone/>
            </a:pPr>
            <a:r>
              <a:rPr lang="en-US" sz="1400" i="1" dirty="0"/>
              <a:t>    13% Odd,  West of Greenwich, trivial.</a:t>
            </a:r>
          </a:p>
          <a:p>
            <a:pPr marL="0" indent="0">
              <a:buNone/>
            </a:pPr>
            <a:r>
              <a:rPr lang="en-US" sz="1400" i="1" dirty="0"/>
              <a:t>      8% Odd,  West of Greenwich.</a:t>
            </a:r>
          </a:p>
          <a:p>
            <a:pPr marL="0" indent="0">
              <a:buNone/>
            </a:pPr>
            <a:r>
              <a:rPr lang="en-US" sz="1400" i="1" dirty="0"/>
              <a:t>     8% Even,  West of Greenwich.</a:t>
            </a:r>
          </a:p>
          <a:p>
            <a:pPr marL="0" indent="0">
              <a:buNone/>
            </a:pPr>
            <a:r>
              <a:rPr lang="en-US" sz="1400" i="1" dirty="0"/>
              <a:t>     5% Odd,   East of Greenwich.</a:t>
            </a:r>
          </a:p>
          <a:p>
            <a:pPr marL="0" indent="0">
              <a:buNone/>
            </a:pPr>
            <a:r>
              <a:rPr lang="en-US" sz="1400" i="1" dirty="0"/>
              <a:t>     5% Even,  East of Greenwich.</a:t>
            </a:r>
          </a:p>
        </p:txBody>
      </p:sp>
    </p:spTree>
    <p:extLst>
      <p:ext uri="{BB962C8B-B14F-4D97-AF65-F5344CB8AC3E}">
        <p14:creationId xmlns:p14="http://schemas.microsoft.com/office/powerpoint/2010/main" val="181623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a </a:t>
            </a:r>
            <a:r>
              <a:rPr lang="en-US" sz="1200" dirty="0" err="1">
                <a:solidFill>
                  <a:srgbClr val="008000"/>
                </a:solidFill>
              </a:rPr>
              <a:t>trival</a:t>
            </a:r>
            <a:r>
              <a:rPr lang="en-US" sz="1200" dirty="0">
                <a:solidFill>
                  <a:srgbClr val="008000"/>
                </a:solidFill>
              </a:rPr>
              <a:t> observation </a:t>
            </a:r>
            <a:r>
              <a:rPr lang="en-US" sz="1200" dirty="0" err="1">
                <a:solidFill>
                  <a:srgbClr val="008000"/>
                </a:solidFill>
              </a:rPr>
              <a:t>partions</a:t>
            </a:r>
            <a:r>
              <a:rPr lang="en-US" sz="1200" dirty="0">
                <a:solidFill>
                  <a:srgbClr val="008000"/>
                </a:solidFill>
              </a:rPr>
              <a:t> data into one of two buckets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(Arbitrary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[]{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Interchange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 target,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  // Does target zone support DST? Yes or no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== </a:t>
            </a:r>
            <a:r>
              <a:rPr lang="en-US" sz="1200" dirty="0" err="1"/>
              <a:t>shiftThenAdd</a:t>
            </a:r>
            <a:r>
              <a:rPr lang="en-US" sz="1200" dirty="0"/>
              <a:t>).Trivial(</a:t>
            </a:r>
            <a:r>
              <a:rPr lang="en-US" sz="1200" dirty="0" err="1"/>
              <a:t>target.SupportsDaylightSavingTime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777064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a classification </a:t>
            </a:r>
            <a:r>
              <a:rPr lang="en-US" sz="1200" dirty="0" err="1">
                <a:solidFill>
                  <a:srgbClr val="008000"/>
                </a:solidFill>
              </a:rPr>
              <a:t>partions</a:t>
            </a:r>
            <a:r>
              <a:rPr lang="en-US" sz="1200" dirty="0">
                <a:solidFill>
                  <a:srgbClr val="008000"/>
                </a:solidFill>
              </a:rPr>
              <a:t> data into one of N, labelled buckets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(Arbitrary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[]{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Interchange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 target,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What is civil date’s longitude, relative to GMT?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== </a:t>
            </a:r>
            <a:r>
              <a:rPr lang="en-US" sz="1200" dirty="0" err="1"/>
              <a:t>shiftThenAdd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&lt; 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"West of Greenwich"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==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"Within Greenwich"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"East of Greenwich"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617705340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rather than using a </a:t>
            </a:r>
            <a:r>
              <a:rPr lang="en-US" sz="1200" dirty="0" err="1">
                <a:solidFill>
                  <a:srgbClr val="008000"/>
                </a:solidFill>
              </a:rPr>
              <a:t>boolean</a:t>
            </a:r>
            <a:r>
              <a:rPr lang="en-US" sz="1200" dirty="0">
                <a:solidFill>
                  <a:srgbClr val="008000"/>
                </a:solidFill>
              </a:rPr>
              <a:t> observation, collect reports any value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 </a:t>
            </a:r>
            <a:r>
              <a:rPr lang="en-US" sz="1200" dirty="0"/>
              <a:t>(Arbitrary := { </a:t>
            </a:r>
            <a:r>
              <a:rPr lang="en-US" sz="1200" dirty="0" err="1">
                <a:solidFill>
                  <a:srgbClr val="0000FF"/>
                </a:solidFill>
              </a:rPr>
              <a:t>GetType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Interchange (civil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 target</a:t>
            </a:r>
            <a:r>
              <a:rPr lang="en-US" sz="1200" dirty="0">
                <a:solidFill>
                  <a:srgbClr val="0000FF"/>
                </a:solidFill>
              </a:rPr>
              <a:t> 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 total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‘ Is total increment evenly divisible by 2?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/>
              <a:t>shiftThenAdd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.Collect(</a:t>
            </a:r>
            <a:r>
              <a:rPr lang="en-US" sz="1200" dirty="0" err="1"/>
              <a:t>IIf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Mod</a:t>
            </a:r>
            <a:r>
              <a:rPr lang="en-US" sz="1200" dirty="0"/>
              <a:t> 2 = 0, Even, Odd))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2607878257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1233"/>
            <a:ext cx="7886700" cy="371549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RANDOM TESTING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accent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accent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i="1" dirty="0">
                <a:solidFill>
                  <a:schemeClr val="accent3"/>
                </a:solidFill>
              </a:rPr>
              <a:t>from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</a:t>
            </a:r>
            <a:r>
              <a:rPr lang="en-US" sz="2000" i="1" dirty="0" err="1">
                <a:solidFill>
                  <a:schemeClr val="accent2"/>
                </a:solidFill>
                <a:hlinkClick r:id="rId3" tooltip="Extensible Pattern Matching Via a Lightweight Language Extension"/>
              </a:rPr>
              <a:t>Claessen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, Hughes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4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observations may be combined as mush as is desired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>
                <a:solidFill>
                  <a:srgbClr val="000000"/>
                </a:solidFill>
              </a:rPr>
              <a:t> (Arbitrary := { </a:t>
            </a:r>
            <a:r>
              <a:rPr lang="en-US" sz="1200" dirty="0" err="1">
                <a:solidFill>
                  <a:srgbClr val="0000FF"/>
                </a:solidFill>
              </a:rPr>
              <a:t>GetType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>
                <a:solidFill>
                  <a:srgbClr val="000000"/>
                </a:solidFill>
              </a:rPr>
              <a:t>) })&gt;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>
                <a:solidFill>
                  <a:srgbClr val="000000"/>
                </a:solidFill>
              </a:rPr>
              <a:t> Interchange (civil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                  target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                  total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>
                <a:solidFill>
                  <a:srgbClr val="000000"/>
                </a:solidFill>
              </a:rPr>
              <a:t>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>
                <a:solidFill>
                  <a:srgbClr val="000000"/>
                </a:solidFill>
              </a:rPr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.FromDays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total.Item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addThenShift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>
                <a:solidFill>
                  <a:srgbClr val="000000"/>
                </a:solidFill>
              </a:rPr>
              <a:t>.ConvertTime</a:t>
            </a:r>
            <a:r>
              <a:rPr lang="en-US" sz="1200" dirty="0">
                <a:solidFill>
                  <a:srgbClr val="000000"/>
                </a:solidFill>
              </a:rPr>
              <a:t>(civil + days, target)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shiftThenAdd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>
                <a:solidFill>
                  <a:srgbClr val="000000"/>
                </a:solidFill>
              </a:rPr>
              <a:t>.ConvertTime</a:t>
            </a:r>
            <a:r>
              <a:rPr lang="en-US" sz="1200" dirty="0">
                <a:solidFill>
                  <a:srgbClr val="000000"/>
                </a:solidFill>
              </a:rPr>
              <a:t>(civil, target) + days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addThenShift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000000"/>
                </a:solidFill>
              </a:rPr>
              <a:t>shiftThenAdd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.Trivial(</a:t>
            </a:r>
            <a:r>
              <a:rPr lang="en-US" sz="1200" dirty="0" err="1">
                <a:solidFill>
                  <a:srgbClr val="000000"/>
                </a:solidFill>
              </a:rPr>
              <a:t>target.SupportsDaylightSavingTime</a:t>
            </a:r>
            <a:r>
              <a:rPr lang="en-US" sz="1200" dirty="0">
                <a:solidFill>
                  <a:srgbClr val="000000"/>
                </a:solidFill>
              </a:rPr>
              <a:t>)             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&lt;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"West of Greenwich"</a:t>
            </a:r>
            <a:r>
              <a:rPr lang="en-US" sz="1200" dirty="0">
                <a:solidFill>
                  <a:srgbClr val="000000"/>
                </a:solidFill>
              </a:rPr>
              <a:t>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"Within Greenwich"</a:t>
            </a:r>
            <a:r>
              <a:rPr lang="en-US" sz="1200" dirty="0">
                <a:solidFill>
                  <a:srgbClr val="000000"/>
                </a:solidFill>
              </a:rPr>
              <a:t> 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"East of Greenwich"</a:t>
            </a:r>
            <a:r>
              <a:rPr lang="en-US" sz="1200" dirty="0">
                <a:solidFill>
                  <a:srgbClr val="000000"/>
                </a:solidFill>
              </a:rPr>
              <a:t>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.Collect(</a:t>
            </a:r>
            <a:r>
              <a:rPr lang="en-US" sz="1200" dirty="0" err="1">
                <a:solidFill>
                  <a:srgbClr val="000000"/>
                </a:solidFill>
              </a:rPr>
              <a:t>IIf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total.Item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Mod</a:t>
            </a:r>
            <a:r>
              <a:rPr lang="en-US" sz="1200" dirty="0">
                <a:solidFill>
                  <a:srgbClr val="000000"/>
                </a:solidFill>
              </a:rPr>
              <a:t> 2 = 0, Even, Odd))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2515912464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1233"/>
            <a:ext cx="7886700" cy="371549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RANDOM TESTING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n-US" sz="2800" dirty="0"/>
              <a:t>One of the major advantages… is that it </a:t>
            </a:r>
            <a:r>
              <a:rPr lang="en-US" sz="2800" b="1" dirty="0">
                <a:solidFill>
                  <a:schemeClr val="accent1"/>
                </a:solidFill>
              </a:rPr>
              <a:t>encourages</a:t>
            </a:r>
            <a:r>
              <a:rPr lang="en-US" sz="2800" dirty="0"/>
              <a:t> us to formulate </a:t>
            </a:r>
            <a:r>
              <a:rPr lang="en-US" sz="2800" b="1" dirty="0">
                <a:solidFill>
                  <a:schemeClr val="accent1"/>
                </a:solidFill>
              </a:rPr>
              <a:t>formal specifications, thus improving</a:t>
            </a:r>
            <a:r>
              <a:rPr lang="en-US" sz="2800" dirty="0"/>
              <a:t> our </a:t>
            </a:r>
            <a:r>
              <a:rPr lang="en-US" sz="2800" b="1" dirty="0">
                <a:solidFill>
                  <a:schemeClr val="accent1"/>
                </a:solidFill>
              </a:rPr>
              <a:t>understanding</a:t>
            </a:r>
            <a:r>
              <a:rPr lang="en-US" sz="2800" dirty="0">
                <a:solidFill>
                  <a:schemeClr val="tx2"/>
                </a:solidFill>
              </a:rPr>
              <a:t>…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i="1" dirty="0">
                <a:solidFill>
                  <a:schemeClr val="accent3"/>
                </a:solidFill>
              </a:rPr>
              <a:t>from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</a:t>
            </a:r>
            <a:r>
              <a:rPr lang="en-US" sz="2000" i="1" dirty="0" err="1">
                <a:solidFill>
                  <a:schemeClr val="accent2"/>
                </a:solidFill>
                <a:hlinkClick r:id="rId3" tooltip="Extensible Pattern Matching Via a Lightweight Language Extension"/>
              </a:rPr>
              <a:t>Claessen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, Hughes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0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3460"/>
            <a:ext cx="3868340" cy="823912"/>
          </a:xfrm>
        </p:spPr>
        <p:txBody>
          <a:bodyPr/>
          <a:lstStyle/>
          <a:p>
            <a:r>
              <a:rPr lang="en-US" sz="1600" dirty="0">
                <a:solidFill>
                  <a:schemeClr val="accent3"/>
                </a:solidFill>
              </a:rPr>
              <a:t>About F# and </a:t>
            </a:r>
            <a:r>
              <a:rPr lang="en-US" sz="1600" dirty="0" err="1">
                <a:solidFill>
                  <a:schemeClr val="accent3"/>
                </a:solidFill>
              </a:rPr>
              <a:t>FsCheck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56721"/>
            <a:ext cx="3868340" cy="433294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3"/>
              </a:rPr>
              <a:t>fsharp.org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4"/>
              </a:rPr>
              <a:t>fscheck.github.io/</a:t>
            </a:r>
            <a:r>
              <a:rPr lang="en-US" sz="1800" dirty="0" err="1">
                <a:hlinkClick r:id="rId4"/>
              </a:rPr>
              <a:t>FsCheck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5"/>
              </a:rPr>
              <a:t>fsharpforfunandprofit.com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6"/>
              </a:rPr>
              <a:t>meetup.com/</a:t>
            </a:r>
            <a:r>
              <a:rPr lang="en-US" sz="1800" dirty="0" err="1">
                <a:hlinkClick r:id="rId6"/>
              </a:rPr>
              <a:t>nyc-fsharp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3460"/>
            <a:ext cx="3887391" cy="8239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About Paulmichael Blasucci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56721"/>
            <a:ext cx="3887391" cy="433294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7"/>
              </a:rPr>
              <a:t>twitter.com/</a:t>
            </a:r>
            <a:r>
              <a:rPr lang="en-US" sz="1800" dirty="0" err="1">
                <a:hlinkClick r:id="rId7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8"/>
              </a:rPr>
              <a:t>github.com/</a:t>
            </a:r>
            <a:r>
              <a:rPr lang="en-US" sz="1800" dirty="0" err="1">
                <a:hlinkClick r:id="rId8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9"/>
              </a:rPr>
              <a:t>gitlab.com/</a:t>
            </a:r>
            <a:r>
              <a:rPr lang="en-US" sz="1800" dirty="0" err="1">
                <a:hlinkClick r:id="rId9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10"/>
              </a:rPr>
              <a:t>linkedin.com/in/</a:t>
            </a:r>
            <a:r>
              <a:rPr lang="en-US" sz="1800" dirty="0" err="1">
                <a:hlinkClick r:id="rId10"/>
              </a:rPr>
              <a:t>pblasucci</a:t>
            </a: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51713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0" y="4336414"/>
            <a:ext cx="5479420" cy="1133476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gitlab.com/</a:t>
            </a:r>
            <a:r>
              <a:rPr lang="en-US" sz="2400" dirty="0" err="1">
                <a:hlinkClick r:id="rId3"/>
              </a:rPr>
              <a:t>pblasucci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quickpbt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780" y="5496878"/>
            <a:ext cx="5479420" cy="680551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My code is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40" y="921380"/>
            <a:ext cx="3342320" cy="3577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Explosion 1 7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/>
              <a:t>More than </a:t>
            </a:r>
            <a:r>
              <a:rPr lang="en-US" sz="3200" b="1" dirty="0"/>
              <a:t>4,800</a:t>
            </a:r>
            <a:r>
              <a:rPr lang="en-US" sz="3000" b="1" dirty="0"/>
              <a:t> </a:t>
            </a:r>
          </a:p>
          <a:p>
            <a:pPr algn="ctr"/>
            <a:r>
              <a:rPr lang="en-US" sz="2800" b="1" dirty="0"/>
              <a:t>tests! </a:t>
            </a:r>
            <a:r>
              <a:rPr lang="en-US" sz="1000" b="1" dirty="0"/>
              <a:t>(…ran)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956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0" y="410368"/>
            <a:ext cx="3886200" cy="6436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TO PROPERTY TESTING!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28508"/>
            <a:ext cx="3886200" cy="220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Fact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PlusIgnoresTime</a:t>
            </a:r>
            <a:r>
              <a:rPr lang="en-US" sz="1200" dirty="0"/>
              <a:t> () =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days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   7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hours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.FromHours</a:t>
            </a:r>
            <a:r>
              <a:rPr lang="en-US" sz="1200" dirty="0"/>
              <a:t> 24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civil = </a:t>
            </a:r>
            <a:r>
              <a:rPr lang="en-US" sz="1200" dirty="0" err="1">
                <a:solidFill>
                  <a:srgbClr val="2B91AF"/>
                </a:solidFill>
              </a:rPr>
              <a:t>date</a:t>
            </a:r>
            <a:r>
              <a:rPr lang="en-US" sz="1200" dirty="0" err="1"/>
              <a:t>.Now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2B91AF"/>
                </a:solidFill>
              </a:rPr>
              <a:t>Assert</a:t>
            </a:r>
            <a:r>
              <a:rPr lang="en-US" sz="1200" dirty="0" err="1"/>
              <a:t>.Equal</a:t>
            </a:r>
            <a:r>
              <a:rPr lang="en-US" sz="1200" dirty="0"/>
              <a:t> (civil + days</a:t>
            </a:r>
          </a:p>
          <a:p>
            <a:pPr marL="0" indent="0">
              <a:buNone/>
            </a:pPr>
            <a:r>
              <a:rPr lang="en-US" sz="1200" dirty="0"/>
              <a:t>               ,civil + hours)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8507"/>
            <a:ext cx="3886200" cy="2200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``plus ignores time`` (</a:t>
            </a:r>
            <a:r>
              <a:rPr lang="en-US" sz="1200" dirty="0" err="1"/>
              <a:t>civil:</a:t>
            </a:r>
            <a:r>
              <a:rPr lang="en-US" sz="1200" dirty="0" err="1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days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   7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hours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.FromHours</a:t>
            </a:r>
            <a:r>
              <a:rPr lang="en-US" sz="1200" dirty="0"/>
              <a:t> 24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civil + days = civil + hours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410368"/>
            <a:ext cx="3886200" cy="64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FROM UNIT TESTING…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241" y="3853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035" y="3603504"/>
            <a:ext cx="3607430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 err="1">
                <a:solidFill>
                  <a:srgbClr val="008000"/>
                </a:solidFill>
              </a:rPr>
              <a:t>PlusIgnoresTime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dirty="0"/>
              <a:t>    </a:t>
            </a:r>
            <a:r>
              <a:rPr lang="en-US" sz="1400" i="1" dirty="0"/>
              <a:t>OK, Elapsed time: 0.0527666s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68535" y="3603504"/>
            <a:ext cx="3607430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plus ignores time</a:t>
            </a:r>
          </a:p>
          <a:p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23285" y="1451872"/>
            <a:ext cx="3455176" cy="3650621"/>
            <a:chOff x="4823285" y="1451872"/>
            <a:chExt cx="3455176" cy="3650621"/>
          </a:xfrm>
        </p:grpSpPr>
        <p:sp>
          <p:nvSpPr>
            <p:cNvPr id="18" name="Rectangle 17"/>
            <p:cNvSpPr/>
            <p:nvPr/>
          </p:nvSpPr>
          <p:spPr>
            <a:xfrm>
              <a:off x="7070895" y="1451872"/>
              <a:ext cx="1207566" cy="3141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3285" y="2525648"/>
              <a:ext cx="2728080" cy="315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0387" y="4822123"/>
              <a:ext cx="1620559" cy="28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29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PATTERNS: INVERSION &amp; IDEMPOTENCEY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inversion ... an action and its inverse cancel each other out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/>
              <a:t>AddAndSubtract_AreInverses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((civil + days) - days == civil);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1D8E1D"/>
                </a:solidFill>
              </a:rPr>
              <a:t>// </a:t>
            </a:r>
            <a:r>
              <a:rPr lang="en-US" sz="1200" dirty="0" err="1">
                <a:solidFill>
                  <a:srgbClr val="1D8E1D"/>
                </a:solidFill>
              </a:rPr>
              <a:t>idempotence</a:t>
            </a:r>
            <a:r>
              <a:rPr lang="en-US" sz="1200" dirty="0">
                <a:solidFill>
                  <a:srgbClr val="1D8E1D"/>
                </a:solidFill>
              </a:rPr>
              <a:t> ... an action has the same effect no matter how many times it occurs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/>
              <a:t>Taking_TimeDuration_IsIdempotent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time</a:t>
            </a:r>
            <a:r>
              <a:rPr lang="en-US" sz="1200" dirty="0"/>
              <a:t> value)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once  = </a:t>
            </a:r>
            <a:r>
              <a:rPr lang="en-US" sz="1200" dirty="0" err="1"/>
              <a:t>value.Duration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twice = </a:t>
            </a:r>
            <a:r>
              <a:rPr lang="en-US" sz="1200" dirty="0" err="1"/>
              <a:t>value.Duration</a:t>
            </a:r>
            <a:r>
              <a:rPr lang="en-US" sz="1200" dirty="0"/>
              <a:t>().Duration();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(once == twice);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6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PATTERNS: INVARIANCE &amp; INTERCHANGE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interchange ... the order of two or more actions does not affect the outcome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Function </a:t>
            </a:r>
            <a:r>
              <a:rPr lang="en-US" sz="1200" dirty="0" err="1"/>
              <a:t>Add_Change_CanBeReordered</a:t>
            </a:r>
            <a:r>
              <a:rPr lang="en-US" sz="1200" dirty="0"/>
              <a:t> (civil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total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pacStd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800000"/>
                </a:solidFill>
              </a:rPr>
              <a:t>"Pacific Standard Time“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days 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(total)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.ConvertTimeBySystemTimeZoneId</a:t>
            </a:r>
            <a:r>
              <a:rPr lang="en-US" sz="1200" dirty="0"/>
              <a:t>(civil + days, </a:t>
            </a:r>
            <a:r>
              <a:rPr lang="en-US" sz="1200" dirty="0" err="1"/>
              <a:t>pacStd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.ConvertTimeBySystemTimeZoneId</a:t>
            </a:r>
            <a:r>
              <a:rPr lang="en-US" sz="1200" dirty="0"/>
              <a:t>(civil, </a:t>
            </a:r>
            <a:r>
              <a:rPr lang="en-US" sz="1200" dirty="0" err="1"/>
              <a:t>pacStd</a:t>
            </a:r>
            <a:r>
              <a:rPr lang="en-US" sz="1200" dirty="0"/>
              <a:t>) + days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/>
              <a:t>shiftThenAdd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invariance ... something remains constant, despite action being taken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</a:t>
            </a:r>
            <a:r>
              <a:rPr lang="en-US" sz="1200" dirty="0" err="1"/>
              <a:t>Add_DoesNotChange_Offset</a:t>
            </a:r>
            <a:r>
              <a:rPr lang="en-US" sz="1200" dirty="0"/>
              <a:t> (civil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months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offset  = </a:t>
            </a:r>
            <a:r>
              <a:rPr lang="en-US" sz="1200" dirty="0" err="1"/>
              <a:t>civil.Offset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shifted = </a:t>
            </a:r>
            <a:r>
              <a:rPr lang="en-US" sz="1200" dirty="0" err="1"/>
              <a:t>civil.AddMonths</a:t>
            </a:r>
            <a:r>
              <a:rPr lang="en-US" sz="1200" dirty="0"/>
              <a:t>(months)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</a:t>
            </a:r>
            <a:r>
              <a:rPr lang="en-US" sz="1200" dirty="0" err="1"/>
              <a:t>shifted.Offset</a:t>
            </a:r>
            <a:r>
              <a:rPr lang="en-US" sz="1200" dirty="0"/>
              <a:t> = offset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7932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243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``DST test oracle (naive)``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let</a:t>
            </a:r>
            <a:r>
              <a:rPr lang="en-US" sz="1200" dirty="0"/>
              <a:t> eastern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.FindSystemTimeZoneById</a:t>
            </a:r>
            <a:r>
              <a:rPr lang="en-US" sz="1200" dirty="0"/>
              <a:t> EST</a:t>
            </a:r>
            <a:endParaRPr lang="en-US" sz="12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</a:t>
            </a:r>
            <a:r>
              <a:rPr lang="en-US" sz="1200" dirty="0" err="1"/>
              <a:t>civil,eastern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</a:rPr>
              <a:t> 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.inUnitedStatesDaylightTime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= </a:t>
            </a:r>
            <a:r>
              <a:rPr lang="en-US" sz="1200" dirty="0" err="1"/>
              <a:t>eastern.IsDaylightSavingTime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Conditional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25" y="3604572"/>
            <a:ext cx="6853955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DST test oracle (naive)</a:t>
            </a:r>
          </a:p>
          <a:p>
            <a:r>
              <a:rPr lang="en-US" sz="1400" b="1" i="1" dirty="0">
                <a:solidFill>
                  <a:srgbClr val="008000"/>
                </a:solidFill>
              </a:rPr>
              <a:t>    </a:t>
            </a:r>
            <a:r>
              <a:rPr lang="en-US" sz="1400" i="1" dirty="0"/>
              <a:t>Falsifiable, after 1 test (4 shrinks), (</a:t>
            </a:r>
            <a:r>
              <a:rPr lang="en-US" sz="1400" i="1" dirty="0" err="1"/>
              <a:t>StdGen</a:t>
            </a:r>
            <a:r>
              <a:rPr lang="en-US" sz="1400" i="1" dirty="0"/>
              <a:t> (2119435949,296213433))</a:t>
            </a:r>
          </a:p>
          <a:p>
            <a:endParaRPr lang="en-US" sz="1400" i="1" dirty="0"/>
          </a:p>
          <a:p>
            <a:r>
              <a:rPr lang="en-US" sz="1400" i="1" dirty="0"/>
              <a:t>        Original: 1908-04-23 23:48:57 -04:02</a:t>
            </a:r>
          </a:p>
          <a:p>
            <a:r>
              <a:rPr lang="en-US" sz="1400" i="1" dirty="0"/>
              <a:t>        Shrunk:  1908-04-23 00:00:00 +00:00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13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0" y="987427"/>
            <a:ext cx="4726117" cy="243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``DST test oracle``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let</a:t>
            </a:r>
            <a:r>
              <a:rPr lang="en-US" sz="1200" dirty="0"/>
              <a:t> eastern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.FindSystemTimeZoneById</a:t>
            </a:r>
            <a:r>
              <a:rPr lang="en-US" sz="1200" dirty="0"/>
              <a:t> EST</a:t>
            </a:r>
            <a:endParaRPr lang="en-US" sz="12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</a:t>
            </a:r>
            <a:r>
              <a:rPr lang="en-US" sz="1200" dirty="0" err="1"/>
              <a:t>civil,eastern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( </a:t>
            </a:r>
            <a:r>
              <a:rPr lang="en-US" sz="1200" dirty="0" err="1"/>
              <a:t>civil.Year</a:t>
            </a:r>
            <a:r>
              <a:rPr lang="en-US" sz="1200" dirty="0"/>
              <a:t> &gt;= 2007 </a:t>
            </a:r>
          </a:p>
          <a:p>
            <a:pPr marL="0" indent="0">
              <a:buNone/>
            </a:pPr>
            <a:r>
              <a:rPr lang="en-US" sz="1200" dirty="0"/>
              <a:t>    &amp;&amp; </a:t>
            </a:r>
            <a:r>
              <a:rPr lang="en-US" sz="1200" dirty="0" err="1"/>
              <a:t>eastern.IsDaylightSavingTime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) </a:t>
            </a:r>
          </a:p>
          <a:p>
            <a:pPr marL="0" indent="0">
              <a:buNone/>
            </a:pPr>
            <a:r>
              <a:rPr lang="en-US" sz="1200" dirty="0"/>
              <a:t>    ==&gt; </a:t>
            </a:r>
            <a:r>
              <a:rPr lang="en-US" sz="1200" dirty="0">
                <a:solidFill>
                  <a:srgbClr val="0000FF"/>
                </a:solidFill>
              </a:rPr>
              <a:t>lazy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.inUnitedStatesDaylightTime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Conditional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25" y="3604572"/>
            <a:ext cx="6853957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DST test oracle</a:t>
            </a:r>
          </a:p>
          <a:p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2250" y="2261569"/>
            <a:ext cx="3943787" cy="600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96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509471"/>
              </p:ext>
            </p:extLst>
          </p:nvPr>
        </p:nvGraphicFramePr>
        <p:xfrm>
          <a:off x="628650" y="144923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17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6A8926-DEFB-430E-B0B0-FA2DADA5E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686A8926-DEFB-430E-B0B0-FA2DADA5E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0FB52C-A93B-4421-BCE2-8A5ACD010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110FB52C-A93B-4421-BCE2-8A5ACD010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104419C-55DB-4504-B893-AF2DA37DE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5104419C-55DB-4504-B893-AF2DA37DE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6EB781-4317-40F4-BFD2-C8BD351C5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EE6EB781-4317-40F4-BFD2-C8BD351C5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9E1B7B-301F-48C5-B25F-C668DD17B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189E1B7B-301F-48C5-B25F-C668DD17B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28907"/>
              </p:ext>
            </p:extLst>
          </p:nvPr>
        </p:nvGraphicFramePr>
        <p:xfrm>
          <a:off x="628650" y="1074739"/>
          <a:ext cx="7886700" cy="235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1008294"/>
              </p:ext>
            </p:extLst>
          </p:nvPr>
        </p:nvGraphicFramePr>
        <p:xfrm>
          <a:off x="628650" y="3610279"/>
          <a:ext cx="7886700" cy="256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50" y="107473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Generators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361027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Shrinkers</a:t>
            </a:r>
            <a:endParaRPr lang="en-US" sz="1600" b="1" dirty="0">
              <a:solidFill>
                <a:schemeClr val="accent3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752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C19211-DB24-449B-BEB9-A8C99AB95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9C19211-DB24-449B-BEB9-A8C99AB95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742675-7F62-4246-823C-1285875C7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F742675-7F62-4246-823C-1285875C7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367AEC-928C-4B5A-A5B7-6C2D5EDB4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4367AEC-928C-4B5A-A5B7-6C2D5EDB4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3CE6CE-187E-4E39-839D-A808081C7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93CE6CE-187E-4E39-839D-A808081C7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F5A7C1-D881-43C2-9BDA-532B7EC32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C9F5A7C1-D881-43C2-9BDA-532B7EC32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EFD377-28EA-4C30-BD2C-35C34F60E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DBEFD377-28EA-4C30-BD2C-35C34F60E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29D161-4880-4370-BCDB-36BF352E9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0729D161-4880-4370-BCDB-36BF352E9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1D92E-A555-4CD6-BBF8-0946CA549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B471D92E-A555-4CD6-BBF8-0946CA549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06F7FD-953A-4573-8A99-EB36D200B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5C06F7FD-953A-4573-8A99-EB36D200B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Graphic spid="8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Jetty">
      <a:dk1>
        <a:srgbClr val="300047"/>
      </a:dk1>
      <a:lt1>
        <a:sysClr val="window" lastClr="FFFFFF"/>
      </a:lt1>
      <a:dk2>
        <a:srgbClr val="333333"/>
      </a:dk2>
      <a:lt2>
        <a:srgbClr val="F7F7F7"/>
      </a:lt2>
      <a:accent1>
        <a:srgbClr val="8200FF"/>
      </a:accent1>
      <a:accent2>
        <a:srgbClr val="00CCFF"/>
      </a:accent2>
      <a:accent3>
        <a:srgbClr val="999999"/>
      </a:accent3>
      <a:accent4>
        <a:srgbClr val="33CCCC"/>
      </a:accent4>
      <a:accent5>
        <a:srgbClr val="9966FF"/>
      </a:accent5>
      <a:accent6>
        <a:srgbClr val="0FDEBD"/>
      </a:accent6>
      <a:hlink>
        <a:srgbClr val="CC66FF"/>
      </a:hlink>
      <a:folHlink>
        <a:srgbClr val="CC66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3008</Words>
  <Application>Microsoft Office PowerPoint</Application>
  <PresentationFormat>On-screen Show (4:3)</PresentationFormat>
  <Paragraphs>508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Fira Code Retina</vt:lpstr>
      <vt:lpstr>Lucida Grande</vt:lpstr>
      <vt:lpstr>Office Theme</vt:lpstr>
      <vt:lpstr>QUICK! Check  Your Properties  (and Write Better Software)</vt:lpstr>
      <vt:lpstr>RANDOM TESTING  “Properties are described as … functions, and can be automatically tested on random input... [or] custom test data generators.”</vt:lpstr>
      <vt:lpstr>TO PROPERTY TESTING!</vt:lpstr>
      <vt:lpstr>PATTERNS: INVERSION &amp; IDEMPOTENCEY</vt:lpstr>
      <vt:lpstr>PATTERNS: INVARIANCE &amp; INTERCHANGE</vt:lpstr>
      <vt:lpstr>INPUT CONTROL</vt:lpstr>
      <vt:lpstr>INPUT CONTROL</vt:lpstr>
      <vt:lpstr>CUSTOM DATA GENERATION</vt:lpstr>
      <vt:lpstr>CUSTOM DATA GENERATION</vt:lpstr>
      <vt:lpstr>INPUT CONTROL</vt:lpstr>
      <vt:lpstr>DATA GENERATION</vt:lpstr>
      <vt:lpstr>CUSTOM DATA GENERATION</vt:lpstr>
      <vt:lpstr>PowerPoint Presentation</vt:lpstr>
      <vt:lpstr>PowerPoint Presentation</vt:lpstr>
      <vt:lpstr>PowerPoint Presentation</vt:lpstr>
      <vt:lpstr>DIAGNOSTICS</vt:lpstr>
      <vt:lpstr>PowerPoint Presentation</vt:lpstr>
      <vt:lpstr>PowerPoint Presentation</vt:lpstr>
      <vt:lpstr>PowerPoint Presentation</vt:lpstr>
      <vt:lpstr>PowerPoint Presentation</vt:lpstr>
      <vt:lpstr>RANDOM TESTING  “One of the major advantages… is that it encourages us to formulate formal specifications, thus improving our understanding…”</vt:lpstr>
      <vt:lpstr>PowerPoint Presentation</vt:lpstr>
      <vt:lpstr>gitlab.com/pblasucci/quickpbt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148</cp:revision>
  <dcterms:created xsi:type="dcterms:W3CDTF">2016-10-05T02:46:28Z</dcterms:created>
  <dcterms:modified xsi:type="dcterms:W3CDTF">2016-10-07T19:43:06Z</dcterms:modified>
</cp:coreProperties>
</file>