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77" r:id="rId5"/>
    <p:sldId id="259" r:id="rId6"/>
    <p:sldId id="261" r:id="rId7"/>
    <p:sldId id="260" r:id="rId8"/>
    <p:sldId id="262" r:id="rId9"/>
    <p:sldId id="263" r:id="rId10"/>
    <p:sldId id="264" r:id="rId11"/>
    <p:sldId id="265" r:id="rId12"/>
    <p:sldId id="267" r:id="rId13"/>
    <p:sldId id="268" r:id="rId14"/>
    <p:sldId id="266" r:id="rId15"/>
    <p:sldId id="269" r:id="rId16"/>
    <p:sldId id="270" r:id="rId17"/>
    <p:sldId id="273" r:id="rId18"/>
    <p:sldId id="271" r:id="rId19"/>
    <p:sldId id="272" r:id="rId20"/>
    <p:sldId id="274" r:id="rId21"/>
    <p:sldId id="275" r:id="rId22"/>
    <p:sldId id="27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8080"/>
    <a:srgbClr val="0000FF"/>
    <a:srgbClr val="F6F8FD"/>
    <a:srgbClr val="007F00"/>
    <a:srgbClr val="800180"/>
    <a:srgbClr val="800000"/>
    <a:srgbClr val="008000"/>
    <a:srgbClr val="800080"/>
    <a:srgbClr val="8000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9"/>
    <p:restoredTop sz="74772"/>
  </p:normalViewPr>
  <p:slideViewPr>
    <p:cSldViewPr snapToGrid="0" snapToObjects="1">
      <p:cViewPr varScale="1">
        <p:scale>
          <a:sx n="85" d="100"/>
          <a:sy n="85" d="100"/>
        </p:scale>
        <p:origin x="155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/>
              <a:t>SPREAD of 100 Instances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l-NL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Count</c:v>
                </c:pt>
              </c:strCache>
            </c:strRef>
          </c:tx>
          <c:spPr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0000"/>
                    <a:lumOff val="60000"/>
                  </a:schemeClr>
                </a:gs>
                <a:gs pos="83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nl-N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Sheet1!$A$2:$A$15</c:f>
              <c:numCache>
                <c:formatCode>hh:mm:ss</c:formatCode>
                <c:ptCount val="14"/>
                <c:pt idx="0">
                  <c:v>0.61969907407407399</c:v>
                </c:pt>
                <c:pt idx="1">
                  <c:v>0.89309027777777805</c:v>
                </c:pt>
                <c:pt idx="2">
                  <c:v>0.12755787037037</c:v>
                </c:pt>
                <c:pt idx="3">
                  <c:v>0.59603009259259299</c:v>
                </c:pt>
                <c:pt idx="4">
                  <c:v>0.105659722222222</c:v>
                </c:pt>
                <c:pt idx="5">
                  <c:v>0.104409722222222</c:v>
                </c:pt>
                <c:pt idx="6">
                  <c:v>0.98687499999999995</c:v>
                </c:pt>
                <c:pt idx="7">
                  <c:v>7.88194444444444E-2</c:v>
                </c:pt>
                <c:pt idx="8">
                  <c:v>0.89239583333333306</c:v>
                </c:pt>
                <c:pt idx="9">
                  <c:v>0.15315972222222199</c:v>
                </c:pt>
                <c:pt idx="10">
                  <c:v>0.28185185185185202</c:v>
                </c:pt>
                <c:pt idx="11">
                  <c:v>2.1724537037037001E-2</c:v>
                </c:pt>
                <c:pt idx="12">
                  <c:v>0.77815972222222196</c:v>
                </c:pt>
                <c:pt idx="13">
                  <c:v>0.57512731481481505</c:v>
                </c:pt>
              </c:numCache>
            </c:numRef>
          </c:cat>
          <c:val>
            <c:numRef>
              <c:f>Sheet1!$B$2:$B$15</c:f>
              <c:numCache>
                <c:formatCode>General</c:formatCode>
                <c:ptCount val="14"/>
                <c:pt idx="0">
                  <c:v>15</c:v>
                </c:pt>
                <c:pt idx="1">
                  <c:v>1</c:v>
                </c:pt>
                <c:pt idx="2">
                  <c:v>2</c:v>
                </c:pt>
                <c:pt idx="3">
                  <c:v>11</c:v>
                </c:pt>
                <c:pt idx="4">
                  <c:v>3</c:v>
                </c:pt>
                <c:pt idx="5">
                  <c:v>7</c:v>
                </c:pt>
                <c:pt idx="6">
                  <c:v>4</c:v>
                </c:pt>
                <c:pt idx="7">
                  <c:v>5</c:v>
                </c:pt>
                <c:pt idx="8">
                  <c:v>9</c:v>
                </c:pt>
                <c:pt idx="9">
                  <c:v>5</c:v>
                </c:pt>
                <c:pt idx="10">
                  <c:v>14</c:v>
                </c:pt>
                <c:pt idx="11">
                  <c:v>6</c:v>
                </c:pt>
                <c:pt idx="12">
                  <c:v>8</c:v>
                </c:pt>
                <c:pt idx="13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81A-41FD-90DA-7DE53E8964E5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40"/>
        <c:axId val="-2027414992"/>
        <c:axId val="-2027413216"/>
      </c:barChart>
      <c:catAx>
        <c:axId val="-2027414992"/>
        <c:scaling>
          <c:orientation val="minMax"/>
        </c:scaling>
        <c:delete val="0"/>
        <c:axPos val="l"/>
        <c:numFmt formatCode="hh:mm:ss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15000"/>
                <a:lumOff val="8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-2027413216"/>
        <c:crosses val="autoZero"/>
        <c:auto val="0"/>
        <c:lblAlgn val="ctr"/>
        <c:lblOffset val="10"/>
        <c:tickLblSkip val="1"/>
        <c:noMultiLvlLbl val="0"/>
      </c:catAx>
      <c:valAx>
        <c:axId val="-202741321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0274149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accent1">
        <a:lumMod val="20000"/>
        <a:lumOff val="80000"/>
        <a:alpha val="25000"/>
      </a:schemeClr>
    </a:solidFill>
    <a:ln>
      <a:solidFill>
        <a:schemeClr val="accent1">
          <a:lumMod val="60000"/>
          <a:lumOff val="40000"/>
        </a:schemeClr>
      </a:solidFill>
    </a:ln>
    <a:effectLst/>
  </c:spPr>
  <c:txPr>
    <a:bodyPr/>
    <a:lstStyle/>
    <a:p>
      <a:pPr>
        <a:defRPr/>
      </a:pPr>
      <a:endParaRPr lang="nl-NL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/>
              <a:t>SPREAD of 100 Instances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l-NL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Count</c:v>
                </c:pt>
              </c:strCache>
            </c:strRef>
          </c:tx>
          <c:spPr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0000"/>
                    <a:lumOff val="60000"/>
                  </a:schemeClr>
                </a:gs>
                <a:gs pos="83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nl-N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Sheet1!$A$2:$A$15</c:f>
              <c:numCache>
                <c:formatCode>hh:mm:ss</c:formatCode>
                <c:ptCount val="14"/>
                <c:pt idx="0">
                  <c:v>0.61969907407407399</c:v>
                </c:pt>
                <c:pt idx="1">
                  <c:v>0.89309027777777805</c:v>
                </c:pt>
                <c:pt idx="2">
                  <c:v>0.12755787037037</c:v>
                </c:pt>
                <c:pt idx="3">
                  <c:v>0.59603009259259299</c:v>
                </c:pt>
                <c:pt idx="4">
                  <c:v>0.105659722222222</c:v>
                </c:pt>
                <c:pt idx="5">
                  <c:v>0.104409722222222</c:v>
                </c:pt>
                <c:pt idx="6">
                  <c:v>0.98687499999999995</c:v>
                </c:pt>
                <c:pt idx="7">
                  <c:v>7.88194444444444E-2</c:v>
                </c:pt>
                <c:pt idx="8">
                  <c:v>0.89239583333333306</c:v>
                </c:pt>
                <c:pt idx="9">
                  <c:v>0.15315972222222199</c:v>
                </c:pt>
                <c:pt idx="10">
                  <c:v>0.28185185185185202</c:v>
                </c:pt>
                <c:pt idx="11">
                  <c:v>2.1724537037037001E-2</c:v>
                </c:pt>
                <c:pt idx="12">
                  <c:v>0.77815972222222196</c:v>
                </c:pt>
                <c:pt idx="13">
                  <c:v>0.57512731481481505</c:v>
                </c:pt>
              </c:numCache>
            </c:numRef>
          </c:cat>
          <c:val>
            <c:numRef>
              <c:f>Sheet1!$B$2:$B$15</c:f>
              <c:numCache>
                <c:formatCode>General</c:formatCode>
                <c:ptCount val="14"/>
                <c:pt idx="0">
                  <c:v>15</c:v>
                </c:pt>
                <c:pt idx="1">
                  <c:v>1</c:v>
                </c:pt>
                <c:pt idx="2">
                  <c:v>2</c:v>
                </c:pt>
                <c:pt idx="3">
                  <c:v>11</c:v>
                </c:pt>
                <c:pt idx="4">
                  <c:v>3</c:v>
                </c:pt>
                <c:pt idx="5">
                  <c:v>7</c:v>
                </c:pt>
                <c:pt idx="6">
                  <c:v>4</c:v>
                </c:pt>
                <c:pt idx="7">
                  <c:v>5</c:v>
                </c:pt>
                <c:pt idx="8">
                  <c:v>9</c:v>
                </c:pt>
                <c:pt idx="9">
                  <c:v>5</c:v>
                </c:pt>
                <c:pt idx="10">
                  <c:v>14</c:v>
                </c:pt>
                <c:pt idx="11">
                  <c:v>6</c:v>
                </c:pt>
                <c:pt idx="12">
                  <c:v>8</c:v>
                </c:pt>
                <c:pt idx="13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754-4447-B534-7612FF592CA0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40"/>
        <c:axId val="-2025757376"/>
        <c:axId val="-2025755056"/>
      </c:barChart>
      <c:catAx>
        <c:axId val="-2025757376"/>
        <c:scaling>
          <c:orientation val="minMax"/>
        </c:scaling>
        <c:delete val="0"/>
        <c:axPos val="l"/>
        <c:numFmt formatCode="hh:mm:ss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15000"/>
                <a:lumOff val="8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-2025755056"/>
        <c:crosses val="autoZero"/>
        <c:auto val="0"/>
        <c:lblAlgn val="ctr"/>
        <c:lblOffset val="10"/>
        <c:tickLblSkip val="1"/>
        <c:noMultiLvlLbl val="0"/>
      </c:catAx>
      <c:valAx>
        <c:axId val="-2025755056"/>
        <c:scaling>
          <c:orientation val="minMax"/>
        </c:scaling>
        <c:delete val="1"/>
        <c:axPos val="b"/>
        <c:numFmt formatCode="General" sourceLinked="0"/>
        <c:majorTickMark val="none"/>
        <c:minorTickMark val="none"/>
        <c:tickLblPos val="nextTo"/>
        <c:crossAx val="-20257573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accent1">
        <a:lumMod val="20000"/>
        <a:lumOff val="80000"/>
        <a:alpha val="25000"/>
      </a:schemeClr>
    </a:solidFill>
    <a:ln>
      <a:solidFill>
        <a:schemeClr val="accent1">
          <a:lumMod val="60000"/>
          <a:lumOff val="40000"/>
        </a:schemeClr>
      </a:solidFill>
    </a:ln>
    <a:effectLst/>
  </c:spPr>
  <c:txPr>
    <a:bodyPr/>
    <a:lstStyle/>
    <a:p>
      <a:pPr>
        <a:defRPr/>
      </a:pPr>
      <a:endParaRPr lang="nl-N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2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style1.xml><?xml version="1.0" encoding="utf-8"?>
<cs:chartStyle xmlns:cs="http://schemas.microsoft.com/office/drawing/2012/chartStyle" xmlns:a="http://schemas.openxmlformats.org/drawingml/2006/main" id="22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10800000" scaled="1"/>
        <a:tileRect/>
      </a:gra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10800000" scaled="1"/>
        <a:tileRect/>
      </a:gra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99000">
              <a:schemeClr val="tx1">
                <a:lumMod val="25000"/>
                <a:lumOff val="75000"/>
              </a:schemeClr>
            </a:gs>
            <a:gs pos="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15000"/>
                <a:lumOff val="85000"/>
              </a:schemeClr>
            </a:gs>
            <a:gs pos="0">
              <a:schemeClr val="tx1">
                <a:lumMod val="5000"/>
                <a:lumOff val="9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10800000" scaled="1"/>
        <a:tileRect/>
      </a:gra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10800000" scaled="1"/>
        <a:tileRect/>
      </a:gra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99000">
              <a:schemeClr val="tx1">
                <a:lumMod val="25000"/>
                <a:lumOff val="75000"/>
              </a:schemeClr>
            </a:gs>
            <a:gs pos="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15000"/>
                <a:lumOff val="85000"/>
              </a:schemeClr>
            </a:gs>
            <a:gs pos="0">
              <a:schemeClr val="tx1">
                <a:lumMod val="5000"/>
                <a:lumOff val="9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54E76E-AEAA-6F44-BE4E-018E4678E405}" type="doc">
      <dgm:prSet loTypeId="urn:microsoft.com/office/officeart/2005/8/layout/vList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C0B0734-9D2C-6C44-8DEC-81D7F5AD8976}">
      <dgm:prSet custT="1"/>
      <dgm:spPr>
        <a:solidFill>
          <a:schemeClr val="bg1"/>
        </a:solidFill>
        <a:ln>
          <a:solidFill>
            <a:srgbClr val="007F00"/>
          </a:solidFill>
        </a:ln>
      </dgm:spPr>
      <dgm:t>
        <a:bodyPr/>
        <a:lstStyle/>
        <a:p>
          <a:pPr algn="l">
            <a:lnSpc>
              <a:spcPct val="150000"/>
            </a:lnSpc>
          </a:pPr>
          <a:r>
            <a:rPr lang="en-US" sz="1600" dirty="0">
              <a:solidFill>
                <a:srgbClr val="0000FF"/>
              </a:solidFill>
              <a:latin typeface="Courier" charset="0"/>
              <a:ea typeface="Courier" charset="0"/>
              <a:cs typeface="Courier" charset="0"/>
            </a:rPr>
            <a:t>using</a:t>
          </a:r>
          <a:r>
            <a:rPr lang="en-US" sz="1600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 </a:t>
          </a:r>
          <a:r>
            <a:rPr lang="en-US" sz="1600" dirty="0">
              <a:solidFill>
                <a:srgbClr val="408080"/>
              </a:solidFill>
              <a:latin typeface="Courier" charset="0"/>
              <a:ea typeface="Courier" charset="0"/>
              <a:cs typeface="Courier" charset="0"/>
            </a:rPr>
            <a:t>Date</a:t>
          </a:r>
          <a:r>
            <a:rPr lang="en-US" sz="1600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 = </a:t>
          </a:r>
          <a:r>
            <a:rPr lang="en-US" sz="1600" dirty="0" err="1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System.</a:t>
          </a:r>
          <a:r>
            <a:rPr lang="en-US" sz="1600" dirty="0" err="1">
              <a:solidFill>
                <a:srgbClr val="408080"/>
              </a:solidFill>
              <a:latin typeface="Courier" charset="0"/>
              <a:ea typeface="Courier" charset="0"/>
              <a:cs typeface="Courier" charset="0"/>
            </a:rPr>
            <a:t>DateTimeOffset</a:t>
          </a:r>
          <a:r>
            <a:rPr lang="en-US" sz="1600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;</a:t>
          </a:r>
          <a:br>
            <a:rPr lang="en-US" sz="1600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</a:br>
          <a:r>
            <a:rPr lang="en-US" sz="1600" dirty="0">
              <a:solidFill>
                <a:srgbClr val="0000FF"/>
              </a:solidFill>
              <a:latin typeface="Courier" charset="0"/>
              <a:ea typeface="Courier" charset="0"/>
              <a:cs typeface="Courier" charset="0"/>
            </a:rPr>
            <a:t>using</a:t>
          </a:r>
          <a:r>
            <a:rPr lang="en-US" sz="1600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 </a:t>
          </a:r>
          <a:r>
            <a:rPr lang="en-US" sz="1600" dirty="0">
              <a:solidFill>
                <a:srgbClr val="408080"/>
              </a:solidFill>
              <a:latin typeface="Courier" charset="0"/>
              <a:ea typeface="Courier" charset="0"/>
              <a:cs typeface="Courier" charset="0"/>
            </a:rPr>
            <a:t>Time</a:t>
          </a:r>
          <a:r>
            <a:rPr lang="en-US" sz="1600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 = </a:t>
          </a:r>
          <a:r>
            <a:rPr lang="en-US" sz="1600" dirty="0" err="1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System.</a:t>
          </a:r>
          <a:r>
            <a:rPr lang="en-US" sz="1600" dirty="0" err="1">
              <a:solidFill>
                <a:srgbClr val="408080"/>
              </a:solidFill>
              <a:latin typeface="Courier" charset="0"/>
              <a:ea typeface="Courier" charset="0"/>
              <a:cs typeface="Courier" charset="0"/>
            </a:rPr>
            <a:t>TimeSpan</a:t>
          </a:r>
          <a:r>
            <a:rPr lang="en-US" sz="1600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;</a:t>
          </a:r>
          <a:br>
            <a:rPr lang="en-US" sz="1600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</a:br>
          <a:r>
            <a:rPr lang="en-US" sz="1600" dirty="0">
              <a:solidFill>
                <a:srgbClr val="0000FF"/>
              </a:solidFill>
              <a:latin typeface="Courier" charset="0"/>
              <a:ea typeface="Courier" charset="0"/>
              <a:cs typeface="Courier" charset="0"/>
            </a:rPr>
            <a:t>using</a:t>
          </a:r>
          <a:r>
            <a:rPr lang="en-US" sz="1600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 </a:t>
          </a:r>
          <a:r>
            <a:rPr lang="en-US" sz="1600" dirty="0">
              <a:solidFill>
                <a:srgbClr val="408080"/>
              </a:solidFill>
              <a:latin typeface="Courier" charset="0"/>
              <a:ea typeface="Courier" charset="0"/>
              <a:cs typeface="Courier" charset="0"/>
            </a:rPr>
            <a:t>Zone</a:t>
          </a:r>
          <a:r>
            <a:rPr lang="en-US" sz="1600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 = </a:t>
          </a:r>
          <a:r>
            <a:rPr lang="en-US" sz="1600" dirty="0" err="1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System.</a:t>
          </a:r>
          <a:r>
            <a:rPr lang="en-US" sz="1600" dirty="0" err="1">
              <a:solidFill>
                <a:srgbClr val="408080"/>
              </a:solidFill>
              <a:latin typeface="Courier" charset="0"/>
              <a:ea typeface="Courier" charset="0"/>
              <a:cs typeface="Courier" charset="0"/>
            </a:rPr>
            <a:t>TimeZoneInfo</a:t>
          </a:r>
          <a:r>
            <a:rPr lang="en-US" sz="1600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;</a:t>
          </a:r>
        </a:p>
      </dgm:t>
    </dgm:pt>
    <dgm:pt modelId="{3F72E491-1303-CD40-A8C6-E96201A46FF4}" type="parTrans" cxnId="{6CA74CA9-A4A5-1C49-A964-77F77666A770}">
      <dgm:prSet/>
      <dgm:spPr/>
      <dgm:t>
        <a:bodyPr/>
        <a:lstStyle/>
        <a:p>
          <a:endParaRPr lang="en-US"/>
        </a:p>
      </dgm:t>
    </dgm:pt>
    <dgm:pt modelId="{0C235EBA-4EC7-D742-8298-11E390D682E6}" type="sibTrans" cxnId="{6CA74CA9-A4A5-1C49-A964-77F77666A770}">
      <dgm:prSet/>
      <dgm:spPr/>
      <dgm:t>
        <a:bodyPr/>
        <a:lstStyle/>
        <a:p>
          <a:endParaRPr lang="en-US"/>
        </a:p>
      </dgm:t>
    </dgm:pt>
    <dgm:pt modelId="{D9D6FB09-4C2A-5642-B482-D13F44DCDFC8}">
      <dgm:prSet phldrT="[Text]" custT="1"/>
      <dgm:spPr>
        <a:solidFill>
          <a:schemeClr val="bg1"/>
        </a:solidFill>
        <a:ln>
          <a:solidFill>
            <a:srgbClr val="800180"/>
          </a:solidFill>
        </a:ln>
      </dgm:spPr>
      <dgm:t>
        <a:bodyPr/>
        <a:lstStyle/>
        <a:p>
          <a:pPr algn="l">
            <a:lnSpc>
              <a:spcPct val="150000"/>
            </a:lnSpc>
          </a:pPr>
          <a:r>
            <a:rPr lang="en-US" sz="1600" dirty="0">
              <a:solidFill>
                <a:srgbClr val="0000FF"/>
              </a:solidFill>
              <a:latin typeface="Courier" charset="0"/>
              <a:ea typeface="Courier" charset="0"/>
              <a:cs typeface="Courier" charset="0"/>
            </a:rPr>
            <a:t>type</a:t>
          </a:r>
          <a:r>
            <a:rPr lang="en-US" sz="1600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 </a:t>
          </a:r>
          <a:r>
            <a:rPr lang="en-US" sz="1600" dirty="0">
              <a:solidFill>
                <a:srgbClr val="408080"/>
              </a:solidFill>
              <a:latin typeface="Courier" charset="0"/>
              <a:ea typeface="Courier" charset="0"/>
              <a:cs typeface="Courier" charset="0"/>
            </a:rPr>
            <a:t>Date</a:t>
          </a:r>
          <a:r>
            <a:rPr lang="en-US" sz="1600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 = </a:t>
          </a:r>
          <a:r>
            <a:rPr lang="en-US" sz="1600" dirty="0" err="1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System.</a:t>
          </a:r>
          <a:r>
            <a:rPr lang="en-US" sz="1600" dirty="0" err="1">
              <a:solidFill>
                <a:srgbClr val="408080"/>
              </a:solidFill>
              <a:latin typeface="Courier" charset="0"/>
              <a:ea typeface="Courier" charset="0"/>
              <a:cs typeface="Courier" charset="0"/>
            </a:rPr>
            <a:t>DateTimeOffset</a:t>
          </a:r>
          <a:br>
            <a:rPr lang="en-US" sz="1600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</a:br>
          <a:r>
            <a:rPr lang="en-US" sz="1600" dirty="0">
              <a:solidFill>
                <a:srgbClr val="0000FF"/>
              </a:solidFill>
              <a:latin typeface="Courier" charset="0"/>
              <a:ea typeface="Courier" charset="0"/>
              <a:cs typeface="Courier" charset="0"/>
            </a:rPr>
            <a:t>type</a:t>
          </a:r>
          <a:r>
            <a:rPr lang="en-US" sz="1600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 </a:t>
          </a:r>
          <a:r>
            <a:rPr lang="en-US" sz="1600" dirty="0">
              <a:solidFill>
                <a:srgbClr val="408080"/>
              </a:solidFill>
              <a:latin typeface="Courier" charset="0"/>
              <a:ea typeface="Courier" charset="0"/>
              <a:cs typeface="Courier" charset="0"/>
            </a:rPr>
            <a:t>Time</a:t>
          </a:r>
          <a:r>
            <a:rPr lang="en-US" sz="1600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 = </a:t>
          </a:r>
          <a:r>
            <a:rPr lang="en-US" sz="1600" dirty="0" err="1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System.</a:t>
          </a:r>
          <a:r>
            <a:rPr lang="en-US" sz="1600" dirty="0" err="1">
              <a:solidFill>
                <a:srgbClr val="408080"/>
              </a:solidFill>
              <a:latin typeface="Courier" charset="0"/>
              <a:ea typeface="Courier" charset="0"/>
              <a:cs typeface="Courier" charset="0"/>
            </a:rPr>
            <a:t>TimeSpan</a:t>
          </a:r>
          <a:br>
            <a:rPr lang="en-US" sz="1600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</a:br>
          <a:r>
            <a:rPr lang="en-US" sz="1600" dirty="0">
              <a:solidFill>
                <a:srgbClr val="0000FF"/>
              </a:solidFill>
              <a:latin typeface="Courier" charset="0"/>
              <a:ea typeface="Courier" charset="0"/>
              <a:cs typeface="Courier" charset="0"/>
            </a:rPr>
            <a:t>type</a:t>
          </a:r>
          <a:r>
            <a:rPr lang="en-US" sz="1600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 </a:t>
          </a:r>
          <a:r>
            <a:rPr lang="en-US" sz="1600" dirty="0">
              <a:solidFill>
                <a:srgbClr val="408080"/>
              </a:solidFill>
              <a:latin typeface="Courier" charset="0"/>
              <a:ea typeface="Courier" charset="0"/>
              <a:cs typeface="Courier" charset="0"/>
            </a:rPr>
            <a:t>Zone</a:t>
          </a:r>
          <a:r>
            <a:rPr lang="en-US" sz="1600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 = </a:t>
          </a:r>
          <a:r>
            <a:rPr lang="en-US" sz="1600" dirty="0" err="1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System.</a:t>
          </a:r>
          <a:r>
            <a:rPr lang="en-US" sz="1600" dirty="0" err="1">
              <a:solidFill>
                <a:srgbClr val="408080"/>
              </a:solidFill>
              <a:latin typeface="Courier" charset="0"/>
              <a:ea typeface="Courier" charset="0"/>
              <a:cs typeface="Courier" charset="0"/>
            </a:rPr>
            <a:t>TimeZoneInfo</a:t>
          </a:r>
          <a:endParaRPr lang="en-US" sz="1600" dirty="0">
            <a:solidFill>
              <a:srgbClr val="408080"/>
            </a:solidFill>
            <a:latin typeface="Courier" charset="0"/>
            <a:ea typeface="Courier" charset="0"/>
            <a:cs typeface="Courier" charset="0"/>
          </a:endParaRPr>
        </a:p>
      </dgm:t>
    </dgm:pt>
    <dgm:pt modelId="{7F26D427-3FF8-984D-8D1A-4379DD812913}" type="parTrans" cxnId="{306827C4-F7D6-8841-BACA-063F57F13683}">
      <dgm:prSet/>
      <dgm:spPr/>
      <dgm:t>
        <a:bodyPr/>
        <a:lstStyle/>
        <a:p>
          <a:endParaRPr lang="en-US"/>
        </a:p>
      </dgm:t>
    </dgm:pt>
    <dgm:pt modelId="{D57C58EE-1653-EA45-B28D-3DF615521348}" type="sibTrans" cxnId="{306827C4-F7D6-8841-BACA-063F57F13683}">
      <dgm:prSet/>
      <dgm:spPr/>
      <dgm:t>
        <a:bodyPr/>
        <a:lstStyle/>
        <a:p>
          <a:endParaRPr lang="en-US"/>
        </a:p>
      </dgm:t>
    </dgm:pt>
    <dgm:pt modelId="{A977063C-C80E-0048-8970-84FE7560885F}">
      <dgm:prSet phldrT="[Text]" custT="1"/>
      <dgm:spPr>
        <a:solidFill>
          <a:schemeClr val="bg1"/>
        </a:solidFill>
        <a:ln>
          <a:solidFill>
            <a:srgbClr val="0000FF"/>
          </a:solidFill>
        </a:ln>
      </dgm:spPr>
      <dgm:t>
        <a:bodyPr/>
        <a:lstStyle/>
        <a:p>
          <a:pPr algn="l">
            <a:lnSpc>
              <a:spcPct val="150000"/>
            </a:lnSpc>
          </a:pPr>
          <a:r>
            <a:rPr lang="en-US" sz="1600" dirty="0">
              <a:solidFill>
                <a:srgbClr val="0000FF"/>
              </a:solidFill>
              <a:latin typeface="Courier" charset="0"/>
              <a:ea typeface="Courier" charset="0"/>
              <a:cs typeface="Courier" charset="0"/>
            </a:rPr>
            <a:t>Imports</a:t>
          </a:r>
          <a:r>
            <a:rPr lang="en-US" sz="1600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 </a:t>
          </a:r>
          <a:r>
            <a:rPr lang="en-US" sz="1600" dirty="0">
              <a:solidFill>
                <a:srgbClr val="408080"/>
              </a:solidFill>
              <a:latin typeface="Courier" charset="0"/>
              <a:ea typeface="Courier" charset="0"/>
              <a:cs typeface="Courier" charset="0"/>
            </a:rPr>
            <a:t>Dated</a:t>
          </a:r>
          <a:r>
            <a:rPr lang="en-US" sz="1600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 = </a:t>
          </a:r>
          <a:r>
            <a:rPr lang="en-US" sz="1600" dirty="0" err="1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System.</a:t>
          </a:r>
          <a:r>
            <a:rPr lang="en-US" sz="1600" dirty="0" err="1">
              <a:solidFill>
                <a:srgbClr val="408080"/>
              </a:solidFill>
              <a:latin typeface="Courier" charset="0"/>
              <a:ea typeface="Courier" charset="0"/>
              <a:cs typeface="Courier" charset="0"/>
            </a:rPr>
            <a:t>DateTimeOffset</a:t>
          </a:r>
          <a:br>
            <a:rPr lang="en-US" sz="1600" dirty="0">
              <a:solidFill>
                <a:srgbClr val="408080"/>
              </a:solidFill>
              <a:latin typeface="Courier" charset="0"/>
              <a:ea typeface="Courier" charset="0"/>
              <a:cs typeface="Courier" charset="0"/>
            </a:rPr>
          </a:br>
          <a:r>
            <a:rPr lang="en-US" sz="1600" dirty="0">
              <a:solidFill>
                <a:srgbClr val="0000FF"/>
              </a:solidFill>
              <a:latin typeface="Courier" charset="0"/>
              <a:ea typeface="Courier" charset="0"/>
              <a:cs typeface="Courier" charset="0"/>
            </a:rPr>
            <a:t>Imports</a:t>
          </a:r>
          <a:r>
            <a:rPr lang="en-US" sz="1600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 </a:t>
          </a:r>
          <a:r>
            <a:rPr lang="en-US" sz="1600" dirty="0">
              <a:solidFill>
                <a:srgbClr val="408080"/>
              </a:solidFill>
              <a:latin typeface="Courier" charset="0"/>
              <a:ea typeface="Courier" charset="0"/>
              <a:cs typeface="Courier" charset="0"/>
            </a:rPr>
            <a:t>Timed</a:t>
          </a:r>
          <a:r>
            <a:rPr lang="en-US" sz="1600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 = </a:t>
          </a:r>
          <a:r>
            <a:rPr lang="en-US" sz="1600" dirty="0" err="1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System.</a:t>
          </a:r>
          <a:r>
            <a:rPr lang="en-US" sz="1600" dirty="0" err="1">
              <a:solidFill>
                <a:srgbClr val="408080"/>
              </a:solidFill>
              <a:latin typeface="Courier" charset="0"/>
              <a:ea typeface="Courier" charset="0"/>
              <a:cs typeface="Courier" charset="0"/>
            </a:rPr>
            <a:t>TimeSpan</a:t>
          </a:r>
          <a:br>
            <a:rPr lang="en-US" sz="1600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</a:br>
          <a:r>
            <a:rPr lang="en-US" sz="1600" dirty="0">
              <a:solidFill>
                <a:srgbClr val="0000FF"/>
              </a:solidFill>
              <a:latin typeface="Courier" charset="0"/>
              <a:ea typeface="Courier" charset="0"/>
              <a:cs typeface="Courier" charset="0"/>
            </a:rPr>
            <a:t>Imports</a:t>
          </a:r>
          <a:r>
            <a:rPr lang="en-US" sz="1600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 </a:t>
          </a:r>
          <a:r>
            <a:rPr lang="en-US" sz="1600" dirty="0">
              <a:solidFill>
                <a:srgbClr val="408080"/>
              </a:solidFill>
              <a:latin typeface="Courier" charset="0"/>
              <a:ea typeface="Courier" charset="0"/>
              <a:cs typeface="Courier" charset="0"/>
            </a:rPr>
            <a:t>Zoned</a:t>
          </a:r>
          <a:r>
            <a:rPr lang="en-US" sz="1600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 = </a:t>
          </a:r>
          <a:r>
            <a:rPr lang="en-US" sz="1600" dirty="0" err="1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System.</a:t>
          </a:r>
          <a:r>
            <a:rPr lang="en-US" sz="1600" dirty="0" err="1">
              <a:solidFill>
                <a:srgbClr val="408080"/>
              </a:solidFill>
              <a:latin typeface="Courier" charset="0"/>
              <a:ea typeface="Courier" charset="0"/>
              <a:cs typeface="Courier" charset="0"/>
            </a:rPr>
            <a:t>TimeZoneInfo</a:t>
          </a:r>
          <a:endParaRPr lang="en-US" sz="1600" dirty="0">
            <a:solidFill>
              <a:srgbClr val="408080"/>
            </a:solidFill>
            <a:latin typeface="Courier" charset="0"/>
            <a:ea typeface="Courier" charset="0"/>
            <a:cs typeface="Courier" charset="0"/>
          </a:endParaRPr>
        </a:p>
      </dgm:t>
    </dgm:pt>
    <dgm:pt modelId="{B75D0403-771A-F449-855E-57C1C5B1AB15}" type="parTrans" cxnId="{8729D1CF-775C-8345-83A3-3E14572A3681}">
      <dgm:prSet/>
      <dgm:spPr/>
      <dgm:t>
        <a:bodyPr/>
        <a:lstStyle/>
        <a:p>
          <a:endParaRPr lang="en-US"/>
        </a:p>
      </dgm:t>
    </dgm:pt>
    <dgm:pt modelId="{3D56C6A9-AB5C-7B4E-B42E-A5D3BB5AEA61}" type="sibTrans" cxnId="{8729D1CF-775C-8345-83A3-3E14572A3681}">
      <dgm:prSet/>
      <dgm:spPr/>
      <dgm:t>
        <a:bodyPr/>
        <a:lstStyle/>
        <a:p>
          <a:endParaRPr lang="en-US"/>
        </a:p>
      </dgm:t>
    </dgm:pt>
    <dgm:pt modelId="{1F43C831-CAC9-F647-9736-4EED381D9F06}" type="pres">
      <dgm:prSet presAssocID="{1C54E76E-AEAA-6F44-BE4E-018E4678E405}" presName="linearFlow" presStyleCnt="0">
        <dgm:presLayoutVars>
          <dgm:dir/>
          <dgm:resizeHandles val="exact"/>
        </dgm:presLayoutVars>
      </dgm:prSet>
      <dgm:spPr/>
    </dgm:pt>
    <dgm:pt modelId="{6761BBEC-8A8A-9C4B-8867-3215FC7148D6}" type="pres">
      <dgm:prSet presAssocID="{D9D6FB09-4C2A-5642-B482-D13F44DCDFC8}" presName="composite" presStyleCnt="0"/>
      <dgm:spPr/>
    </dgm:pt>
    <dgm:pt modelId="{E70EAD7C-0549-3B42-B823-29990A43CDC5}" type="pres">
      <dgm:prSet presAssocID="{D9D6FB09-4C2A-5642-B482-D13F44DCDFC8}" presName="imgShp" presStyleLbl="fgImgPlace1" presStyleIdx="0" presStyleCnt="3"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4205" t="19057" r="4205" b="19057"/>
          </a:stretch>
        </a:blipFill>
      </dgm:spPr>
    </dgm:pt>
    <dgm:pt modelId="{9007A706-0EAE-2D49-BB80-CFB331F6F93F}" type="pres">
      <dgm:prSet presAssocID="{D9D6FB09-4C2A-5642-B482-D13F44DCDFC8}" presName="txShp" presStyleLbl="node1" presStyleIdx="0" presStyleCnt="3">
        <dgm:presLayoutVars>
          <dgm:bulletEnabled val="1"/>
        </dgm:presLayoutVars>
      </dgm:prSet>
      <dgm:spPr/>
    </dgm:pt>
    <dgm:pt modelId="{6FEBF94B-1600-E04E-95F6-E075E720AC2D}" type="pres">
      <dgm:prSet presAssocID="{D57C58EE-1653-EA45-B28D-3DF615521348}" presName="spacing" presStyleCnt="0"/>
      <dgm:spPr/>
    </dgm:pt>
    <dgm:pt modelId="{F224515C-C603-094F-8744-64B5A20903E6}" type="pres">
      <dgm:prSet presAssocID="{A977063C-C80E-0048-8970-84FE7560885F}" presName="composite" presStyleCnt="0"/>
      <dgm:spPr/>
    </dgm:pt>
    <dgm:pt modelId="{6C057FDF-76EA-1C4B-AD08-4039619158BD}" type="pres">
      <dgm:prSet presAssocID="{A977063C-C80E-0048-8970-84FE7560885F}" presName="imgShp" presStyleLbl="fgImgPlace1" presStyleIdx="1" presStyleCnt="3"/>
      <dgm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4205" t="19057" r="4205" b="19057"/>
          </a:stretch>
        </a:blipFill>
      </dgm:spPr>
    </dgm:pt>
    <dgm:pt modelId="{F1B26D47-E355-814D-AC3A-502F1B40906B}" type="pres">
      <dgm:prSet presAssocID="{A977063C-C80E-0048-8970-84FE7560885F}" presName="txShp" presStyleLbl="node1" presStyleIdx="1" presStyleCnt="3">
        <dgm:presLayoutVars>
          <dgm:bulletEnabled val="1"/>
        </dgm:presLayoutVars>
      </dgm:prSet>
      <dgm:spPr/>
    </dgm:pt>
    <dgm:pt modelId="{22E9CD07-8A51-F944-82AE-BC68FEE2073D}" type="pres">
      <dgm:prSet presAssocID="{3D56C6A9-AB5C-7B4E-B42E-A5D3BB5AEA61}" presName="spacing" presStyleCnt="0"/>
      <dgm:spPr/>
    </dgm:pt>
    <dgm:pt modelId="{E494FC2B-043C-7D47-BBA2-97D4D801E6C0}" type="pres">
      <dgm:prSet presAssocID="{4C0B0734-9D2C-6C44-8DEC-81D7F5AD8976}" presName="composite" presStyleCnt="0"/>
      <dgm:spPr/>
    </dgm:pt>
    <dgm:pt modelId="{9489DA75-FE14-0143-8028-4A7B1EB6705D}" type="pres">
      <dgm:prSet presAssocID="{4C0B0734-9D2C-6C44-8DEC-81D7F5AD8976}" presName="imgShp" presStyleLbl="fgImgPlace1" presStyleIdx="2" presStyleCnt="3"/>
      <dgm:spPr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3709" t="18722" r="3709" b="18722"/>
          </a:stretch>
        </a:blipFill>
      </dgm:spPr>
    </dgm:pt>
    <dgm:pt modelId="{1E3115F4-2DE7-2546-9CAD-87A1DFDA85FE}" type="pres">
      <dgm:prSet presAssocID="{4C0B0734-9D2C-6C44-8DEC-81D7F5AD8976}" presName="txShp" presStyleLbl="node1" presStyleIdx="2" presStyleCnt="3">
        <dgm:presLayoutVars>
          <dgm:bulletEnabled val="1"/>
        </dgm:presLayoutVars>
      </dgm:prSet>
      <dgm:spPr/>
    </dgm:pt>
  </dgm:ptLst>
  <dgm:cxnLst>
    <dgm:cxn modelId="{8BEF2860-966D-3A48-A36E-CA1C544D240E}" type="presOf" srcId="{1C54E76E-AEAA-6F44-BE4E-018E4678E405}" destId="{1F43C831-CAC9-F647-9736-4EED381D9F06}" srcOrd="0" destOrd="0" presId="urn:microsoft.com/office/officeart/2005/8/layout/vList3"/>
    <dgm:cxn modelId="{95754982-D8FD-B84A-B126-1F548367607B}" type="presOf" srcId="{4C0B0734-9D2C-6C44-8DEC-81D7F5AD8976}" destId="{1E3115F4-2DE7-2546-9CAD-87A1DFDA85FE}" srcOrd="0" destOrd="0" presId="urn:microsoft.com/office/officeart/2005/8/layout/vList3"/>
    <dgm:cxn modelId="{6CA74CA9-A4A5-1C49-A964-77F77666A770}" srcId="{1C54E76E-AEAA-6F44-BE4E-018E4678E405}" destId="{4C0B0734-9D2C-6C44-8DEC-81D7F5AD8976}" srcOrd="2" destOrd="0" parTransId="{3F72E491-1303-CD40-A8C6-E96201A46FF4}" sibTransId="{0C235EBA-4EC7-D742-8298-11E390D682E6}"/>
    <dgm:cxn modelId="{DA61D5B5-3FA1-7142-9DDB-0139B56EF823}" type="presOf" srcId="{D9D6FB09-4C2A-5642-B482-D13F44DCDFC8}" destId="{9007A706-0EAE-2D49-BB80-CFB331F6F93F}" srcOrd="0" destOrd="0" presId="urn:microsoft.com/office/officeart/2005/8/layout/vList3"/>
    <dgm:cxn modelId="{EBF87BB8-F69C-B049-A6E6-657F3FE1E402}" type="presOf" srcId="{A977063C-C80E-0048-8970-84FE7560885F}" destId="{F1B26D47-E355-814D-AC3A-502F1B40906B}" srcOrd="0" destOrd="0" presId="urn:microsoft.com/office/officeart/2005/8/layout/vList3"/>
    <dgm:cxn modelId="{306827C4-F7D6-8841-BACA-063F57F13683}" srcId="{1C54E76E-AEAA-6F44-BE4E-018E4678E405}" destId="{D9D6FB09-4C2A-5642-B482-D13F44DCDFC8}" srcOrd="0" destOrd="0" parTransId="{7F26D427-3FF8-984D-8D1A-4379DD812913}" sibTransId="{D57C58EE-1653-EA45-B28D-3DF615521348}"/>
    <dgm:cxn modelId="{8729D1CF-775C-8345-83A3-3E14572A3681}" srcId="{1C54E76E-AEAA-6F44-BE4E-018E4678E405}" destId="{A977063C-C80E-0048-8970-84FE7560885F}" srcOrd="1" destOrd="0" parTransId="{B75D0403-771A-F449-855E-57C1C5B1AB15}" sibTransId="{3D56C6A9-AB5C-7B4E-B42E-A5D3BB5AEA61}"/>
    <dgm:cxn modelId="{A7DCD0B2-CD4C-7C46-92FF-DDEEECE95530}" type="presParOf" srcId="{1F43C831-CAC9-F647-9736-4EED381D9F06}" destId="{6761BBEC-8A8A-9C4B-8867-3215FC7148D6}" srcOrd="0" destOrd="0" presId="urn:microsoft.com/office/officeart/2005/8/layout/vList3"/>
    <dgm:cxn modelId="{982E3776-C93A-0D49-A964-984F0482659D}" type="presParOf" srcId="{6761BBEC-8A8A-9C4B-8867-3215FC7148D6}" destId="{E70EAD7C-0549-3B42-B823-29990A43CDC5}" srcOrd="0" destOrd="0" presId="urn:microsoft.com/office/officeart/2005/8/layout/vList3"/>
    <dgm:cxn modelId="{9795B21B-6B9A-0B42-9330-7762EB9EC4D5}" type="presParOf" srcId="{6761BBEC-8A8A-9C4B-8867-3215FC7148D6}" destId="{9007A706-0EAE-2D49-BB80-CFB331F6F93F}" srcOrd="1" destOrd="0" presId="urn:microsoft.com/office/officeart/2005/8/layout/vList3"/>
    <dgm:cxn modelId="{702E4AAD-946D-1944-9871-C0738A3A800B}" type="presParOf" srcId="{1F43C831-CAC9-F647-9736-4EED381D9F06}" destId="{6FEBF94B-1600-E04E-95F6-E075E720AC2D}" srcOrd="1" destOrd="0" presId="urn:microsoft.com/office/officeart/2005/8/layout/vList3"/>
    <dgm:cxn modelId="{174B9DF1-1D0C-744A-B01F-08F2A394C353}" type="presParOf" srcId="{1F43C831-CAC9-F647-9736-4EED381D9F06}" destId="{F224515C-C603-094F-8744-64B5A20903E6}" srcOrd="2" destOrd="0" presId="urn:microsoft.com/office/officeart/2005/8/layout/vList3"/>
    <dgm:cxn modelId="{94DEA9D1-0A00-3246-AF02-43027839C0BA}" type="presParOf" srcId="{F224515C-C603-094F-8744-64B5A20903E6}" destId="{6C057FDF-76EA-1C4B-AD08-4039619158BD}" srcOrd="0" destOrd="0" presId="urn:microsoft.com/office/officeart/2005/8/layout/vList3"/>
    <dgm:cxn modelId="{7C150374-D246-E74D-9E0E-84DD56D1A258}" type="presParOf" srcId="{F224515C-C603-094F-8744-64B5A20903E6}" destId="{F1B26D47-E355-814D-AC3A-502F1B40906B}" srcOrd="1" destOrd="0" presId="urn:microsoft.com/office/officeart/2005/8/layout/vList3"/>
    <dgm:cxn modelId="{4F8C689B-214C-EB4D-B6E8-415FAE891A3C}" type="presParOf" srcId="{1F43C831-CAC9-F647-9736-4EED381D9F06}" destId="{22E9CD07-8A51-F944-82AE-BC68FEE2073D}" srcOrd="3" destOrd="0" presId="urn:microsoft.com/office/officeart/2005/8/layout/vList3"/>
    <dgm:cxn modelId="{87109107-419D-8541-AE6D-1E31FA6A9A2C}" type="presParOf" srcId="{1F43C831-CAC9-F647-9736-4EED381D9F06}" destId="{E494FC2B-043C-7D47-BBA2-97D4D801E6C0}" srcOrd="4" destOrd="0" presId="urn:microsoft.com/office/officeart/2005/8/layout/vList3"/>
    <dgm:cxn modelId="{54C7DE33-B38C-5D4E-AD1D-7088B6B38A29}" type="presParOf" srcId="{E494FC2B-043C-7D47-BBA2-97D4D801E6C0}" destId="{9489DA75-FE14-0143-8028-4A7B1EB6705D}" srcOrd="0" destOrd="0" presId="urn:microsoft.com/office/officeart/2005/8/layout/vList3"/>
    <dgm:cxn modelId="{DE516B3B-8061-0248-AD25-2C3ECA428F74}" type="presParOf" srcId="{E494FC2B-043C-7D47-BBA2-97D4D801E6C0}" destId="{1E3115F4-2DE7-2546-9CAD-87A1DFDA85FE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07A706-0EAE-2D49-BB80-CFB331F6F93F}">
      <dsp:nvSpPr>
        <dsp:cNvPr id="0" name=""/>
        <dsp:cNvSpPr/>
      </dsp:nvSpPr>
      <dsp:spPr>
        <a:xfrm rot="10800000">
          <a:off x="1864932" y="1018"/>
          <a:ext cx="6201848" cy="1211253"/>
        </a:xfrm>
        <a:prstGeom prst="homePlate">
          <a:avLst/>
        </a:prstGeom>
        <a:solidFill>
          <a:schemeClr val="bg1"/>
        </a:solidFill>
        <a:ln>
          <a:solidFill>
            <a:srgbClr val="800180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4129" tIns="60960" rIns="113792" bIns="60960" numCol="1" spcCol="1270" anchor="ctr" anchorCtr="0">
          <a:noAutofit/>
        </a:bodyPr>
        <a:lstStyle/>
        <a:p>
          <a:pPr marL="0" lvl="0" indent="0" algn="l" defTabSz="7112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rgbClr val="0000FF"/>
              </a:solidFill>
              <a:latin typeface="Courier" charset="0"/>
              <a:ea typeface="Courier" charset="0"/>
              <a:cs typeface="Courier" charset="0"/>
            </a:rPr>
            <a:t>type</a:t>
          </a:r>
          <a:r>
            <a:rPr lang="en-US" sz="1600" kern="1200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 </a:t>
          </a:r>
          <a:r>
            <a:rPr lang="en-US" sz="1600" kern="1200" dirty="0">
              <a:solidFill>
                <a:srgbClr val="408080"/>
              </a:solidFill>
              <a:latin typeface="Courier" charset="0"/>
              <a:ea typeface="Courier" charset="0"/>
              <a:cs typeface="Courier" charset="0"/>
            </a:rPr>
            <a:t>Date</a:t>
          </a:r>
          <a:r>
            <a:rPr lang="en-US" sz="1600" kern="1200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 = </a:t>
          </a:r>
          <a:r>
            <a:rPr lang="en-US" sz="1600" kern="1200" dirty="0" err="1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System.</a:t>
          </a:r>
          <a:r>
            <a:rPr lang="en-US" sz="1600" kern="1200" dirty="0" err="1">
              <a:solidFill>
                <a:srgbClr val="408080"/>
              </a:solidFill>
              <a:latin typeface="Courier" charset="0"/>
              <a:ea typeface="Courier" charset="0"/>
              <a:cs typeface="Courier" charset="0"/>
            </a:rPr>
            <a:t>DateTimeOffset</a:t>
          </a:r>
          <a:br>
            <a:rPr lang="en-US" sz="1600" kern="1200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</a:br>
          <a:r>
            <a:rPr lang="en-US" sz="1600" kern="1200" dirty="0">
              <a:solidFill>
                <a:srgbClr val="0000FF"/>
              </a:solidFill>
              <a:latin typeface="Courier" charset="0"/>
              <a:ea typeface="Courier" charset="0"/>
              <a:cs typeface="Courier" charset="0"/>
            </a:rPr>
            <a:t>type</a:t>
          </a:r>
          <a:r>
            <a:rPr lang="en-US" sz="1600" kern="1200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 </a:t>
          </a:r>
          <a:r>
            <a:rPr lang="en-US" sz="1600" kern="1200" dirty="0">
              <a:solidFill>
                <a:srgbClr val="408080"/>
              </a:solidFill>
              <a:latin typeface="Courier" charset="0"/>
              <a:ea typeface="Courier" charset="0"/>
              <a:cs typeface="Courier" charset="0"/>
            </a:rPr>
            <a:t>Time</a:t>
          </a:r>
          <a:r>
            <a:rPr lang="en-US" sz="1600" kern="1200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 = </a:t>
          </a:r>
          <a:r>
            <a:rPr lang="en-US" sz="1600" kern="1200" dirty="0" err="1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System.</a:t>
          </a:r>
          <a:r>
            <a:rPr lang="en-US" sz="1600" kern="1200" dirty="0" err="1">
              <a:solidFill>
                <a:srgbClr val="408080"/>
              </a:solidFill>
              <a:latin typeface="Courier" charset="0"/>
              <a:ea typeface="Courier" charset="0"/>
              <a:cs typeface="Courier" charset="0"/>
            </a:rPr>
            <a:t>TimeSpan</a:t>
          </a:r>
          <a:br>
            <a:rPr lang="en-US" sz="1600" kern="1200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</a:br>
          <a:r>
            <a:rPr lang="en-US" sz="1600" kern="1200" dirty="0">
              <a:solidFill>
                <a:srgbClr val="0000FF"/>
              </a:solidFill>
              <a:latin typeface="Courier" charset="0"/>
              <a:ea typeface="Courier" charset="0"/>
              <a:cs typeface="Courier" charset="0"/>
            </a:rPr>
            <a:t>type</a:t>
          </a:r>
          <a:r>
            <a:rPr lang="en-US" sz="1600" kern="1200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 </a:t>
          </a:r>
          <a:r>
            <a:rPr lang="en-US" sz="1600" kern="1200" dirty="0">
              <a:solidFill>
                <a:srgbClr val="408080"/>
              </a:solidFill>
              <a:latin typeface="Courier" charset="0"/>
              <a:ea typeface="Courier" charset="0"/>
              <a:cs typeface="Courier" charset="0"/>
            </a:rPr>
            <a:t>Zone</a:t>
          </a:r>
          <a:r>
            <a:rPr lang="en-US" sz="1600" kern="1200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 = </a:t>
          </a:r>
          <a:r>
            <a:rPr lang="en-US" sz="1600" kern="1200" dirty="0" err="1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System.</a:t>
          </a:r>
          <a:r>
            <a:rPr lang="en-US" sz="1600" kern="1200" dirty="0" err="1">
              <a:solidFill>
                <a:srgbClr val="408080"/>
              </a:solidFill>
              <a:latin typeface="Courier" charset="0"/>
              <a:ea typeface="Courier" charset="0"/>
              <a:cs typeface="Courier" charset="0"/>
            </a:rPr>
            <a:t>TimeZoneInfo</a:t>
          </a:r>
          <a:endParaRPr lang="en-US" sz="1600" kern="1200" dirty="0">
            <a:solidFill>
              <a:srgbClr val="408080"/>
            </a:solidFill>
            <a:latin typeface="Courier" charset="0"/>
            <a:ea typeface="Courier" charset="0"/>
            <a:cs typeface="Courier" charset="0"/>
          </a:endParaRPr>
        </a:p>
      </dsp:txBody>
      <dsp:txXfrm rot="10800000">
        <a:off x="2167745" y="1018"/>
        <a:ext cx="5899035" cy="1211253"/>
      </dsp:txXfrm>
    </dsp:sp>
    <dsp:sp modelId="{E70EAD7C-0549-3B42-B823-29990A43CDC5}">
      <dsp:nvSpPr>
        <dsp:cNvPr id="0" name=""/>
        <dsp:cNvSpPr/>
      </dsp:nvSpPr>
      <dsp:spPr>
        <a:xfrm>
          <a:off x="1259306" y="1018"/>
          <a:ext cx="1211253" cy="1211253"/>
        </a:xfrm>
        <a:prstGeom prst="ellipse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4205" t="19057" r="4205" b="19057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1B26D47-E355-814D-AC3A-502F1B40906B}">
      <dsp:nvSpPr>
        <dsp:cNvPr id="0" name=""/>
        <dsp:cNvSpPr/>
      </dsp:nvSpPr>
      <dsp:spPr>
        <a:xfrm rot="10800000">
          <a:off x="1864932" y="1573839"/>
          <a:ext cx="6201848" cy="1211253"/>
        </a:xfrm>
        <a:prstGeom prst="homePlate">
          <a:avLst/>
        </a:prstGeom>
        <a:solidFill>
          <a:schemeClr val="bg1"/>
        </a:solidFill>
        <a:ln>
          <a:solidFill>
            <a:srgbClr val="0000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4129" tIns="60960" rIns="113792" bIns="60960" numCol="1" spcCol="1270" anchor="ctr" anchorCtr="0">
          <a:noAutofit/>
        </a:bodyPr>
        <a:lstStyle/>
        <a:p>
          <a:pPr marL="0" lvl="0" indent="0" algn="l" defTabSz="7112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rgbClr val="0000FF"/>
              </a:solidFill>
              <a:latin typeface="Courier" charset="0"/>
              <a:ea typeface="Courier" charset="0"/>
              <a:cs typeface="Courier" charset="0"/>
            </a:rPr>
            <a:t>Imports</a:t>
          </a:r>
          <a:r>
            <a:rPr lang="en-US" sz="1600" kern="1200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 </a:t>
          </a:r>
          <a:r>
            <a:rPr lang="en-US" sz="1600" kern="1200" dirty="0">
              <a:solidFill>
                <a:srgbClr val="408080"/>
              </a:solidFill>
              <a:latin typeface="Courier" charset="0"/>
              <a:ea typeface="Courier" charset="0"/>
              <a:cs typeface="Courier" charset="0"/>
            </a:rPr>
            <a:t>Dated</a:t>
          </a:r>
          <a:r>
            <a:rPr lang="en-US" sz="1600" kern="1200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 = </a:t>
          </a:r>
          <a:r>
            <a:rPr lang="en-US" sz="1600" kern="1200" dirty="0" err="1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System.</a:t>
          </a:r>
          <a:r>
            <a:rPr lang="en-US" sz="1600" kern="1200" dirty="0" err="1">
              <a:solidFill>
                <a:srgbClr val="408080"/>
              </a:solidFill>
              <a:latin typeface="Courier" charset="0"/>
              <a:ea typeface="Courier" charset="0"/>
              <a:cs typeface="Courier" charset="0"/>
            </a:rPr>
            <a:t>DateTimeOffset</a:t>
          </a:r>
          <a:br>
            <a:rPr lang="en-US" sz="1600" kern="1200" dirty="0">
              <a:solidFill>
                <a:srgbClr val="408080"/>
              </a:solidFill>
              <a:latin typeface="Courier" charset="0"/>
              <a:ea typeface="Courier" charset="0"/>
              <a:cs typeface="Courier" charset="0"/>
            </a:rPr>
          </a:br>
          <a:r>
            <a:rPr lang="en-US" sz="1600" kern="1200" dirty="0">
              <a:solidFill>
                <a:srgbClr val="0000FF"/>
              </a:solidFill>
              <a:latin typeface="Courier" charset="0"/>
              <a:ea typeface="Courier" charset="0"/>
              <a:cs typeface="Courier" charset="0"/>
            </a:rPr>
            <a:t>Imports</a:t>
          </a:r>
          <a:r>
            <a:rPr lang="en-US" sz="1600" kern="1200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 </a:t>
          </a:r>
          <a:r>
            <a:rPr lang="en-US" sz="1600" kern="1200" dirty="0">
              <a:solidFill>
                <a:srgbClr val="408080"/>
              </a:solidFill>
              <a:latin typeface="Courier" charset="0"/>
              <a:ea typeface="Courier" charset="0"/>
              <a:cs typeface="Courier" charset="0"/>
            </a:rPr>
            <a:t>Timed</a:t>
          </a:r>
          <a:r>
            <a:rPr lang="en-US" sz="1600" kern="1200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 = </a:t>
          </a:r>
          <a:r>
            <a:rPr lang="en-US" sz="1600" kern="1200" dirty="0" err="1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System.</a:t>
          </a:r>
          <a:r>
            <a:rPr lang="en-US" sz="1600" kern="1200" dirty="0" err="1">
              <a:solidFill>
                <a:srgbClr val="408080"/>
              </a:solidFill>
              <a:latin typeface="Courier" charset="0"/>
              <a:ea typeface="Courier" charset="0"/>
              <a:cs typeface="Courier" charset="0"/>
            </a:rPr>
            <a:t>TimeSpan</a:t>
          </a:r>
          <a:br>
            <a:rPr lang="en-US" sz="1600" kern="1200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</a:br>
          <a:r>
            <a:rPr lang="en-US" sz="1600" kern="1200" dirty="0">
              <a:solidFill>
                <a:srgbClr val="0000FF"/>
              </a:solidFill>
              <a:latin typeface="Courier" charset="0"/>
              <a:ea typeface="Courier" charset="0"/>
              <a:cs typeface="Courier" charset="0"/>
            </a:rPr>
            <a:t>Imports</a:t>
          </a:r>
          <a:r>
            <a:rPr lang="en-US" sz="1600" kern="1200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 </a:t>
          </a:r>
          <a:r>
            <a:rPr lang="en-US" sz="1600" kern="1200" dirty="0">
              <a:solidFill>
                <a:srgbClr val="408080"/>
              </a:solidFill>
              <a:latin typeface="Courier" charset="0"/>
              <a:ea typeface="Courier" charset="0"/>
              <a:cs typeface="Courier" charset="0"/>
            </a:rPr>
            <a:t>Zoned</a:t>
          </a:r>
          <a:r>
            <a:rPr lang="en-US" sz="1600" kern="1200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 = </a:t>
          </a:r>
          <a:r>
            <a:rPr lang="en-US" sz="1600" kern="1200" dirty="0" err="1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System.</a:t>
          </a:r>
          <a:r>
            <a:rPr lang="en-US" sz="1600" kern="1200" dirty="0" err="1">
              <a:solidFill>
                <a:srgbClr val="408080"/>
              </a:solidFill>
              <a:latin typeface="Courier" charset="0"/>
              <a:ea typeface="Courier" charset="0"/>
              <a:cs typeface="Courier" charset="0"/>
            </a:rPr>
            <a:t>TimeZoneInfo</a:t>
          </a:r>
          <a:endParaRPr lang="en-US" sz="1600" kern="1200" dirty="0">
            <a:solidFill>
              <a:srgbClr val="408080"/>
            </a:solidFill>
            <a:latin typeface="Courier" charset="0"/>
            <a:ea typeface="Courier" charset="0"/>
            <a:cs typeface="Courier" charset="0"/>
          </a:endParaRPr>
        </a:p>
      </dsp:txBody>
      <dsp:txXfrm rot="10800000">
        <a:off x="2167745" y="1573839"/>
        <a:ext cx="5899035" cy="1211253"/>
      </dsp:txXfrm>
    </dsp:sp>
    <dsp:sp modelId="{6C057FDF-76EA-1C4B-AD08-4039619158BD}">
      <dsp:nvSpPr>
        <dsp:cNvPr id="0" name=""/>
        <dsp:cNvSpPr/>
      </dsp:nvSpPr>
      <dsp:spPr>
        <a:xfrm>
          <a:off x="1259306" y="1573839"/>
          <a:ext cx="1211253" cy="1211253"/>
        </a:xfrm>
        <a:prstGeom prst="ellipse">
          <a:avLst/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4205" t="19057" r="4205" b="19057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E3115F4-2DE7-2546-9CAD-87A1DFDA85FE}">
      <dsp:nvSpPr>
        <dsp:cNvPr id="0" name=""/>
        <dsp:cNvSpPr/>
      </dsp:nvSpPr>
      <dsp:spPr>
        <a:xfrm rot="10800000">
          <a:off x="1864932" y="3146660"/>
          <a:ext cx="6201848" cy="1211253"/>
        </a:xfrm>
        <a:prstGeom prst="homePlate">
          <a:avLst/>
        </a:prstGeom>
        <a:solidFill>
          <a:schemeClr val="bg1"/>
        </a:solidFill>
        <a:ln>
          <a:solidFill>
            <a:srgbClr val="007F00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4129" tIns="60960" rIns="113792" bIns="60960" numCol="1" spcCol="1270" anchor="ctr" anchorCtr="0">
          <a:noAutofit/>
        </a:bodyPr>
        <a:lstStyle/>
        <a:p>
          <a:pPr marL="0" lvl="0" indent="0" algn="l" defTabSz="7112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rgbClr val="0000FF"/>
              </a:solidFill>
              <a:latin typeface="Courier" charset="0"/>
              <a:ea typeface="Courier" charset="0"/>
              <a:cs typeface="Courier" charset="0"/>
            </a:rPr>
            <a:t>using</a:t>
          </a:r>
          <a:r>
            <a:rPr lang="en-US" sz="1600" kern="1200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 </a:t>
          </a:r>
          <a:r>
            <a:rPr lang="en-US" sz="1600" kern="1200" dirty="0">
              <a:solidFill>
                <a:srgbClr val="408080"/>
              </a:solidFill>
              <a:latin typeface="Courier" charset="0"/>
              <a:ea typeface="Courier" charset="0"/>
              <a:cs typeface="Courier" charset="0"/>
            </a:rPr>
            <a:t>Date</a:t>
          </a:r>
          <a:r>
            <a:rPr lang="en-US" sz="1600" kern="1200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 = </a:t>
          </a:r>
          <a:r>
            <a:rPr lang="en-US" sz="1600" kern="1200" dirty="0" err="1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System.</a:t>
          </a:r>
          <a:r>
            <a:rPr lang="en-US" sz="1600" kern="1200" dirty="0" err="1">
              <a:solidFill>
                <a:srgbClr val="408080"/>
              </a:solidFill>
              <a:latin typeface="Courier" charset="0"/>
              <a:ea typeface="Courier" charset="0"/>
              <a:cs typeface="Courier" charset="0"/>
            </a:rPr>
            <a:t>DateTimeOffset</a:t>
          </a:r>
          <a:r>
            <a:rPr lang="en-US" sz="1600" kern="1200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;</a:t>
          </a:r>
          <a:br>
            <a:rPr lang="en-US" sz="1600" kern="1200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</a:br>
          <a:r>
            <a:rPr lang="en-US" sz="1600" kern="1200" dirty="0">
              <a:solidFill>
                <a:srgbClr val="0000FF"/>
              </a:solidFill>
              <a:latin typeface="Courier" charset="0"/>
              <a:ea typeface="Courier" charset="0"/>
              <a:cs typeface="Courier" charset="0"/>
            </a:rPr>
            <a:t>using</a:t>
          </a:r>
          <a:r>
            <a:rPr lang="en-US" sz="1600" kern="1200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 </a:t>
          </a:r>
          <a:r>
            <a:rPr lang="en-US" sz="1600" kern="1200" dirty="0">
              <a:solidFill>
                <a:srgbClr val="408080"/>
              </a:solidFill>
              <a:latin typeface="Courier" charset="0"/>
              <a:ea typeface="Courier" charset="0"/>
              <a:cs typeface="Courier" charset="0"/>
            </a:rPr>
            <a:t>Time</a:t>
          </a:r>
          <a:r>
            <a:rPr lang="en-US" sz="1600" kern="1200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 = </a:t>
          </a:r>
          <a:r>
            <a:rPr lang="en-US" sz="1600" kern="1200" dirty="0" err="1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System.</a:t>
          </a:r>
          <a:r>
            <a:rPr lang="en-US" sz="1600" kern="1200" dirty="0" err="1">
              <a:solidFill>
                <a:srgbClr val="408080"/>
              </a:solidFill>
              <a:latin typeface="Courier" charset="0"/>
              <a:ea typeface="Courier" charset="0"/>
              <a:cs typeface="Courier" charset="0"/>
            </a:rPr>
            <a:t>TimeSpan</a:t>
          </a:r>
          <a:r>
            <a:rPr lang="en-US" sz="1600" kern="1200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;</a:t>
          </a:r>
          <a:br>
            <a:rPr lang="en-US" sz="1600" kern="1200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</a:br>
          <a:r>
            <a:rPr lang="en-US" sz="1600" kern="1200" dirty="0">
              <a:solidFill>
                <a:srgbClr val="0000FF"/>
              </a:solidFill>
              <a:latin typeface="Courier" charset="0"/>
              <a:ea typeface="Courier" charset="0"/>
              <a:cs typeface="Courier" charset="0"/>
            </a:rPr>
            <a:t>using</a:t>
          </a:r>
          <a:r>
            <a:rPr lang="en-US" sz="1600" kern="1200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 </a:t>
          </a:r>
          <a:r>
            <a:rPr lang="en-US" sz="1600" kern="1200" dirty="0">
              <a:solidFill>
                <a:srgbClr val="408080"/>
              </a:solidFill>
              <a:latin typeface="Courier" charset="0"/>
              <a:ea typeface="Courier" charset="0"/>
              <a:cs typeface="Courier" charset="0"/>
            </a:rPr>
            <a:t>Zone</a:t>
          </a:r>
          <a:r>
            <a:rPr lang="en-US" sz="1600" kern="1200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 = </a:t>
          </a:r>
          <a:r>
            <a:rPr lang="en-US" sz="1600" kern="1200" dirty="0" err="1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System.</a:t>
          </a:r>
          <a:r>
            <a:rPr lang="en-US" sz="1600" kern="1200" dirty="0" err="1">
              <a:solidFill>
                <a:srgbClr val="408080"/>
              </a:solidFill>
              <a:latin typeface="Courier" charset="0"/>
              <a:ea typeface="Courier" charset="0"/>
              <a:cs typeface="Courier" charset="0"/>
            </a:rPr>
            <a:t>TimeZoneInfo</a:t>
          </a:r>
          <a:r>
            <a:rPr lang="en-US" sz="1600" kern="1200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;</a:t>
          </a:r>
        </a:p>
      </dsp:txBody>
      <dsp:txXfrm rot="10800000">
        <a:off x="2167745" y="3146660"/>
        <a:ext cx="5899035" cy="1211253"/>
      </dsp:txXfrm>
    </dsp:sp>
    <dsp:sp modelId="{9489DA75-FE14-0143-8028-4A7B1EB6705D}">
      <dsp:nvSpPr>
        <dsp:cNvPr id="0" name=""/>
        <dsp:cNvSpPr/>
      </dsp:nvSpPr>
      <dsp:spPr>
        <a:xfrm>
          <a:off x="1259306" y="3146660"/>
          <a:ext cx="1211253" cy="1211253"/>
        </a:xfrm>
        <a:prstGeom prst="ellipse">
          <a:avLst/>
        </a:prstGeom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3709" t="18722" r="3709" b="18722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D210CC-96DD-F14B-BC04-06F542233C3C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177CF1-FB2D-5E43-808C-4E6A5CAE4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u="non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About the presenter: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u="non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Putting C# into PROD since 2000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u="non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Putting VB into PROD since 2003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u="non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Discovered F# in 2007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u="non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Putting F# into PROD since 2009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dirty="0"/>
              <a:t>Microsoft MVP 2014, 2015, 2016, 2017</a:t>
            </a:r>
          </a:p>
          <a:p>
            <a:pPr marL="171450" indent="-171450">
              <a:buFont typeface="Arial" charset="0"/>
              <a:buChar char="•"/>
            </a:pP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77CF1-FB2D-5E43-808C-4E6A5CAE4ED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2238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AS SHOWN HERE: you</a:t>
            </a:r>
            <a:r>
              <a:rPr lang="en-US" baseline="0" dirty="0"/>
              <a:t> can bake values into the “label string” as a form of tracing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77CF1-FB2D-5E43-808C-4E6A5CAE4ED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2920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“meaningless to talk about random</a:t>
            </a:r>
            <a:r>
              <a:rPr lang="en-US" baseline="0" dirty="0"/>
              <a:t> testing without discussing the distribution of test data. Random testing is most effective when the distribution of test data follows that of actual data… [when possible]</a:t>
            </a:r>
            <a:r>
              <a:rPr lang="en-US" dirty="0"/>
              <a:t>”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PRO TIP: "Correctness confidence" very dependent on test distributions!!!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FsCheck</a:t>
            </a:r>
            <a:r>
              <a:rPr lang="en-US" dirty="0"/>
              <a:t> does not measure coverage – dev</a:t>
            </a:r>
            <a:r>
              <a:rPr lang="en-US" baseline="0" dirty="0"/>
              <a:t> MUST investigate distributions to ensure suitability</a:t>
            </a:r>
          </a:p>
          <a:p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Prop.trivial</a:t>
            </a:r>
            <a:r>
              <a:rPr lang="en-US" dirty="0"/>
              <a:t> – a</a:t>
            </a:r>
            <a:r>
              <a:rPr lang="en-US" baseline="0" dirty="0"/>
              <a:t> simple </a:t>
            </a:r>
            <a:r>
              <a:rPr lang="en-US" baseline="0" dirty="0" err="1"/>
              <a:t>boolean</a:t>
            </a:r>
            <a:r>
              <a:rPr lang="en-US" baseline="0" dirty="0"/>
              <a:t> qualification observed against a whole distribution… puts ALL tests into one of 2 buckets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77CF1-FB2D-5E43-808C-4E6A5CAE4ED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6603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Prop.classify</a:t>
            </a:r>
            <a:r>
              <a:rPr lang="en-US" baseline="0" dirty="0"/>
              <a:t> – arbitrary number of </a:t>
            </a:r>
            <a:r>
              <a:rPr lang="en-US" baseline="0" dirty="0" err="1"/>
              <a:t>boolean</a:t>
            </a:r>
            <a:r>
              <a:rPr lang="en-US" baseline="0" dirty="0"/>
              <a:t> qualifications observed (individually) against a whole distribution… puts SOME tests into one of N buckets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77CF1-FB2D-5E43-808C-4E6A5CAE4ED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446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Prop.collect</a:t>
            </a:r>
            <a:r>
              <a:rPr lang="en-US" baseline="0" dirty="0"/>
              <a:t> – compiles arbitrary value from each test; reported alongside percentage of overall distribution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77CF1-FB2D-5E43-808C-4E6A5CAE4ED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5486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Combining observations – no limit; be as complex as you want/need (but be mindful of performance!)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77CF1-FB2D-5E43-808C-4E6A5CAE4ED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9147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with unit testing, property-based testing can be an excellent check of implicit (or</a:t>
            </a:r>
            <a:r>
              <a:rPr lang="en-US" baseline="0" dirty="0"/>
              <a:t> even explicit) assumptions made about a code base.</a:t>
            </a:r>
          </a:p>
          <a:p>
            <a:endParaRPr lang="en-US" dirty="0"/>
          </a:p>
          <a:p>
            <a:r>
              <a:rPr lang="en-US" dirty="0"/>
              <a:t>Conditionals allow pre-execution</a:t>
            </a:r>
            <a:r>
              <a:rPr lang="en-US" baseline="0" dirty="0"/>
              <a:t> filtering... When a pre-condition isn’t met, the run is scraped and a new set of random inputs is generated (i.e. acts like a filter)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77CF1-FB2D-5E43-808C-4E6A5CAE4ED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8802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REMEMBER: “Property” = “</a:t>
            </a:r>
            <a:r>
              <a:rPr lang="en-US" dirty="0" err="1"/>
              <a:t>boolean</a:t>
            </a:r>
            <a:r>
              <a:rPr lang="en-US" dirty="0"/>
              <a:t> expression” (i.e. tests</a:t>
            </a:r>
            <a:r>
              <a:rPr lang="en-US" baseline="0" dirty="0"/>
              <a:t> can be used as the pre-conditions to other tests</a:t>
            </a:r>
            <a:r>
              <a:rPr lang="en-US" dirty="0"/>
              <a:t>)</a:t>
            </a:r>
          </a:p>
          <a:p>
            <a:endParaRPr lang="en-US" baseline="0" dirty="0"/>
          </a:p>
          <a:p>
            <a:r>
              <a:rPr lang="en-US" baseline="0" dirty="0"/>
              <a:t>Useful for expressing SIMPLE invariants and SIMPLE business rules. In many scenarios, a custom data generator is more appropriate.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77CF1-FB2D-5E43-808C-4E6A5CAE4ED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9205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 like the fancy</a:t>
            </a:r>
            <a:r>
              <a:rPr lang="en-US" baseline="0" dirty="0"/>
              <a:t> “upside down capital A in formal logic”</a:t>
            </a:r>
            <a:r>
              <a:rPr lang="is-IS" baseline="0" dirty="0"/>
              <a:t>…</a:t>
            </a:r>
          </a:p>
          <a:p>
            <a:endParaRPr lang="is-IS" baseline="0" dirty="0"/>
          </a:p>
          <a:p>
            <a:r>
              <a:rPr lang="is-IS" baseline="0" dirty="0"/>
              <a:t>Useful for asserting properties of domains (in the mathematical sense)</a:t>
            </a:r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77CF1-FB2D-5E43-808C-4E6A5CAE4ED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9326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FsCheck</a:t>
            </a:r>
            <a:r>
              <a:rPr lang="en-US" dirty="0"/>
              <a:t> provides many useful</a:t>
            </a:r>
            <a:r>
              <a:rPr lang="en-US" baseline="0" dirty="0"/>
              <a:t> random generators out-of-the-box.</a:t>
            </a:r>
          </a:p>
          <a:p>
            <a:pPr marL="457200" lvl="1" indent="0">
              <a:buFont typeface="Arial"/>
              <a:buNone/>
            </a:pPr>
            <a:endParaRPr lang="en-US" baseline="0" dirty="0"/>
          </a:p>
          <a:p>
            <a:pPr marL="0" lvl="0" indent="0">
              <a:buFont typeface="Arial"/>
              <a:buNone/>
            </a:pPr>
            <a:r>
              <a:rPr lang="en-US" baseline="0" dirty="0"/>
              <a:t>Container types can be generated so long as </a:t>
            </a:r>
            <a:r>
              <a:rPr lang="en-US" baseline="0" dirty="0" err="1"/>
              <a:t>FsCheck</a:t>
            </a:r>
            <a:r>
              <a:rPr lang="en-US" baseline="0" dirty="0"/>
              <a:t> knows how to generate the contained types</a:t>
            </a:r>
          </a:p>
          <a:p>
            <a:endParaRPr lang="en-US" baseline="0" dirty="0"/>
          </a:p>
          <a:p>
            <a:r>
              <a:rPr lang="en-US" baseline="0" dirty="0"/>
              <a:t>Often necessary to define our own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err="1"/>
              <a:t>FsCheck</a:t>
            </a:r>
            <a:r>
              <a:rPr lang="en-US" baseline="0" dirty="0"/>
              <a:t> has an API for generators and </a:t>
            </a:r>
            <a:r>
              <a:rPr lang="en-US" baseline="0" dirty="0" err="1"/>
              <a:t>shrinkers</a:t>
            </a:r>
            <a:endParaRPr lang="en-US" baseline="0" dirty="0"/>
          </a:p>
          <a:p>
            <a:pPr marL="628650" lvl="1" indent="-171450">
              <a:buFont typeface="Arial"/>
              <a:buChar char="•"/>
            </a:pPr>
            <a:r>
              <a:rPr lang="en-US" baseline="0" dirty="0"/>
              <a:t>Use for custom data types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/>
              <a:t>Use to formalize, encode business logic</a:t>
            </a:r>
          </a:p>
          <a:p>
            <a:pPr marL="0" lvl="0" indent="0">
              <a:buFont typeface="Arial"/>
              <a:buNone/>
            </a:pPr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Arbitrary</a:t>
            </a:r>
            <a:r>
              <a:rPr lang="en-US" baseline="0" dirty="0"/>
              <a:t> = Generator + </a:t>
            </a:r>
            <a:r>
              <a:rPr lang="en-US" baseline="0" dirty="0" err="1"/>
              <a:t>Shrinker</a:t>
            </a:r>
            <a:r>
              <a:rPr lang="en-US" baseline="0" dirty="0"/>
              <a:t> for a particular type (often built from Arb module functions); defined as an interface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77CF1-FB2D-5E43-808C-4E6A5CAE4ED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3766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Size – numeric</a:t>
            </a:r>
            <a:r>
              <a:rPr lang="en-US" baseline="0" dirty="0"/>
              <a:t> value interpreted differently by each generator/</a:t>
            </a:r>
            <a:r>
              <a:rPr lang="en-US" baseline="0" dirty="0" err="1"/>
              <a:t>shrinker</a:t>
            </a:r>
            <a:r>
              <a:rPr lang="en-US" baseline="0" dirty="0"/>
              <a:t> (some even ignore it!); used to create a sense of “bigger” (or “smaller”) between generated type instances</a:t>
            </a:r>
            <a:endParaRPr lang="en-US" dirty="0"/>
          </a:p>
          <a:p>
            <a:endParaRPr lang="en-US" dirty="0"/>
          </a:p>
          <a:p>
            <a:r>
              <a:rPr lang="en-US" dirty="0"/>
              <a:t>Generator</a:t>
            </a:r>
            <a:r>
              <a:rPr lang="en-US" baseline="0" dirty="0"/>
              <a:t> – (optionally) interprets Size; provides actual generation logic; build from a mix of: Gen module functions, Gen computation expression, Arb module functions, and custom logic needed</a:t>
            </a:r>
          </a:p>
          <a:p>
            <a:endParaRPr lang="en-US" baseline="0" dirty="0"/>
          </a:p>
          <a:p>
            <a:r>
              <a:rPr lang="en-US" baseline="0" dirty="0" err="1"/>
              <a:t>Shrinker</a:t>
            </a:r>
            <a:r>
              <a:rPr lang="en-US" baseline="0" dirty="0"/>
              <a:t> – optional function which takes a randomly generated input and returns a sequence of “smaller” instances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77CF1-FB2D-5E43-808C-4E6A5CAE4ED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75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 If we run out of time, data</a:t>
            </a:r>
            <a:r>
              <a:rPr lang="en-US" baseline="0" dirty="0"/>
              <a:t> generation may be elided. It's a complex-enough topic to be a talk all on its own.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77CF1-FB2D-5E43-808C-4E6A5CAE4ED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1235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Random data generation often identifies previously unknown edge cases; also helpful in guiding exploration of an existing codebase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Could’ve used a conditional property, but custom arbitrary is more efficient and better captures (otherwise implicit) business constraint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!!! Complex conditional generator (i.e. co-recursive types) can be convoluted !!!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77CF1-FB2D-5E43-808C-4E6A5CAE4ED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4725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Random data generation often identifies previously unknown edge cases; also helpful in guiding exploration of an existing codebase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Could’ve used a conditional property, but custom arbitrary is more efficient and better captures (otherwise implicit) business constraint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!!! Complex conditional generator (i.e. co-recursive types) can be convoluted !!!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77CF1-FB2D-5E43-808C-4E6A5CAE4ED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8206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Not covered:</a:t>
            </a:r>
          </a:p>
          <a:p>
            <a:pPr marL="171450" lvl="0" indent="-171450">
              <a:buFont typeface="Arial"/>
              <a:buChar char="•"/>
            </a:pPr>
            <a:r>
              <a:rPr lang="en-US" sz="1200"/>
              <a:t>Expecting exceptions</a:t>
            </a:r>
            <a:r>
              <a:rPr lang="en-US" sz="1200" baseline="0"/>
              <a:t> </a:t>
            </a:r>
            <a:r>
              <a:rPr lang="en-US" sz="1200" baseline="0" dirty="0"/>
              <a:t>(F# only!)</a:t>
            </a:r>
            <a:endParaRPr lang="en-US" sz="1200" dirty="0"/>
          </a:p>
          <a:p>
            <a:pPr marL="171450" lvl="0" indent="-171450">
              <a:buFont typeface="Arial"/>
              <a:buChar char="•"/>
            </a:pPr>
            <a:r>
              <a:rPr lang="en-US" sz="1200" dirty="0"/>
              <a:t>Time-dependent properties (F# only!)</a:t>
            </a:r>
          </a:p>
          <a:p>
            <a:pPr marL="171450" lvl="0" indent="-171450">
              <a:buFont typeface="Arial"/>
              <a:buChar char="•"/>
            </a:pPr>
            <a:r>
              <a:rPr lang="en-US" sz="1200" dirty="0"/>
              <a:t>Model-based testing</a:t>
            </a:r>
          </a:p>
          <a:p>
            <a:pPr marL="171450" lvl="0" indent="-171450">
              <a:buFont typeface="Arial"/>
              <a:buChar char="•"/>
            </a:pPr>
            <a:r>
              <a:rPr lang="en-US" sz="1200" dirty="0"/>
              <a:t>Fine-tuning test run configuration (number of runs, custom output, fixed seed, </a:t>
            </a:r>
            <a:r>
              <a:rPr lang="en-US" sz="1200" dirty="0" err="1"/>
              <a:t>etc</a:t>
            </a:r>
            <a:r>
              <a:rPr lang="en-US" sz="1200" dirty="0"/>
              <a:t>)</a:t>
            </a:r>
          </a:p>
          <a:p>
            <a:pPr marL="171450" lvl="0" indent="-171450">
              <a:buFont typeface="Arial"/>
              <a:buChar char="•"/>
            </a:pPr>
            <a:r>
              <a:rPr lang="en-US" sz="1200" dirty="0"/>
              <a:t>Still more property patterns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77CF1-FB2D-5E43-808C-4E6A5CAE4ED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1529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PROPERTIES</a:t>
            </a:r>
            <a:r>
              <a:rPr lang="en-US" baseline="0" dirty="0"/>
              <a:t> in the mathematical sense! Whence “property-based testing”.</a:t>
            </a:r>
          </a:p>
          <a:p>
            <a:endParaRPr lang="en-US" sz="1200" dirty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dirty="0"/>
              <a:t>Originated with </a:t>
            </a:r>
            <a:r>
              <a:rPr lang="en-US" sz="1200" dirty="0" err="1"/>
              <a:t>QuickCheck</a:t>
            </a:r>
            <a:r>
              <a:rPr lang="en-US" sz="1200" dirty="0"/>
              <a:t> (in Haskell) -- </a:t>
            </a:r>
            <a:r>
              <a:rPr lang="en-US" dirty="0"/>
              <a:t>http://</a:t>
            </a:r>
            <a:r>
              <a:rPr lang="en-US" dirty="0" err="1"/>
              <a:t>www.cs.tufts.edu</a:t>
            </a:r>
            <a:r>
              <a:rPr lang="en-US" dirty="0"/>
              <a:t>/~</a:t>
            </a:r>
            <a:r>
              <a:rPr lang="en-US" dirty="0" err="1"/>
              <a:t>nr</a:t>
            </a:r>
            <a:r>
              <a:rPr lang="en-US" dirty="0"/>
              <a:t>/cs257/archive/john-</a:t>
            </a:r>
            <a:r>
              <a:rPr lang="en-US" dirty="0" err="1"/>
              <a:t>hughes</a:t>
            </a:r>
            <a:r>
              <a:rPr lang="en-US" dirty="0"/>
              <a:t>/</a:t>
            </a:r>
            <a:r>
              <a:rPr lang="en-US" dirty="0" err="1"/>
              <a:t>quick.pdf</a:t>
            </a:r>
            <a:endParaRPr lang="en-US" sz="1200" dirty="0"/>
          </a:p>
          <a:p>
            <a:pPr marL="628650" lvl="1" indent="-171450">
              <a:buFont typeface="Arial"/>
              <a:buChar char="•"/>
            </a:pPr>
            <a:r>
              <a:rPr lang="en-US" sz="1200" dirty="0"/>
              <a:t>Since ported to many many languages</a:t>
            </a:r>
          </a:p>
          <a:p>
            <a:pPr marL="628650" lvl="1" indent="-171450">
              <a:buFont typeface="Arial"/>
              <a:buChar char="•"/>
            </a:pPr>
            <a:r>
              <a:rPr lang="en-US" sz="1200" dirty="0"/>
              <a:t>This session covers library for use with F#, C#, VB.NET, et cetera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/>
              <a:t>Well-suited to functional programming, but useful with other paradigms</a:t>
            </a:r>
          </a:p>
          <a:p>
            <a:pPr marL="628650" lvl="1" indent="-171450">
              <a:buFont typeface="Arial"/>
              <a:buChar char="•"/>
            </a:pPr>
            <a:r>
              <a:rPr lang="en-US" sz="1200" dirty="0"/>
              <a:t>Especially with pure functions (also referentially transparent functions)</a:t>
            </a:r>
          </a:p>
          <a:p>
            <a:pPr marL="628650" lvl="1" indent="-171450">
              <a:buFont typeface="Arial"/>
              <a:buChar char="•"/>
            </a:pPr>
            <a:r>
              <a:rPr lang="en-US" sz="1200" dirty="0"/>
              <a:t>Allows very granular testing (and implicit guarantees via composition)</a:t>
            </a:r>
          </a:p>
          <a:p>
            <a:pPr marL="171450" lvl="0" indent="-171450">
              <a:buFont typeface="Arial"/>
              <a:buChar char="•"/>
            </a:pPr>
            <a:r>
              <a:rPr lang="en-US" sz="1200" dirty="0"/>
              <a:t>Data</a:t>
            </a:r>
            <a:r>
              <a:rPr lang="en-US" sz="1200" baseline="0" dirty="0"/>
              <a:t> generation capabilities also useful outside of property-based testing</a:t>
            </a:r>
          </a:p>
          <a:p>
            <a:pPr marL="628650" lvl="1" indent="-171450">
              <a:buFont typeface="Arial"/>
              <a:buChar char="•"/>
            </a:pPr>
            <a:r>
              <a:rPr lang="en-US" sz="1200" baseline="0" dirty="0"/>
              <a:t>Mocking… if you do that sort of thing</a:t>
            </a:r>
          </a:p>
          <a:p>
            <a:pPr marL="628650" lvl="1" indent="-171450">
              <a:buFont typeface="Arial"/>
              <a:buChar char="•"/>
            </a:pPr>
            <a:r>
              <a:rPr lang="en-US" sz="1200" baseline="0" dirty="0"/>
              <a:t>Domain exploration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77CF1-FB2D-5E43-808C-4E6A5CAE4ED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213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code may appear slightly differently in the repo than</a:t>
            </a:r>
            <a:r>
              <a:rPr lang="en-US" baseline="0" dirty="0"/>
              <a:t> in the presentation (i.e. space constraints necessitate reformatting, renaming). Also, in some cases, redundant type information has been added (to the slides) for clarity.</a:t>
            </a:r>
            <a:endParaRPr lang="en-US" dirty="0"/>
          </a:p>
          <a:p>
            <a:endParaRPr lang="en-US" dirty="0"/>
          </a:p>
          <a:p>
            <a:r>
              <a:rPr lang="en-US" dirty="0"/>
              <a:t>---</a:t>
            </a:r>
          </a:p>
          <a:p>
            <a:endParaRPr lang="en-US" dirty="0"/>
          </a:p>
          <a:p>
            <a:r>
              <a:rPr lang="en-US" dirty="0"/>
              <a:t>I like aliases because I get lazy typing out full class names, and short names are easier to fit on slides.</a:t>
            </a:r>
          </a:p>
          <a:p>
            <a:endParaRPr lang="en-US" dirty="0"/>
          </a:p>
          <a:p>
            <a:r>
              <a:rPr lang="en-US" dirty="0"/>
              <a:t>:-D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77CF1-FB2D-5E43-808C-4E6A5CAE4ED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0154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Introducing</a:t>
            </a:r>
            <a:r>
              <a:rPr lang="en-US" baseline="0" dirty="0"/>
              <a:t> </a:t>
            </a:r>
            <a:r>
              <a:rPr lang="en-US" baseline="0" dirty="0" err="1"/>
              <a:t>FsCheck</a:t>
            </a:r>
            <a:endParaRPr lang="en-US" baseline="0" dirty="0"/>
          </a:p>
          <a:p>
            <a:endParaRPr lang="en-US" baseline="0" dirty="0"/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dirty="0"/>
              <a:t>Uses random data and logical propositions to prove or disprove behavior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dirty="0"/>
              <a:t>Simple </a:t>
            </a:r>
            <a:r>
              <a:rPr lang="en-US" sz="1200" dirty="0" err="1"/>
              <a:t>eDSL</a:t>
            </a:r>
            <a:r>
              <a:rPr lang="en-US" sz="1200" dirty="0"/>
              <a:t> for logical propositions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dirty="0"/>
              <a:t>API for steering data generation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dirty="0"/>
              <a:t>API for observing distributions of generated data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1200" dirty="0"/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dirty="0"/>
              <a:t>With or without other testing tools</a:t>
            </a:r>
          </a:p>
          <a:p>
            <a:pPr marL="628650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dirty="0"/>
              <a:t>Failing tests can raise exceptions,</a:t>
            </a:r>
            <a:r>
              <a:rPr lang="en-US" sz="1200" baseline="0" dirty="0"/>
              <a:t> providing compatibility with: </a:t>
            </a:r>
            <a:r>
              <a:rPr lang="en-US" sz="1200" baseline="0" dirty="0" err="1"/>
              <a:t>xUnit</a:t>
            </a:r>
            <a:r>
              <a:rPr lang="en-US" sz="1200" baseline="0" dirty="0"/>
              <a:t>, </a:t>
            </a:r>
            <a:r>
              <a:rPr lang="en-US" sz="1200" baseline="0" dirty="0" err="1"/>
              <a:t>Nunit</a:t>
            </a:r>
            <a:r>
              <a:rPr lang="en-US" sz="1200" baseline="0" dirty="0"/>
              <a:t>, et cetera </a:t>
            </a:r>
          </a:p>
          <a:p>
            <a:pPr marL="628650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baseline="0" dirty="0"/>
              <a:t>Does not obviate the need for other types of testing</a:t>
            </a:r>
            <a:endParaRPr lang="en-US" sz="1200" dirty="0"/>
          </a:p>
          <a:p>
            <a:endParaRPr lang="en-US" dirty="0"/>
          </a:p>
          <a:p>
            <a:pPr marL="171450" indent="-171450">
              <a:buFont typeface="Arial"/>
              <a:buChar char="•"/>
            </a:pPr>
            <a:r>
              <a:rPr lang="en-US" dirty="0"/>
              <a:t>TDD works with specific examples, while PBT works with universal properties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77CF1-FB2D-5E43-808C-4E6A5CAE4ED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3422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Because properties</a:t>
            </a:r>
            <a:r>
              <a:rPr lang="en-US" baseline="0" dirty="0"/>
              <a:t> are just functions, we have the full power of first-class functions at our disposal</a:t>
            </a:r>
          </a:p>
          <a:p>
            <a:endParaRPr lang="en-US" dirty="0"/>
          </a:p>
          <a:p>
            <a:r>
              <a:rPr lang="en-US" dirty="0"/>
              <a:t>We can</a:t>
            </a:r>
            <a:r>
              <a:rPr lang="en-US" baseline="0" dirty="0"/>
              <a:t> even test the properties of higher-order functions because </a:t>
            </a:r>
            <a:r>
              <a:rPr lang="en-US" baseline="0" dirty="0" err="1"/>
              <a:t>FsCheck</a:t>
            </a:r>
            <a:r>
              <a:rPr lang="en-US" baseline="0" dirty="0"/>
              <a:t> can GENERATE FIRST-CLASS FUNCTION VALUES AS INPUT DATA!!!!</a:t>
            </a:r>
            <a:endParaRPr lang="en-US" dirty="0"/>
          </a:p>
          <a:p>
            <a:endParaRPr lang="en-US" dirty="0"/>
          </a:p>
          <a:p>
            <a:r>
              <a:rPr lang="en-US" dirty="0"/>
              <a:t>Interchange is especially</a:t>
            </a:r>
            <a:r>
              <a:rPr lang="en-US" baseline="0" dirty="0"/>
              <a:t> useful for proving referential transparency (purity?)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77CF1-FB2D-5E43-808C-4E6A5CAE4ED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8248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Think of property-based testing not as a testing process, but as a design process -- a technique that helps you clarify what your system is really trying to do.</a:t>
            </a:r>
          </a:p>
          <a:p>
            <a:endParaRPr lang="en-US" dirty="0"/>
          </a:p>
          <a:p>
            <a:r>
              <a:rPr lang="en-US" dirty="0"/>
              <a:t>PRO TIP: Make sure your property checks are very fast. You will be running them a LOT!!!</a:t>
            </a:r>
          </a:p>
          <a:p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Idempotence</a:t>
            </a:r>
            <a:r>
              <a:rPr lang="en-US" dirty="0"/>
              <a:t> is essential for reliable systems and is a key aspect of service oriented and message-based architectures.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77CF1-FB2D-5E43-808C-4E6A5CAE4ED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964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StdGen</a:t>
            </a:r>
            <a:r>
              <a:rPr lang="en-US" dirty="0"/>
              <a:t> seeds can be used to demonstrably re-create (replay) a given run of </a:t>
            </a:r>
            <a:r>
              <a:rPr lang="en-US" dirty="0" err="1"/>
              <a:t>FsCheck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Simple </a:t>
            </a:r>
            <a:r>
              <a:rPr lang="en-US" dirty="0" err="1"/>
              <a:t>boolean</a:t>
            </a:r>
            <a:r>
              <a:rPr lang="en-US" dirty="0"/>
              <a:t> operations (AND</a:t>
            </a:r>
            <a:r>
              <a:rPr lang="en-US" baseline="0" dirty="0"/>
              <a:t>, OR) work… but don’t help us identify where failure occurred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77CF1-FB2D-5E43-808C-4E6A5CAE4ED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9409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FsCheck</a:t>
            </a:r>
            <a:r>
              <a:rPr lang="en-US" dirty="0"/>
              <a:t> provides (AND,OR) for properties… main purpose is to use with LABELS,</a:t>
            </a:r>
            <a:r>
              <a:rPr lang="en-US" baseline="0" dirty="0"/>
              <a:t> so properties don’t amalgamate into a useless bool</a:t>
            </a:r>
          </a:p>
          <a:p>
            <a:endParaRPr lang="en-US" baseline="0" dirty="0"/>
          </a:p>
          <a:p>
            <a:r>
              <a:rPr lang="en-US" baseline="0" dirty="0"/>
              <a:t>(.&amp;.) (.And) </a:t>
            </a:r>
            <a:r>
              <a:rPr lang="en-US" baseline="0" dirty="0" err="1"/>
              <a:t>boolean</a:t>
            </a:r>
            <a:r>
              <a:rPr lang="en-US" baseline="0" dirty="0"/>
              <a:t> AND for properties</a:t>
            </a:r>
          </a:p>
          <a:p>
            <a:r>
              <a:rPr lang="en-US" baseline="0" dirty="0"/>
              <a:t>(.|.)  (.Or) </a:t>
            </a:r>
            <a:r>
              <a:rPr lang="en-US" baseline="0" dirty="0" err="1"/>
              <a:t>boolean</a:t>
            </a:r>
            <a:r>
              <a:rPr lang="en-US" baseline="0" dirty="0"/>
              <a:t> OR for properties</a:t>
            </a:r>
          </a:p>
          <a:p>
            <a:r>
              <a:rPr lang="en-US" baseline="0" dirty="0"/>
              <a:t>(@|) (.Label) adds an arbitrary label, which is reported for falsifiable tests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77CF1-FB2D-5E43-808C-4E6A5CAE4ED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973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81283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7315200" cy="365125"/>
          </a:xfrm>
        </p:spPr>
        <p:txBody>
          <a:bodyPr/>
          <a:lstStyle/>
          <a:p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DDC88-FFD1-CB4C-90EA-24AE6ABA1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136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1850" y="6356349"/>
            <a:ext cx="7315200" cy="365125"/>
          </a:xfrm>
        </p:spPr>
        <p:txBody>
          <a:bodyPr/>
          <a:lstStyle/>
          <a:p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DDC88-FFD1-CB4C-90EA-24AE6ABA1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796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</p:spPr>
        <p:txBody>
          <a:bodyPr/>
          <a:lstStyle/>
          <a:p>
            <a:endParaRPr lang="en-US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DDC88-FFD1-CB4C-90EA-24AE6ABA1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383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39788" y="6356349"/>
            <a:ext cx="7315200" cy="365125"/>
          </a:xfrm>
        </p:spPr>
        <p:txBody>
          <a:bodyPr/>
          <a:lstStyle/>
          <a:p>
            <a:endParaRPr lang="en-US" b="1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DDC88-FFD1-CB4C-90EA-24AE6ABA1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085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7315200" cy="365125"/>
          </a:xfrm>
        </p:spPr>
        <p:txBody>
          <a:bodyPr/>
          <a:lstStyle/>
          <a:p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DDC88-FFD1-CB4C-90EA-24AE6ABA1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7315200" cy="365125"/>
          </a:xfrm>
        </p:spPr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DDC88-FFD1-CB4C-90EA-24AE6ABA1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835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9788" y="6356350"/>
            <a:ext cx="7315200" cy="365125"/>
          </a:xfrm>
        </p:spPr>
        <p:txBody>
          <a:bodyPr/>
          <a:lstStyle/>
          <a:p>
            <a:endParaRPr lang="en-US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DDC88-FFD1-CB4C-90EA-24AE6ABA1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56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9788" y="6356350"/>
            <a:ext cx="7315200" cy="365125"/>
          </a:xfrm>
        </p:spPr>
        <p:txBody>
          <a:bodyPr/>
          <a:lstStyle/>
          <a:p>
            <a:endParaRPr lang="en-US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DDC88-FFD1-CB4C-90EA-24AE6ABA1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728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accent1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defRPr>
            </a:lvl1pPr>
          </a:lstStyle>
          <a:p>
            <a:fld id="{BD1DDC88-FFD1-CB4C-90EA-24AE6ABA12F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570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kern="1200">
          <a:solidFill>
            <a:schemeClr val="tx1"/>
          </a:solidFill>
          <a:latin typeface="Verdana" charset="0"/>
          <a:ea typeface="Verdana" charset="0"/>
          <a:cs typeface="Verdana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Verdana" charset="0"/>
          <a:ea typeface="Verdana" charset="0"/>
          <a:cs typeface="Verdana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Verdana" charset="0"/>
          <a:ea typeface="Verdana" charset="0"/>
          <a:cs typeface="Verdana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Verdana" charset="0"/>
          <a:ea typeface="Verdana" charset="0"/>
          <a:cs typeface="Verdana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Verdana" charset="0"/>
          <a:ea typeface="Verdana" charset="0"/>
          <a:cs typeface="Verdana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Verdana" charset="0"/>
          <a:ea typeface="Verdana" charset="0"/>
          <a:cs typeface="Verdana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ctr">
            <a:normAutofit/>
          </a:bodyPr>
          <a:lstStyle/>
          <a:p>
            <a:r>
              <a:rPr lang="en-US" sz="5400" b="1" dirty="0">
                <a:latin typeface="Verdana" charset="0"/>
                <a:ea typeface="Verdana" charset="0"/>
                <a:cs typeface="Verdana" charset="0"/>
              </a:rPr>
              <a:t>QUICK!</a:t>
            </a:r>
            <a:r>
              <a:rPr lang="en-US" sz="5400" dirty="0">
                <a:latin typeface="Verdana" charset="0"/>
                <a:ea typeface="Verdana" charset="0"/>
                <a:cs typeface="Verdana" charset="0"/>
              </a:rPr>
              <a:t> Check </a:t>
            </a:r>
            <a:br>
              <a:rPr lang="en-US" sz="5400" dirty="0">
                <a:latin typeface="Verdana" charset="0"/>
                <a:ea typeface="Verdana" charset="0"/>
                <a:cs typeface="Verdana" charset="0"/>
              </a:rPr>
            </a:br>
            <a:r>
              <a:rPr lang="en-US" sz="5400" dirty="0">
                <a:latin typeface="Verdana" charset="0"/>
                <a:ea typeface="Verdana" charset="0"/>
                <a:cs typeface="Verdana" charset="0"/>
              </a:rPr>
              <a:t>your Properties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429001"/>
            <a:ext cx="9144000" cy="1828800"/>
          </a:xfrm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 i="1" dirty="0">
                <a:latin typeface="Verdana" charset="0"/>
                <a:ea typeface="Verdana" charset="0"/>
                <a:cs typeface="Verdana" charset="0"/>
              </a:rPr>
              <a:t>(Random Testing on </a:t>
            </a:r>
            <a:r>
              <a:rPr lang="en-US" sz="1800" i="1" dirty="0" err="1">
                <a:latin typeface="Verdana" charset="0"/>
                <a:ea typeface="Verdana" charset="0"/>
                <a:cs typeface="Verdana" charset="0"/>
              </a:rPr>
              <a:t>.Net</a:t>
            </a:r>
            <a:r>
              <a:rPr lang="en-US" sz="1800" i="1" dirty="0">
                <a:latin typeface="Verdana" charset="0"/>
                <a:ea typeface="Verdana" charset="0"/>
                <a:cs typeface="Verdana" charset="0"/>
              </a:rPr>
              <a:t> with </a:t>
            </a:r>
            <a:r>
              <a:rPr lang="en-US" sz="1800" i="1" dirty="0" err="1">
                <a:latin typeface="Verdana" charset="0"/>
                <a:ea typeface="Verdana" charset="0"/>
                <a:cs typeface="Verdana" charset="0"/>
              </a:rPr>
              <a:t>FsCheck</a:t>
            </a:r>
            <a:r>
              <a:rPr lang="en-US" sz="1800" i="1" dirty="0">
                <a:latin typeface="Verdana" charset="0"/>
                <a:ea typeface="Verdana" charset="0"/>
                <a:cs typeface="Verdana" charset="0"/>
              </a:rPr>
              <a:t>)</a:t>
            </a:r>
          </a:p>
          <a:p>
            <a:pPr>
              <a:lnSpc>
                <a:spcPct val="100000"/>
              </a:lnSpc>
            </a:pP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fscheck.github.io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sz="1600" b="1" dirty="0" err="1">
                <a:solidFill>
                  <a:schemeClr val="accent1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FsCheck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|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github.com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pblasucci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sz="1600" b="1" dirty="0" err="1">
                <a:solidFill>
                  <a:schemeClr val="accent1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quickpbt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524000" y="3429000"/>
            <a:ext cx="9144000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5910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1641"/>
            <a:ext cx="10515600" cy="238418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public </a:t>
            </a:r>
            <a:r>
              <a:rPr lang="en-US" sz="1200" dirty="0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Property 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zone_conversion_is_not_affected_by_detours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200" dirty="0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Date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anyDate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200" dirty="0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Zone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zone1, </a:t>
            </a:r>
            <a:r>
              <a:rPr lang="en-US" sz="1200" dirty="0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Zone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zone2) {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200" dirty="0" err="1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var</a:t>
            </a:r>
            <a:r>
              <a:rPr lang="en-US" sz="12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viaZone1 = </a:t>
            </a:r>
            <a:r>
              <a:rPr lang="en-US" sz="1200" dirty="0" err="1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Zone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.ConvertTime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200" dirty="0" err="1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Zone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.ConvertTime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anyDate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, zone1), zone2);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200" dirty="0" err="1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var</a:t>
            </a:r>
            <a:r>
              <a:rPr lang="en-US" sz="12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directly = </a:t>
            </a:r>
            <a:r>
              <a:rPr lang="en-US" sz="1200" dirty="0" err="1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Zone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.ConvertTime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anyDate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, zone2);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bool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sameDate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() =&gt; (viaZone1 == directly);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bool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sameShift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() =&gt; (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directly.Offset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== zone2.GetUtcOffset(directly));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sameDate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().Label(</a:t>
            </a:r>
            <a:r>
              <a:rPr lang="en-US" sz="1200" dirty="0">
                <a:solidFill>
                  <a:srgbClr val="800000"/>
                </a:solidFill>
                <a:latin typeface="Courier" charset="0"/>
                <a:ea typeface="Courier" charset="0"/>
                <a:cs typeface="Courier" charset="0"/>
              </a:rPr>
              <a:t>$"Same Date?  (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{viaZone1}</a:t>
            </a:r>
            <a:r>
              <a:rPr lang="en-US" sz="1200" dirty="0">
                <a:solidFill>
                  <a:srgbClr val="8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{directly}</a:t>
            </a:r>
            <a:r>
              <a:rPr lang="en-US" sz="1200" dirty="0">
                <a:solidFill>
                  <a:srgbClr val="800000"/>
                </a:solidFill>
                <a:latin typeface="Courier" charset="0"/>
                <a:ea typeface="Courier" charset="0"/>
                <a:cs typeface="Courier" charset="0"/>
              </a:rPr>
              <a:t>)"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   .And(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sameShift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().Label(</a:t>
            </a:r>
            <a:r>
              <a:rPr lang="en-US" sz="1200" dirty="0">
                <a:solidFill>
                  <a:srgbClr val="800000"/>
                </a:solidFill>
                <a:latin typeface="Courier" charset="0"/>
                <a:ea typeface="Courier" charset="0"/>
                <a:cs typeface="Courier" charset="0"/>
              </a:rPr>
              <a:t>$"Same Shift? (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{zone2.BaseUtcOffset}</a:t>
            </a:r>
            <a:r>
              <a:rPr lang="en-US" sz="1200" dirty="0">
                <a:solidFill>
                  <a:srgbClr val="8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{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directly.Offset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}</a:t>
            </a:r>
            <a:r>
              <a:rPr lang="en-US" sz="1200" dirty="0">
                <a:solidFill>
                  <a:srgbClr val="800000"/>
                </a:solidFill>
                <a:latin typeface="Courier" charset="0"/>
                <a:ea typeface="Courier" charset="0"/>
                <a:cs typeface="Courier" charset="0"/>
              </a:rPr>
              <a:t>)"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));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fscheck.github.io</a:t>
            </a:r>
            <a:r>
              <a:rPr lang="en-US" dirty="0"/>
              <a:t>/</a:t>
            </a:r>
            <a:r>
              <a:rPr lang="en-US" b="1" dirty="0" err="1"/>
              <a:t>FsCheck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|</a:t>
            </a:r>
            <a:r>
              <a:rPr lang="en-US" b="1" dirty="0"/>
              <a:t> 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pblasucci</a:t>
            </a:r>
            <a:r>
              <a:rPr lang="en-US" dirty="0"/>
              <a:t>/</a:t>
            </a:r>
            <a:r>
              <a:rPr lang="en-US" b="1" dirty="0" err="1"/>
              <a:t>quickpbt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DDC88-FFD1-CB4C-90EA-24AE6ABA12F2}" type="slidenum">
              <a:rPr lang="en-US" smtClean="0"/>
              <a:t>10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838200" y="1078994"/>
            <a:ext cx="10515600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 txBox="1">
            <a:spLocks/>
          </p:cNvSpPr>
          <p:nvPr/>
        </p:nvSpPr>
        <p:spPr>
          <a:xfrm>
            <a:off x="838200" y="365126"/>
            <a:ext cx="10515600" cy="713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DIAGNOSTICS:</a:t>
            </a:r>
            <a:r>
              <a:rPr lang="en-US" sz="2400" dirty="0"/>
              <a:t> </a:t>
            </a:r>
            <a:r>
              <a:rPr lang="en-US" sz="2400" i="1" dirty="0"/>
              <a:t>Labelling Properties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708476" y="3712724"/>
            <a:ext cx="6775048" cy="2437726"/>
          </a:xfrm>
          <a:prstGeom prst="roundRect">
            <a:avLst/>
          </a:prstGeom>
          <a:solidFill>
            <a:srgbClr val="DAE3F3">
              <a:alpha val="25098"/>
            </a:srgb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11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TEST EXECUTION SUMMARY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1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Tests run: 1, Errors: 0, Failed: 0, Ignored: 0</a:t>
            </a:r>
          </a:p>
          <a:p>
            <a:pPr marL="0" indent="0">
              <a:lnSpc>
                <a:spcPct val="120000"/>
              </a:lnSpc>
              <a:buNone/>
            </a:pPr>
            <a:br>
              <a:rPr lang="en-US" sz="1100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100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✔  </a:t>
            </a:r>
            <a:r>
              <a:rPr lang="en-US" sz="1100" b="1" dirty="0" err="1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zone_conversion_is_not_affected_by_detours</a:t>
            </a:r>
            <a:endParaRPr lang="en-US" sz="1100" b="1" dirty="0">
              <a:solidFill>
                <a:srgbClr val="00800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1100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1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OK, Passed 100 tests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734046" y="2476983"/>
            <a:ext cx="2870521" cy="312516"/>
          </a:xfrm>
          <a:prstGeom prst="rect">
            <a:avLst/>
          </a:prstGeom>
          <a:solidFill>
            <a:srgbClr val="FFFF00">
              <a:alpha val="14902"/>
            </a:srgbClr>
          </a:solidFill>
          <a:ln w="28575">
            <a:solidFill>
              <a:srgbClr val="FF9300">
                <a:alpha val="50196"/>
              </a:srgb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346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7" grpId="0" animBg="1"/>
      <p:bldP spid="17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1641"/>
            <a:ext cx="10515600" cy="491440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// trivial observation partitions data into two buckets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let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``trivial daylight savings support`` (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anyDate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:</a:t>
            </a:r>
            <a:r>
              <a:rPr lang="en-US" sz="1200" dirty="0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Date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) (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anyZone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:</a:t>
            </a:r>
            <a:r>
              <a:rPr lang="en-US" sz="1200" dirty="0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Zone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) (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NonNegativeInt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total) :</a:t>
            </a:r>
            <a:r>
              <a:rPr lang="en-US" sz="1200" dirty="0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Property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=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2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let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days = </a:t>
            </a:r>
            <a:r>
              <a:rPr lang="en-US" sz="1200" dirty="0" err="1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Time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.FromDays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(total)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let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addShift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200" dirty="0" err="1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Zone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.ConvertTime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anyDate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+ days, 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anyZone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let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shiftAdd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200" dirty="0" err="1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Zone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.ConvertTime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anyDate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aZone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) + days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   (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addShift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shiftAdd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   |&gt; </a:t>
            </a:r>
            <a:r>
              <a:rPr lang="en-US" sz="1200" dirty="0" err="1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Prop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.trivial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anyZone.SupportsDaylightSavingTime</a:t>
            </a:r>
            <a:endParaRPr lang="en-US" sz="1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fscheck.github.io</a:t>
            </a:r>
            <a:r>
              <a:rPr lang="en-US" dirty="0"/>
              <a:t>/</a:t>
            </a:r>
            <a:r>
              <a:rPr lang="en-US" b="1" dirty="0" err="1"/>
              <a:t>FsCheck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|</a:t>
            </a:r>
            <a:r>
              <a:rPr lang="en-US" b="1" dirty="0"/>
              <a:t> 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pblasucci</a:t>
            </a:r>
            <a:r>
              <a:rPr lang="en-US" dirty="0"/>
              <a:t>/</a:t>
            </a:r>
            <a:r>
              <a:rPr lang="en-US" b="1" dirty="0" err="1"/>
              <a:t>quickpbt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DDC88-FFD1-CB4C-90EA-24AE6ABA12F2}" type="slidenum">
              <a:rPr lang="en-US" smtClean="0"/>
              <a:t>11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838200" y="1078994"/>
            <a:ext cx="10515600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 txBox="1">
            <a:spLocks/>
          </p:cNvSpPr>
          <p:nvPr/>
        </p:nvSpPr>
        <p:spPr>
          <a:xfrm>
            <a:off x="838200" y="365126"/>
            <a:ext cx="10515600" cy="713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DIAGNOSTICS:</a:t>
            </a:r>
            <a:r>
              <a:rPr lang="en-US" sz="2400" dirty="0"/>
              <a:t> </a:t>
            </a:r>
            <a:r>
              <a:rPr lang="en-US" sz="2400" i="1" dirty="0"/>
              <a:t>Gathering Observations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598920" y="2335570"/>
            <a:ext cx="4754880" cy="3840480"/>
          </a:xfrm>
          <a:prstGeom prst="roundRect">
            <a:avLst/>
          </a:prstGeom>
          <a:solidFill>
            <a:srgbClr val="DAE3F3">
              <a:alpha val="25098"/>
            </a:srgb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11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TEST EXECUTION SUMMARY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1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Tests run: 1, Errors: 0, Failed: 0, Ignored: 0</a:t>
            </a:r>
          </a:p>
          <a:p>
            <a:pPr marL="0" indent="0">
              <a:lnSpc>
                <a:spcPct val="120000"/>
              </a:lnSpc>
              <a:buNone/>
            </a:pPr>
            <a:br>
              <a:rPr lang="en-US" sz="1100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100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✔  </a:t>
            </a:r>
            <a:r>
              <a:rPr lang="en-US" sz="1100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trivial daylight savings support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100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1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OK, Passed 100 tests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1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1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53% </a:t>
            </a:r>
            <a:r>
              <a:rPr lang="mr-IN" sz="1100" dirty="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br>
              <a:rPr lang="en-US" sz="11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1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47% </a:t>
            </a:r>
            <a:r>
              <a:rPr lang="mr-IN" sz="1100" dirty="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false</a:t>
            </a:r>
            <a:endParaRPr lang="mr-IN" sz="1100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37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1641"/>
            <a:ext cx="10515600" cy="491440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' classification partitions into N, labelled buckets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Public Function 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ClassifyMeridianPosition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aDate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As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Dated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aZone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As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Zoned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, total </a:t>
            </a:r>
            <a:r>
              <a:rPr lang="en-US" sz="12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As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NonNegativeInt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) </a:t>
            </a:r>
            <a:r>
              <a:rPr lang="en-US" sz="12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As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[Property]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  Dim 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days = </a:t>
            </a:r>
            <a:r>
              <a:rPr lang="en-US" sz="1200" dirty="0" err="1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Timed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.FromDays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200" dirty="0" err="1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CInt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(total))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  Dim 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addShift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200" dirty="0" err="1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Zoned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.ConvertTime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aDate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+ days, 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aZone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en-US" sz="12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 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  Dim 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shiftAdd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200" dirty="0" err="1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Zoned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.ConvertTime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aDate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aZone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) + days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  Return 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addShift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shiftAdd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) _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        .Classify(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aDate.Offset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&lt; </a:t>
            </a:r>
            <a:r>
              <a:rPr lang="en-US" sz="1200" dirty="0" err="1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Timed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.Zero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200" dirty="0">
                <a:solidFill>
                  <a:srgbClr val="800000"/>
                </a:solidFill>
                <a:latin typeface="Courier" charset="0"/>
                <a:ea typeface="Courier" charset="0"/>
                <a:cs typeface="Courier" charset="0"/>
              </a:rPr>
              <a:t>"&lt; GMT"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) _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        .Classify(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aDate.Offset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200" dirty="0" err="1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Timed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.Zero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200" dirty="0">
                <a:solidFill>
                  <a:srgbClr val="800000"/>
                </a:solidFill>
                <a:latin typeface="Courier" charset="0"/>
                <a:ea typeface="Courier" charset="0"/>
                <a:cs typeface="Courier" charset="0"/>
              </a:rPr>
              <a:t>"|GMT|"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) _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        .Classify(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aDate.Offset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&gt; </a:t>
            </a:r>
            <a:r>
              <a:rPr lang="en-US" sz="1200" dirty="0" err="1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Timed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.Zero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200" dirty="0">
                <a:solidFill>
                  <a:srgbClr val="800000"/>
                </a:solidFill>
                <a:latin typeface="Courier" charset="0"/>
                <a:ea typeface="Courier" charset="0"/>
                <a:cs typeface="Courier" charset="0"/>
              </a:rPr>
              <a:t>"GMT &lt;"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End Function</a:t>
            </a:r>
            <a:endParaRPr lang="en-US" sz="1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fscheck.github.io</a:t>
            </a:r>
            <a:r>
              <a:rPr lang="en-US" dirty="0"/>
              <a:t>/</a:t>
            </a:r>
            <a:r>
              <a:rPr lang="en-US" b="1" dirty="0" err="1"/>
              <a:t>FsCheck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|</a:t>
            </a:r>
            <a:r>
              <a:rPr lang="en-US" b="1" dirty="0"/>
              <a:t> 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pblasucci</a:t>
            </a:r>
            <a:r>
              <a:rPr lang="en-US" dirty="0"/>
              <a:t>/</a:t>
            </a:r>
            <a:r>
              <a:rPr lang="en-US" b="1" dirty="0" err="1"/>
              <a:t>quickpbt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DDC88-FFD1-CB4C-90EA-24AE6ABA12F2}" type="slidenum">
              <a:rPr lang="en-US" smtClean="0"/>
              <a:t>12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838200" y="1078994"/>
            <a:ext cx="10515600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 txBox="1">
            <a:spLocks/>
          </p:cNvSpPr>
          <p:nvPr/>
        </p:nvSpPr>
        <p:spPr>
          <a:xfrm>
            <a:off x="838200" y="365126"/>
            <a:ext cx="10515600" cy="713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DIAGNOSTICS:</a:t>
            </a:r>
            <a:r>
              <a:rPr lang="en-US" sz="2400" dirty="0"/>
              <a:t> </a:t>
            </a:r>
            <a:r>
              <a:rPr lang="en-US" sz="2400" i="1" dirty="0"/>
              <a:t>Gathering Observations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598920" y="2335570"/>
            <a:ext cx="4754880" cy="3840480"/>
          </a:xfrm>
          <a:prstGeom prst="roundRect">
            <a:avLst/>
          </a:prstGeom>
          <a:solidFill>
            <a:srgbClr val="DAE3F3">
              <a:alpha val="25098"/>
            </a:srgb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11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TEST EXECUTION SUMMARY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1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Tests run: 1, Errors: 0, Failed: 0, Ignored: 0</a:t>
            </a:r>
          </a:p>
          <a:p>
            <a:pPr marL="0" indent="0">
              <a:lnSpc>
                <a:spcPct val="120000"/>
              </a:lnSpc>
              <a:buNone/>
            </a:pPr>
            <a:br>
              <a:rPr lang="en-US" sz="1100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100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✔  </a:t>
            </a:r>
            <a:r>
              <a:rPr lang="en-US" sz="1100" b="1" dirty="0" err="1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ClassifyMeridianPosition</a:t>
            </a:r>
            <a:endParaRPr lang="en-US" sz="1100" b="1" dirty="0">
              <a:solidFill>
                <a:srgbClr val="00800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1100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1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OK, Passed 100 tests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1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55% GMT </a:t>
            </a:r>
            <a:r>
              <a:rPr lang="en-US" sz="11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br>
              <a:rPr lang="en-US" sz="11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11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1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43% </a:t>
            </a:r>
            <a:r>
              <a:rPr lang="en-US" sz="11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1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GMT</a:t>
            </a:r>
            <a:br>
              <a:rPr lang="en-US" sz="11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11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mr-IN" sz="11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2% </a:t>
            </a:r>
            <a:r>
              <a:rPr lang="en-US" sz="11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|</a:t>
            </a:r>
            <a:r>
              <a:rPr lang="mr-IN" sz="11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GMT</a:t>
            </a:r>
            <a:r>
              <a:rPr lang="en-US" sz="11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|</a:t>
            </a:r>
            <a:endParaRPr lang="mr-IN" sz="1100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1699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1641"/>
            <a:ext cx="10515600" cy="491440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// instead of a </a:t>
            </a:r>
            <a:r>
              <a:rPr lang="en-US" sz="1200" dirty="0" err="1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boolean</a:t>
            </a:r>
            <a:r>
              <a:rPr lang="en-US" sz="1200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 data, collect reports any value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public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Property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collect_weekday_name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200" dirty="0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Date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anyDate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200" dirty="0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Zone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anyZone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200" dirty="0" err="1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NonNegativeInt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total)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200" dirty="0" err="1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var</a:t>
            </a:r>
            <a:r>
              <a:rPr lang="en-US" sz="12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days = </a:t>
            </a:r>
            <a:r>
              <a:rPr lang="en-US" sz="1200" dirty="0" err="1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Time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.FromDays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((</a:t>
            </a:r>
            <a:r>
              <a:rPr lang="en-US" sz="1200" dirty="0" err="1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) total);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200" dirty="0" err="1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var</a:t>
            </a:r>
            <a:r>
              <a:rPr lang="en-US" sz="12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addShift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200" dirty="0" err="1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Zone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.ConvertTime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anyDate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+ days, 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anyZone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200" dirty="0" err="1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var</a:t>
            </a:r>
            <a:r>
              <a:rPr lang="en-US" sz="12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shiftAdd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200" dirty="0" err="1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Zone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.ConvertTime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anyDate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anyZone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) + days;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2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(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addShift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== 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shiftAdd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        .Collect(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anyDate.DayOfWeekName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());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fscheck.github.io</a:t>
            </a:r>
            <a:r>
              <a:rPr lang="en-US" dirty="0"/>
              <a:t>/</a:t>
            </a:r>
            <a:r>
              <a:rPr lang="en-US" b="1" dirty="0" err="1"/>
              <a:t>FsCheck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|</a:t>
            </a:r>
            <a:r>
              <a:rPr lang="en-US" b="1" dirty="0"/>
              <a:t> 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pblasucci</a:t>
            </a:r>
            <a:r>
              <a:rPr lang="en-US" dirty="0"/>
              <a:t>/</a:t>
            </a:r>
            <a:r>
              <a:rPr lang="en-US" b="1" dirty="0" err="1"/>
              <a:t>quickpbt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DDC88-FFD1-CB4C-90EA-24AE6ABA12F2}" type="slidenum">
              <a:rPr lang="en-US" smtClean="0"/>
              <a:t>13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838200" y="1078994"/>
            <a:ext cx="10515600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 txBox="1">
            <a:spLocks/>
          </p:cNvSpPr>
          <p:nvPr/>
        </p:nvSpPr>
        <p:spPr>
          <a:xfrm>
            <a:off x="838200" y="365126"/>
            <a:ext cx="10515600" cy="713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DIAGNOSTICS:</a:t>
            </a:r>
            <a:r>
              <a:rPr lang="en-US" sz="2400" dirty="0"/>
              <a:t> </a:t>
            </a:r>
            <a:r>
              <a:rPr lang="en-US" sz="2400" i="1" dirty="0"/>
              <a:t>Gathering Observations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598920" y="2335570"/>
            <a:ext cx="4754880" cy="3840480"/>
          </a:xfrm>
          <a:prstGeom prst="roundRect">
            <a:avLst/>
          </a:prstGeom>
          <a:solidFill>
            <a:srgbClr val="DAE3F3">
              <a:alpha val="25098"/>
            </a:srgb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11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TEST EXECUTION SUMMARY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1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Tests run: 1, Errors: 0, Failed: 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0</a:t>
            </a:r>
            <a:r>
              <a:rPr lang="en-US" sz="11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, Ignored: 0</a:t>
            </a:r>
          </a:p>
          <a:p>
            <a:pPr marL="0" indent="0">
              <a:lnSpc>
                <a:spcPct val="120000"/>
              </a:lnSpc>
              <a:buNone/>
            </a:pPr>
            <a:br>
              <a:rPr lang="en-US" sz="1100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100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✔  </a:t>
            </a:r>
            <a:r>
              <a:rPr lang="en-US" sz="1100" b="1" dirty="0" err="1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collect_weekday_name</a:t>
            </a:r>
            <a:endParaRPr lang="en-US" sz="1100" b="1" dirty="0">
              <a:solidFill>
                <a:srgbClr val="00800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1100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1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OK, Passed 100 tests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1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20% Monday</a:t>
            </a:r>
            <a:br>
              <a:rPr lang="en-US" sz="11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11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   19% Saturday</a:t>
            </a:r>
            <a:br>
              <a:rPr lang="en-US" sz="11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11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   17% Sunday</a:t>
            </a:r>
            <a:br>
              <a:rPr lang="en-US" sz="11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11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   14% Tuesday</a:t>
            </a:r>
            <a:br>
              <a:rPr lang="en-US" sz="11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11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   13% Thursday</a:t>
            </a:r>
            <a:br>
              <a:rPr lang="en-US" sz="11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11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    9% Friday</a:t>
            </a:r>
            <a:br>
              <a:rPr lang="en-US" sz="11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11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    8% Wednesday</a:t>
            </a:r>
          </a:p>
        </p:txBody>
      </p:sp>
    </p:spTree>
    <p:extLst>
      <p:ext uri="{BB962C8B-B14F-4D97-AF65-F5344CB8AC3E}">
        <p14:creationId xmlns:p14="http://schemas.microsoft.com/office/powerpoint/2010/main" val="1968029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261641"/>
            <a:ext cx="10515599" cy="491440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// observations may be combined as much as is desired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let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``many observations combined`` (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anyDate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:</a:t>
            </a:r>
            <a:r>
              <a:rPr lang="en-US" sz="1200" dirty="0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Date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) (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anyZone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:</a:t>
            </a:r>
            <a:r>
              <a:rPr lang="en-US" sz="1200" dirty="0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Zone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) (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NonNegativeInt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total) :</a:t>
            </a:r>
            <a:r>
              <a:rPr lang="en-US" sz="1200" dirty="0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Property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=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2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let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days = </a:t>
            </a:r>
            <a:r>
              <a:rPr lang="en-US" sz="1200" dirty="0" err="1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Time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.FromDays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(total)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let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addShift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200" dirty="0" err="1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Zone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.ConvertTime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anyDate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+ days, 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anyZone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let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shiftAdd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200" dirty="0" err="1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Zone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.ConvertTime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anyDate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anyZone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) + days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 (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addShift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shiftAdd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   |&gt; </a:t>
            </a:r>
            <a:r>
              <a:rPr lang="en-US" sz="1200" dirty="0" err="1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Prop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.trivial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anyZone.SupportsDaylightSavingTime</a:t>
            </a:r>
            <a:endParaRPr lang="en-US" sz="12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   |&gt; </a:t>
            </a:r>
            <a:r>
              <a:rPr lang="en-US" sz="1200" dirty="0" err="1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Prop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.classify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(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aDate.Offset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&lt; 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Time.Zero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) </a:t>
            </a:r>
            <a:r>
              <a:rPr lang="en-US" sz="1200" dirty="0">
                <a:solidFill>
                  <a:srgbClr val="800000"/>
                </a:solidFill>
                <a:latin typeface="Courier" charset="0"/>
                <a:ea typeface="Courier" charset="0"/>
                <a:cs typeface="Courier" charset="0"/>
              </a:rPr>
              <a:t>"&lt; GMT"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     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   |&gt; </a:t>
            </a:r>
            <a:r>
              <a:rPr lang="en-US" sz="1200" dirty="0" err="1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Prop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.classify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(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aDate.Offset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Time.Zero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) </a:t>
            </a:r>
            <a:r>
              <a:rPr lang="en-US" sz="1200" dirty="0">
                <a:solidFill>
                  <a:srgbClr val="800000"/>
                </a:solidFill>
                <a:latin typeface="Courier" charset="0"/>
                <a:ea typeface="Courier" charset="0"/>
                <a:cs typeface="Courier" charset="0"/>
              </a:rPr>
              <a:t>"|GMT|"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   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   |&gt; </a:t>
            </a:r>
            <a:r>
              <a:rPr lang="en-US" sz="1200" dirty="0" err="1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Prop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.classify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(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aDate.Offset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&gt; 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Time.Zero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) </a:t>
            </a:r>
            <a:r>
              <a:rPr lang="en-US" sz="1200" dirty="0">
                <a:solidFill>
                  <a:srgbClr val="800000"/>
                </a:solidFill>
                <a:latin typeface="Courier" charset="0"/>
                <a:ea typeface="Courier" charset="0"/>
                <a:cs typeface="Courier" charset="0"/>
              </a:rPr>
              <a:t>"GMT &lt;"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   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   |&gt; </a:t>
            </a:r>
            <a:r>
              <a:rPr lang="en-US" sz="1200" dirty="0" err="1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Prop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.collect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 (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weekdayName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anyDate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fscheck.github.io</a:t>
            </a:r>
            <a:r>
              <a:rPr lang="en-US" dirty="0"/>
              <a:t>/</a:t>
            </a:r>
            <a:r>
              <a:rPr lang="en-US" b="1" dirty="0" err="1"/>
              <a:t>FsCheck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|</a:t>
            </a:r>
            <a:r>
              <a:rPr lang="en-US" b="1" dirty="0"/>
              <a:t> 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pblasucci</a:t>
            </a:r>
            <a:r>
              <a:rPr lang="en-US" dirty="0"/>
              <a:t>/</a:t>
            </a:r>
            <a:r>
              <a:rPr lang="en-US" b="1" dirty="0" err="1"/>
              <a:t>quickpbt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DDC88-FFD1-CB4C-90EA-24AE6ABA12F2}" type="slidenum">
              <a:rPr lang="en-US" smtClean="0"/>
              <a:t>14</a:t>
            </a:fld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838200" y="1078994"/>
            <a:ext cx="10515600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 txBox="1">
            <a:spLocks/>
          </p:cNvSpPr>
          <p:nvPr/>
        </p:nvSpPr>
        <p:spPr>
          <a:xfrm>
            <a:off x="838200" y="365126"/>
            <a:ext cx="10515600" cy="713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DIAGNOSTICS:</a:t>
            </a:r>
            <a:r>
              <a:rPr lang="en-US" sz="2400" dirty="0"/>
              <a:t> </a:t>
            </a:r>
            <a:r>
              <a:rPr lang="en-US" sz="2400" i="1" dirty="0"/>
              <a:t>Gathering Observations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597570" y="2338085"/>
            <a:ext cx="4756229" cy="3837965"/>
          </a:xfrm>
          <a:prstGeom prst="roundRect">
            <a:avLst/>
          </a:prstGeom>
          <a:solidFill>
            <a:srgbClr val="DAE3F3">
              <a:alpha val="25098"/>
            </a:srgb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11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TEST EXECUTION SUMMARY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1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Tests run: 1, Errors: 0, Failed: 0, Ignored: 0</a:t>
            </a:r>
          </a:p>
          <a:p>
            <a:pPr marL="0" indent="0">
              <a:lnSpc>
                <a:spcPct val="120000"/>
              </a:lnSpc>
              <a:buNone/>
            </a:pPr>
            <a:br>
              <a:rPr lang="en-US" sz="1100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100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✔  </a:t>
            </a:r>
            <a:r>
              <a:rPr lang="en-US" sz="1100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many observations combined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100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1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OK, Passed 100 tests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1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8% Saturday,  GMT &lt;, trivial</a:t>
            </a:r>
            <a:br>
              <a:rPr lang="en-US" sz="11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1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8% Monday,    &lt; GMT</a:t>
            </a:r>
            <a:br>
              <a:rPr lang="en-US" sz="11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11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   7% Sunday,    GMT &lt;, trivial</a:t>
            </a:r>
            <a:br>
              <a:rPr lang="en-US" sz="11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11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   5% Friday,    &lt; GMT, trivial</a:t>
            </a:r>
            <a:br>
              <a:rPr lang="en-US" sz="11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11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   5% Wednesday, GMT &lt;</a:t>
            </a:r>
            <a:br>
              <a:rPr lang="en-US" sz="11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11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   5% Tuesday,   &lt; GMT</a:t>
            </a:r>
            <a:br>
              <a:rPr lang="en-US" sz="11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11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   2% Thursday,  &lt; GMT</a:t>
            </a:r>
            <a:br>
              <a:rPr lang="en-US" sz="11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11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   1% Monday,    |GMT|, trivial</a:t>
            </a:r>
            <a:br>
              <a:rPr lang="en-US" sz="11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11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   … </a:t>
            </a:r>
          </a:p>
          <a:p>
            <a:pPr marL="0" indent="0">
              <a:lnSpc>
                <a:spcPct val="120000"/>
              </a:lnSpc>
              <a:buNone/>
            </a:pPr>
            <a:endParaRPr lang="mr-IN" sz="1100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786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1641"/>
            <a:ext cx="10515600" cy="238418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' naive test fails (because the range of inputs is too broad)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Public Function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DaylightSavingsTestOracle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anyDate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As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Dated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) </a:t>
            </a:r>
            <a:r>
              <a:rPr lang="en-US" sz="12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As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Boolean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200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' NOTE: this test also demonstrates the common pattern of the "test oracle" pattern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Dim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eastern   = </a:t>
            </a:r>
            <a:r>
              <a:rPr lang="en-US" sz="1200" dirty="0" err="1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Zoned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.FindSystemTimeZoneById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ZoneName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Dim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eastDate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 = </a:t>
            </a:r>
            <a:r>
              <a:rPr lang="en-US" sz="1200" dirty="0" err="1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Zoned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.ConvertTime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anyDate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, eastern)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2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Zone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.InUnitedStatesDaylightTime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eastDate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) = 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eastern.IsDaylightSavingTime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eastDate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End Function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fscheck.github.io</a:t>
            </a:r>
            <a:r>
              <a:rPr lang="en-US" dirty="0"/>
              <a:t>/</a:t>
            </a:r>
            <a:r>
              <a:rPr lang="en-US" b="1" dirty="0" err="1"/>
              <a:t>FsCheck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|</a:t>
            </a:r>
            <a:r>
              <a:rPr lang="en-US" b="1" dirty="0"/>
              <a:t> 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pblasucci</a:t>
            </a:r>
            <a:r>
              <a:rPr lang="en-US" dirty="0"/>
              <a:t>/</a:t>
            </a:r>
            <a:r>
              <a:rPr lang="en-US" b="1" dirty="0" err="1"/>
              <a:t>quickpbt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DDC88-FFD1-CB4C-90EA-24AE6ABA12F2}" type="slidenum">
              <a:rPr lang="en-US" smtClean="0"/>
              <a:t>15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838200" y="1078994"/>
            <a:ext cx="10515600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 txBox="1">
            <a:spLocks/>
          </p:cNvSpPr>
          <p:nvPr/>
        </p:nvSpPr>
        <p:spPr>
          <a:xfrm>
            <a:off x="838200" y="365126"/>
            <a:ext cx="10515600" cy="713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Input Control:</a:t>
            </a:r>
            <a:r>
              <a:rPr lang="en-US" sz="2400" dirty="0"/>
              <a:t> </a:t>
            </a:r>
            <a:r>
              <a:rPr lang="en-US" sz="2400" i="1" dirty="0"/>
              <a:t>Conditional Properties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708476" y="3735978"/>
            <a:ext cx="6775048" cy="2530222"/>
          </a:xfrm>
          <a:prstGeom prst="roundRect">
            <a:avLst/>
          </a:prstGeom>
          <a:solidFill>
            <a:srgbClr val="DAE3F3">
              <a:alpha val="25098"/>
            </a:srgb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11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TEST EXECUTION SUMMARY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1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Tests run: 1, Errors: 0, Failed: 1, Ignored: 0</a:t>
            </a:r>
          </a:p>
          <a:p>
            <a:pPr marL="0" indent="0">
              <a:lnSpc>
                <a:spcPct val="120000"/>
              </a:lnSpc>
              <a:buNone/>
            </a:pPr>
            <a:br>
              <a:rPr lang="en-US" sz="1100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100" b="1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✘  </a:t>
            </a:r>
            <a:r>
              <a:rPr lang="en-US" sz="1100" b="1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DaylightSavingsTestOracle</a:t>
            </a:r>
            <a:endParaRPr lang="en-US" sz="1100" b="1" dirty="0">
              <a:solidFill>
                <a:srgbClr val="FF000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11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Falsifiable, after 1 test (4 shrinks), (</a:t>
            </a:r>
            <a:r>
              <a:rPr lang="en-US" sz="1100" dirty="0" err="1">
                <a:latin typeface="Courier" charset="0"/>
                <a:ea typeface="Courier" charset="0"/>
                <a:cs typeface="Courier" charset="0"/>
              </a:rPr>
              <a:t>StdGen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 (2119435949,296213433))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    Original: 1908-04-23 23:48:57 -04:02</a:t>
            </a:r>
            <a:br>
              <a:rPr lang="en-US" sz="11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    Shrunk:   1908-04-23 00:00:00 +00:00 </a:t>
            </a:r>
          </a:p>
        </p:txBody>
      </p:sp>
    </p:spTree>
    <p:extLst>
      <p:ext uri="{BB962C8B-B14F-4D97-AF65-F5344CB8AC3E}">
        <p14:creationId xmlns:p14="http://schemas.microsoft.com/office/powerpoint/2010/main" val="1940246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1641"/>
            <a:ext cx="10515600" cy="238418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' naive test fails (because the range of inputs is too broad)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Public Function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DaylightSavingsTestOracle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anyDate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As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Dated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) </a:t>
            </a:r>
            <a:r>
              <a:rPr lang="en-US" sz="12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As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Boolean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  Dim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eastern   = </a:t>
            </a:r>
            <a:r>
              <a:rPr lang="en-US" sz="1200" dirty="0" err="1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Zoned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.FindSystemTimeZoneById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ZoneName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Dim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eastDate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 = </a:t>
            </a:r>
            <a:r>
              <a:rPr lang="en-US" sz="1200" dirty="0" err="1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Zoned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.ConvertTime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anyDate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, eastern)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2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  Dim 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check = </a:t>
            </a:r>
            <a:r>
              <a:rPr lang="en-US" sz="12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Function() </a:t>
            </a:r>
            <a:r>
              <a:rPr lang="en-US" sz="1200" dirty="0" err="1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Zone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.InUnitedStatesDaylightTime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eastDate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  Return 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check().When(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anyDate.Year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&gt;= </a:t>
            </a:r>
            <a:r>
              <a:rPr lang="en-US" sz="1200" b="1" dirty="0">
                <a:solidFill>
                  <a:srgbClr val="800080"/>
                </a:solidFill>
                <a:latin typeface="Courier" charset="0"/>
                <a:ea typeface="Courier" charset="0"/>
                <a:cs typeface="Courier" charset="0"/>
              </a:rPr>
              <a:t>2007</a:t>
            </a:r>
            <a:r>
              <a:rPr lang="en-US" sz="1200" dirty="0">
                <a:solidFill>
                  <a:srgbClr val="8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AndAlso</a:t>
            </a:r>
            <a:r>
              <a:rPr lang="en-US" sz="12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eastern.IsDaylightSavingTime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eastDate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))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End Function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fscheck.github.io</a:t>
            </a:r>
            <a:r>
              <a:rPr lang="en-US" dirty="0"/>
              <a:t>/</a:t>
            </a:r>
            <a:r>
              <a:rPr lang="en-US" b="1" dirty="0" err="1"/>
              <a:t>FsCheck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|</a:t>
            </a:r>
            <a:r>
              <a:rPr lang="en-US" b="1" dirty="0"/>
              <a:t> 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pblasucci</a:t>
            </a:r>
            <a:r>
              <a:rPr lang="en-US" dirty="0"/>
              <a:t>/</a:t>
            </a:r>
            <a:r>
              <a:rPr lang="en-US" b="1" dirty="0" err="1"/>
              <a:t>quickpbt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DDC88-FFD1-CB4C-90EA-24AE6ABA12F2}" type="slidenum">
              <a:rPr lang="en-US" smtClean="0"/>
              <a:t>16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838200" y="1078994"/>
            <a:ext cx="10515600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 txBox="1">
            <a:spLocks/>
          </p:cNvSpPr>
          <p:nvPr/>
        </p:nvSpPr>
        <p:spPr>
          <a:xfrm>
            <a:off x="838200" y="365126"/>
            <a:ext cx="10515600" cy="713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Input Control:</a:t>
            </a:r>
            <a:r>
              <a:rPr lang="en-US" sz="2400" dirty="0"/>
              <a:t> </a:t>
            </a:r>
            <a:r>
              <a:rPr lang="en-US" sz="2400" i="1" dirty="0"/>
              <a:t>Conditional Properties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708476" y="3735978"/>
            <a:ext cx="6775048" cy="2530222"/>
          </a:xfrm>
          <a:prstGeom prst="roundRect">
            <a:avLst/>
          </a:prstGeom>
          <a:solidFill>
            <a:srgbClr val="DAE3F3">
              <a:alpha val="25098"/>
            </a:srgb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11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TEST EXECUTION SUMMARY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1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Tests run: 1, Errors: 0, Failed: 0, Ignored: 0</a:t>
            </a:r>
          </a:p>
          <a:p>
            <a:pPr marL="0" indent="0">
              <a:lnSpc>
                <a:spcPct val="120000"/>
              </a:lnSpc>
              <a:buNone/>
            </a:pPr>
            <a:br>
              <a:rPr lang="en-US" sz="1100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100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✔  </a:t>
            </a:r>
            <a:r>
              <a:rPr lang="en-US" sz="1100" b="1" dirty="0" err="1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DaylightSavingsTestOracle</a:t>
            </a:r>
            <a:endParaRPr lang="en-US" sz="1100" b="1" dirty="0">
              <a:solidFill>
                <a:srgbClr val="00800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11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OK, Passed 100 tests</a:t>
            </a:r>
          </a:p>
          <a:p>
            <a:pPr marL="0" indent="0">
              <a:lnSpc>
                <a:spcPct val="120000"/>
              </a:lnSpc>
              <a:buNone/>
            </a:pPr>
            <a:endParaRPr lang="en-US" sz="1100" dirty="0">
              <a:latin typeface="Courier" charset="0"/>
              <a:ea typeface="Courier" charset="0"/>
              <a:cs typeface="Courier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051571" y="2789500"/>
            <a:ext cx="8196601" cy="636605"/>
            <a:chOff x="4894363" y="2294035"/>
            <a:chExt cx="8196601" cy="636605"/>
          </a:xfrm>
        </p:grpSpPr>
        <p:sp>
          <p:nvSpPr>
            <p:cNvPr id="11" name="Rectangle 10"/>
            <p:cNvSpPr/>
            <p:nvPr/>
          </p:nvSpPr>
          <p:spPr>
            <a:xfrm>
              <a:off x="4894363" y="2294035"/>
              <a:ext cx="5974262" cy="291814"/>
            </a:xfrm>
            <a:prstGeom prst="rect">
              <a:avLst/>
            </a:prstGeom>
            <a:solidFill>
              <a:srgbClr val="FFFF00">
                <a:alpha val="14902"/>
              </a:srgbClr>
            </a:solidFill>
            <a:ln w="28575">
              <a:solidFill>
                <a:srgbClr val="FF9300">
                  <a:alpha val="50196"/>
                </a:srgb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238751" y="2629699"/>
              <a:ext cx="6852213" cy="300941"/>
            </a:xfrm>
            <a:prstGeom prst="rect">
              <a:avLst/>
            </a:prstGeom>
            <a:solidFill>
              <a:srgbClr val="FFFF00">
                <a:alpha val="14902"/>
              </a:srgbClr>
            </a:solidFill>
            <a:ln w="28575">
              <a:solidFill>
                <a:srgbClr val="FF9300">
                  <a:alpha val="50196"/>
                </a:srgb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37703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7563394" y="1892059"/>
            <a:ext cx="3790406" cy="427724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1641"/>
            <a:ext cx="10515600" cy="490766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// instead of a conditional property, here we use an </a:t>
            </a:r>
            <a:r>
              <a:rPr lang="en-US" sz="1200" dirty="0" err="1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IArbitrary</a:t>
            </a:r>
            <a:r>
              <a:rPr lang="en-US" sz="1200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 with a "universal quantifier"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public </a:t>
            </a:r>
            <a:r>
              <a:rPr lang="en-US" sz="1200" dirty="0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Property</a:t>
            </a:r>
            <a:r>
              <a:rPr lang="en-US" sz="12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zone_is_unchanged_through_round_trip_serialization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{</a:t>
            </a:r>
            <a:br>
              <a:rPr lang="en-US" sz="12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// define a simple test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  bool 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check (</a:t>
            </a:r>
            <a:r>
              <a:rPr lang="en-US" sz="1200" dirty="0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Zone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anyZone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)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var</a:t>
            </a:r>
            <a:r>
              <a:rPr lang="en-US" sz="12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deflated</a:t>
            </a:r>
            <a:r>
              <a:rPr lang="en-US" sz="1200" dirty="0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200" dirty="0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anyZone.ToSerializedString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();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var</a:t>
            </a:r>
            <a:r>
              <a:rPr lang="en-US" sz="12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inflated</a:t>
            </a:r>
            <a:r>
              <a:rPr lang="en-US" sz="1200" dirty="0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200" dirty="0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Zone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.FromSerializedString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(deflated);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inflated.Equals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anyZone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// arbitrary generators can be easily defined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200" dirty="0" err="1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var</a:t>
            </a:r>
            <a:r>
              <a:rPr lang="en-US" sz="12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zones = </a:t>
            </a:r>
            <a:r>
              <a:rPr lang="en-US" sz="1200" dirty="0" err="1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Gen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.Elements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z </a:t>
            </a:r>
            <a:r>
              <a:rPr lang="en-US" sz="12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in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Zone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.GetSystemTimeZones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() </a:t>
            </a:r>
            <a:r>
              <a:rPr lang="en-US" sz="12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select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z).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ToArbitrary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();</a:t>
            </a:r>
            <a:endParaRPr lang="en-US" sz="1200" dirty="0">
              <a:solidFill>
                <a:srgbClr val="0000FF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200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// "for all" zones, run a test...</a:t>
            </a:r>
            <a:endParaRPr lang="en-US" sz="1200" dirty="0">
              <a:solidFill>
                <a:srgbClr val="0000FF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  return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Prop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.ForAll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(zones, check);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fscheck.github.io</a:t>
            </a:r>
            <a:r>
              <a:rPr lang="en-US" dirty="0"/>
              <a:t>/</a:t>
            </a:r>
            <a:r>
              <a:rPr lang="en-US" b="1" dirty="0" err="1"/>
              <a:t>FsCheck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|</a:t>
            </a:r>
            <a:r>
              <a:rPr lang="en-US" b="1" dirty="0"/>
              <a:t> 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pblasucci</a:t>
            </a:r>
            <a:r>
              <a:rPr lang="en-US" dirty="0"/>
              <a:t>/</a:t>
            </a:r>
            <a:r>
              <a:rPr lang="en-US" b="1" dirty="0" err="1"/>
              <a:t>quickpbt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DDC88-FFD1-CB4C-90EA-24AE6ABA12F2}" type="slidenum">
              <a:rPr lang="en-US" smtClean="0"/>
              <a:t>17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838200" y="1078994"/>
            <a:ext cx="10515600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 txBox="1">
            <a:spLocks/>
          </p:cNvSpPr>
          <p:nvPr/>
        </p:nvSpPr>
        <p:spPr>
          <a:xfrm>
            <a:off x="838200" y="365126"/>
            <a:ext cx="10515600" cy="713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Input Control:</a:t>
            </a:r>
            <a:r>
              <a:rPr lang="en-US" sz="2400" dirty="0"/>
              <a:t> </a:t>
            </a:r>
            <a:r>
              <a:rPr lang="en-US" sz="2400" i="1" dirty="0"/>
              <a:t>Universal Quantifiers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9124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21"/>
          <p:cNvSpPr/>
          <p:nvPr/>
        </p:nvSpPr>
        <p:spPr>
          <a:xfrm>
            <a:off x="838200" y="2545705"/>
            <a:ext cx="2343931" cy="2343931"/>
          </a:xfrm>
          <a:custGeom>
            <a:avLst/>
            <a:gdLst>
              <a:gd name="connsiteX0" fmla="*/ 0 w 2343931"/>
              <a:gd name="connsiteY0" fmla="*/ 1171966 h 2343931"/>
              <a:gd name="connsiteX1" fmla="*/ 1171966 w 2343931"/>
              <a:gd name="connsiteY1" fmla="*/ 0 h 2343931"/>
              <a:gd name="connsiteX2" fmla="*/ 2343932 w 2343931"/>
              <a:gd name="connsiteY2" fmla="*/ 1171966 h 2343931"/>
              <a:gd name="connsiteX3" fmla="*/ 1171966 w 2343931"/>
              <a:gd name="connsiteY3" fmla="*/ 2343932 h 2343931"/>
              <a:gd name="connsiteX4" fmla="*/ 0 w 2343931"/>
              <a:gd name="connsiteY4" fmla="*/ 1171966 h 2343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43931" h="2343931">
                <a:moveTo>
                  <a:pt x="0" y="1171966"/>
                </a:moveTo>
                <a:cubicBezTo>
                  <a:pt x="0" y="524707"/>
                  <a:pt x="524707" y="0"/>
                  <a:pt x="1171966" y="0"/>
                </a:cubicBezTo>
                <a:cubicBezTo>
                  <a:pt x="1819225" y="0"/>
                  <a:pt x="2343932" y="524707"/>
                  <a:pt x="2343932" y="1171966"/>
                </a:cubicBezTo>
                <a:cubicBezTo>
                  <a:pt x="2343932" y="1819225"/>
                  <a:pt x="1819225" y="2343932"/>
                  <a:pt x="1171966" y="2343932"/>
                </a:cubicBezTo>
                <a:cubicBezTo>
                  <a:pt x="524707" y="2343932"/>
                  <a:pt x="0" y="1819225"/>
                  <a:pt x="0" y="1171966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shade val="50000"/>
              <a:hueOff val="268328"/>
              <a:satOff val="-6535"/>
              <a:lumOff val="28597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71201" tIns="371201" rIns="371201" bIns="371201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200" kern="1200" dirty="0">
                <a:solidFill>
                  <a:schemeClr val="accent1">
                    <a:lumMod val="75000"/>
                  </a:schemeClr>
                </a:solidFill>
              </a:rPr>
              <a:t>Arbitrary&lt;T&gt;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fscheck.github.io</a:t>
            </a:r>
            <a:r>
              <a:rPr lang="en-US" dirty="0"/>
              <a:t>/</a:t>
            </a:r>
            <a:r>
              <a:rPr lang="en-US" b="1" dirty="0" err="1"/>
              <a:t>FsCheck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|</a:t>
            </a:r>
            <a:r>
              <a:rPr lang="en-US" b="1" dirty="0"/>
              <a:t> 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pblasucci</a:t>
            </a:r>
            <a:r>
              <a:rPr lang="en-US" dirty="0"/>
              <a:t>/</a:t>
            </a:r>
            <a:r>
              <a:rPr lang="en-US" b="1" dirty="0" err="1"/>
              <a:t>quickpbt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DDC88-FFD1-CB4C-90EA-24AE6ABA12F2}" type="slidenum">
              <a:rPr lang="en-US" smtClean="0"/>
              <a:t>18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838200" y="1078994"/>
            <a:ext cx="10515600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 txBox="1">
            <a:spLocks/>
          </p:cNvSpPr>
          <p:nvPr/>
        </p:nvSpPr>
        <p:spPr>
          <a:xfrm>
            <a:off x="838200" y="365126"/>
            <a:ext cx="10515600" cy="713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CUSTOM DATA GENERATION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7458292" y="2545705"/>
            <a:ext cx="3893738" cy="2343931"/>
            <a:chOff x="7458292" y="2829327"/>
            <a:chExt cx="3893738" cy="2343931"/>
          </a:xfrm>
        </p:grpSpPr>
        <p:sp>
          <p:nvSpPr>
            <p:cNvPr id="24" name="Freeform 23"/>
            <p:cNvSpPr/>
            <p:nvPr/>
          </p:nvSpPr>
          <p:spPr>
            <a:xfrm>
              <a:off x="9008099" y="2829327"/>
              <a:ext cx="2343931" cy="2343931"/>
            </a:xfrm>
            <a:custGeom>
              <a:avLst/>
              <a:gdLst>
                <a:gd name="connsiteX0" fmla="*/ 0 w 2343931"/>
                <a:gd name="connsiteY0" fmla="*/ 1171966 h 2343931"/>
                <a:gd name="connsiteX1" fmla="*/ 1171966 w 2343931"/>
                <a:gd name="connsiteY1" fmla="*/ 0 h 2343931"/>
                <a:gd name="connsiteX2" fmla="*/ 2343932 w 2343931"/>
                <a:gd name="connsiteY2" fmla="*/ 1171966 h 2343931"/>
                <a:gd name="connsiteX3" fmla="*/ 1171966 w 2343931"/>
                <a:gd name="connsiteY3" fmla="*/ 2343932 h 2343931"/>
                <a:gd name="connsiteX4" fmla="*/ 0 w 2343931"/>
                <a:gd name="connsiteY4" fmla="*/ 1171966 h 2343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3931" h="2343931">
                  <a:moveTo>
                    <a:pt x="0" y="1171966"/>
                  </a:moveTo>
                  <a:cubicBezTo>
                    <a:pt x="0" y="524707"/>
                    <a:pt x="524707" y="0"/>
                    <a:pt x="1171966" y="0"/>
                  </a:cubicBezTo>
                  <a:cubicBezTo>
                    <a:pt x="1819225" y="0"/>
                    <a:pt x="2343932" y="524707"/>
                    <a:pt x="2343932" y="1171966"/>
                  </a:cubicBezTo>
                  <a:cubicBezTo>
                    <a:pt x="2343932" y="1819225"/>
                    <a:pt x="1819225" y="2343932"/>
                    <a:pt x="1171966" y="2343932"/>
                  </a:cubicBezTo>
                  <a:cubicBezTo>
                    <a:pt x="524707" y="2343932"/>
                    <a:pt x="0" y="1819225"/>
                    <a:pt x="0" y="117196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shade val="50000"/>
                <a:hueOff val="268328"/>
                <a:satOff val="-6535"/>
                <a:lumOff val="28597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71201" tIns="371201" rIns="371201" bIns="371201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kern="1200" dirty="0" err="1"/>
                <a:t>Shrinker</a:t>
              </a:r>
              <a:r>
                <a:rPr lang="en-US" sz="2200" kern="1200" dirty="0"/>
                <a:t>&lt;T&gt;</a:t>
              </a:r>
            </a:p>
          </p:txBody>
        </p:sp>
        <p:sp>
          <p:nvSpPr>
            <p:cNvPr id="16" name="Freeform 15"/>
            <p:cNvSpPr/>
            <p:nvPr/>
          </p:nvSpPr>
          <p:spPr>
            <a:xfrm>
              <a:off x="7458292" y="3321552"/>
              <a:ext cx="1359480" cy="1359480"/>
            </a:xfrm>
            <a:custGeom>
              <a:avLst/>
              <a:gdLst>
                <a:gd name="connsiteX0" fmla="*/ 180199 w 1359480"/>
                <a:gd name="connsiteY0" fmla="*/ 519865 h 1359480"/>
                <a:gd name="connsiteX1" fmla="*/ 519865 w 1359480"/>
                <a:gd name="connsiteY1" fmla="*/ 519865 h 1359480"/>
                <a:gd name="connsiteX2" fmla="*/ 519865 w 1359480"/>
                <a:gd name="connsiteY2" fmla="*/ 180199 h 1359480"/>
                <a:gd name="connsiteX3" fmla="*/ 839615 w 1359480"/>
                <a:gd name="connsiteY3" fmla="*/ 180199 h 1359480"/>
                <a:gd name="connsiteX4" fmla="*/ 839615 w 1359480"/>
                <a:gd name="connsiteY4" fmla="*/ 519865 h 1359480"/>
                <a:gd name="connsiteX5" fmla="*/ 1179281 w 1359480"/>
                <a:gd name="connsiteY5" fmla="*/ 519865 h 1359480"/>
                <a:gd name="connsiteX6" fmla="*/ 1179281 w 1359480"/>
                <a:gd name="connsiteY6" fmla="*/ 839615 h 1359480"/>
                <a:gd name="connsiteX7" fmla="*/ 839615 w 1359480"/>
                <a:gd name="connsiteY7" fmla="*/ 839615 h 1359480"/>
                <a:gd name="connsiteX8" fmla="*/ 839615 w 1359480"/>
                <a:gd name="connsiteY8" fmla="*/ 1179281 h 1359480"/>
                <a:gd name="connsiteX9" fmla="*/ 519865 w 1359480"/>
                <a:gd name="connsiteY9" fmla="*/ 1179281 h 1359480"/>
                <a:gd name="connsiteX10" fmla="*/ 519865 w 1359480"/>
                <a:gd name="connsiteY10" fmla="*/ 839615 h 1359480"/>
                <a:gd name="connsiteX11" fmla="*/ 180199 w 1359480"/>
                <a:gd name="connsiteY11" fmla="*/ 839615 h 1359480"/>
                <a:gd name="connsiteX12" fmla="*/ 180199 w 1359480"/>
                <a:gd name="connsiteY12" fmla="*/ 519865 h 1359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59480" h="1359480">
                  <a:moveTo>
                    <a:pt x="180199" y="519865"/>
                  </a:moveTo>
                  <a:lnTo>
                    <a:pt x="519865" y="519865"/>
                  </a:lnTo>
                  <a:lnTo>
                    <a:pt x="519865" y="180199"/>
                  </a:lnTo>
                  <a:lnTo>
                    <a:pt x="839615" y="180199"/>
                  </a:lnTo>
                  <a:lnTo>
                    <a:pt x="839615" y="519865"/>
                  </a:lnTo>
                  <a:lnTo>
                    <a:pt x="1179281" y="519865"/>
                  </a:lnTo>
                  <a:lnTo>
                    <a:pt x="1179281" y="839615"/>
                  </a:lnTo>
                  <a:lnTo>
                    <a:pt x="839615" y="839615"/>
                  </a:lnTo>
                  <a:lnTo>
                    <a:pt x="839615" y="1179281"/>
                  </a:lnTo>
                  <a:lnTo>
                    <a:pt x="519865" y="1179281"/>
                  </a:lnTo>
                  <a:lnTo>
                    <a:pt x="519865" y="839615"/>
                  </a:lnTo>
                  <a:lnTo>
                    <a:pt x="180199" y="839615"/>
                  </a:lnTo>
                  <a:lnTo>
                    <a:pt x="180199" y="519865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</p:spPr>
          <p:style>
            <a:lnRef idx="0">
              <a:schemeClr val="accent1">
                <a:shade val="9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shade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0199" tIns="519865" rIns="180199" bIns="519865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800" kern="120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372458" y="2545705"/>
            <a:ext cx="3895507" cy="2343931"/>
            <a:chOff x="3372458" y="2829327"/>
            <a:chExt cx="3895507" cy="2343931"/>
          </a:xfrm>
        </p:grpSpPr>
        <p:sp>
          <p:nvSpPr>
            <p:cNvPr id="25" name="Freeform 24"/>
            <p:cNvSpPr/>
            <p:nvPr/>
          </p:nvSpPr>
          <p:spPr>
            <a:xfrm>
              <a:off x="4924034" y="2829327"/>
              <a:ext cx="2343931" cy="2343931"/>
            </a:xfrm>
            <a:custGeom>
              <a:avLst/>
              <a:gdLst>
                <a:gd name="connsiteX0" fmla="*/ 0 w 2343931"/>
                <a:gd name="connsiteY0" fmla="*/ 1171966 h 2343931"/>
                <a:gd name="connsiteX1" fmla="*/ 1171966 w 2343931"/>
                <a:gd name="connsiteY1" fmla="*/ 0 h 2343931"/>
                <a:gd name="connsiteX2" fmla="*/ 2343932 w 2343931"/>
                <a:gd name="connsiteY2" fmla="*/ 1171966 h 2343931"/>
                <a:gd name="connsiteX3" fmla="*/ 1171966 w 2343931"/>
                <a:gd name="connsiteY3" fmla="*/ 2343932 h 2343931"/>
                <a:gd name="connsiteX4" fmla="*/ 0 w 2343931"/>
                <a:gd name="connsiteY4" fmla="*/ 1171966 h 2343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3931" h="2343931">
                  <a:moveTo>
                    <a:pt x="0" y="1171966"/>
                  </a:moveTo>
                  <a:cubicBezTo>
                    <a:pt x="0" y="524707"/>
                    <a:pt x="524707" y="0"/>
                    <a:pt x="1171966" y="0"/>
                  </a:cubicBezTo>
                  <a:cubicBezTo>
                    <a:pt x="1819225" y="0"/>
                    <a:pt x="2343932" y="524707"/>
                    <a:pt x="2343932" y="1171966"/>
                  </a:cubicBezTo>
                  <a:cubicBezTo>
                    <a:pt x="2343932" y="1819225"/>
                    <a:pt x="1819225" y="2343932"/>
                    <a:pt x="1171966" y="2343932"/>
                  </a:cubicBezTo>
                  <a:cubicBezTo>
                    <a:pt x="524707" y="2343932"/>
                    <a:pt x="0" y="1819225"/>
                    <a:pt x="0" y="1171966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shade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71201" tIns="371201" rIns="371201" bIns="371201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kern="1200" dirty="0">
                  <a:solidFill>
                    <a:schemeClr val="bg1"/>
                  </a:solidFill>
                </a:rPr>
                <a:t>Generator&lt;T&gt;</a:t>
              </a:r>
            </a:p>
          </p:txBody>
        </p:sp>
        <p:sp>
          <p:nvSpPr>
            <p:cNvPr id="23" name="Freeform 22"/>
            <p:cNvSpPr/>
            <p:nvPr/>
          </p:nvSpPr>
          <p:spPr>
            <a:xfrm>
              <a:off x="3372458" y="3321552"/>
              <a:ext cx="1359480" cy="1359480"/>
            </a:xfrm>
            <a:custGeom>
              <a:avLst/>
              <a:gdLst>
                <a:gd name="connsiteX0" fmla="*/ 180199 w 1359480"/>
                <a:gd name="connsiteY0" fmla="*/ 280053 h 1359480"/>
                <a:gd name="connsiteX1" fmla="*/ 1179281 w 1359480"/>
                <a:gd name="connsiteY1" fmla="*/ 280053 h 1359480"/>
                <a:gd name="connsiteX2" fmla="*/ 1179281 w 1359480"/>
                <a:gd name="connsiteY2" fmla="*/ 599803 h 1359480"/>
                <a:gd name="connsiteX3" fmla="*/ 180199 w 1359480"/>
                <a:gd name="connsiteY3" fmla="*/ 599803 h 1359480"/>
                <a:gd name="connsiteX4" fmla="*/ 180199 w 1359480"/>
                <a:gd name="connsiteY4" fmla="*/ 280053 h 1359480"/>
                <a:gd name="connsiteX5" fmla="*/ 180199 w 1359480"/>
                <a:gd name="connsiteY5" fmla="*/ 759677 h 1359480"/>
                <a:gd name="connsiteX6" fmla="*/ 1179281 w 1359480"/>
                <a:gd name="connsiteY6" fmla="*/ 759677 h 1359480"/>
                <a:gd name="connsiteX7" fmla="*/ 1179281 w 1359480"/>
                <a:gd name="connsiteY7" fmla="*/ 1079427 h 1359480"/>
                <a:gd name="connsiteX8" fmla="*/ 180199 w 1359480"/>
                <a:gd name="connsiteY8" fmla="*/ 1079427 h 1359480"/>
                <a:gd name="connsiteX9" fmla="*/ 180199 w 1359480"/>
                <a:gd name="connsiteY9" fmla="*/ 759677 h 1359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59480" h="1359480">
                  <a:moveTo>
                    <a:pt x="180199" y="280053"/>
                  </a:moveTo>
                  <a:lnTo>
                    <a:pt x="1179281" y="280053"/>
                  </a:lnTo>
                  <a:lnTo>
                    <a:pt x="1179281" y="599803"/>
                  </a:lnTo>
                  <a:lnTo>
                    <a:pt x="180199" y="599803"/>
                  </a:lnTo>
                  <a:lnTo>
                    <a:pt x="180199" y="280053"/>
                  </a:lnTo>
                  <a:close/>
                  <a:moveTo>
                    <a:pt x="180199" y="759677"/>
                  </a:moveTo>
                  <a:lnTo>
                    <a:pt x="1179281" y="759677"/>
                  </a:lnTo>
                  <a:lnTo>
                    <a:pt x="1179281" y="1079427"/>
                  </a:lnTo>
                  <a:lnTo>
                    <a:pt x="180199" y="1079427"/>
                  </a:lnTo>
                  <a:lnTo>
                    <a:pt x="180199" y="759677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</p:spPr>
          <p:style>
            <a:lnRef idx="0">
              <a:schemeClr val="accent1">
                <a:shade val="90000"/>
                <a:hueOff val="415425"/>
                <a:satOff val="-8871"/>
                <a:lumOff val="33109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shade val="90000"/>
                <a:hueOff val="415425"/>
                <a:satOff val="-8871"/>
                <a:lumOff val="33109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0199" tIns="280053" rIns="180199" bIns="280053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8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1763802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fscheck.github.io</a:t>
            </a:r>
            <a:r>
              <a:rPr lang="en-US" dirty="0"/>
              <a:t>/</a:t>
            </a:r>
            <a:r>
              <a:rPr lang="en-US" b="1" dirty="0" err="1"/>
              <a:t>FsCheck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|</a:t>
            </a:r>
            <a:r>
              <a:rPr lang="en-US" b="1" dirty="0"/>
              <a:t> 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pblasucci</a:t>
            </a:r>
            <a:r>
              <a:rPr lang="en-US" dirty="0"/>
              <a:t>/</a:t>
            </a:r>
            <a:r>
              <a:rPr lang="en-US" b="1" dirty="0" err="1"/>
              <a:t>quickpbt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DDC88-FFD1-CB4C-90EA-24AE6ABA12F2}" type="slidenum">
              <a:rPr lang="en-US" smtClean="0"/>
              <a:t>19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838200" y="1078994"/>
            <a:ext cx="10515600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 txBox="1">
            <a:spLocks/>
          </p:cNvSpPr>
          <p:nvPr/>
        </p:nvSpPr>
        <p:spPr>
          <a:xfrm>
            <a:off x="838200" y="365126"/>
            <a:ext cx="10515600" cy="713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CUSTOM DATA GENERATION</a:t>
            </a:r>
          </a:p>
        </p:txBody>
      </p:sp>
      <p:sp>
        <p:nvSpPr>
          <p:cNvPr id="27" name="Freeform 26"/>
          <p:cNvSpPr/>
          <p:nvPr/>
        </p:nvSpPr>
        <p:spPr>
          <a:xfrm>
            <a:off x="6372828" y="1969072"/>
            <a:ext cx="3984777" cy="924882"/>
          </a:xfrm>
          <a:custGeom>
            <a:avLst/>
            <a:gdLst>
              <a:gd name="connsiteX0" fmla="*/ 0 w 3984777"/>
              <a:gd name="connsiteY0" fmla="*/ 92488 h 924882"/>
              <a:gd name="connsiteX1" fmla="*/ 92488 w 3984777"/>
              <a:gd name="connsiteY1" fmla="*/ 0 h 924882"/>
              <a:gd name="connsiteX2" fmla="*/ 3892289 w 3984777"/>
              <a:gd name="connsiteY2" fmla="*/ 0 h 924882"/>
              <a:gd name="connsiteX3" fmla="*/ 3984777 w 3984777"/>
              <a:gd name="connsiteY3" fmla="*/ 92488 h 924882"/>
              <a:gd name="connsiteX4" fmla="*/ 3984777 w 3984777"/>
              <a:gd name="connsiteY4" fmla="*/ 832394 h 924882"/>
              <a:gd name="connsiteX5" fmla="*/ 3892289 w 3984777"/>
              <a:gd name="connsiteY5" fmla="*/ 924882 h 924882"/>
              <a:gd name="connsiteX6" fmla="*/ 92488 w 3984777"/>
              <a:gd name="connsiteY6" fmla="*/ 924882 h 924882"/>
              <a:gd name="connsiteX7" fmla="*/ 0 w 3984777"/>
              <a:gd name="connsiteY7" fmla="*/ 832394 h 924882"/>
              <a:gd name="connsiteX8" fmla="*/ 0 w 3984777"/>
              <a:gd name="connsiteY8" fmla="*/ 92488 h 924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84777" h="924882">
                <a:moveTo>
                  <a:pt x="0" y="92488"/>
                </a:moveTo>
                <a:cubicBezTo>
                  <a:pt x="0" y="41408"/>
                  <a:pt x="41408" y="0"/>
                  <a:pt x="92488" y="0"/>
                </a:cubicBezTo>
                <a:lnTo>
                  <a:pt x="3892289" y="0"/>
                </a:lnTo>
                <a:cubicBezTo>
                  <a:pt x="3943369" y="0"/>
                  <a:pt x="3984777" y="41408"/>
                  <a:pt x="3984777" y="92488"/>
                </a:cubicBezTo>
                <a:lnTo>
                  <a:pt x="3984777" y="832394"/>
                </a:lnTo>
                <a:cubicBezTo>
                  <a:pt x="3984777" y="883474"/>
                  <a:pt x="3943369" y="924882"/>
                  <a:pt x="3892289" y="924882"/>
                </a:cubicBezTo>
                <a:lnTo>
                  <a:pt x="92488" y="924882"/>
                </a:lnTo>
                <a:cubicBezTo>
                  <a:pt x="41408" y="924882"/>
                  <a:pt x="0" y="883474"/>
                  <a:pt x="0" y="832394"/>
                </a:cubicBezTo>
                <a:lnTo>
                  <a:pt x="0" y="9248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shade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0909" tIns="110909" rIns="1132904" bIns="110909" numCol="1" spcCol="1270" anchor="ctr" anchorCtr="0">
            <a:noAutofit/>
          </a:bodyPr>
          <a:lstStyle/>
          <a:p>
            <a:pPr lvl="0" algn="l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200" kern="1200" dirty="0"/>
              <a:t>Shrink [ 7, 5, 1, 2, 3, 6 ]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6706553" y="2677448"/>
            <a:ext cx="3984777" cy="1309549"/>
            <a:chOff x="6706553" y="2677448"/>
            <a:chExt cx="3984777" cy="1309549"/>
          </a:xfrm>
        </p:grpSpPr>
        <p:sp>
          <p:nvSpPr>
            <p:cNvPr id="28" name="Freeform 27"/>
            <p:cNvSpPr/>
            <p:nvPr/>
          </p:nvSpPr>
          <p:spPr>
            <a:xfrm>
              <a:off x="6706553" y="3062115"/>
              <a:ext cx="3984777" cy="924882"/>
            </a:xfrm>
            <a:custGeom>
              <a:avLst/>
              <a:gdLst>
                <a:gd name="connsiteX0" fmla="*/ 0 w 3984777"/>
                <a:gd name="connsiteY0" fmla="*/ 92488 h 924882"/>
                <a:gd name="connsiteX1" fmla="*/ 92488 w 3984777"/>
                <a:gd name="connsiteY1" fmla="*/ 0 h 924882"/>
                <a:gd name="connsiteX2" fmla="*/ 3892289 w 3984777"/>
                <a:gd name="connsiteY2" fmla="*/ 0 h 924882"/>
                <a:gd name="connsiteX3" fmla="*/ 3984777 w 3984777"/>
                <a:gd name="connsiteY3" fmla="*/ 92488 h 924882"/>
                <a:gd name="connsiteX4" fmla="*/ 3984777 w 3984777"/>
                <a:gd name="connsiteY4" fmla="*/ 832394 h 924882"/>
                <a:gd name="connsiteX5" fmla="*/ 3892289 w 3984777"/>
                <a:gd name="connsiteY5" fmla="*/ 924882 h 924882"/>
                <a:gd name="connsiteX6" fmla="*/ 92488 w 3984777"/>
                <a:gd name="connsiteY6" fmla="*/ 924882 h 924882"/>
                <a:gd name="connsiteX7" fmla="*/ 0 w 3984777"/>
                <a:gd name="connsiteY7" fmla="*/ 832394 h 924882"/>
                <a:gd name="connsiteX8" fmla="*/ 0 w 3984777"/>
                <a:gd name="connsiteY8" fmla="*/ 92488 h 924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84777" h="924882">
                  <a:moveTo>
                    <a:pt x="0" y="92488"/>
                  </a:moveTo>
                  <a:cubicBezTo>
                    <a:pt x="0" y="41408"/>
                    <a:pt x="41408" y="0"/>
                    <a:pt x="92488" y="0"/>
                  </a:cubicBezTo>
                  <a:lnTo>
                    <a:pt x="3892289" y="0"/>
                  </a:lnTo>
                  <a:cubicBezTo>
                    <a:pt x="3943369" y="0"/>
                    <a:pt x="3984777" y="41408"/>
                    <a:pt x="3984777" y="92488"/>
                  </a:cubicBezTo>
                  <a:lnTo>
                    <a:pt x="3984777" y="832394"/>
                  </a:lnTo>
                  <a:cubicBezTo>
                    <a:pt x="3984777" y="883474"/>
                    <a:pt x="3943369" y="924882"/>
                    <a:pt x="3892289" y="924882"/>
                  </a:cubicBezTo>
                  <a:lnTo>
                    <a:pt x="92488" y="924882"/>
                  </a:lnTo>
                  <a:cubicBezTo>
                    <a:pt x="41408" y="924882"/>
                    <a:pt x="0" y="883474"/>
                    <a:pt x="0" y="832394"/>
                  </a:cubicBezTo>
                  <a:lnTo>
                    <a:pt x="0" y="92488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shade val="80000"/>
                <a:hueOff val="116427"/>
                <a:satOff val="-2085"/>
                <a:lumOff val="8862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0909" tIns="110909" rIns="1045808" bIns="110909" numCol="1" spcCol="1270" anchor="ctr" anchorCtr="0">
              <a:noAutofit/>
            </a:bodyPr>
            <a:lstStyle/>
            <a:p>
              <a:pPr lvl="0" algn="l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kern="1200" dirty="0"/>
                <a:t>Shrink [ 5, 1, 3, 6 ]</a:t>
              </a:r>
            </a:p>
          </p:txBody>
        </p:sp>
        <p:sp>
          <p:nvSpPr>
            <p:cNvPr id="31" name="Freeform 30"/>
            <p:cNvSpPr/>
            <p:nvPr/>
          </p:nvSpPr>
          <p:spPr>
            <a:xfrm>
              <a:off x="9756431" y="2677448"/>
              <a:ext cx="601173" cy="601173"/>
            </a:xfrm>
            <a:custGeom>
              <a:avLst/>
              <a:gdLst>
                <a:gd name="connsiteX0" fmla="*/ 0 w 601173"/>
                <a:gd name="connsiteY0" fmla="*/ 330645 h 601173"/>
                <a:gd name="connsiteX1" fmla="*/ 135264 w 601173"/>
                <a:gd name="connsiteY1" fmla="*/ 330645 h 601173"/>
                <a:gd name="connsiteX2" fmla="*/ 135264 w 601173"/>
                <a:gd name="connsiteY2" fmla="*/ 0 h 601173"/>
                <a:gd name="connsiteX3" fmla="*/ 465909 w 601173"/>
                <a:gd name="connsiteY3" fmla="*/ 0 h 601173"/>
                <a:gd name="connsiteX4" fmla="*/ 465909 w 601173"/>
                <a:gd name="connsiteY4" fmla="*/ 330645 h 601173"/>
                <a:gd name="connsiteX5" fmla="*/ 601173 w 601173"/>
                <a:gd name="connsiteY5" fmla="*/ 330645 h 601173"/>
                <a:gd name="connsiteX6" fmla="*/ 300587 w 601173"/>
                <a:gd name="connsiteY6" fmla="*/ 601173 h 601173"/>
                <a:gd name="connsiteX7" fmla="*/ 0 w 601173"/>
                <a:gd name="connsiteY7" fmla="*/ 330645 h 601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1173" h="601173">
                  <a:moveTo>
                    <a:pt x="0" y="330645"/>
                  </a:moveTo>
                  <a:lnTo>
                    <a:pt x="135264" y="330645"/>
                  </a:lnTo>
                  <a:lnTo>
                    <a:pt x="135264" y="0"/>
                  </a:lnTo>
                  <a:lnTo>
                    <a:pt x="465909" y="0"/>
                  </a:lnTo>
                  <a:lnTo>
                    <a:pt x="465909" y="330645"/>
                  </a:lnTo>
                  <a:lnTo>
                    <a:pt x="601173" y="330645"/>
                  </a:lnTo>
                  <a:lnTo>
                    <a:pt x="300587" y="601173"/>
                  </a:lnTo>
                  <a:lnTo>
                    <a:pt x="0" y="330645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90000"/>
              </a:schemeClr>
            </a:solidFill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3204" tIns="27940" rIns="163204" bIns="17673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200" kern="120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7035297" y="3770491"/>
            <a:ext cx="3984777" cy="1309549"/>
            <a:chOff x="7035297" y="3770491"/>
            <a:chExt cx="3984777" cy="1309549"/>
          </a:xfrm>
        </p:grpSpPr>
        <p:sp>
          <p:nvSpPr>
            <p:cNvPr id="29" name="Freeform 28"/>
            <p:cNvSpPr/>
            <p:nvPr/>
          </p:nvSpPr>
          <p:spPr>
            <a:xfrm>
              <a:off x="7035297" y="4155158"/>
              <a:ext cx="3984777" cy="924882"/>
            </a:xfrm>
            <a:custGeom>
              <a:avLst/>
              <a:gdLst>
                <a:gd name="connsiteX0" fmla="*/ 0 w 3984777"/>
                <a:gd name="connsiteY0" fmla="*/ 92488 h 924882"/>
                <a:gd name="connsiteX1" fmla="*/ 92488 w 3984777"/>
                <a:gd name="connsiteY1" fmla="*/ 0 h 924882"/>
                <a:gd name="connsiteX2" fmla="*/ 3892289 w 3984777"/>
                <a:gd name="connsiteY2" fmla="*/ 0 h 924882"/>
                <a:gd name="connsiteX3" fmla="*/ 3984777 w 3984777"/>
                <a:gd name="connsiteY3" fmla="*/ 92488 h 924882"/>
                <a:gd name="connsiteX4" fmla="*/ 3984777 w 3984777"/>
                <a:gd name="connsiteY4" fmla="*/ 832394 h 924882"/>
                <a:gd name="connsiteX5" fmla="*/ 3892289 w 3984777"/>
                <a:gd name="connsiteY5" fmla="*/ 924882 h 924882"/>
                <a:gd name="connsiteX6" fmla="*/ 92488 w 3984777"/>
                <a:gd name="connsiteY6" fmla="*/ 924882 h 924882"/>
                <a:gd name="connsiteX7" fmla="*/ 0 w 3984777"/>
                <a:gd name="connsiteY7" fmla="*/ 832394 h 924882"/>
                <a:gd name="connsiteX8" fmla="*/ 0 w 3984777"/>
                <a:gd name="connsiteY8" fmla="*/ 92488 h 924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84777" h="924882">
                  <a:moveTo>
                    <a:pt x="0" y="92488"/>
                  </a:moveTo>
                  <a:cubicBezTo>
                    <a:pt x="0" y="41408"/>
                    <a:pt x="41408" y="0"/>
                    <a:pt x="92488" y="0"/>
                  </a:cubicBezTo>
                  <a:lnTo>
                    <a:pt x="3892289" y="0"/>
                  </a:lnTo>
                  <a:cubicBezTo>
                    <a:pt x="3943369" y="0"/>
                    <a:pt x="3984777" y="41408"/>
                    <a:pt x="3984777" y="92488"/>
                  </a:cubicBezTo>
                  <a:lnTo>
                    <a:pt x="3984777" y="832394"/>
                  </a:lnTo>
                  <a:cubicBezTo>
                    <a:pt x="3984777" y="883474"/>
                    <a:pt x="3943369" y="924882"/>
                    <a:pt x="3892289" y="924882"/>
                  </a:cubicBezTo>
                  <a:lnTo>
                    <a:pt x="92488" y="924882"/>
                  </a:lnTo>
                  <a:cubicBezTo>
                    <a:pt x="41408" y="924882"/>
                    <a:pt x="0" y="883474"/>
                    <a:pt x="0" y="832394"/>
                  </a:cubicBezTo>
                  <a:lnTo>
                    <a:pt x="0" y="92488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shade val="80000"/>
                <a:hueOff val="232854"/>
                <a:satOff val="-4171"/>
                <a:lumOff val="17723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0909" tIns="110909" rIns="1040827" bIns="110909" numCol="1" spcCol="1270" anchor="ctr" anchorCtr="0">
              <a:noAutofit/>
            </a:bodyPr>
            <a:lstStyle/>
            <a:p>
              <a:pPr lvl="0" algn="l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kern="120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Shrink [ 5, 3 ]</a:t>
              </a:r>
            </a:p>
          </p:txBody>
        </p:sp>
        <p:sp>
          <p:nvSpPr>
            <p:cNvPr id="32" name="Freeform 31"/>
            <p:cNvSpPr/>
            <p:nvPr/>
          </p:nvSpPr>
          <p:spPr>
            <a:xfrm>
              <a:off x="10090157" y="3770491"/>
              <a:ext cx="601173" cy="601173"/>
            </a:xfrm>
            <a:custGeom>
              <a:avLst/>
              <a:gdLst>
                <a:gd name="connsiteX0" fmla="*/ 0 w 601173"/>
                <a:gd name="connsiteY0" fmla="*/ 330645 h 601173"/>
                <a:gd name="connsiteX1" fmla="*/ 135264 w 601173"/>
                <a:gd name="connsiteY1" fmla="*/ 330645 h 601173"/>
                <a:gd name="connsiteX2" fmla="*/ 135264 w 601173"/>
                <a:gd name="connsiteY2" fmla="*/ 0 h 601173"/>
                <a:gd name="connsiteX3" fmla="*/ 465909 w 601173"/>
                <a:gd name="connsiteY3" fmla="*/ 0 h 601173"/>
                <a:gd name="connsiteX4" fmla="*/ 465909 w 601173"/>
                <a:gd name="connsiteY4" fmla="*/ 330645 h 601173"/>
                <a:gd name="connsiteX5" fmla="*/ 601173 w 601173"/>
                <a:gd name="connsiteY5" fmla="*/ 330645 h 601173"/>
                <a:gd name="connsiteX6" fmla="*/ 300587 w 601173"/>
                <a:gd name="connsiteY6" fmla="*/ 601173 h 601173"/>
                <a:gd name="connsiteX7" fmla="*/ 0 w 601173"/>
                <a:gd name="connsiteY7" fmla="*/ 330645 h 601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1173" h="601173">
                  <a:moveTo>
                    <a:pt x="0" y="330645"/>
                  </a:moveTo>
                  <a:lnTo>
                    <a:pt x="135264" y="330645"/>
                  </a:lnTo>
                  <a:lnTo>
                    <a:pt x="135264" y="0"/>
                  </a:lnTo>
                  <a:lnTo>
                    <a:pt x="465909" y="0"/>
                  </a:lnTo>
                  <a:lnTo>
                    <a:pt x="465909" y="330645"/>
                  </a:lnTo>
                  <a:lnTo>
                    <a:pt x="601173" y="330645"/>
                  </a:lnTo>
                  <a:lnTo>
                    <a:pt x="300587" y="601173"/>
                  </a:lnTo>
                  <a:lnTo>
                    <a:pt x="0" y="330645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90000"/>
              </a:schemeClr>
            </a:solidFill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3204" tIns="27940" rIns="163204" bIns="17673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200" kern="120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7369022" y="4863534"/>
            <a:ext cx="3984777" cy="1309549"/>
            <a:chOff x="7369022" y="4863534"/>
            <a:chExt cx="3984777" cy="1309549"/>
          </a:xfrm>
        </p:grpSpPr>
        <p:sp>
          <p:nvSpPr>
            <p:cNvPr id="30" name="Freeform 29"/>
            <p:cNvSpPr/>
            <p:nvPr/>
          </p:nvSpPr>
          <p:spPr>
            <a:xfrm>
              <a:off x="7369022" y="5248201"/>
              <a:ext cx="3984777" cy="924882"/>
            </a:xfrm>
            <a:custGeom>
              <a:avLst/>
              <a:gdLst>
                <a:gd name="connsiteX0" fmla="*/ 0 w 3984777"/>
                <a:gd name="connsiteY0" fmla="*/ 92488 h 924882"/>
                <a:gd name="connsiteX1" fmla="*/ 92488 w 3984777"/>
                <a:gd name="connsiteY1" fmla="*/ 0 h 924882"/>
                <a:gd name="connsiteX2" fmla="*/ 3892289 w 3984777"/>
                <a:gd name="connsiteY2" fmla="*/ 0 h 924882"/>
                <a:gd name="connsiteX3" fmla="*/ 3984777 w 3984777"/>
                <a:gd name="connsiteY3" fmla="*/ 92488 h 924882"/>
                <a:gd name="connsiteX4" fmla="*/ 3984777 w 3984777"/>
                <a:gd name="connsiteY4" fmla="*/ 832394 h 924882"/>
                <a:gd name="connsiteX5" fmla="*/ 3892289 w 3984777"/>
                <a:gd name="connsiteY5" fmla="*/ 924882 h 924882"/>
                <a:gd name="connsiteX6" fmla="*/ 92488 w 3984777"/>
                <a:gd name="connsiteY6" fmla="*/ 924882 h 924882"/>
                <a:gd name="connsiteX7" fmla="*/ 0 w 3984777"/>
                <a:gd name="connsiteY7" fmla="*/ 832394 h 924882"/>
                <a:gd name="connsiteX8" fmla="*/ 0 w 3984777"/>
                <a:gd name="connsiteY8" fmla="*/ 92488 h 924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84777" h="924882">
                  <a:moveTo>
                    <a:pt x="0" y="92488"/>
                  </a:moveTo>
                  <a:cubicBezTo>
                    <a:pt x="0" y="41408"/>
                    <a:pt x="41408" y="0"/>
                    <a:pt x="92488" y="0"/>
                  </a:cubicBezTo>
                  <a:lnTo>
                    <a:pt x="3892289" y="0"/>
                  </a:lnTo>
                  <a:cubicBezTo>
                    <a:pt x="3943369" y="0"/>
                    <a:pt x="3984777" y="41408"/>
                    <a:pt x="3984777" y="92488"/>
                  </a:cubicBezTo>
                  <a:lnTo>
                    <a:pt x="3984777" y="832394"/>
                  </a:lnTo>
                  <a:cubicBezTo>
                    <a:pt x="3984777" y="883474"/>
                    <a:pt x="3943369" y="924882"/>
                    <a:pt x="3892289" y="924882"/>
                  </a:cubicBezTo>
                  <a:lnTo>
                    <a:pt x="92488" y="924882"/>
                  </a:lnTo>
                  <a:cubicBezTo>
                    <a:pt x="41408" y="924882"/>
                    <a:pt x="0" y="883474"/>
                    <a:pt x="0" y="832394"/>
                  </a:cubicBezTo>
                  <a:lnTo>
                    <a:pt x="0" y="92488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shade val="80000"/>
                <a:hueOff val="349281"/>
                <a:satOff val="-6256"/>
                <a:lumOff val="26585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0909" tIns="110909" rIns="1045808" bIns="110909" numCol="1" spcCol="1270" anchor="ctr" anchorCtr="0">
              <a:noAutofit/>
            </a:bodyPr>
            <a:lstStyle/>
            <a:p>
              <a:pPr lvl="0" algn="l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kern="1200" dirty="0">
                  <a:solidFill>
                    <a:schemeClr val="accent1">
                      <a:lumMod val="75000"/>
                    </a:schemeClr>
                  </a:solidFill>
                </a:rPr>
                <a:t>Shrink [  ]</a:t>
              </a:r>
            </a:p>
          </p:txBody>
        </p:sp>
        <p:sp>
          <p:nvSpPr>
            <p:cNvPr id="33" name="Freeform 32"/>
            <p:cNvSpPr/>
            <p:nvPr/>
          </p:nvSpPr>
          <p:spPr>
            <a:xfrm>
              <a:off x="10418901" y="4863534"/>
              <a:ext cx="601173" cy="601173"/>
            </a:xfrm>
            <a:custGeom>
              <a:avLst/>
              <a:gdLst>
                <a:gd name="connsiteX0" fmla="*/ 0 w 601173"/>
                <a:gd name="connsiteY0" fmla="*/ 330645 h 601173"/>
                <a:gd name="connsiteX1" fmla="*/ 135264 w 601173"/>
                <a:gd name="connsiteY1" fmla="*/ 330645 h 601173"/>
                <a:gd name="connsiteX2" fmla="*/ 135264 w 601173"/>
                <a:gd name="connsiteY2" fmla="*/ 0 h 601173"/>
                <a:gd name="connsiteX3" fmla="*/ 465909 w 601173"/>
                <a:gd name="connsiteY3" fmla="*/ 0 h 601173"/>
                <a:gd name="connsiteX4" fmla="*/ 465909 w 601173"/>
                <a:gd name="connsiteY4" fmla="*/ 330645 h 601173"/>
                <a:gd name="connsiteX5" fmla="*/ 601173 w 601173"/>
                <a:gd name="connsiteY5" fmla="*/ 330645 h 601173"/>
                <a:gd name="connsiteX6" fmla="*/ 300587 w 601173"/>
                <a:gd name="connsiteY6" fmla="*/ 601173 h 601173"/>
                <a:gd name="connsiteX7" fmla="*/ 0 w 601173"/>
                <a:gd name="connsiteY7" fmla="*/ 330645 h 601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1173" h="601173">
                  <a:moveTo>
                    <a:pt x="0" y="330645"/>
                  </a:moveTo>
                  <a:lnTo>
                    <a:pt x="135264" y="330645"/>
                  </a:lnTo>
                  <a:lnTo>
                    <a:pt x="135264" y="0"/>
                  </a:lnTo>
                  <a:lnTo>
                    <a:pt x="465909" y="0"/>
                  </a:lnTo>
                  <a:lnTo>
                    <a:pt x="465909" y="330645"/>
                  </a:lnTo>
                  <a:lnTo>
                    <a:pt x="601173" y="330645"/>
                  </a:lnTo>
                  <a:lnTo>
                    <a:pt x="300587" y="601173"/>
                  </a:lnTo>
                  <a:lnTo>
                    <a:pt x="0" y="330645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90000"/>
              </a:schemeClr>
            </a:solidFill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3204" tIns="27940" rIns="163204" bIns="17673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200" kern="1200"/>
            </a:p>
          </p:txBody>
        </p:sp>
      </p:grpSp>
      <p:sp>
        <p:nvSpPr>
          <p:cNvPr id="9" name="Title 1"/>
          <p:cNvSpPr txBox="1">
            <a:spLocks/>
          </p:cNvSpPr>
          <p:nvPr/>
        </p:nvSpPr>
        <p:spPr>
          <a:xfrm>
            <a:off x="838200" y="1255204"/>
            <a:ext cx="4980972" cy="713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sz="2400" i="1" dirty="0"/>
              <a:t>Generators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6372828" y="1255204"/>
            <a:ext cx="4980972" cy="713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sz="2400" i="1" dirty="0" err="1"/>
              <a:t>Shrinkers</a:t>
            </a:r>
            <a:endParaRPr lang="en-US" sz="2400" i="1" dirty="0"/>
          </a:p>
        </p:txBody>
      </p:sp>
      <p:grpSp>
        <p:nvGrpSpPr>
          <p:cNvPr id="24" name="Group 23"/>
          <p:cNvGrpSpPr/>
          <p:nvPr/>
        </p:nvGrpSpPr>
        <p:grpSpPr>
          <a:xfrm>
            <a:off x="838200" y="1969072"/>
            <a:ext cx="2075566" cy="4204012"/>
            <a:chOff x="838200" y="1969072"/>
            <a:chExt cx="2075566" cy="4204012"/>
          </a:xfrm>
        </p:grpSpPr>
        <p:sp>
          <p:nvSpPr>
            <p:cNvPr id="3" name="Freeform 2"/>
            <p:cNvSpPr/>
            <p:nvPr/>
          </p:nvSpPr>
          <p:spPr>
            <a:xfrm>
              <a:off x="839172" y="1969072"/>
              <a:ext cx="2074594" cy="859702"/>
            </a:xfrm>
            <a:custGeom>
              <a:avLst/>
              <a:gdLst>
                <a:gd name="connsiteX0" fmla="*/ 0 w 2074594"/>
                <a:gd name="connsiteY0" fmla="*/ 85970 h 859702"/>
                <a:gd name="connsiteX1" fmla="*/ 85970 w 2074594"/>
                <a:gd name="connsiteY1" fmla="*/ 0 h 859702"/>
                <a:gd name="connsiteX2" fmla="*/ 1988624 w 2074594"/>
                <a:gd name="connsiteY2" fmla="*/ 0 h 859702"/>
                <a:gd name="connsiteX3" fmla="*/ 2074594 w 2074594"/>
                <a:gd name="connsiteY3" fmla="*/ 85970 h 859702"/>
                <a:gd name="connsiteX4" fmla="*/ 2074594 w 2074594"/>
                <a:gd name="connsiteY4" fmla="*/ 773732 h 859702"/>
                <a:gd name="connsiteX5" fmla="*/ 1988624 w 2074594"/>
                <a:gd name="connsiteY5" fmla="*/ 859702 h 859702"/>
                <a:gd name="connsiteX6" fmla="*/ 85970 w 2074594"/>
                <a:gd name="connsiteY6" fmla="*/ 859702 h 859702"/>
                <a:gd name="connsiteX7" fmla="*/ 0 w 2074594"/>
                <a:gd name="connsiteY7" fmla="*/ 773732 h 859702"/>
                <a:gd name="connsiteX8" fmla="*/ 0 w 2074594"/>
                <a:gd name="connsiteY8" fmla="*/ 85970 h 859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74594" h="859702">
                  <a:moveTo>
                    <a:pt x="0" y="85970"/>
                  </a:moveTo>
                  <a:cubicBezTo>
                    <a:pt x="0" y="38490"/>
                    <a:pt x="38490" y="0"/>
                    <a:pt x="85970" y="0"/>
                  </a:cubicBezTo>
                  <a:lnTo>
                    <a:pt x="1988624" y="0"/>
                  </a:lnTo>
                  <a:cubicBezTo>
                    <a:pt x="2036104" y="0"/>
                    <a:pt x="2074594" y="38490"/>
                    <a:pt x="2074594" y="85970"/>
                  </a:cubicBezTo>
                  <a:lnTo>
                    <a:pt x="2074594" y="773732"/>
                  </a:lnTo>
                  <a:cubicBezTo>
                    <a:pt x="2074594" y="821212"/>
                    <a:pt x="2036104" y="859702"/>
                    <a:pt x="1988624" y="859702"/>
                  </a:cubicBezTo>
                  <a:lnTo>
                    <a:pt x="85970" y="859702"/>
                  </a:lnTo>
                  <a:cubicBezTo>
                    <a:pt x="38490" y="859702"/>
                    <a:pt x="0" y="821212"/>
                    <a:pt x="0" y="773732"/>
                  </a:cubicBezTo>
                  <a:lnTo>
                    <a:pt x="0" y="8597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shade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6620" tIns="116620" rIns="116620" bIns="11662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>
                  <a:solidFill>
                    <a:schemeClr val="bg1"/>
                  </a:solidFill>
                </a:rPr>
                <a:t>Gen&lt;</a:t>
              </a:r>
              <a:r>
                <a:rPr lang="en-US" sz="2400" kern="1200" dirty="0" err="1">
                  <a:solidFill>
                    <a:schemeClr val="bg1"/>
                  </a:solidFill>
                </a:rPr>
                <a:t>int</a:t>
              </a:r>
              <a:r>
                <a:rPr lang="en-US" sz="2400" kern="1200" dirty="0">
                  <a:solidFill>
                    <a:schemeClr val="bg1"/>
                  </a:solidFill>
                </a:rPr>
                <a:t>&gt;</a:t>
              </a:r>
            </a:p>
          </p:txBody>
        </p:sp>
        <p:sp>
          <p:nvSpPr>
            <p:cNvPr id="17" name="Freeform 16"/>
            <p:cNvSpPr/>
            <p:nvPr/>
          </p:nvSpPr>
          <p:spPr>
            <a:xfrm>
              <a:off x="838200" y="3641227"/>
              <a:ext cx="2074594" cy="859702"/>
            </a:xfrm>
            <a:custGeom>
              <a:avLst/>
              <a:gdLst>
                <a:gd name="connsiteX0" fmla="*/ 0 w 2074594"/>
                <a:gd name="connsiteY0" fmla="*/ 85970 h 859702"/>
                <a:gd name="connsiteX1" fmla="*/ 85970 w 2074594"/>
                <a:gd name="connsiteY1" fmla="*/ 0 h 859702"/>
                <a:gd name="connsiteX2" fmla="*/ 1988624 w 2074594"/>
                <a:gd name="connsiteY2" fmla="*/ 0 h 859702"/>
                <a:gd name="connsiteX3" fmla="*/ 2074594 w 2074594"/>
                <a:gd name="connsiteY3" fmla="*/ 85970 h 859702"/>
                <a:gd name="connsiteX4" fmla="*/ 2074594 w 2074594"/>
                <a:gd name="connsiteY4" fmla="*/ 773732 h 859702"/>
                <a:gd name="connsiteX5" fmla="*/ 1988624 w 2074594"/>
                <a:gd name="connsiteY5" fmla="*/ 859702 h 859702"/>
                <a:gd name="connsiteX6" fmla="*/ 85970 w 2074594"/>
                <a:gd name="connsiteY6" fmla="*/ 859702 h 859702"/>
                <a:gd name="connsiteX7" fmla="*/ 0 w 2074594"/>
                <a:gd name="connsiteY7" fmla="*/ 773732 h 859702"/>
                <a:gd name="connsiteX8" fmla="*/ 0 w 2074594"/>
                <a:gd name="connsiteY8" fmla="*/ 85970 h 859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74594" h="859702">
                  <a:moveTo>
                    <a:pt x="0" y="85970"/>
                  </a:moveTo>
                  <a:cubicBezTo>
                    <a:pt x="0" y="38490"/>
                    <a:pt x="38490" y="0"/>
                    <a:pt x="85970" y="0"/>
                  </a:cubicBezTo>
                  <a:lnTo>
                    <a:pt x="1988624" y="0"/>
                  </a:lnTo>
                  <a:cubicBezTo>
                    <a:pt x="2036104" y="0"/>
                    <a:pt x="2074594" y="38490"/>
                    <a:pt x="2074594" y="85970"/>
                  </a:cubicBezTo>
                  <a:lnTo>
                    <a:pt x="2074594" y="773732"/>
                  </a:lnTo>
                  <a:cubicBezTo>
                    <a:pt x="2074594" y="821212"/>
                    <a:pt x="2036104" y="859702"/>
                    <a:pt x="1988624" y="859702"/>
                  </a:cubicBezTo>
                  <a:lnTo>
                    <a:pt x="85970" y="859702"/>
                  </a:lnTo>
                  <a:cubicBezTo>
                    <a:pt x="38490" y="859702"/>
                    <a:pt x="0" y="821212"/>
                    <a:pt x="0" y="773732"/>
                  </a:cubicBezTo>
                  <a:lnTo>
                    <a:pt x="0" y="8597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shade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6620" tIns="116620" rIns="116620" bIns="11662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>
                  <a:solidFill>
                    <a:schemeClr val="bg1"/>
                  </a:solidFill>
                </a:rPr>
                <a:t>Gen&lt;Address&gt;</a:t>
              </a:r>
            </a:p>
          </p:txBody>
        </p:sp>
        <p:sp>
          <p:nvSpPr>
            <p:cNvPr id="21" name="Freeform 20"/>
            <p:cNvSpPr/>
            <p:nvPr/>
          </p:nvSpPr>
          <p:spPr>
            <a:xfrm>
              <a:off x="839172" y="5313382"/>
              <a:ext cx="2074594" cy="859702"/>
            </a:xfrm>
            <a:custGeom>
              <a:avLst/>
              <a:gdLst>
                <a:gd name="connsiteX0" fmla="*/ 0 w 2074594"/>
                <a:gd name="connsiteY0" fmla="*/ 85970 h 859702"/>
                <a:gd name="connsiteX1" fmla="*/ 85970 w 2074594"/>
                <a:gd name="connsiteY1" fmla="*/ 0 h 859702"/>
                <a:gd name="connsiteX2" fmla="*/ 1988624 w 2074594"/>
                <a:gd name="connsiteY2" fmla="*/ 0 h 859702"/>
                <a:gd name="connsiteX3" fmla="*/ 2074594 w 2074594"/>
                <a:gd name="connsiteY3" fmla="*/ 85970 h 859702"/>
                <a:gd name="connsiteX4" fmla="*/ 2074594 w 2074594"/>
                <a:gd name="connsiteY4" fmla="*/ 773732 h 859702"/>
                <a:gd name="connsiteX5" fmla="*/ 1988624 w 2074594"/>
                <a:gd name="connsiteY5" fmla="*/ 859702 h 859702"/>
                <a:gd name="connsiteX6" fmla="*/ 85970 w 2074594"/>
                <a:gd name="connsiteY6" fmla="*/ 859702 h 859702"/>
                <a:gd name="connsiteX7" fmla="*/ 0 w 2074594"/>
                <a:gd name="connsiteY7" fmla="*/ 773732 h 859702"/>
                <a:gd name="connsiteX8" fmla="*/ 0 w 2074594"/>
                <a:gd name="connsiteY8" fmla="*/ 85970 h 859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74594" h="859702">
                  <a:moveTo>
                    <a:pt x="0" y="85970"/>
                  </a:moveTo>
                  <a:cubicBezTo>
                    <a:pt x="0" y="38490"/>
                    <a:pt x="38490" y="0"/>
                    <a:pt x="85970" y="0"/>
                  </a:cubicBezTo>
                  <a:lnTo>
                    <a:pt x="1988624" y="0"/>
                  </a:lnTo>
                  <a:cubicBezTo>
                    <a:pt x="2036104" y="0"/>
                    <a:pt x="2074594" y="38490"/>
                    <a:pt x="2074594" y="85970"/>
                  </a:cubicBezTo>
                  <a:lnTo>
                    <a:pt x="2074594" y="773732"/>
                  </a:lnTo>
                  <a:cubicBezTo>
                    <a:pt x="2074594" y="821212"/>
                    <a:pt x="2036104" y="859702"/>
                    <a:pt x="1988624" y="859702"/>
                  </a:cubicBezTo>
                  <a:lnTo>
                    <a:pt x="85970" y="859702"/>
                  </a:lnTo>
                  <a:cubicBezTo>
                    <a:pt x="38490" y="859702"/>
                    <a:pt x="0" y="821212"/>
                    <a:pt x="0" y="773732"/>
                  </a:cubicBezTo>
                  <a:lnTo>
                    <a:pt x="0" y="8597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shade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6620" tIns="116620" rIns="116620" bIns="11662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>
                  <a:solidFill>
                    <a:schemeClr val="bg1"/>
                  </a:solidFill>
                </a:rPr>
                <a:t>Gen&lt;List&lt;T&gt;&gt;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120496" y="1969072"/>
            <a:ext cx="2697702" cy="4204012"/>
            <a:chOff x="3120496" y="1969072"/>
            <a:chExt cx="2697702" cy="4204012"/>
          </a:xfrm>
        </p:grpSpPr>
        <p:sp>
          <p:nvSpPr>
            <p:cNvPr id="14" name="Freeform 13"/>
            <p:cNvSpPr/>
            <p:nvPr/>
          </p:nvSpPr>
          <p:spPr>
            <a:xfrm>
              <a:off x="3121226" y="2141673"/>
              <a:ext cx="439813" cy="514499"/>
            </a:xfrm>
            <a:custGeom>
              <a:avLst/>
              <a:gdLst>
                <a:gd name="connsiteX0" fmla="*/ 0 w 439813"/>
                <a:gd name="connsiteY0" fmla="*/ 102900 h 514499"/>
                <a:gd name="connsiteX1" fmla="*/ 219907 w 439813"/>
                <a:gd name="connsiteY1" fmla="*/ 102900 h 514499"/>
                <a:gd name="connsiteX2" fmla="*/ 219907 w 439813"/>
                <a:gd name="connsiteY2" fmla="*/ 0 h 514499"/>
                <a:gd name="connsiteX3" fmla="*/ 439813 w 439813"/>
                <a:gd name="connsiteY3" fmla="*/ 257250 h 514499"/>
                <a:gd name="connsiteX4" fmla="*/ 219907 w 439813"/>
                <a:gd name="connsiteY4" fmla="*/ 514499 h 514499"/>
                <a:gd name="connsiteX5" fmla="*/ 219907 w 439813"/>
                <a:gd name="connsiteY5" fmla="*/ 411599 h 514499"/>
                <a:gd name="connsiteX6" fmla="*/ 0 w 439813"/>
                <a:gd name="connsiteY6" fmla="*/ 411599 h 514499"/>
                <a:gd name="connsiteX7" fmla="*/ 0 w 439813"/>
                <a:gd name="connsiteY7" fmla="*/ 102900 h 51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39813" h="514499">
                  <a:moveTo>
                    <a:pt x="0" y="102900"/>
                  </a:moveTo>
                  <a:lnTo>
                    <a:pt x="219907" y="102900"/>
                  </a:lnTo>
                  <a:lnTo>
                    <a:pt x="219907" y="0"/>
                  </a:lnTo>
                  <a:lnTo>
                    <a:pt x="439813" y="257250"/>
                  </a:lnTo>
                  <a:lnTo>
                    <a:pt x="219907" y="514499"/>
                  </a:lnTo>
                  <a:lnTo>
                    <a:pt x="219907" y="411599"/>
                  </a:lnTo>
                  <a:lnTo>
                    <a:pt x="0" y="411599"/>
                  </a:lnTo>
                  <a:lnTo>
                    <a:pt x="0" y="10290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</p:spPr>
          <p:style>
            <a:lnRef idx="0">
              <a:schemeClr val="accent1">
                <a:shade val="9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shade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102900" rIns="131944" bIns="10290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400" kern="1200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3743604" y="1969072"/>
              <a:ext cx="2074594" cy="859702"/>
            </a:xfrm>
            <a:custGeom>
              <a:avLst/>
              <a:gdLst>
                <a:gd name="connsiteX0" fmla="*/ 0 w 2074594"/>
                <a:gd name="connsiteY0" fmla="*/ 85970 h 859702"/>
                <a:gd name="connsiteX1" fmla="*/ 85970 w 2074594"/>
                <a:gd name="connsiteY1" fmla="*/ 0 h 859702"/>
                <a:gd name="connsiteX2" fmla="*/ 1988624 w 2074594"/>
                <a:gd name="connsiteY2" fmla="*/ 0 h 859702"/>
                <a:gd name="connsiteX3" fmla="*/ 2074594 w 2074594"/>
                <a:gd name="connsiteY3" fmla="*/ 85970 h 859702"/>
                <a:gd name="connsiteX4" fmla="*/ 2074594 w 2074594"/>
                <a:gd name="connsiteY4" fmla="*/ 773732 h 859702"/>
                <a:gd name="connsiteX5" fmla="*/ 1988624 w 2074594"/>
                <a:gd name="connsiteY5" fmla="*/ 859702 h 859702"/>
                <a:gd name="connsiteX6" fmla="*/ 85970 w 2074594"/>
                <a:gd name="connsiteY6" fmla="*/ 859702 h 859702"/>
                <a:gd name="connsiteX7" fmla="*/ 0 w 2074594"/>
                <a:gd name="connsiteY7" fmla="*/ 773732 h 859702"/>
                <a:gd name="connsiteX8" fmla="*/ 0 w 2074594"/>
                <a:gd name="connsiteY8" fmla="*/ 85970 h 859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74594" h="859702">
                  <a:moveTo>
                    <a:pt x="0" y="85970"/>
                  </a:moveTo>
                  <a:cubicBezTo>
                    <a:pt x="0" y="38490"/>
                    <a:pt x="38490" y="0"/>
                    <a:pt x="85970" y="0"/>
                  </a:cubicBezTo>
                  <a:lnTo>
                    <a:pt x="1988624" y="0"/>
                  </a:lnTo>
                  <a:cubicBezTo>
                    <a:pt x="2036104" y="0"/>
                    <a:pt x="2074594" y="38490"/>
                    <a:pt x="2074594" y="85970"/>
                  </a:cubicBezTo>
                  <a:lnTo>
                    <a:pt x="2074594" y="773732"/>
                  </a:lnTo>
                  <a:cubicBezTo>
                    <a:pt x="2074594" y="821212"/>
                    <a:pt x="2036104" y="859702"/>
                    <a:pt x="1988624" y="859702"/>
                  </a:cubicBezTo>
                  <a:lnTo>
                    <a:pt x="85970" y="859702"/>
                  </a:lnTo>
                  <a:cubicBezTo>
                    <a:pt x="38490" y="859702"/>
                    <a:pt x="0" y="821212"/>
                    <a:pt x="0" y="773732"/>
                  </a:cubicBezTo>
                  <a:lnTo>
                    <a:pt x="0" y="8597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shade val="50000"/>
                <a:hueOff val="402491"/>
                <a:satOff val="-9802"/>
                <a:lumOff val="42896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6620" tIns="116620" rIns="116620" bIns="11662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 err="1">
                  <a:solidFill>
                    <a:schemeClr val="bg1"/>
                  </a:solidFill>
                </a:rPr>
                <a:t>int</a:t>
              </a:r>
              <a:endParaRPr lang="en-US" sz="2400" kern="1200" dirty="0">
                <a:solidFill>
                  <a:schemeClr val="bg1"/>
                </a:solidFill>
              </a:endParaRPr>
            </a:p>
          </p:txBody>
        </p:sp>
        <p:sp>
          <p:nvSpPr>
            <p:cNvPr id="18" name="Freeform 17"/>
            <p:cNvSpPr/>
            <p:nvPr/>
          </p:nvSpPr>
          <p:spPr>
            <a:xfrm>
              <a:off x="3120496" y="3813828"/>
              <a:ext cx="440329" cy="514499"/>
            </a:xfrm>
            <a:custGeom>
              <a:avLst/>
              <a:gdLst>
                <a:gd name="connsiteX0" fmla="*/ 0 w 440329"/>
                <a:gd name="connsiteY0" fmla="*/ 102900 h 514499"/>
                <a:gd name="connsiteX1" fmla="*/ 220165 w 440329"/>
                <a:gd name="connsiteY1" fmla="*/ 102900 h 514499"/>
                <a:gd name="connsiteX2" fmla="*/ 220165 w 440329"/>
                <a:gd name="connsiteY2" fmla="*/ 0 h 514499"/>
                <a:gd name="connsiteX3" fmla="*/ 440329 w 440329"/>
                <a:gd name="connsiteY3" fmla="*/ 257250 h 514499"/>
                <a:gd name="connsiteX4" fmla="*/ 220165 w 440329"/>
                <a:gd name="connsiteY4" fmla="*/ 514499 h 514499"/>
                <a:gd name="connsiteX5" fmla="*/ 220165 w 440329"/>
                <a:gd name="connsiteY5" fmla="*/ 411599 h 514499"/>
                <a:gd name="connsiteX6" fmla="*/ 0 w 440329"/>
                <a:gd name="connsiteY6" fmla="*/ 411599 h 514499"/>
                <a:gd name="connsiteX7" fmla="*/ 0 w 440329"/>
                <a:gd name="connsiteY7" fmla="*/ 102900 h 51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0329" h="514499">
                  <a:moveTo>
                    <a:pt x="0" y="102900"/>
                  </a:moveTo>
                  <a:lnTo>
                    <a:pt x="220165" y="102900"/>
                  </a:lnTo>
                  <a:lnTo>
                    <a:pt x="220165" y="0"/>
                  </a:lnTo>
                  <a:lnTo>
                    <a:pt x="440329" y="257250"/>
                  </a:lnTo>
                  <a:lnTo>
                    <a:pt x="220165" y="514499"/>
                  </a:lnTo>
                  <a:lnTo>
                    <a:pt x="220165" y="411599"/>
                  </a:lnTo>
                  <a:lnTo>
                    <a:pt x="0" y="411599"/>
                  </a:lnTo>
                  <a:lnTo>
                    <a:pt x="0" y="10290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</p:spPr>
          <p:style>
            <a:lnRef idx="0">
              <a:schemeClr val="accent1">
                <a:shade val="9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shade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102900" rIns="132099" bIns="10290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400" kern="1200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3743604" y="3641227"/>
              <a:ext cx="2074594" cy="859702"/>
            </a:xfrm>
            <a:custGeom>
              <a:avLst/>
              <a:gdLst>
                <a:gd name="connsiteX0" fmla="*/ 0 w 2074594"/>
                <a:gd name="connsiteY0" fmla="*/ 85970 h 859702"/>
                <a:gd name="connsiteX1" fmla="*/ 85970 w 2074594"/>
                <a:gd name="connsiteY1" fmla="*/ 0 h 859702"/>
                <a:gd name="connsiteX2" fmla="*/ 1988624 w 2074594"/>
                <a:gd name="connsiteY2" fmla="*/ 0 h 859702"/>
                <a:gd name="connsiteX3" fmla="*/ 2074594 w 2074594"/>
                <a:gd name="connsiteY3" fmla="*/ 85970 h 859702"/>
                <a:gd name="connsiteX4" fmla="*/ 2074594 w 2074594"/>
                <a:gd name="connsiteY4" fmla="*/ 773732 h 859702"/>
                <a:gd name="connsiteX5" fmla="*/ 1988624 w 2074594"/>
                <a:gd name="connsiteY5" fmla="*/ 859702 h 859702"/>
                <a:gd name="connsiteX6" fmla="*/ 85970 w 2074594"/>
                <a:gd name="connsiteY6" fmla="*/ 859702 h 859702"/>
                <a:gd name="connsiteX7" fmla="*/ 0 w 2074594"/>
                <a:gd name="connsiteY7" fmla="*/ 773732 h 859702"/>
                <a:gd name="connsiteX8" fmla="*/ 0 w 2074594"/>
                <a:gd name="connsiteY8" fmla="*/ 85970 h 859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74594" h="859702">
                  <a:moveTo>
                    <a:pt x="0" y="85970"/>
                  </a:moveTo>
                  <a:cubicBezTo>
                    <a:pt x="0" y="38490"/>
                    <a:pt x="38490" y="0"/>
                    <a:pt x="85970" y="0"/>
                  </a:cubicBezTo>
                  <a:lnTo>
                    <a:pt x="1988624" y="0"/>
                  </a:lnTo>
                  <a:cubicBezTo>
                    <a:pt x="2036104" y="0"/>
                    <a:pt x="2074594" y="38490"/>
                    <a:pt x="2074594" y="85970"/>
                  </a:cubicBezTo>
                  <a:lnTo>
                    <a:pt x="2074594" y="773732"/>
                  </a:lnTo>
                  <a:cubicBezTo>
                    <a:pt x="2074594" y="821212"/>
                    <a:pt x="2036104" y="859702"/>
                    <a:pt x="1988624" y="859702"/>
                  </a:cubicBezTo>
                  <a:lnTo>
                    <a:pt x="85970" y="859702"/>
                  </a:lnTo>
                  <a:cubicBezTo>
                    <a:pt x="38490" y="859702"/>
                    <a:pt x="0" y="821212"/>
                    <a:pt x="0" y="773732"/>
                  </a:cubicBezTo>
                  <a:lnTo>
                    <a:pt x="0" y="8597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shade val="50000"/>
                <a:hueOff val="402491"/>
                <a:satOff val="-9802"/>
                <a:lumOff val="42896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6620" tIns="116620" rIns="116620" bIns="11662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>
                  <a:solidFill>
                    <a:schemeClr val="bg1"/>
                  </a:solidFill>
                </a:rPr>
                <a:t>Address</a:t>
              </a:r>
            </a:p>
          </p:txBody>
        </p:sp>
        <p:sp>
          <p:nvSpPr>
            <p:cNvPr id="22" name="Freeform 21"/>
            <p:cNvSpPr/>
            <p:nvPr/>
          </p:nvSpPr>
          <p:spPr>
            <a:xfrm>
              <a:off x="3121226" y="5485983"/>
              <a:ext cx="439813" cy="514499"/>
            </a:xfrm>
            <a:custGeom>
              <a:avLst/>
              <a:gdLst>
                <a:gd name="connsiteX0" fmla="*/ 0 w 439813"/>
                <a:gd name="connsiteY0" fmla="*/ 102900 h 514499"/>
                <a:gd name="connsiteX1" fmla="*/ 219907 w 439813"/>
                <a:gd name="connsiteY1" fmla="*/ 102900 h 514499"/>
                <a:gd name="connsiteX2" fmla="*/ 219907 w 439813"/>
                <a:gd name="connsiteY2" fmla="*/ 0 h 514499"/>
                <a:gd name="connsiteX3" fmla="*/ 439813 w 439813"/>
                <a:gd name="connsiteY3" fmla="*/ 257250 h 514499"/>
                <a:gd name="connsiteX4" fmla="*/ 219907 w 439813"/>
                <a:gd name="connsiteY4" fmla="*/ 514499 h 514499"/>
                <a:gd name="connsiteX5" fmla="*/ 219907 w 439813"/>
                <a:gd name="connsiteY5" fmla="*/ 411599 h 514499"/>
                <a:gd name="connsiteX6" fmla="*/ 0 w 439813"/>
                <a:gd name="connsiteY6" fmla="*/ 411599 h 514499"/>
                <a:gd name="connsiteX7" fmla="*/ 0 w 439813"/>
                <a:gd name="connsiteY7" fmla="*/ 102900 h 51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39813" h="514499">
                  <a:moveTo>
                    <a:pt x="0" y="102900"/>
                  </a:moveTo>
                  <a:lnTo>
                    <a:pt x="219907" y="102900"/>
                  </a:lnTo>
                  <a:lnTo>
                    <a:pt x="219907" y="0"/>
                  </a:lnTo>
                  <a:lnTo>
                    <a:pt x="439813" y="257250"/>
                  </a:lnTo>
                  <a:lnTo>
                    <a:pt x="219907" y="514499"/>
                  </a:lnTo>
                  <a:lnTo>
                    <a:pt x="219907" y="411599"/>
                  </a:lnTo>
                  <a:lnTo>
                    <a:pt x="0" y="411599"/>
                  </a:lnTo>
                  <a:lnTo>
                    <a:pt x="0" y="10290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</p:spPr>
          <p:style>
            <a:lnRef idx="0">
              <a:schemeClr val="accent1">
                <a:shade val="9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shade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102900" rIns="131944" bIns="10290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400" kern="1200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3743604" y="5313382"/>
              <a:ext cx="2074594" cy="859702"/>
            </a:xfrm>
            <a:custGeom>
              <a:avLst/>
              <a:gdLst>
                <a:gd name="connsiteX0" fmla="*/ 0 w 2074594"/>
                <a:gd name="connsiteY0" fmla="*/ 85970 h 859702"/>
                <a:gd name="connsiteX1" fmla="*/ 85970 w 2074594"/>
                <a:gd name="connsiteY1" fmla="*/ 0 h 859702"/>
                <a:gd name="connsiteX2" fmla="*/ 1988624 w 2074594"/>
                <a:gd name="connsiteY2" fmla="*/ 0 h 859702"/>
                <a:gd name="connsiteX3" fmla="*/ 2074594 w 2074594"/>
                <a:gd name="connsiteY3" fmla="*/ 85970 h 859702"/>
                <a:gd name="connsiteX4" fmla="*/ 2074594 w 2074594"/>
                <a:gd name="connsiteY4" fmla="*/ 773732 h 859702"/>
                <a:gd name="connsiteX5" fmla="*/ 1988624 w 2074594"/>
                <a:gd name="connsiteY5" fmla="*/ 859702 h 859702"/>
                <a:gd name="connsiteX6" fmla="*/ 85970 w 2074594"/>
                <a:gd name="connsiteY6" fmla="*/ 859702 h 859702"/>
                <a:gd name="connsiteX7" fmla="*/ 0 w 2074594"/>
                <a:gd name="connsiteY7" fmla="*/ 773732 h 859702"/>
                <a:gd name="connsiteX8" fmla="*/ 0 w 2074594"/>
                <a:gd name="connsiteY8" fmla="*/ 85970 h 859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74594" h="859702">
                  <a:moveTo>
                    <a:pt x="0" y="85970"/>
                  </a:moveTo>
                  <a:cubicBezTo>
                    <a:pt x="0" y="38490"/>
                    <a:pt x="38490" y="0"/>
                    <a:pt x="85970" y="0"/>
                  </a:cubicBezTo>
                  <a:lnTo>
                    <a:pt x="1988624" y="0"/>
                  </a:lnTo>
                  <a:cubicBezTo>
                    <a:pt x="2036104" y="0"/>
                    <a:pt x="2074594" y="38490"/>
                    <a:pt x="2074594" y="85970"/>
                  </a:cubicBezTo>
                  <a:lnTo>
                    <a:pt x="2074594" y="773732"/>
                  </a:lnTo>
                  <a:cubicBezTo>
                    <a:pt x="2074594" y="821212"/>
                    <a:pt x="2036104" y="859702"/>
                    <a:pt x="1988624" y="859702"/>
                  </a:cubicBezTo>
                  <a:lnTo>
                    <a:pt x="85970" y="859702"/>
                  </a:lnTo>
                  <a:cubicBezTo>
                    <a:pt x="38490" y="859702"/>
                    <a:pt x="0" y="821212"/>
                    <a:pt x="0" y="773732"/>
                  </a:cubicBezTo>
                  <a:lnTo>
                    <a:pt x="0" y="8597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shade val="50000"/>
                <a:hueOff val="402491"/>
                <a:satOff val="-9802"/>
                <a:lumOff val="42896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6620" tIns="116620" rIns="116620" bIns="11662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>
                  <a:solidFill>
                    <a:schemeClr val="bg1"/>
                  </a:solidFill>
                </a:rPr>
                <a:t>List&lt;T&gt;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58861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TODAY'S 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charset="2"/>
              <a:buChar char="ü"/>
            </a:pPr>
            <a:r>
              <a:rPr lang="en-US" sz="2400" dirty="0"/>
              <a:t> </a:t>
            </a:r>
            <a:r>
              <a:rPr lang="en-US" sz="2400" i="1" dirty="0"/>
              <a:t>Introduction</a:t>
            </a:r>
          </a:p>
          <a:p>
            <a:pPr>
              <a:lnSpc>
                <a:spcPct val="150000"/>
              </a:lnSpc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charset="2"/>
              <a:buChar char="ü"/>
            </a:pPr>
            <a:r>
              <a:rPr lang="en-US" sz="2400" dirty="0"/>
              <a:t> Common Patterns</a:t>
            </a:r>
          </a:p>
          <a:p>
            <a:pPr>
              <a:lnSpc>
                <a:spcPct val="150000"/>
              </a:lnSpc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charset="2"/>
              <a:buChar char="ü"/>
            </a:pPr>
            <a:r>
              <a:rPr lang="en-US" sz="2400" dirty="0"/>
              <a:t> Diagnostics</a:t>
            </a:r>
          </a:p>
          <a:p>
            <a:pPr>
              <a:lnSpc>
                <a:spcPct val="150000"/>
              </a:lnSpc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charset="2"/>
              <a:buChar char="ü"/>
            </a:pPr>
            <a:r>
              <a:rPr lang="en-US" sz="2400" dirty="0"/>
              <a:t> Input Control</a:t>
            </a:r>
          </a:p>
          <a:p>
            <a:pPr>
              <a:lnSpc>
                <a:spcPct val="150000"/>
              </a:lnSpc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charset="2"/>
              <a:buChar char="ü"/>
            </a:pPr>
            <a:r>
              <a:rPr lang="en-US" sz="2400" dirty="0"/>
              <a:t> Data Generation</a:t>
            </a:r>
            <a:r>
              <a:rPr lang="en-US" sz="2400" baseline="30000" dirty="0">
                <a:solidFill>
                  <a:schemeClr val="accent1">
                    <a:lumMod val="75000"/>
                  </a:schemeClr>
                </a:solidFill>
              </a:rPr>
              <a:t>*</a:t>
            </a:r>
          </a:p>
          <a:p>
            <a:pPr>
              <a:lnSpc>
                <a:spcPct val="150000"/>
              </a:lnSpc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charset="2"/>
              <a:buChar char="ü"/>
            </a:pPr>
            <a:r>
              <a:rPr lang="en-US" sz="2400" dirty="0"/>
              <a:t> Conclusion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838200" y="1690688"/>
            <a:ext cx="10515600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err="1"/>
              <a:t>fscheck.github.io</a:t>
            </a:r>
            <a:r>
              <a:rPr lang="en-US" dirty="0"/>
              <a:t>/</a:t>
            </a:r>
            <a:r>
              <a:rPr lang="en-US" b="1" dirty="0" err="1"/>
              <a:t>FsCheck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|</a:t>
            </a:r>
            <a:r>
              <a:rPr lang="en-US" b="1" dirty="0"/>
              <a:t> 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pblasucci</a:t>
            </a:r>
            <a:r>
              <a:rPr lang="en-US" dirty="0"/>
              <a:t>/</a:t>
            </a:r>
            <a:r>
              <a:rPr lang="en-US" b="1" dirty="0" err="1"/>
              <a:t>quickpbt</a:t>
            </a:r>
            <a:endParaRPr lang="en-US" b="1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DDC88-FFD1-CB4C-90EA-24AE6ABA12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305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1641"/>
            <a:ext cx="5257800" cy="491440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/// encapsulates several </a:t>
            </a:r>
            <a:r>
              <a:rPr lang="en-US" sz="1200" dirty="0" err="1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IArbitrary</a:t>
            </a:r>
            <a:r>
              <a:rPr lang="en-US" sz="1200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 instances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type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Generator =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200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/// generates </a:t>
            </a:r>
            <a:r>
              <a:rPr lang="en-US" sz="1200" dirty="0" err="1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PositiveTime</a:t>
            </a:r>
            <a:r>
              <a:rPr lang="en-US" sz="1200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 instances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static member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PositiveTime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=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let inline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isPositive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t = </a:t>
            </a:r>
            <a:r>
              <a:rPr lang="en-US" sz="1200" dirty="0" err="1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Time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.Zero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&lt; 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200" dirty="0" err="1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Arb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.fromGenShrink</a:t>
            </a:r>
            <a:endParaRPr lang="en-US" sz="12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     ( </a:t>
            </a:r>
            <a:r>
              <a:rPr lang="en-US" sz="1200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// generator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200" dirty="0" err="1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Arb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.generate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200" dirty="0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Time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&gt;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       |&gt; </a:t>
            </a:r>
            <a:r>
              <a:rPr lang="en-US" sz="1200" dirty="0" err="1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Gen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.where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isPositive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       |&gt; </a:t>
            </a:r>
            <a:r>
              <a:rPr lang="en-US" sz="1200" dirty="0" err="1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Gen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.map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positiveTime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     , </a:t>
            </a:r>
            <a:r>
              <a:rPr lang="en-US" sz="1200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// </a:t>
            </a:r>
            <a:r>
              <a:rPr lang="en-US" sz="1200" dirty="0" err="1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shrinker</a:t>
            </a:r>
            <a:endParaRPr lang="en-US" sz="1200" dirty="0">
              <a:solidFill>
                <a:srgbClr val="00800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       (</a:t>
            </a:r>
            <a:r>
              <a:rPr lang="en-US" sz="12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fun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(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PositiveTime</a:t>
            </a:r>
            <a:r>
              <a:rPr lang="en-US" sz="1200" dirty="0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t) </a:t>
            </a:r>
            <a:r>
              <a:rPr lang="en-US" sz="12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-&gt;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en-US" sz="1200" dirty="0" err="1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Arb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.shrink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t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           |&gt; </a:t>
            </a:r>
            <a:r>
              <a:rPr lang="en-US" sz="1200" dirty="0" err="1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Seq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.where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isPositive</a:t>
            </a:r>
            <a:endParaRPr lang="en-US" sz="12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           |&gt; </a:t>
            </a:r>
            <a:r>
              <a:rPr lang="en-US" sz="1200" dirty="0" err="1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Seq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.map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positiveTime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) 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fscheck.github.io</a:t>
            </a:r>
            <a:r>
              <a:rPr lang="en-US" dirty="0"/>
              <a:t>/</a:t>
            </a:r>
            <a:r>
              <a:rPr lang="en-US" b="1" dirty="0" err="1"/>
              <a:t>FsCheck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|</a:t>
            </a:r>
            <a:r>
              <a:rPr lang="en-US" b="1" dirty="0"/>
              <a:t> 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pblasucci</a:t>
            </a:r>
            <a:r>
              <a:rPr lang="en-US" dirty="0"/>
              <a:t>/</a:t>
            </a:r>
            <a:r>
              <a:rPr lang="en-US" b="1" dirty="0" err="1"/>
              <a:t>quickpbt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DDC88-FFD1-CB4C-90EA-24AE6ABA12F2}" type="slidenum">
              <a:rPr lang="en-US" smtClean="0"/>
              <a:t>20</a:t>
            </a:fld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838200" y="1078994"/>
            <a:ext cx="10515600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 txBox="1">
            <a:spLocks/>
          </p:cNvSpPr>
          <p:nvPr/>
        </p:nvSpPr>
        <p:spPr>
          <a:xfrm>
            <a:off x="838200" y="365126"/>
            <a:ext cx="10515600" cy="713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DATA GENERATION:</a:t>
            </a:r>
            <a:r>
              <a:rPr lang="en-US" sz="2400" dirty="0"/>
              <a:t> </a:t>
            </a:r>
            <a:r>
              <a:rPr lang="en-US" sz="2400" i="1" dirty="0"/>
              <a:t>Arb with Gen &amp; </a:t>
            </a:r>
            <a:r>
              <a:rPr lang="en-US" sz="2400" i="1" dirty="0" err="1"/>
              <a:t>Shrinker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655395798"/>
              </p:ext>
            </p:extLst>
          </p:nvPr>
        </p:nvGraphicFramePr>
        <p:xfrm>
          <a:off x="6342926" y="1928075"/>
          <a:ext cx="5010873" cy="4247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84690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1641"/>
            <a:ext cx="5257800" cy="491440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/// a time value which is always greater then zero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/// (note: only meant for use with </a:t>
            </a:r>
            <a:r>
              <a:rPr lang="en-US" sz="1200" dirty="0" err="1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FsCheck</a:t>
            </a:r>
            <a:r>
              <a:rPr lang="en-US" sz="1200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type</a:t>
            </a:r>
            <a:r>
              <a:rPr lang="en-US" sz="1200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PositiveTime</a:t>
            </a:r>
            <a:r>
              <a:rPr lang="en-US" sz="1200" dirty="0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sz="12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1200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PosTime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of</a:t>
            </a:r>
            <a:r>
              <a:rPr lang="en-US" sz="1200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Time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200" dirty="0">
              <a:solidFill>
                <a:srgbClr val="00800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/// returns a new </a:t>
            </a:r>
            <a:r>
              <a:rPr lang="en-US" sz="1200" dirty="0" err="1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PositiveTime</a:t>
            </a:r>
            <a:r>
              <a:rPr lang="en-US" sz="1200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 instance,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/// throwing an exception on values less than zero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let</a:t>
            </a:r>
            <a:r>
              <a:rPr lang="en-US" sz="1200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positiveTime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value =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sz="1200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value &lt;= </a:t>
            </a:r>
            <a:r>
              <a:rPr lang="en-US" sz="1200" dirty="0" err="1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Time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.Zero</a:t>
            </a:r>
            <a:r>
              <a:rPr lang="en-US" sz="1200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then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invalidArg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>
                <a:solidFill>
                  <a:srgbClr val="800000"/>
                </a:solidFill>
                <a:latin typeface="Courier" charset="0"/>
                <a:ea typeface="Courier" charset="0"/>
                <a:cs typeface="Courier" charset="0"/>
              </a:rPr>
              <a:t>"value" "value must be greater than 0"</a:t>
            </a:r>
            <a:r>
              <a:rPr lang="en-US" sz="1200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PosTime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value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200" dirty="0">
              <a:solidFill>
                <a:srgbClr val="00800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/// extracts the </a:t>
            </a:r>
            <a:r>
              <a:rPr lang="en-US" sz="1200" dirty="0" err="1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TimeSpan</a:t>
            </a:r>
            <a:r>
              <a:rPr lang="en-US" sz="1200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 from a </a:t>
            </a:r>
            <a:r>
              <a:rPr lang="en-US" sz="1200" dirty="0" err="1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PositiveTime</a:t>
            </a:r>
            <a:r>
              <a:rPr lang="en-US" sz="1200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 instance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let</a:t>
            </a:r>
            <a:r>
              <a:rPr lang="en-US" sz="1200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(|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PositiveTime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|) (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PosTime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value) = value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fscheck.github.io</a:t>
            </a:r>
            <a:r>
              <a:rPr lang="en-US" dirty="0"/>
              <a:t>/</a:t>
            </a:r>
            <a:r>
              <a:rPr lang="en-US" b="1" dirty="0" err="1"/>
              <a:t>FsCheck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|</a:t>
            </a:r>
            <a:r>
              <a:rPr lang="en-US" b="1" dirty="0"/>
              <a:t> 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pblasucci</a:t>
            </a:r>
            <a:r>
              <a:rPr lang="en-US" dirty="0"/>
              <a:t>/</a:t>
            </a:r>
            <a:r>
              <a:rPr lang="en-US" b="1" dirty="0" err="1"/>
              <a:t>quickpbt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DDC88-FFD1-CB4C-90EA-24AE6ABA12F2}" type="slidenum">
              <a:rPr lang="en-US" smtClean="0"/>
              <a:t>21</a:t>
            </a:fld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838200" y="1078994"/>
            <a:ext cx="10515600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 txBox="1">
            <a:spLocks/>
          </p:cNvSpPr>
          <p:nvPr/>
        </p:nvSpPr>
        <p:spPr>
          <a:xfrm>
            <a:off x="838200" y="365126"/>
            <a:ext cx="10515600" cy="713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DATA GENERATION:</a:t>
            </a:r>
            <a:r>
              <a:rPr lang="en-US" sz="2400" dirty="0"/>
              <a:t> </a:t>
            </a:r>
            <a:r>
              <a:rPr lang="en-US" sz="2400" i="1" dirty="0"/>
              <a:t>Arb with Gen &amp; </a:t>
            </a:r>
            <a:r>
              <a:rPr lang="en-US" sz="2400" i="1" dirty="0" err="1"/>
              <a:t>Shrinker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655395798"/>
              </p:ext>
            </p:extLst>
          </p:nvPr>
        </p:nvGraphicFramePr>
        <p:xfrm>
          <a:off x="6342926" y="1928075"/>
          <a:ext cx="5010873" cy="4247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22166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749869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RANDOM TESTING</a:t>
            </a:r>
            <a:b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</a:b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“One of the major advantages… is that it </a:t>
            </a:r>
            <a:r>
              <a:rPr lang="en-US" sz="2400" b="1" dirty="0"/>
              <a:t>encourages</a:t>
            </a:r>
            <a:r>
              <a:rPr lang="en-US" sz="2400" dirty="0"/>
              <a:t> us to formulate </a:t>
            </a:r>
            <a:r>
              <a:rPr lang="en-US" sz="2400" b="1" dirty="0"/>
              <a:t>formal specifications</a:t>
            </a:r>
            <a:r>
              <a:rPr lang="en-US" sz="2400" dirty="0"/>
              <a:t>, thus </a:t>
            </a:r>
            <a:r>
              <a:rPr lang="en-US" sz="2400" b="1" dirty="0"/>
              <a:t>improving</a:t>
            </a:r>
            <a:r>
              <a:rPr lang="en-US" sz="2400" dirty="0"/>
              <a:t> our </a:t>
            </a:r>
            <a:r>
              <a:rPr lang="en-US" sz="2400" b="1" dirty="0"/>
              <a:t>understanding</a:t>
            </a:r>
            <a:r>
              <a:rPr lang="en-US" sz="2400" dirty="0"/>
              <a:t>…”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63440"/>
            <a:ext cx="10515600" cy="1426210"/>
          </a:xfrm>
        </p:spPr>
        <p:txBody>
          <a:bodyPr/>
          <a:lstStyle/>
          <a:p>
            <a:pPr algn="r"/>
            <a:r>
              <a:rPr lang="en-US" sz="1800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–</a:t>
            </a:r>
            <a:r>
              <a:rPr lang="en-US" sz="1800" i="1" dirty="0">
                <a:solidFill>
                  <a:schemeClr val="tx1"/>
                </a:solidFill>
              </a:rPr>
              <a:t> </a:t>
            </a:r>
            <a:r>
              <a:rPr lang="en-US" sz="1800" i="1" dirty="0" err="1">
                <a:solidFill>
                  <a:schemeClr val="tx1"/>
                </a:solidFill>
              </a:rPr>
              <a:t>Claessen</a:t>
            </a:r>
            <a:r>
              <a:rPr lang="en-US" sz="1800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en-US" sz="1800" i="1" dirty="0">
                <a:solidFill>
                  <a:schemeClr val="tx1"/>
                </a:solidFill>
              </a:rPr>
              <a:t> Hughes </a:t>
            </a:r>
            <a:r>
              <a:rPr lang="en-US" sz="1800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(ICFP'00)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fscheck.github.io</a:t>
            </a:r>
            <a:r>
              <a:rPr lang="en-US" dirty="0"/>
              <a:t>/</a:t>
            </a:r>
            <a:r>
              <a:rPr lang="en-US" b="1" dirty="0" err="1"/>
              <a:t>FsCheck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|</a:t>
            </a:r>
            <a:r>
              <a:rPr lang="en-US" b="1" dirty="0"/>
              <a:t> 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pblasucci</a:t>
            </a:r>
            <a:r>
              <a:rPr lang="en-US" dirty="0"/>
              <a:t>/</a:t>
            </a:r>
            <a:r>
              <a:rPr lang="en-US" b="1" dirty="0" err="1"/>
              <a:t>quickpbt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DDC88-FFD1-CB4C-90EA-24AE6ABA12F2}" type="slidenum">
              <a:rPr lang="en-US" smtClean="0"/>
              <a:t>22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838200" y="4515803"/>
            <a:ext cx="10515600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9915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749869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RANDOM TESTING</a:t>
            </a:r>
            <a:b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</a:b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“</a:t>
            </a:r>
            <a:r>
              <a:rPr lang="en-US" sz="2400" b="1" dirty="0"/>
              <a:t>Properties</a:t>
            </a:r>
            <a:r>
              <a:rPr lang="en-US" sz="2400" dirty="0"/>
              <a:t> are </a:t>
            </a:r>
            <a:r>
              <a:rPr lang="en-US" sz="2400" b="1" dirty="0"/>
              <a:t>described as</a:t>
            </a:r>
            <a:r>
              <a:rPr lang="en-US" sz="2400" dirty="0"/>
              <a:t> … </a:t>
            </a:r>
            <a:r>
              <a:rPr lang="en-US" sz="2400" b="1" dirty="0"/>
              <a:t>functions</a:t>
            </a:r>
            <a:r>
              <a:rPr lang="en-US" sz="2400" dirty="0"/>
              <a:t>, and can be </a:t>
            </a:r>
            <a:r>
              <a:rPr lang="en-US" sz="2400" b="1" dirty="0"/>
              <a:t>automatically tested on random input</a:t>
            </a:r>
            <a:r>
              <a:rPr lang="en-US" sz="2400" dirty="0"/>
              <a:t>…  [or] custom test data generators.”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63440"/>
            <a:ext cx="10515600" cy="1426210"/>
          </a:xfrm>
        </p:spPr>
        <p:txBody>
          <a:bodyPr/>
          <a:lstStyle/>
          <a:p>
            <a:pPr algn="r"/>
            <a:r>
              <a:rPr lang="en-US" sz="1800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–</a:t>
            </a:r>
            <a:r>
              <a:rPr lang="en-US" sz="1800" i="1" dirty="0">
                <a:solidFill>
                  <a:schemeClr val="tx1"/>
                </a:solidFill>
              </a:rPr>
              <a:t> </a:t>
            </a:r>
            <a:r>
              <a:rPr lang="en-US" sz="1800" i="1" dirty="0" err="1">
                <a:solidFill>
                  <a:schemeClr val="tx1"/>
                </a:solidFill>
              </a:rPr>
              <a:t>Claessen</a:t>
            </a:r>
            <a:r>
              <a:rPr lang="en-US" sz="1800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en-US" sz="1800" i="1" dirty="0">
                <a:solidFill>
                  <a:schemeClr val="tx1"/>
                </a:solidFill>
              </a:rPr>
              <a:t> Hughes </a:t>
            </a:r>
            <a:r>
              <a:rPr lang="en-US" sz="1800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(ICFP'00)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fscheck.github.io</a:t>
            </a:r>
            <a:r>
              <a:rPr lang="en-US" dirty="0"/>
              <a:t>/</a:t>
            </a:r>
            <a:r>
              <a:rPr lang="en-US" b="1" dirty="0" err="1"/>
              <a:t>FsCheck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|</a:t>
            </a:r>
            <a:r>
              <a:rPr lang="en-US" b="1" dirty="0"/>
              <a:t> 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pblasucci</a:t>
            </a:r>
            <a:r>
              <a:rPr lang="en-US" dirty="0"/>
              <a:t>/</a:t>
            </a:r>
            <a:r>
              <a:rPr lang="en-US" b="1" dirty="0" err="1"/>
              <a:t>quickpbt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DDC88-FFD1-CB4C-90EA-24AE6ABA12F2}" type="slidenum">
              <a:rPr lang="en-US" smtClean="0"/>
              <a:t>3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838200" y="4515803"/>
            <a:ext cx="10515600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651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8455050"/>
              </p:ext>
            </p:extLst>
          </p:nvPr>
        </p:nvGraphicFramePr>
        <p:xfrm>
          <a:off x="1432956" y="1538205"/>
          <a:ext cx="9326088" cy="43589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fscheck.github.io</a:t>
            </a:r>
            <a:r>
              <a:rPr lang="en-US" dirty="0"/>
              <a:t>/</a:t>
            </a:r>
            <a:r>
              <a:rPr lang="en-US" b="1" dirty="0" err="1"/>
              <a:t>FsCheck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|</a:t>
            </a:r>
            <a:r>
              <a:rPr lang="en-US" b="1" dirty="0"/>
              <a:t> 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pblasucci</a:t>
            </a:r>
            <a:r>
              <a:rPr lang="en-US" dirty="0"/>
              <a:t>/</a:t>
            </a:r>
            <a:r>
              <a:rPr lang="en-US" b="1" dirty="0" err="1"/>
              <a:t>quickpbt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DDC88-FFD1-CB4C-90EA-24AE6ABA12F2}" type="slidenum">
              <a:rPr lang="en-US" smtClean="0"/>
              <a:t>4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838200" y="1078994"/>
            <a:ext cx="10515600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 txBox="1">
            <a:spLocks/>
          </p:cNvSpPr>
          <p:nvPr/>
        </p:nvSpPr>
        <p:spPr>
          <a:xfrm>
            <a:off x="838200" y="365126"/>
            <a:ext cx="10515600" cy="713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DOMAIN UNDER TEST</a:t>
            </a:r>
          </a:p>
        </p:txBody>
      </p:sp>
    </p:spTree>
    <p:extLst>
      <p:ext uri="{BB962C8B-B14F-4D97-AF65-F5344CB8AC3E}">
        <p14:creationId xmlns:p14="http://schemas.microsoft.com/office/powerpoint/2010/main" val="464380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5181600" cy="713868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FROM EXAMPLE TESTING...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70434"/>
            <a:ext cx="5078392" cy="247539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[&lt;</a:t>
            </a:r>
            <a:r>
              <a:rPr lang="en-US" sz="1200" dirty="0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Fact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&gt;]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let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``days should equal hours`` () =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let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today = </a:t>
            </a:r>
            <a:r>
              <a:rPr lang="en-US" sz="1200" dirty="0" err="1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Date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.Now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i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// NOTE: hard-coded value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let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days  = today + </a:t>
            </a:r>
            <a:r>
              <a:rPr lang="en-US" sz="1200" dirty="0" err="1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Time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.FromDays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daysInAWeek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let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hours = today + </a:t>
            </a:r>
            <a:r>
              <a:rPr lang="en-US" sz="1200" dirty="0" err="1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Time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.FromHours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hoursInAWeek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2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200" dirty="0" err="1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Assert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.Equal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(days, hours)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71404" y="1170434"/>
            <a:ext cx="5282396" cy="247539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[&lt;</a:t>
            </a:r>
            <a:r>
              <a:rPr lang="en-US" sz="1200" dirty="0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Property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&gt;]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let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``plus ignores unit of time`` (today :</a:t>
            </a:r>
            <a:r>
              <a:rPr lang="en-US" sz="1200" dirty="0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Date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) :</a:t>
            </a:r>
            <a:r>
              <a:rPr lang="en-US" sz="1200" dirty="0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bool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=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200" i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// NOTE: lots of different, random values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let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days  = today + </a:t>
            </a:r>
            <a:r>
              <a:rPr lang="en-US" sz="1200" dirty="0" err="1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Time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.FromDays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daysInAWeek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)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let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hours = today + </a:t>
            </a:r>
            <a:r>
              <a:rPr lang="en-US" sz="1200" dirty="0" err="1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Time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.FromHours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hoursInAWeek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)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 days = hours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fscheck.github.io</a:t>
            </a:r>
            <a:r>
              <a:rPr lang="en-US" dirty="0"/>
              <a:t>/</a:t>
            </a:r>
            <a:r>
              <a:rPr lang="en-US" b="1" dirty="0" err="1"/>
              <a:t>FsCheck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|</a:t>
            </a:r>
            <a:r>
              <a:rPr lang="en-US" b="1" dirty="0"/>
              <a:t> 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pblasucci</a:t>
            </a:r>
            <a:r>
              <a:rPr lang="en-US" dirty="0"/>
              <a:t>/</a:t>
            </a:r>
            <a:r>
              <a:rPr lang="en-US" b="1" dirty="0" err="1"/>
              <a:t>quickpbt</a:t>
            </a: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DDC88-FFD1-CB4C-90EA-24AE6ABA12F2}" type="slidenum">
              <a:rPr lang="en-US" smtClean="0"/>
              <a:t>5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071404" y="365126"/>
            <a:ext cx="5181600" cy="713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sz="2400" b="1" i="1" dirty="0">
                <a:solidFill>
                  <a:schemeClr val="accent1">
                    <a:lumMod val="75000"/>
                  </a:schemeClr>
                </a:solidFill>
              </a:rPr>
              <a:t>TO PROPERTY TESTING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128346" y="3946743"/>
            <a:ext cx="4498100" cy="2313394"/>
          </a:xfrm>
          <a:prstGeom prst="roundRect">
            <a:avLst/>
          </a:prstGeom>
          <a:solidFill>
            <a:srgbClr val="DAE3F3">
              <a:alpha val="25098"/>
            </a:srgb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1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TEST EXECUTION SUMMARY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Tests run: 1, Errors: 0, Failed: 0, Ignored: 0</a:t>
            </a:r>
            <a:br>
              <a:rPr lang="en-US" sz="11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</a:br>
            <a:endParaRPr lang="en-US" sz="1100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100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✔  </a:t>
            </a:r>
            <a:r>
              <a:rPr lang="en-US" sz="1100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days should equal hours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1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OK, Elapsed time: 0.0527666s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838200" y="1078993"/>
            <a:ext cx="10515600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/>
          <p:cNvSpPr txBox="1">
            <a:spLocks/>
          </p:cNvSpPr>
          <p:nvPr/>
        </p:nvSpPr>
        <p:spPr>
          <a:xfrm>
            <a:off x="6463552" y="3946743"/>
            <a:ext cx="4498100" cy="2313394"/>
          </a:xfrm>
          <a:prstGeom prst="roundRect">
            <a:avLst/>
          </a:prstGeom>
          <a:solidFill>
            <a:srgbClr val="DAE3F3">
              <a:alpha val="25098"/>
            </a:srgb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1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TEST EXECUTION SUMMARY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Tests run: 1, Errors: 0, Failed: 0, Ignored: 0</a:t>
            </a:r>
            <a:br>
              <a:rPr lang="en-US" sz="11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</a:br>
            <a:endParaRPr lang="en-US" sz="1100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100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✔  </a:t>
            </a:r>
            <a:r>
              <a:rPr lang="en-US" sz="1100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plus ignores unit of time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b="1" i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1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OK, Passed 100 tests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6271459" y="1477412"/>
            <a:ext cx="4830295" cy="3931117"/>
            <a:chOff x="6319535" y="1477412"/>
            <a:chExt cx="4830295" cy="3931117"/>
          </a:xfrm>
        </p:grpSpPr>
        <p:sp>
          <p:nvSpPr>
            <p:cNvPr id="13" name="Rectangle 12"/>
            <p:cNvSpPr/>
            <p:nvPr/>
          </p:nvSpPr>
          <p:spPr>
            <a:xfrm>
              <a:off x="9303725" y="1477412"/>
              <a:ext cx="1846105" cy="305089"/>
            </a:xfrm>
            <a:prstGeom prst="rect">
              <a:avLst/>
            </a:prstGeom>
            <a:solidFill>
              <a:srgbClr val="FFFF00">
                <a:alpha val="14902"/>
              </a:srgbClr>
            </a:solidFill>
            <a:ln w="28575">
              <a:solidFill>
                <a:srgbClr val="FF9300">
                  <a:alpha val="50196"/>
                </a:srgb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319535" y="3028017"/>
              <a:ext cx="1243033" cy="305089"/>
            </a:xfrm>
            <a:prstGeom prst="rect">
              <a:avLst/>
            </a:prstGeom>
            <a:solidFill>
              <a:srgbClr val="FFFF00">
                <a:alpha val="14902"/>
              </a:srgbClr>
            </a:solidFill>
            <a:ln w="28575">
              <a:solidFill>
                <a:srgbClr val="FF9300">
                  <a:alpha val="50196"/>
                </a:srgb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996997" y="5103440"/>
              <a:ext cx="1796494" cy="305089"/>
            </a:xfrm>
            <a:prstGeom prst="rect">
              <a:avLst/>
            </a:prstGeom>
            <a:solidFill>
              <a:srgbClr val="FFFF00">
                <a:alpha val="14902"/>
              </a:srgbClr>
            </a:solidFill>
            <a:ln w="28575">
              <a:solidFill>
                <a:srgbClr val="FF9300">
                  <a:alpha val="50196"/>
                </a:srgb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94212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1641"/>
            <a:ext cx="10515600" cy="4915322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// interchange ... the property by which the order of two or more actions does not affect the outcome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public bool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adding_and_changing_zone_can_be_reordered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200" dirty="0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Date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anyDate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200" dirty="0" err="1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PositiveInt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total)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200" dirty="0" err="1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var</a:t>
            </a:r>
            <a:r>
              <a:rPr lang="en-US" sz="12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days = </a:t>
            </a:r>
            <a:r>
              <a:rPr lang="en-US" sz="1200" dirty="0" err="1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Time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.FromDays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((</a:t>
            </a:r>
            <a:r>
              <a:rPr lang="en-US" sz="1200" dirty="0" err="1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) total);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200" dirty="0" err="1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var</a:t>
            </a:r>
            <a:r>
              <a:rPr lang="en-US" sz="12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addThenShift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200" dirty="0" err="1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Zone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.ConvertTimeBySystemTimeZoneId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anyDate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+ days, 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CentralEuroTime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200" dirty="0" err="1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var</a:t>
            </a:r>
            <a:r>
              <a:rPr lang="en-US" sz="12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shiftThenAdd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200" dirty="0" err="1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Zone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.ConvertTimeBySystemTimeZoneId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anyDate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CentralEuroTime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) + days;</a:t>
            </a:r>
          </a:p>
          <a:p>
            <a:pPr marL="0" indent="0">
              <a:lnSpc>
                <a:spcPct val="100000"/>
              </a:lnSpc>
              <a:buNone/>
            </a:pPr>
            <a:br>
              <a:rPr lang="en-US" sz="12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addThenShift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== 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shiftThenAdd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2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// invariance ... the property by which something remains constant, despite action being taken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public bool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adding_does_not_change_the_date_offset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200" dirty="0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Date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anyDate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200" dirty="0" err="1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PositiveInt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months)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200" dirty="0" err="1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var</a:t>
            </a:r>
            <a:r>
              <a:rPr lang="en-US" sz="12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offset = 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anyDate.Offset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200" dirty="0" err="1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var</a:t>
            </a:r>
            <a:r>
              <a:rPr lang="en-US" sz="12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shifted = 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anyDate.AddMonths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((</a:t>
            </a:r>
            <a:r>
              <a:rPr lang="en-US" sz="1200" dirty="0" err="1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) months);</a:t>
            </a:r>
          </a:p>
          <a:p>
            <a:pPr marL="0" indent="0">
              <a:lnSpc>
                <a:spcPct val="100000"/>
              </a:lnSpc>
              <a:buNone/>
            </a:pPr>
            <a:br>
              <a:rPr lang="en-US" sz="12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shifted.Offset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== offset;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fscheck.github.io</a:t>
            </a:r>
            <a:r>
              <a:rPr lang="en-US" dirty="0"/>
              <a:t>/</a:t>
            </a:r>
            <a:r>
              <a:rPr lang="en-US" b="1" dirty="0" err="1"/>
              <a:t>FsCheck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|</a:t>
            </a:r>
            <a:r>
              <a:rPr lang="en-US" b="1" dirty="0"/>
              <a:t> 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pblasucci</a:t>
            </a:r>
            <a:r>
              <a:rPr lang="en-US" dirty="0"/>
              <a:t>/</a:t>
            </a:r>
            <a:r>
              <a:rPr lang="en-US" b="1" dirty="0" err="1"/>
              <a:t>quickpbt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DDC88-FFD1-CB4C-90EA-24AE6ABA12F2}" type="slidenum">
              <a:rPr lang="en-US" smtClean="0"/>
              <a:t>6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838200" y="1078994"/>
            <a:ext cx="10515600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 txBox="1">
            <a:spLocks/>
          </p:cNvSpPr>
          <p:nvPr/>
        </p:nvSpPr>
        <p:spPr>
          <a:xfrm>
            <a:off x="838200" y="365126"/>
            <a:ext cx="10515600" cy="713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PATTERNS:</a:t>
            </a:r>
            <a:r>
              <a:rPr lang="en-US" sz="2400" dirty="0"/>
              <a:t> </a:t>
            </a:r>
            <a:r>
              <a:rPr lang="en-US" sz="2400" i="1" dirty="0"/>
              <a:t>Interchange &amp; Invariance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58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1641"/>
            <a:ext cx="10515600" cy="4915322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' inversion ... the property by which one action “undoes” the work of another action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Public Function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AddingAndSubtractingDaysAreInverses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anyDate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As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Dated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, total </a:t>
            </a:r>
            <a:r>
              <a:rPr lang="en-US" sz="12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As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PositiveInt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) </a:t>
            </a:r>
            <a:r>
              <a:rPr lang="en-US" sz="12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As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Boolean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Dim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days = </a:t>
            </a:r>
            <a:r>
              <a:rPr lang="en-US" sz="1200" dirty="0" err="1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Timed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.FromDays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200" dirty="0" err="1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CInt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(total))</a:t>
            </a:r>
          </a:p>
          <a:p>
            <a:pPr marL="0" indent="0">
              <a:lnSpc>
                <a:spcPct val="100000"/>
              </a:lnSpc>
              <a:buNone/>
            </a:pPr>
            <a:br>
              <a:rPr lang="en-US" sz="12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(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anyDate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+ days) - days = 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anyDate</a:t>
            </a:r>
            <a:endParaRPr lang="en-US" sz="12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End Function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2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' </a:t>
            </a:r>
            <a:r>
              <a:rPr lang="en-US" sz="1200" dirty="0" err="1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idempotence</a:t>
            </a:r>
            <a:r>
              <a:rPr lang="en-US" sz="1200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 ... the property of an action having the same effect no matter how many times it occurs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Public Function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TakingTimeDurationIsIdempotent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anyTime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As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Timed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) </a:t>
            </a:r>
            <a:r>
              <a:rPr lang="en-US" sz="12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As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Boolean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Dim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once = 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anyTime.Duration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Dim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twice = 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anyTime.Duration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().Duration()</a:t>
            </a:r>
          </a:p>
          <a:p>
            <a:pPr marL="0" indent="0">
              <a:lnSpc>
                <a:spcPct val="100000"/>
              </a:lnSpc>
              <a:buNone/>
            </a:pPr>
            <a:br>
              <a:rPr lang="en-US" sz="12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once = twice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End Function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fscheck.github.io</a:t>
            </a:r>
            <a:r>
              <a:rPr lang="en-US" dirty="0"/>
              <a:t>/</a:t>
            </a:r>
            <a:r>
              <a:rPr lang="en-US" b="1" dirty="0" err="1"/>
              <a:t>FsCheck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|</a:t>
            </a:r>
            <a:r>
              <a:rPr lang="en-US" b="1" dirty="0"/>
              <a:t> 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pblasucci</a:t>
            </a:r>
            <a:r>
              <a:rPr lang="en-US" dirty="0"/>
              <a:t>/</a:t>
            </a:r>
            <a:r>
              <a:rPr lang="en-US" b="1" dirty="0" err="1"/>
              <a:t>quickpbt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DDC88-FFD1-CB4C-90EA-24AE6ABA12F2}" type="slidenum">
              <a:rPr lang="en-US" smtClean="0"/>
              <a:t>7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838200" y="1078994"/>
            <a:ext cx="10515600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 txBox="1">
            <a:spLocks/>
          </p:cNvSpPr>
          <p:nvPr/>
        </p:nvSpPr>
        <p:spPr>
          <a:xfrm>
            <a:off x="838200" y="365126"/>
            <a:ext cx="10515600" cy="713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PATTERNS:</a:t>
            </a:r>
            <a:r>
              <a:rPr lang="en-US" sz="2400" dirty="0"/>
              <a:t> </a:t>
            </a:r>
            <a:r>
              <a:rPr lang="en-US" sz="2400" i="1" dirty="0"/>
              <a:t>Inversion &amp; </a:t>
            </a:r>
            <a:r>
              <a:rPr lang="en-US" sz="2400" i="1" dirty="0" err="1"/>
              <a:t>Idempotence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6427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1641"/>
            <a:ext cx="10515600" cy="238418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public bool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zone_conversion_is_not_affected_by_detours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(</a:t>
            </a:r>
            <a:r>
              <a:rPr lang="en-US" sz="1200" dirty="0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Date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anyDate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200" dirty="0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Zone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zone1, </a:t>
            </a:r>
            <a:r>
              <a:rPr lang="en-US" sz="1200" dirty="0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Zone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zone2){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200" dirty="0" err="1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var</a:t>
            </a:r>
            <a:r>
              <a:rPr lang="en-US" sz="12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viaZone1 = </a:t>
            </a:r>
            <a:r>
              <a:rPr lang="en-US" sz="1200" dirty="0" err="1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Zone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.ConvertTime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200" dirty="0" err="1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Zone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.ConvertTime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anyDate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, zone1), zone2);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200" dirty="0" err="1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var</a:t>
            </a:r>
            <a:r>
              <a:rPr lang="en-US" sz="12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directly = </a:t>
            </a:r>
            <a:r>
              <a:rPr lang="en-US" sz="1200" dirty="0" err="1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Zone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.ConvertTime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anyDate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, zone2);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  return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(viaZone1 == directly)                    </a:t>
            </a:r>
            <a:r>
              <a:rPr lang="en-US" sz="1200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// same date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     &amp;&amp; (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directly.Offset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== zone2.BaseUtcOffset); </a:t>
            </a:r>
            <a:r>
              <a:rPr lang="en-US" sz="1200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// same shift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fscheck.github.io</a:t>
            </a:r>
            <a:r>
              <a:rPr lang="en-US" dirty="0"/>
              <a:t>/</a:t>
            </a:r>
            <a:r>
              <a:rPr lang="en-US" b="1" dirty="0" err="1"/>
              <a:t>FsCheck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|</a:t>
            </a:r>
            <a:r>
              <a:rPr lang="en-US" b="1" dirty="0"/>
              <a:t> 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pblasucci</a:t>
            </a:r>
            <a:r>
              <a:rPr lang="en-US" dirty="0"/>
              <a:t>/</a:t>
            </a:r>
            <a:r>
              <a:rPr lang="en-US" b="1" dirty="0" err="1"/>
              <a:t>quickpbt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DDC88-FFD1-CB4C-90EA-24AE6ABA12F2}" type="slidenum">
              <a:rPr lang="en-US" smtClean="0"/>
              <a:t>8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838200" y="1078994"/>
            <a:ext cx="10515600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 txBox="1">
            <a:spLocks/>
          </p:cNvSpPr>
          <p:nvPr/>
        </p:nvSpPr>
        <p:spPr>
          <a:xfrm>
            <a:off x="838200" y="365126"/>
            <a:ext cx="10515600" cy="713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DIAGNOSTICS:</a:t>
            </a:r>
            <a:r>
              <a:rPr lang="en-US" sz="2400" dirty="0"/>
              <a:t> </a:t>
            </a:r>
            <a:r>
              <a:rPr lang="en-US" sz="2400" i="1" dirty="0"/>
              <a:t>Labelling Properties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708476" y="3712724"/>
            <a:ext cx="6775048" cy="2437725"/>
          </a:xfrm>
          <a:prstGeom prst="roundRect">
            <a:avLst/>
          </a:prstGeom>
          <a:solidFill>
            <a:srgbClr val="DAE3F3">
              <a:alpha val="25098"/>
            </a:srgb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11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TEST EXECUTION SUMMARY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1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Tests run: 1, Errors: 0, Failed: 1, Ignored: 0</a:t>
            </a:r>
          </a:p>
          <a:p>
            <a:pPr marL="0" indent="0">
              <a:lnSpc>
                <a:spcPct val="120000"/>
              </a:lnSpc>
              <a:buNone/>
            </a:pPr>
            <a:br>
              <a:rPr lang="en-US" sz="1100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100" b="1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✘  </a:t>
            </a:r>
            <a:r>
              <a:rPr lang="en-US" sz="1100" b="1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zone_conversion_is_not_affected_by_detours</a:t>
            </a:r>
            <a:endParaRPr lang="en-US" sz="1100" b="1" dirty="0">
              <a:solidFill>
                <a:srgbClr val="FF000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11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   Falsifiable, after 4 tests (5 shrinks), (</a:t>
            </a:r>
            <a:r>
              <a:rPr lang="en-US" sz="1100" dirty="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StdGen</a:t>
            </a:r>
            <a:r>
              <a:rPr lang="en-US" sz="11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(199662269,296213481))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1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Original: (1948-04-19 16:18:52 +04:59, (UTC+04:00), (UTC-05:00))</a:t>
            </a:r>
            <a:br>
              <a:rPr lang="en-US" sz="11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11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   Shrunk:   (1948-04-19 00:00:00 +00:00, (UTC+04:00), (UTC-05:00))</a:t>
            </a:r>
          </a:p>
        </p:txBody>
      </p:sp>
    </p:spTree>
    <p:extLst>
      <p:ext uri="{BB962C8B-B14F-4D97-AF65-F5344CB8AC3E}">
        <p14:creationId xmlns:p14="http://schemas.microsoft.com/office/powerpoint/2010/main" val="1282821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1641"/>
            <a:ext cx="10515600" cy="238418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public </a:t>
            </a:r>
            <a:r>
              <a:rPr lang="en-US" sz="1200" dirty="0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Property 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zone_conversion_is_not_affected_by_detours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200" dirty="0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Date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anyDate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200" dirty="0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Zone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zone1, </a:t>
            </a:r>
            <a:r>
              <a:rPr lang="en-US" sz="1200" dirty="0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Zone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zone2) {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200" dirty="0" err="1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var</a:t>
            </a:r>
            <a:r>
              <a:rPr lang="en-US" sz="12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viaZone1 = </a:t>
            </a:r>
            <a:r>
              <a:rPr lang="en-US" sz="1200" dirty="0" err="1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Zone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.ConvertTime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200" dirty="0" err="1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Zone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.ConvertTime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anyDate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, zone1), zone2);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200" dirty="0" err="1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var</a:t>
            </a:r>
            <a:r>
              <a:rPr lang="en-US" sz="12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directly = </a:t>
            </a:r>
            <a:r>
              <a:rPr lang="en-US" sz="1200" dirty="0" err="1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Zone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.ConvertTime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anyDate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, zone2);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bool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sameDate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() =&gt; (viaZone1 == directly);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bool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sameShift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() =&gt; (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directly.Offset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== zone2.BaseUtcOffset);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sameDate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().Label(</a:t>
            </a:r>
            <a:r>
              <a:rPr lang="en-US" sz="1200" dirty="0">
                <a:solidFill>
                  <a:srgbClr val="800000"/>
                </a:solidFill>
                <a:latin typeface="Courier" charset="0"/>
                <a:ea typeface="Courier" charset="0"/>
                <a:cs typeface="Courier" charset="0"/>
              </a:rPr>
              <a:t>$"Same Date?  (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{viaZone1}</a:t>
            </a:r>
            <a:r>
              <a:rPr lang="en-US" sz="1200" dirty="0">
                <a:solidFill>
                  <a:srgbClr val="8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{directly}</a:t>
            </a:r>
            <a:r>
              <a:rPr lang="en-US" sz="1200" dirty="0">
                <a:solidFill>
                  <a:srgbClr val="800000"/>
                </a:solidFill>
                <a:latin typeface="Courier" charset="0"/>
                <a:ea typeface="Courier" charset="0"/>
                <a:cs typeface="Courier" charset="0"/>
              </a:rPr>
              <a:t>)"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   .And(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sameShift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().Label(</a:t>
            </a:r>
            <a:r>
              <a:rPr lang="en-US" sz="1200" dirty="0">
                <a:solidFill>
                  <a:srgbClr val="800000"/>
                </a:solidFill>
                <a:latin typeface="Courier" charset="0"/>
                <a:ea typeface="Courier" charset="0"/>
                <a:cs typeface="Courier" charset="0"/>
              </a:rPr>
              <a:t>$"Same Shift? (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{zone2.BaseUtcOffset}</a:t>
            </a:r>
            <a:r>
              <a:rPr lang="en-US" sz="1200" dirty="0">
                <a:solidFill>
                  <a:srgbClr val="8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{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directly.Offset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}</a:t>
            </a:r>
            <a:r>
              <a:rPr lang="en-US" sz="1200" dirty="0">
                <a:solidFill>
                  <a:srgbClr val="800000"/>
                </a:solidFill>
                <a:latin typeface="Courier" charset="0"/>
                <a:ea typeface="Courier" charset="0"/>
                <a:cs typeface="Courier" charset="0"/>
              </a:rPr>
              <a:t>)"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));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fscheck.github.io</a:t>
            </a:r>
            <a:r>
              <a:rPr lang="en-US" dirty="0"/>
              <a:t>/</a:t>
            </a:r>
            <a:r>
              <a:rPr lang="en-US" b="1" dirty="0" err="1"/>
              <a:t>FsCheck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|</a:t>
            </a:r>
            <a:r>
              <a:rPr lang="en-US" b="1" dirty="0"/>
              <a:t> 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pblasucci</a:t>
            </a:r>
            <a:r>
              <a:rPr lang="en-US" dirty="0"/>
              <a:t>/</a:t>
            </a:r>
            <a:r>
              <a:rPr lang="en-US" b="1" dirty="0" err="1"/>
              <a:t>quickpbt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DDC88-FFD1-CB4C-90EA-24AE6ABA12F2}" type="slidenum">
              <a:rPr lang="en-US" smtClean="0"/>
              <a:t>9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838200" y="1078994"/>
            <a:ext cx="10515600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 txBox="1">
            <a:spLocks/>
          </p:cNvSpPr>
          <p:nvPr/>
        </p:nvSpPr>
        <p:spPr>
          <a:xfrm>
            <a:off x="838200" y="365126"/>
            <a:ext cx="10515600" cy="713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DIAGNOSTICS:</a:t>
            </a:r>
            <a:r>
              <a:rPr lang="en-US" sz="2400" dirty="0"/>
              <a:t> </a:t>
            </a:r>
            <a:r>
              <a:rPr lang="en-US" sz="2400" i="1" dirty="0"/>
              <a:t>Labelling Properties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708476" y="3712724"/>
            <a:ext cx="6775048" cy="2437726"/>
          </a:xfrm>
          <a:prstGeom prst="roundRect">
            <a:avLst/>
          </a:prstGeom>
          <a:solidFill>
            <a:srgbClr val="DAE3F3">
              <a:alpha val="25098"/>
            </a:srgb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11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TEST EXECUTION SUMMARY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1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Tests run: 1, Errors: 0, Failed: 1, Ignored: 0</a:t>
            </a:r>
          </a:p>
          <a:p>
            <a:pPr marL="0" indent="0">
              <a:lnSpc>
                <a:spcPct val="120000"/>
              </a:lnSpc>
              <a:buNone/>
            </a:pPr>
            <a:br>
              <a:rPr lang="en-US" sz="1100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100" b="1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✘  </a:t>
            </a:r>
            <a:r>
              <a:rPr lang="en-US" sz="1100" b="1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zone_conversion_is_not_affected_by_detours</a:t>
            </a:r>
            <a:endParaRPr lang="en-US" sz="1100" b="1" dirty="0">
              <a:solidFill>
                <a:srgbClr val="FF000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11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   Falsifiable, after 4 tests (5 shrinks), (</a:t>
            </a:r>
            <a:r>
              <a:rPr lang="en-US" sz="1100" dirty="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StdGen</a:t>
            </a:r>
            <a:r>
              <a:rPr lang="en-US" sz="11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(199662269,296213481))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1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100" b="1" i="1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Label of failing property: Same Shift? (03:00:00 = 02:28:00)</a:t>
            </a:r>
            <a:endParaRPr lang="en-US" sz="1100" b="1" i="1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11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   ...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051571" y="2208008"/>
            <a:ext cx="8011405" cy="3452912"/>
            <a:chOff x="4894363" y="1689393"/>
            <a:chExt cx="8011405" cy="3452912"/>
          </a:xfrm>
        </p:grpSpPr>
        <p:sp>
          <p:nvSpPr>
            <p:cNvPr id="14" name="Rectangle 13"/>
            <p:cNvSpPr/>
            <p:nvPr/>
          </p:nvSpPr>
          <p:spPr>
            <a:xfrm>
              <a:off x="4894363" y="1689393"/>
              <a:ext cx="5708044" cy="556303"/>
            </a:xfrm>
            <a:prstGeom prst="rect">
              <a:avLst/>
            </a:prstGeom>
            <a:solidFill>
              <a:srgbClr val="FFFF00">
                <a:alpha val="14902"/>
              </a:srgbClr>
            </a:solidFill>
            <a:ln w="28575">
              <a:solidFill>
                <a:srgbClr val="FF9300">
                  <a:alpha val="50196"/>
                </a:srgb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597567" y="2299529"/>
              <a:ext cx="6308201" cy="591262"/>
            </a:xfrm>
            <a:prstGeom prst="rect">
              <a:avLst/>
            </a:prstGeom>
            <a:solidFill>
              <a:srgbClr val="FFFF00">
                <a:alpha val="14902"/>
              </a:srgbClr>
            </a:solidFill>
            <a:ln w="28575">
              <a:solidFill>
                <a:srgbClr val="FF9300">
                  <a:alpha val="50196"/>
                </a:srgb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008572" y="4837216"/>
              <a:ext cx="5202715" cy="305089"/>
            </a:xfrm>
            <a:prstGeom prst="rect">
              <a:avLst/>
            </a:prstGeom>
            <a:solidFill>
              <a:srgbClr val="FFFF00">
                <a:alpha val="14902"/>
              </a:srgbClr>
            </a:solidFill>
            <a:ln w="28575">
              <a:solidFill>
                <a:srgbClr val="FF9300">
                  <a:alpha val="50196"/>
                </a:srgb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53356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3331</Words>
  <Application>Microsoft Office PowerPoint</Application>
  <PresentationFormat>Widescreen</PresentationFormat>
  <Paragraphs>441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Courier</vt:lpstr>
      <vt:lpstr>Verdana</vt:lpstr>
      <vt:lpstr>Wingdings</vt:lpstr>
      <vt:lpstr>Office Theme</vt:lpstr>
      <vt:lpstr>QUICK! Check  your Properties</vt:lpstr>
      <vt:lpstr>TODAY'S AGENDA</vt:lpstr>
      <vt:lpstr>RANDOM TESTING   “Properties are described as … functions, and can be automatically tested on random input…  [or] custom test data generators.”</vt:lpstr>
      <vt:lpstr>PowerPoint Presentation</vt:lpstr>
      <vt:lpstr>FROM EXAMPLE TESTING...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RANDOM TESTING   “One of the major advantages… is that it encourages us to formulate formal specifications, thus improving our understanding…”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Quick! Check  your Properties</dc:title>
  <dc:creator>Paulmichael Blasucci</dc:creator>
  <cp:lastModifiedBy>Paul Blasucci</cp:lastModifiedBy>
  <cp:revision>188</cp:revision>
  <cp:lastPrinted>2017-09-21T19:10:46Z</cp:lastPrinted>
  <dcterms:created xsi:type="dcterms:W3CDTF">2017-09-14T07:32:25Z</dcterms:created>
  <dcterms:modified xsi:type="dcterms:W3CDTF">2017-09-27T12:23:50Z</dcterms:modified>
</cp:coreProperties>
</file>