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1" r:id="rId2"/>
    <p:sldId id="312" r:id="rId3"/>
    <p:sldId id="313" r:id="rId4"/>
    <p:sldId id="314" r:id="rId5"/>
    <p:sldId id="316" r:id="rId6"/>
    <p:sldId id="317" r:id="rId7"/>
    <p:sldId id="315" r:id="rId8"/>
    <p:sldId id="318" r:id="rId9"/>
    <p:sldId id="319" r:id="rId10"/>
    <p:sldId id="320" r:id="rId11"/>
    <p:sldId id="321" r:id="rId12"/>
    <p:sldId id="332" r:id="rId13"/>
    <p:sldId id="333" r:id="rId14"/>
    <p:sldId id="324" r:id="rId15"/>
    <p:sldId id="325" r:id="rId16"/>
    <p:sldId id="323" r:id="rId17"/>
    <p:sldId id="301" r:id="rId18"/>
    <p:sldId id="310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柳凌峰" initials="柳凌峰" lastIdx="1" clrIdx="0">
    <p:extLst>
      <p:ext uri="{19B8F6BF-5375-455C-9EA6-DF929625EA0E}">
        <p15:presenceInfo xmlns:p15="http://schemas.microsoft.com/office/powerpoint/2012/main" userId="bdf2045c47fec5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AB7C"/>
    <a:srgbClr val="FF5050"/>
    <a:srgbClr val="33C9D3"/>
    <a:srgbClr val="A9DA75"/>
    <a:srgbClr val="E3C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E7391-3CE0-466D-BCAC-488A49A7A344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205EE-EC59-4F3B-AC6E-F210577B6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9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205EE-EC59-4F3B-AC6E-F210577B63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0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6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0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3239"/>
          </a:xfrm>
          <a:prstGeom prst="rect">
            <a:avLst/>
          </a:prstGeom>
          <a:solidFill>
            <a:srgbClr val="00BC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9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7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2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6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3239"/>
          </a:xfrm>
          <a:prstGeom prst="rect">
            <a:avLst/>
          </a:prstGeom>
          <a:solidFill>
            <a:srgbClr val="00BC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AAA7-9394-4731-9E50-1EC8BB5E99F1}" type="datetimeFigureOut">
              <a:rPr lang="zh-CN" altLang="en-US" smtClean="0"/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149E-0D61-468F-9FBB-DCEAF7509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2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://cpjsjxy.iteye.com/blog/160983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20000" y="6120000"/>
            <a:ext cx="3096000" cy="584775"/>
            <a:chOff x="8820000" y="6120000"/>
            <a:chExt cx="3096000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8820000" y="6120000"/>
              <a:ext cx="24405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Overview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1600" y="967444"/>
            <a:ext cx="119761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是基于优体科技穿戴式无线织物心电仪的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软件监测分析平台，由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，后台，与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构成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平台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通过统一的协议设计，在手机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和智能网关的嵌入式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上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实现全天候，随时随地的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数据实时收集，处理，上传，与后台分析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平台在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上实现了轻量级的实时心电信号处理与基础心电特征识别算法，分担了前端（下位机）信号处理的硬件开销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服务器架构下，后台系统实现高并发数据流传输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通过混合计算框架，实现人工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标注与机器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识别对心电信号多重处理，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心电分析效率与准确性远高于传统的模板库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识别模式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进一步，平台通过高效压缩算法对心电数据进行无损压缩，通过良好的数据库结构设计，实现高压缩比，快速调用的心电数据存储服务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平台通过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H5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技术实现了心电分析的前端操作界面，在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canvas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等技术下实现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B/S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架构的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前端应用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平台进一步提供面向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HL7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DICOM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的标准数据接口，支持基于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的数据格式化输出，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病人电子病历对接等服务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0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aerocardio_app_ui.dia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734" y="1110428"/>
            <a:ext cx="2777266" cy="20739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967444"/>
            <a:ext cx="913873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 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核心页面共计</a:t>
            </a:r>
            <a:r>
              <a:rPr lang="en-US" altLang="zh-CN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个：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Main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页面显示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实时波形和心电特征参数，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Setting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页面配置接入心电仪和与服务器的配置信息交换，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AUTH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页面登陆用户信息并激活心电仪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Main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页面同时拥有一个工程版本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Tune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页面，该页面可通过控件对心电实时波形进行缩放，平移，操作，和数值标识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EcgView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核心显示控件，基于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SurfaceView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，需要支持暂停，缩放平移手势操作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架构与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dirty="0" err="1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_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app_service.dia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保持一致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通过本地客户端进行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数据访问和控制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Splash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页面为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启动欢迎页面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显示数据绑定器：获取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不同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数据流（原始，处理后，分析数据等）与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Main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页面绑定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所有页面中控件交互如需要与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进行通信，交互事件统一通过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OperationTranslator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进行语义解释，转换成统一实体之后发送至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遵从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Material design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设计原则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7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aerocardio_simple_server.dia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1599" y="967444"/>
            <a:ext cx="8881036" cy="87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27" y="967444"/>
            <a:ext cx="9336946" cy="5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aerocardio_simple_server.dia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1599" y="967444"/>
            <a:ext cx="8881036" cy="87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598" y="967444"/>
            <a:ext cx="901965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Simple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是一个运行在一台服务器上的单例，是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的核心简化版本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主要包含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个服务框架：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 server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db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Simple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采用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netty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架构解决多用户连接，每一个用户处理的数据独立（即是线程安全的）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每个用户实例包含一个协议解释器（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ProtocolTranslator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）处理，用于解析有效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数据与其他数据，同时将分析结果转化为标准报文返回至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客户端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每一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个用户实例包含一个特征分析引擎，这个引擎可以是无状态的，也可以根据算法结构具有部分中间状态缓存，请和算法工程师确定其架构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每一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个用户线程包含两个主要数据缓存，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源数据和经过分析引擎输出的状态数据，两个数据缓存应实现数据同步，即缓存中的数据在时间上可以一一对应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Db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提供两套接口：面向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的内部接口，面向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访问的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rest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接口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56" y="1041687"/>
            <a:ext cx="3001860" cy="16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41196" y="6120000"/>
            <a:ext cx="9474804" cy="584775"/>
            <a:chOff x="2441196" y="6120000"/>
            <a:chExt cx="9474804" cy="584775"/>
          </a:xfrm>
        </p:grpSpPr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2441196" y="6120000"/>
              <a:ext cx="88193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aerocardio_simple_server.dia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NETTY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1599" y="967444"/>
            <a:ext cx="8881036" cy="87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598" y="967444"/>
            <a:ext cx="901965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Netty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版本选择 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4.0.32.Final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通过一个本地的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netty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client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netty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服务器进行用户信息同步更新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主要负责处理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的用户信息认证和设备状态查询（心电仪是否在线）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通过一个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netty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client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建立一个长连接，当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netty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中的用户信息和设备信息发生更新的时候，通过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报文直接向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进行通知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用户根据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返回的信息可发起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请求，这个请求可以：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进行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forwards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（如果我们不想暴露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），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直接和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建立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需要实现一个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netty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，实现流程可参考：</a:t>
            </a:r>
            <a:r>
              <a:rPr lang="en-US" altLang="zh-CN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  <a:hlinkClick r:id="rId4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  <a:hlinkClick r:id="rId4"/>
              </a:rPr>
              <a:t>cpjsjxy.iteye.com/blog/1609830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56" y="1041687"/>
            <a:ext cx="3001860" cy="16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aerocardio_web.dia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1599" y="967444"/>
            <a:ext cx="8881036" cy="87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44" y="1028699"/>
            <a:ext cx="6996112" cy="50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3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aerocardio_web.dia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1599" y="967444"/>
            <a:ext cx="8881036" cy="87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60" y="1130300"/>
            <a:ext cx="2940240" cy="21383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1599" y="967444"/>
            <a:ext cx="88810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应用包含三个核心组件，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A. 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基于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的数据实时传输，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B. 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数据与特征标识的显示控件，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C. 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控件交互调用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REST API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获取历史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数据进行回放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应用应当包含一个基本用例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Simple case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用户登录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应用，获得当前账户下设备状态（在线，掉线，关联了几个设备）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用户选择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提交至服务器，服务器通过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传输该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的实时数据和特征标识信息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用户在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显示控件中显示数据与特征标识，并可通过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交互暂停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恢复实时数据显示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用户可通过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交互向服务器发送历史数据回放请求，服务器通过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协议回传历史数据（非实时数据），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在显示控件中进行显示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用户在实时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和历史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数据显示时，可以在数据上进行人工特征标记和机器标记的修正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中所述标记和修正可上传至服务器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4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" y="2388385"/>
            <a:ext cx="11611200" cy="2171802"/>
          </a:xfrm>
          <a:prstGeom prst="rect">
            <a:avLst/>
          </a:prstGeom>
          <a:solidFill>
            <a:srgbClr val="33C9D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web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应用主显示控件基础功能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7" name="等腰三角形 6"/>
          <p:cNvSpPr/>
          <p:nvPr/>
        </p:nvSpPr>
        <p:spPr>
          <a:xfrm rot="5400000">
            <a:off x="5949450" y="4033466"/>
            <a:ext cx="360000" cy="360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829300" y="4033466"/>
            <a:ext cx="7112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09150" y="4033466"/>
            <a:ext cx="7112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flipH="1">
            <a:off x="370578" y="3172259"/>
            <a:ext cx="470086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11392957" y="3172259"/>
            <a:ext cx="470086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16711"/>
              </p:ext>
            </p:extLst>
          </p:nvPr>
        </p:nvGraphicFramePr>
        <p:xfrm>
          <a:off x="1030442" y="2381858"/>
          <a:ext cx="102390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303"/>
                <a:gridCol w="341303"/>
                <a:gridCol w="341303"/>
              </a:tblGrid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13014"/>
              </p:ext>
            </p:extLst>
          </p:nvPr>
        </p:nvGraphicFramePr>
        <p:xfrm>
          <a:off x="2054048" y="2388385"/>
          <a:ext cx="102390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303"/>
                <a:gridCol w="341303"/>
                <a:gridCol w="341303"/>
              </a:tblGrid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81396"/>
              </p:ext>
            </p:extLst>
          </p:nvPr>
        </p:nvGraphicFramePr>
        <p:xfrm>
          <a:off x="3077654" y="2388385"/>
          <a:ext cx="102390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303"/>
                <a:gridCol w="341303"/>
                <a:gridCol w="341303"/>
              </a:tblGrid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单圆角矩形 38"/>
          <p:cNvSpPr/>
          <p:nvPr/>
        </p:nvSpPr>
        <p:spPr>
          <a:xfrm>
            <a:off x="3405699" y="1223753"/>
            <a:ext cx="695864" cy="60322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段落标识</a:t>
            </a:r>
            <a:endParaRPr lang="zh-CN" altLang="en-US" dirty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05699" y="2251118"/>
            <a:ext cx="695864" cy="2452744"/>
          </a:xfrm>
          <a:prstGeom prst="rect">
            <a:avLst/>
          </a:prstGeom>
          <a:solidFill>
            <a:srgbClr val="FF5050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215313" y="2474988"/>
            <a:ext cx="406400" cy="424142"/>
          </a:xfrm>
          <a:prstGeom prst="ellipse">
            <a:avLst/>
          </a:prstGeom>
          <a:solidFill>
            <a:srgbClr val="FFA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88498"/>
              </p:ext>
            </p:extLst>
          </p:nvPr>
        </p:nvGraphicFramePr>
        <p:xfrm>
          <a:off x="4100957" y="2388385"/>
          <a:ext cx="102390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303"/>
                <a:gridCol w="341303"/>
                <a:gridCol w="341303"/>
              </a:tblGrid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单圆角矩形 44"/>
          <p:cNvSpPr/>
          <p:nvPr/>
        </p:nvSpPr>
        <p:spPr>
          <a:xfrm>
            <a:off x="2070581" y="1223753"/>
            <a:ext cx="695864" cy="60322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点位</a:t>
            </a:r>
            <a:endParaRPr lang="en-US" altLang="zh-CN" dirty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</a:t>
            </a:r>
            <a:endParaRPr lang="zh-CN" altLang="en-US" dirty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6" name="单圆角矩形 45"/>
          <p:cNvSpPr/>
          <p:nvPr/>
        </p:nvSpPr>
        <p:spPr>
          <a:xfrm>
            <a:off x="4244829" y="828573"/>
            <a:ext cx="1191851" cy="998404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可隐藏的坐标网格</a:t>
            </a:r>
            <a:endParaRPr lang="en-US" altLang="zh-CN" dirty="0" smtClean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参考线</a:t>
            </a:r>
            <a:endParaRPr lang="zh-CN" altLang="en-US" dirty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48" name="直接箭头连接符 47"/>
          <p:cNvCxnSpPr>
            <a:stCxn id="45" idx="1"/>
            <a:endCxn id="42" idx="0"/>
          </p:cNvCxnSpPr>
          <p:nvPr/>
        </p:nvCxnSpPr>
        <p:spPr>
          <a:xfrm>
            <a:off x="2418513" y="1826976"/>
            <a:ext cx="0" cy="64801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9" idx="1"/>
            <a:endCxn id="40" idx="0"/>
          </p:cNvCxnSpPr>
          <p:nvPr/>
        </p:nvCxnSpPr>
        <p:spPr>
          <a:xfrm>
            <a:off x="3753631" y="1826976"/>
            <a:ext cx="0" cy="4241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6" idx="1"/>
            <a:endCxn id="43" idx="0"/>
          </p:cNvCxnSpPr>
          <p:nvPr/>
        </p:nvCxnSpPr>
        <p:spPr>
          <a:xfrm flipH="1">
            <a:off x="4612911" y="1826977"/>
            <a:ext cx="227844" cy="5614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单圆角矩形 54"/>
          <p:cNvSpPr/>
          <p:nvPr/>
        </p:nvSpPr>
        <p:spPr>
          <a:xfrm>
            <a:off x="5289629" y="5143580"/>
            <a:ext cx="1574157" cy="60322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实时</a:t>
            </a:r>
            <a:endParaRPr lang="en-US" altLang="zh-CN" dirty="0" smtClean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显示</a:t>
            </a:r>
            <a:r>
              <a:rPr lang="en-US" altLang="zh-CN" dirty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 </a:t>
            </a:r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暂停</a:t>
            </a:r>
            <a:endParaRPr lang="zh-CN" altLang="en-US" dirty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56" name="直接箭头连接符 55"/>
          <p:cNvCxnSpPr>
            <a:stCxn id="55" idx="3"/>
            <a:endCxn id="7" idx="4"/>
          </p:cNvCxnSpPr>
          <p:nvPr/>
        </p:nvCxnSpPr>
        <p:spPr>
          <a:xfrm flipH="1" flipV="1">
            <a:off x="5949450" y="4393466"/>
            <a:ext cx="127258" cy="7501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单圆角矩形 61"/>
          <p:cNvSpPr/>
          <p:nvPr/>
        </p:nvSpPr>
        <p:spPr>
          <a:xfrm>
            <a:off x="9603696" y="5163331"/>
            <a:ext cx="2323976" cy="60322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左右边缘</a:t>
            </a:r>
            <a:endParaRPr lang="en-US" altLang="zh-CN" dirty="0" smtClean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支持历史数据回播</a:t>
            </a:r>
            <a:endParaRPr lang="en-US" altLang="zh-CN" dirty="0" smtClean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63" name="直接箭头连接符 62"/>
          <p:cNvCxnSpPr>
            <a:stCxn id="62" idx="3"/>
          </p:cNvCxnSpPr>
          <p:nvPr/>
        </p:nvCxnSpPr>
        <p:spPr>
          <a:xfrm flipV="1">
            <a:off x="10765684" y="3559755"/>
            <a:ext cx="793265" cy="16035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>
            <a:off x="1073791" y="2709644"/>
            <a:ext cx="10872132" cy="1484851"/>
          </a:xfrm>
          <a:custGeom>
            <a:avLst/>
            <a:gdLst>
              <a:gd name="connsiteX0" fmla="*/ 0 w 10872132"/>
              <a:gd name="connsiteY0" fmla="*/ 1417739 h 1484851"/>
              <a:gd name="connsiteX1" fmla="*/ 67112 w 10872132"/>
              <a:gd name="connsiteY1" fmla="*/ 1325461 h 1484851"/>
              <a:gd name="connsiteX2" fmla="*/ 109057 w 10872132"/>
              <a:gd name="connsiteY2" fmla="*/ 1275127 h 1484851"/>
              <a:gd name="connsiteX3" fmla="*/ 142613 w 10872132"/>
              <a:gd name="connsiteY3" fmla="*/ 1224793 h 1484851"/>
              <a:gd name="connsiteX4" fmla="*/ 201336 w 10872132"/>
              <a:gd name="connsiteY4" fmla="*/ 1174459 h 1484851"/>
              <a:gd name="connsiteX5" fmla="*/ 243281 w 10872132"/>
              <a:gd name="connsiteY5" fmla="*/ 1107347 h 1484851"/>
              <a:gd name="connsiteX6" fmla="*/ 293615 w 10872132"/>
              <a:gd name="connsiteY6" fmla="*/ 1040235 h 1484851"/>
              <a:gd name="connsiteX7" fmla="*/ 369115 w 10872132"/>
              <a:gd name="connsiteY7" fmla="*/ 956345 h 1484851"/>
              <a:gd name="connsiteX8" fmla="*/ 419449 w 10872132"/>
              <a:gd name="connsiteY8" fmla="*/ 906011 h 1484851"/>
              <a:gd name="connsiteX9" fmla="*/ 494950 w 10872132"/>
              <a:gd name="connsiteY9" fmla="*/ 813732 h 1484851"/>
              <a:gd name="connsiteX10" fmla="*/ 536895 w 10872132"/>
              <a:gd name="connsiteY10" fmla="*/ 763398 h 1484851"/>
              <a:gd name="connsiteX11" fmla="*/ 562062 w 10872132"/>
              <a:gd name="connsiteY11" fmla="*/ 738231 h 1484851"/>
              <a:gd name="connsiteX12" fmla="*/ 687897 w 10872132"/>
              <a:gd name="connsiteY12" fmla="*/ 570451 h 1484851"/>
              <a:gd name="connsiteX13" fmla="*/ 738231 w 10872132"/>
              <a:gd name="connsiteY13" fmla="*/ 520117 h 1484851"/>
              <a:gd name="connsiteX14" fmla="*/ 780176 w 10872132"/>
              <a:gd name="connsiteY14" fmla="*/ 494950 h 1484851"/>
              <a:gd name="connsiteX15" fmla="*/ 813732 w 10872132"/>
              <a:gd name="connsiteY15" fmla="*/ 469784 h 1484851"/>
              <a:gd name="connsiteX16" fmla="*/ 847288 w 10872132"/>
              <a:gd name="connsiteY16" fmla="*/ 453006 h 1484851"/>
              <a:gd name="connsiteX17" fmla="*/ 981512 w 10872132"/>
              <a:gd name="connsiteY17" fmla="*/ 511728 h 1484851"/>
              <a:gd name="connsiteX18" fmla="*/ 1090569 w 10872132"/>
              <a:gd name="connsiteY18" fmla="*/ 604007 h 1484851"/>
              <a:gd name="connsiteX19" fmla="*/ 1166070 w 10872132"/>
              <a:gd name="connsiteY19" fmla="*/ 671119 h 1484851"/>
              <a:gd name="connsiteX20" fmla="*/ 1241570 w 10872132"/>
              <a:gd name="connsiteY20" fmla="*/ 738231 h 1484851"/>
              <a:gd name="connsiteX21" fmla="*/ 1325460 w 10872132"/>
              <a:gd name="connsiteY21" fmla="*/ 864066 h 1484851"/>
              <a:gd name="connsiteX22" fmla="*/ 1350627 w 10872132"/>
              <a:gd name="connsiteY22" fmla="*/ 897622 h 1484851"/>
              <a:gd name="connsiteX23" fmla="*/ 1367405 w 10872132"/>
              <a:gd name="connsiteY23" fmla="*/ 939567 h 1484851"/>
              <a:gd name="connsiteX24" fmla="*/ 1400961 w 10872132"/>
              <a:gd name="connsiteY24" fmla="*/ 973123 h 1484851"/>
              <a:gd name="connsiteX25" fmla="*/ 1442906 w 10872132"/>
              <a:gd name="connsiteY25" fmla="*/ 1057013 h 1484851"/>
              <a:gd name="connsiteX26" fmla="*/ 1476462 w 10872132"/>
              <a:gd name="connsiteY26" fmla="*/ 1107347 h 1484851"/>
              <a:gd name="connsiteX27" fmla="*/ 1551963 w 10872132"/>
              <a:gd name="connsiteY27" fmla="*/ 1208015 h 1484851"/>
              <a:gd name="connsiteX28" fmla="*/ 1602297 w 10872132"/>
              <a:gd name="connsiteY28" fmla="*/ 1300294 h 1484851"/>
              <a:gd name="connsiteX29" fmla="*/ 1644242 w 10872132"/>
              <a:gd name="connsiteY29" fmla="*/ 1359017 h 1484851"/>
              <a:gd name="connsiteX30" fmla="*/ 1677798 w 10872132"/>
              <a:gd name="connsiteY30" fmla="*/ 1392573 h 1484851"/>
              <a:gd name="connsiteX31" fmla="*/ 1686187 w 10872132"/>
              <a:gd name="connsiteY31" fmla="*/ 1417739 h 1484851"/>
              <a:gd name="connsiteX32" fmla="*/ 1744910 w 10872132"/>
              <a:gd name="connsiteY32" fmla="*/ 1459684 h 1484851"/>
              <a:gd name="connsiteX33" fmla="*/ 1770077 w 10872132"/>
              <a:gd name="connsiteY33" fmla="*/ 1484851 h 1484851"/>
              <a:gd name="connsiteX34" fmla="*/ 1795244 w 10872132"/>
              <a:gd name="connsiteY34" fmla="*/ 1476462 h 1484851"/>
              <a:gd name="connsiteX35" fmla="*/ 1929468 w 10872132"/>
              <a:gd name="connsiteY35" fmla="*/ 1308683 h 1484851"/>
              <a:gd name="connsiteX36" fmla="*/ 2004969 w 10872132"/>
              <a:gd name="connsiteY36" fmla="*/ 1216404 h 1484851"/>
              <a:gd name="connsiteX37" fmla="*/ 2038525 w 10872132"/>
              <a:gd name="connsiteY37" fmla="*/ 1182848 h 1484851"/>
              <a:gd name="connsiteX38" fmla="*/ 2088859 w 10872132"/>
              <a:gd name="connsiteY38" fmla="*/ 1124125 h 1484851"/>
              <a:gd name="connsiteX39" fmla="*/ 2214693 w 10872132"/>
              <a:gd name="connsiteY39" fmla="*/ 1023457 h 1484851"/>
              <a:gd name="connsiteX40" fmla="*/ 2265027 w 10872132"/>
              <a:gd name="connsiteY40" fmla="*/ 964734 h 1484851"/>
              <a:gd name="connsiteX41" fmla="*/ 2332139 w 10872132"/>
              <a:gd name="connsiteY41" fmla="*/ 914400 h 1484851"/>
              <a:gd name="connsiteX42" fmla="*/ 2449585 w 10872132"/>
              <a:gd name="connsiteY42" fmla="*/ 813732 h 1484851"/>
              <a:gd name="connsiteX43" fmla="*/ 2533475 w 10872132"/>
              <a:gd name="connsiteY43" fmla="*/ 738231 h 1484851"/>
              <a:gd name="connsiteX44" fmla="*/ 2642532 w 10872132"/>
              <a:gd name="connsiteY44" fmla="*/ 654341 h 1484851"/>
              <a:gd name="connsiteX45" fmla="*/ 2701255 w 10872132"/>
              <a:gd name="connsiteY45" fmla="*/ 604007 h 1484851"/>
              <a:gd name="connsiteX46" fmla="*/ 2726422 w 10872132"/>
              <a:gd name="connsiteY46" fmla="*/ 587229 h 1484851"/>
              <a:gd name="connsiteX47" fmla="*/ 2751589 w 10872132"/>
              <a:gd name="connsiteY47" fmla="*/ 578840 h 1484851"/>
              <a:gd name="connsiteX48" fmla="*/ 2785145 w 10872132"/>
              <a:gd name="connsiteY48" fmla="*/ 595618 h 1484851"/>
              <a:gd name="connsiteX49" fmla="*/ 2827090 w 10872132"/>
              <a:gd name="connsiteY49" fmla="*/ 679508 h 1484851"/>
              <a:gd name="connsiteX50" fmla="*/ 2860646 w 10872132"/>
              <a:gd name="connsiteY50" fmla="*/ 729842 h 1484851"/>
              <a:gd name="connsiteX51" fmla="*/ 2919369 w 10872132"/>
              <a:gd name="connsiteY51" fmla="*/ 847288 h 1484851"/>
              <a:gd name="connsiteX52" fmla="*/ 2994870 w 10872132"/>
              <a:gd name="connsiteY52" fmla="*/ 956345 h 1484851"/>
              <a:gd name="connsiteX53" fmla="*/ 3061981 w 10872132"/>
              <a:gd name="connsiteY53" fmla="*/ 1048624 h 1484851"/>
              <a:gd name="connsiteX54" fmla="*/ 3154260 w 10872132"/>
              <a:gd name="connsiteY54" fmla="*/ 1191237 h 1484851"/>
              <a:gd name="connsiteX55" fmla="*/ 3204594 w 10872132"/>
              <a:gd name="connsiteY55" fmla="*/ 1249960 h 1484851"/>
              <a:gd name="connsiteX56" fmla="*/ 3254928 w 10872132"/>
              <a:gd name="connsiteY56" fmla="*/ 1300294 h 1484851"/>
              <a:gd name="connsiteX57" fmla="*/ 3313651 w 10872132"/>
              <a:gd name="connsiteY57" fmla="*/ 1333850 h 1484851"/>
              <a:gd name="connsiteX58" fmla="*/ 3330429 w 10872132"/>
              <a:gd name="connsiteY58" fmla="*/ 1308683 h 1484851"/>
              <a:gd name="connsiteX59" fmla="*/ 3355596 w 10872132"/>
              <a:gd name="connsiteY59" fmla="*/ 1283516 h 1484851"/>
              <a:gd name="connsiteX60" fmla="*/ 3422708 w 10872132"/>
              <a:gd name="connsiteY60" fmla="*/ 1208015 h 1484851"/>
              <a:gd name="connsiteX61" fmla="*/ 3481431 w 10872132"/>
              <a:gd name="connsiteY61" fmla="*/ 1098958 h 1484851"/>
              <a:gd name="connsiteX62" fmla="*/ 3540154 w 10872132"/>
              <a:gd name="connsiteY62" fmla="*/ 981512 h 1484851"/>
              <a:gd name="connsiteX63" fmla="*/ 3590488 w 10872132"/>
              <a:gd name="connsiteY63" fmla="*/ 906011 h 1484851"/>
              <a:gd name="connsiteX64" fmla="*/ 3615655 w 10872132"/>
              <a:gd name="connsiteY64" fmla="*/ 830510 h 1484851"/>
              <a:gd name="connsiteX65" fmla="*/ 3632433 w 10872132"/>
              <a:gd name="connsiteY65" fmla="*/ 796954 h 1484851"/>
              <a:gd name="connsiteX66" fmla="*/ 3649211 w 10872132"/>
              <a:gd name="connsiteY66" fmla="*/ 704675 h 1484851"/>
              <a:gd name="connsiteX67" fmla="*/ 3665989 w 10872132"/>
              <a:gd name="connsiteY67" fmla="*/ 629174 h 1484851"/>
              <a:gd name="connsiteX68" fmla="*/ 3682767 w 10872132"/>
              <a:gd name="connsiteY68" fmla="*/ 562062 h 1484851"/>
              <a:gd name="connsiteX69" fmla="*/ 3716323 w 10872132"/>
              <a:gd name="connsiteY69" fmla="*/ 612396 h 1484851"/>
              <a:gd name="connsiteX70" fmla="*/ 3733101 w 10872132"/>
              <a:gd name="connsiteY70" fmla="*/ 637563 h 1484851"/>
              <a:gd name="connsiteX71" fmla="*/ 3775046 w 10872132"/>
              <a:gd name="connsiteY71" fmla="*/ 729842 h 1484851"/>
              <a:gd name="connsiteX72" fmla="*/ 3825380 w 10872132"/>
              <a:gd name="connsiteY72" fmla="*/ 813732 h 1484851"/>
              <a:gd name="connsiteX73" fmla="*/ 3850547 w 10872132"/>
              <a:gd name="connsiteY73" fmla="*/ 855677 h 1484851"/>
              <a:gd name="connsiteX74" fmla="*/ 3867325 w 10872132"/>
              <a:gd name="connsiteY74" fmla="*/ 889233 h 1484851"/>
              <a:gd name="connsiteX75" fmla="*/ 3900881 w 10872132"/>
              <a:gd name="connsiteY75" fmla="*/ 939567 h 1484851"/>
              <a:gd name="connsiteX76" fmla="*/ 3926048 w 10872132"/>
              <a:gd name="connsiteY76" fmla="*/ 989901 h 1484851"/>
              <a:gd name="connsiteX77" fmla="*/ 4018326 w 10872132"/>
              <a:gd name="connsiteY77" fmla="*/ 1073791 h 1484851"/>
              <a:gd name="connsiteX78" fmla="*/ 4135772 w 10872132"/>
              <a:gd name="connsiteY78" fmla="*/ 1065402 h 1484851"/>
              <a:gd name="connsiteX79" fmla="*/ 4202884 w 10872132"/>
              <a:gd name="connsiteY79" fmla="*/ 1031846 h 1484851"/>
              <a:gd name="connsiteX80" fmla="*/ 4253218 w 10872132"/>
              <a:gd name="connsiteY80" fmla="*/ 1015068 h 1484851"/>
              <a:gd name="connsiteX81" fmla="*/ 4320330 w 10872132"/>
              <a:gd name="connsiteY81" fmla="*/ 973123 h 1484851"/>
              <a:gd name="connsiteX82" fmla="*/ 4362275 w 10872132"/>
              <a:gd name="connsiteY82" fmla="*/ 931178 h 1484851"/>
              <a:gd name="connsiteX83" fmla="*/ 4412609 w 10872132"/>
              <a:gd name="connsiteY83" fmla="*/ 897622 h 1484851"/>
              <a:gd name="connsiteX84" fmla="*/ 4538444 w 10872132"/>
              <a:gd name="connsiteY84" fmla="*/ 788565 h 1484851"/>
              <a:gd name="connsiteX85" fmla="*/ 4580389 w 10872132"/>
              <a:gd name="connsiteY85" fmla="*/ 738231 h 1484851"/>
              <a:gd name="connsiteX86" fmla="*/ 4630723 w 10872132"/>
              <a:gd name="connsiteY86" fmla="*/ 696286 h 1484851"/>
              <a:gd name="connsiteX87" fmla="*/ 4672668 w 10872132"/>
              <a:gd name="connsiteY87" fmla="*/ 629174 h 1484851"/>
              <a:gd name="connsiteX88" fmla="*/ 4731391 w 10872132"/>
              <a:gd name="connsiteY88" fmla="*/ 578840 h 1484851"/>
              <a:gd name="connsiteX89" fmla="*/ 4806892 w 10872132"/>
              <a:gd name="connsiteY89" fmla="*/ 486562 h 1484851"/>
              <a:gd name="connsiteX90" fmla="*/ 4848837 w 10872132"/>
              <a:gd name="connsiteY90" fmla="*/ 436228 h 1484851"/>
              <a:gd name="connsiteX91" fmla="*/ 5008227 w 10872132"/>
              <a:gd name="connsiteY91" fmla="*/ 276837 h 1484851"/>
              <a:gd name="connsiteX92" fmla="*/ 5066950 w 10872132"/>
              <a:gd name="connsiteY92" fmla="*/ 209725 h 1484851"/>
              <a:gd name="connsiteX93" fmla="*/ 5134062 w 10872132"/>
              <a:gd name="connsiteY93" fmla="*/ 159391 h 1484851"/>
              <a:gd name="connsiteX94" fmla="*/ 5268286 w 10872132"/>
              <a:gd name="connsiteY94" fmla="*/ 41945 h 1484851"/>
              <a:gd name="connsiteX95" fmla="*/ 5335398 w 10872132"/>
              <a:gd name="connsiteY95" fmla="*/ 0 h 1484851"/>
              <a:gd name="connsiteX96" fmla="*/ 5394121 w 10872132"/>
              <a:gd name="connsiteY96" fmla="*/ 8389 h 1484851"/>
              <a:gd name="connsiteX97" fmla="*/ 5461233 w 10872132"/>
              <a:gd name="connsiteY97" fmla="*/ 117446 h 1484851"/>
              <a:gd name="connsiteX98" fmla="*/ 5528345 w 10872132"/>
              <a:gd name="connsiteY98" fmla="*/ 192947 h 1484851"/>
              <a:gd name="connsiteX99" fmla="*/ 5696125 w 10872132"/>
              <a:gd name="connsiteY99" fmla="*/ 402672 h 1484851"/>
              <a:gd name="connsiteX100" fmla="*/ 5939405 w 10872132"/>
              <a:gd name="connsiteY100" fmla="*/ 713064 h 1484851"/>
              <a:gd name="connsiteX101" fmla="*/ 5998128 w 10872132"/>
              <a:gd name="connsiteY101" fmla="*/ 788565 h 1484851"/>
              <a:gd name="connsiteX102" fmla="*/ 6216242 w 10872132"/>
              <a:gd name="connsiteY102" fmla="*/ 1124125 h 1484851"/>
              <a:gd name="connsiteX103" fmla="*/ 6258187 w 10872132"/>
              <a:gd name="connsiteY103" fmla="*/ 1174459 h 1484851"/>
              <a:gd name="connsiteX104" fmla="*/ 6350466 w 10872132"/>
              <a:gd name="connsiteY104" fmla="*/ 1233182 h 1484851"/>
              <a:gd name="connsiteX105" fmla="*/ 6392411 w 10872132"/>
              <a:gd name="connsiteY105" fmla="*/ 1249960 h 1484851"/>
              <a:gd name="connsiteX106" fmla="*/ 6493079 w 10872132"/>
              <a:gd name="connsiteY106" fmla="*/ 1216404 h 1484851"/>
              <a:gd name="connsiteX107" fmla="*/ 6585358 w 10872132"/>
              <a:gd name="connsiteY107" fmla="*/ 1149292 h 1484851"/>
              <a:gd name="connsiteX108" fmla="*/ 6870583 w 10872132"/>
              <a:gd name="connsiteY108" fmla="*/ 906011 h 1484851"/>
              <a:gd name="connsiteX109" fmla="*/ 6954473 w 10872132"/>
              <a:gd name="connsiteY109" fmla="*/ 838899 h 1484851"/>
              <a:gd name="connsiteX110" fmla="*/ 7046752 w 10872132"/>
              <a:gd name="connsiteY110" fmla="*/ 738231 h 1484851"/>
              <a:gd name="connsiteX111" fmla="*/ 7105475 w 10872132"/>
              <a:gd name="connsiteY111" fmla="*/ 645952 h 1484851"/>
              <a:gd name="connsiteX112" fmla="*/ 7130642 w 10872132"/>
              <a:gd name="connsiteY112" fmla="*/ 637563 h 1484851"/>
              <a:gd name="connsiteX113" fmla="*/ 7239699 w 10872132"/>
              <a:gd name="connsiteY113" fmla="*/ 746620 h 1484851"/>
              <a:gd name="connsiteX114" fmla="*/ 7264866 w 10872132"/>
              <a:gd name="connsiteY114" fmla="*/ 771787 h 1484851"/>
              <a:gd name="connsiteX115" fmla="*/ 7566870 w 10872132"/>
              <a:gd name="connsiteY115" fmla="*/ 1098958 h 1484851"/>
              <a:gd name="connsiteX116" fmla="*/ 7852095 w 10872132"/>
              <a:gd name="connsiteY116" fmla="*/ 1317072 h 1484851"/>
              <a:gd name="connsiteX117" fmla="*/ 7935985 w 10872132"/>
              <a:gd name="connsiteY117" fmla="*/ 1359017 h 1484851"/>
              <a:gd name="connsiteX118" fmla="*/ 8061820 w 10872132"/>
              <a:gd name="connsiteY118" fmla="*/ 1384184 h 1484851"/>
              <a:gd name="connsiteX119" fmla="*/ 8925886 w 10872132"/>
              <a:gd name="connsiteY119" fmla="*/ 1342239 h 1484851"/>
              <a:gd name="connsiteX120" fmla="*/ 9009776 w 10872132"/>
              <a:gd name="connsiteY120" fmla="*/ 1325461 h 1484851"/>
              <a:gd name="connsiteX121" fmla="*/ 9093666 w 10872132"/>
              <a:gd name="connsiteY121" fmla="*/ 1283516 h 1484851"/>
              <a:gd name="connsiteX122" fmla="*/ 9144000 w 10872132"/>
              <a:gd name="connsiteY122" fmla="*/ 1241571 h 1484851"/>
              <a:gd name="connsiteX123" fmla="*/ 9202723 w 10872132"/>
              <a:gd name="connsiteY123" fmla="*/ 1224793 h 1484851"/>
              <a:gd name="connsiteX124" fmla="*/ 9236279 w 10872132"/>
              <a:gd name="connsiteY124" fmla="*/ 1208015 h 1484851"/>
              <a:gd name="connsiteX125" fmla="*/ 9286613 w 10872132"/>
              <a:gd name="connsiteY125" fmla="*/ 1191237 h 1484851"/>
              <a:gd name="connsiteX126" fmla="*/ 9362114 w 10872132"/>
              <a:gd name="connsiteY126" fmla="*/ 1233182 h 1484851"/>
              <a:gd name="connsiteX127" fmla="*/ 9404059 w 10872132"/>
              <a:gd name="connsiteY127" fmla="*/ 1258349 h 1484851"/>
              <a:gd name="connsiteX128" fmla="*/ 9555060 w 10872132"/>
              <a:gd name="connsiteY128" fmla="*/ 1350628 h 1484851"/>
              <a:gd name="connsiteX129" fmla="*/ 9588616 w 10872132"/>
              <a:gd name="connsiteY129" fmla="*/ 1367406 h 1484851"/>
              <a:gd name="connsiteX130" fmla="*/ 9773174 w 10872132"/>
              <a:gd name="connsiteY130" fmla="*/ 1392573 h 1484851"/>
              <a:gd name="connsiteX131" fmla="*/ 9999677 w 10872132"/>
              <a:gd name="connsiteY131" fmla="*/ 1384184 h 1484851"/>
              <a:gd name="connsiteX132" fmla="*/ 10217791 w 10872132"/>
              <a:gd name="connsiteY132" fmla="*/ 1300294 h 1484851"/>
              <a:gd name="connsiteX133" fmla="*/ 10268125 w 10872132"/>
              <a:gd name="connsiteY133" fmla="*/ 1266738 h 1484851"/>
              <a:gd name="connsiteX134" fmla="*/ 10385570 w 10872132"/>
              <a:gd name="connsiteY134" fmla="*/ 1216404 h 1484851"/>
              <a:gd name="connsiteX135" fmla="*/ 10410737 w 10872132"/>
              <a:gd name="connsiteY135" fmla="*/ 1199626 h 1484851"/>
              <a:gd name="connsiteX136" fmla="*/ 10452682 w 10872132"/>
              <a:gd name="connsiteY136" fmla="*/ 1182848 h 1484851"/>
              <a:gd name="connsiteX137" fmla="*/ 10503016 w 10872132"/>
              <a:gd name="connsiteY137" fmla="*/ 1149292 h 1484851"/>
              <a:gd name="connsiteX138" fmla="*/ 10603684 w 10872132"/>
              <a:gd name="connsiteY138" fmla="*/ 1157681 h 1484851"/>
              <a:gd name="connsiteX139" fmla="*/ 10645629 w 10872132"/>
              <a:gd name="connsiteY139" fmla="*/ 1182848 h 1484851"/>
              <a:gd name="connsiteX140" fmla="*/ 10695963 w 10872132"/>
              <a:gd name="connsiteY140" fmla="*/ 1191237 h 1484851"/>
              <a:gd name="connsiteX141" fmla="*/ 10754686 w 10872132"/>
              <a:gd name="connsiteY141" fmla="*/ 1216404 h 1484851"/>
              <a:gd name="connsiteX142" fmla="*/ 10788242 w 10872132"/>
              <a:gd name="connsiteY142" fmla="*/ 1224793 h 1484851"/>
              <a:gd name="connsiteX143" fmla="*/ 10813409 w 10872132"/>
              <a:gd name="connsiteY143" fmla="*/ 1241571 h 1484851"/>
              <a:gd name="connsiteX144" fmla="*/ 10872132 w 10872132"/>
              <a:gd name="connsiteY144" fmla="*/ 1266738 h 148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0872132" h="1484851">
                <a:moveTo>
                  <a:pt x="0" y="1417739"/>
                </a:moveTo>
                <a:cubicBezTo>
                  <a:pt x="123355" y="1263549"/>
                  <a:pt x="-63321" y="1499371"/>
                  <a:pt x="67112" y="1325461"/>
                </a:cubicBezTo>
                <a:cubicBezTo>
                  <a:pt x="80216" y="1307989"/>
                  <a:pt x="95953" y="1292599"/>
                  <a:pt x="109057" y="1275127"/>
                </a:cubicBezTo>
                <a:cubicBezTo>
                  <a:pt x="121156" y="1258995"/>
                  <a:pt x="128987" y="1239657"/>
                  <a:pt x="142613" y="1224793"/>
                </a:cubicBezTo>
                <a:cubicBezTo>
                  <a:pt x="160034" y="1205788"/>
                  <a:pt x="184558" y="1194033"/>
                  <a:pt x="201336" y="1174459"/>
                </a:cubicBezTo>
                <a:cubicBezTo>
                  <a:pt x="218504" y="1154429"/>
                  <a:pt x="228336" y="1129086"/>
                  <a:pt x="243281" y="1107347"/>
                </a:cubicBezTo>
                <a:cubicBezTo>
                  <a:pt x="259123" y="1084304"/>
                  <a:pt x="275713" y="1061717"/>
                  <a:pt x="293615" y="1040235"/>
                </a:cubicBezTo>
                <a:cubicBezTo>
                  <a:pt x="317699" y="1011334"/>
                  <a:pt x="343385" y="983791"/>
                  <a:pt x="369115" y="956345"/>
                </a:cubicBezTo>
                <a:cubicBezTo>
                  <a:pt x="385343" y="939035"/>
                  <a:pt x="403750" y="923803"/>
                  <a:pt x="419449" y="906011"/>
                </a:cubicBezTo>
                <a:cubicBezTo>
                  <a:pt x="445744" y="876210"/>
                  <a:pt x="469685" y="844411"/>
                  <a:pt x="494950" y="813732"/>
                </a:cubicBezTo>
                <a:cubicBezTo>
                  <a:pt x="508834" y="796873"/>
                  <a:pt x="521452" y="778841"/>
                  <a:pt x="536895" y="763398"/>
                </a:cubicBezTo>
                <a:cubicBezTo>
                  <a:pt x="545284" y="755009"/>
                  <a:pt x="554778" y="747596"/>
                  <a:pt x="562062" y="738231"/>
                </a:cubicBezTo>
                <a:cubicBezTo>
                  <a:pt x="628623" y="652653"/>
                  <a:pt x="569857" y="688491"/>
                  <a:pt x="687897" y="570451"/>
                </a:cubicBezTo>
                <a:cubicBezTo>
                  <a:pt x="704675" y="553673"/>
                  <a:pt x="717885" y="532325"/>
                  <a:pt x="738231" y="520117"/>
                </a:cubicBezTo>
                <a:cubicBezTo>
                  <a:pt x="752213" y="511728"/>
                  <a:pt x="766609" y="503994"/>
                  <a:pt x="780176" y="494950"/>
                </a:cubicBezTo>
                <a:cubicBezTo>
                  <a:pt x="791809" y="487195"/>
                  <a:pt x="801876" y="477194"/>
                  <a:pt x="813732" y="469784"/>
                </a:cubicBezTo>
                <a:cubicBezTo>
                  <a:pt x="824337" y="463156"/>
                  <a:pt x="836103" y="458599"/>
                  <a:pt x="847288" y="453006"/>
                </a:cubicBezTo>
                <a:cubicBezTo>
                  <a:pt x="892029" y="472580"/>
                  <a:pt x="940019" y="485974"/>
                  <a:pt x="981512" y="511728"/>
                </a:cubicBezTo>
                <a:cubicBezTo>
                  <a:pt x="1021972" y="536841"/>
                  <a:pt x="1052473" y="575435"/>
                  <a:pt x="1090569" y="604007"/>
                </a:cubicBezTo>
                <a:cubicBezTo>
                  <a:pt x="1160883" y="656742"/>
                  <a:pt x="1084625" y="597078"/>
                  <a:pt x="1166070" y="671119"/>
                </a:cubicBezTo>
                <a:cubicBezTo>
                  <a:pt x="1194626" y="697079"/>
                  <a:pt x="1217741" y="710430"/>
                  <a:pt x="1241570" y="738231"/>
                </a:cubicBezTo>
                <a:cubicBezTo>
                  <a:pt x="1270534" y="772022"/>
                  <a:pt x="1306375" y="835438"/>
                  <a:pt x="1325460" y="864066"/>
                </a:cubicBezTo>
                <a:cubicBezTo>
                  <a:pt x="1333216" y="875699"/>
                  <a:pt x="1343837" y="885400"/>
                  <a:pt x="1350627" y="897622"/>
                </a:cubicBezTo>
                <a:cubicBezTo>
                  <a:pt x="1357940" y="910786"/>
                  <a:pt x="1359052" y="927037"/>
                  <a:pt x="1367405" y="939567"/>
                </a:cubicBezTo>
                <a:cubicBezTo>
                  <a:pt x="1376179" y="952729"/>
                  <a:pt x="1392407" y="959817"/>
                  <a:pt x="1400961" y="973123"/>
                </a:cubicBezTo>
                <a:cubicBezTo>
                  <a:pt x="1417867" y="999422"/>
                  <a:pt x="1425564" y="1031000"/>
                  <a:pt x="1442906" y="1057013"/>
                </a:cubicBezTo>
                <a:cubicBezTo>
                  <a:pt x="1454091" y="1073791"/>
                  <a:pt x="1464363" y="1091215"/>
                  <a:pt x="1476462" y="1107347"/>
                </a:cubicBezTo>
                <a:cubicBezTo>
                  <a:pt x="1524282" y="1171107"/>
                  <a:pt x="1512787" y="1141416"/>
                  <a:pt x="1551963" y="1208015"/>
                </a:cubicBezTo>
                <a:cubicBezTo>
                  <a:pt x="1569728" y="1238215"/>
                  <a:pt x="1584913" y="1269873"/>
                  <a:pt x="1602297" y="1300294"/>
                </a:cubicBezTo>
                <a:cubicBezTo>
                  <a:pt x="1609666" y="1313191"/>
                  <a:pt x="1636828" y="1350544"/>
                  <a:pt x="1644242" y="1359017"/>
                </a:cubicBezTo>
                <a:cubicBezTo>
                  <a:pt x="1654659" y="1370922"/>
                  <a:pt x="1666613" y="1381388"/>
                  <a:pt x="1677798" y="1392573"/>
                </a:cubicBezTo>
                <a:cubicBezTo>
                  <a:pt x="1680594" y="1400962"/>
                  <a:pt x="1680526" y="1410946"/>
                  <a:pt x="1686187" y="1417739"/>
                </a:cubicBezTo>
                <a:cubicBezTo>
                  <a:pt x="1699925" y="1434225"/>
                  <a:pt x="1728217" y="1445773"/>
                  <a:pt x="1744910" y="1459684"/>
                </a:cubicBezTo>
                <a:cubicBezTo>
                  <a:pt x="1754024" y="1467279"/>
                  <a:pt x="1761688" y="1476462"/>
                  <a:pt x="1770077" y="1484851"/>
                </a:cubicBezTo>
                <a:cubicBezTo>
                  <a:pt x="1778466" y="1482055"/>
                  <a:pt x="1787335" y="1480417"/>
                  <a:pt x="1795244" y="1476462"/>
                </a:cubicBezTo>
                <a:cubicBezTo>
                  <a:pt x="1859366" y="1444401"/>
                  <a:pt x="1890781" y="1355968"/>
                  <a:pt x="1929468" y="1308683"/>
                </a:cubicBezTo>
                <a:cubicBezTo>
                  <a:pt x="1954635" y="1277923"/>
                  <a:pt x="1976866" y="1244507"/>
                  <a:pt x="2004969" y="1216404"/>
                </a:cubicBezTo>
                <a:cubicBezTo>
                  <a:pt x="2016154" y="1205219"/>
                  <a:pt x="2027884" y="1194553"/>
                  <a:pt x="2038525" y="1182848"/>
                </a:cubicBezTo>
                <a:cubicBezTo>
                  <a:pt x="2055867" y="1163772"/>
                  <a:pt x="2070629" y="1142355"/>
                  <a:pt x="2088859" y="1124125"/>
                </a:cubicBezTo>
                <a:cubicBezTo>
                  <a:pt x="2211127" y="1001856"/>
                  <a:pt x="2081059" y="1147546"/>
                  <a:pt x="2214693" y="1023457"/>
                </a:cubicBezTo>
                <a:cubicBezTo>
                  <a:pt x="2233585" y="1005914"/>
                  <a:pt x="2246135" y="982277"/>
                  <a:pt x="2265027" y="964734"/>
                </a:cubicBezTo>
                <a:cubicBezTo>
                  <a:pt x="2285518" y="945706"/>
                  <a:pt x="2310497" y="932107"/>
                  <a:pt x="2332139" y="914400"/>
                </a:cubicBezTo>
                <a:cubicBezTo>
                  <a:pt x="2372046" y="881749"/>
                  <a:pt x="2413125" y="850192"/>
                  <a:pt x="2449585" y="813732"/>
                </a:cubicBezTo>
                <a:cubicBezTo>
                  <a:pt x="2576676" y="686641"/>
                  <a:pt x="2441533" y="817038"/>
                  <a:pt x="2533475" y="738231"/>
                </a:cubicBezTo>
                <a:cubicBezTo>
                  <a:pt x="2631339" y="654347"/>
                  <a:pt x="2579935" y="675207"/>
                  <a:pt x="2642532" y="654341"/>
                </a:cubicBezTo>
                <a:cubicBezTo>
                  <a:pt x="2673020" y="623853"/>
                  <a:pt x="2663589" y="630911"/>
                  <a:pt x="2701255" y="604007"/>
                </a:cubicBezTo>
                <a:cubicBezTo>
                  <a:pt x="2709459" y="598147"/>
                  <a:pt x="2717404" y="591738"/>
                  <a:pt x="2726422" y="587229"/>
                </a:cubicBezTo>
                <a:cubicBezTo>
                  <a:pt x="2734331" y="583274"/>
                  <a:pt x="2743200" y="581636"/>
                  <a:pt x="2751589" y="578840"/>
                </a:cubicBezTo>
                <a:cubicBezTo>
                  <a:pt x="2762774" y="584433"/>
                  <a:pt x="2777642" y="585614"/>
                  <a:pt x="2785145" y="595618"/>
                </a:cubicBezTo>
                <a:cubicBezTo>
                  <a:pt x="2803903" y="620629"/>
                  <a:pt x="2809748" y="653495"/>
                  <a:pt x="2827090" y="679508"/>
                </a:cubicBezTo>
                <a:cubicBezTo>
                  <a:pt x="2838275" y="696286"/>
                  <a:pt x="2850928" y="712173"/>
                  <a:pt x="2860646" y="729842"/>
                </a:cubicBezTo>
                <a:cubicBezTo>
                  <a:pt x="2881739" y="768194"/>
                  <a:pt x="2891348" y="813663"/>
                  <a:pt x="2919369" y="847288"/>
                </a:cubicBezTo>
                <a:cubicBezTo>
                  <a:pt x="3011580" y="957941"/>
                  <a:pt x="2913489" y="834273"/>
                  <a:pt x="2994870" y="956345"/>
                </a:cubicBezTo>
                <a:cubicBezTo>
                  <a:pt x="3015967" y="987991"/>
                  <a:pt x="3041319" y="1016692"/>
                  <a:pt x="3061981" y="1048624"/>
                </a:cubicBezTo>
                <a:cubicBezTo>
                  <a:pt x="3092741" y="1096162"/>
                  <a:pt x="3122852" y="1144125"/>
                  <a:pt x="3154260" y="1191237"/>
                </a:cubicBezTo>
                <a:cubicBezTo>
                  <a:pt x="3236882" y="1315170"/>
                  <a:pt x="3126828" y="1146273"/>
                  <a:pt x="3204594" y="1249960"/>
                </a:cubicBezTo>
                <a:cubicBezTo>
                  <a:pt x="3244216" y="1302789"/>
                  <a:pt x="3208920" y="1284958"/>
                  <a:pt x="3254928" y="1300294"/>
                </a:cubicBezTo>
                <a:cubicBezTo>
                  <a:pt x="3267960" y="1313326"/>
                  <a:pt x="3288302" y="1342300"/>
                  <a:pt x="3313651" y="1333850"/>
                </a:cubicBezTo>
                <a:cubicBezTo>
                  <a:pt x="3323216" y="1330662"/>
                  <a:pt x="3323974" y="1316428"/>
                  <a:pt x="3330429" y="1308683"/>
                </a:cubicBezTo>
                <a:cubicBezTo>
                  <a:pt x="3338024" y="1299569"/>
                  <a:pt x="3347784" y="1292444"/>
                  <a:pt x="3355596" y="1283516"/>
                </a:cubicBezTo>
                <a:cubicBezTo>
                  <a:pt x="3431612" y="1196641"/>
                  <a:pt x="3347710" y="1283013"/>
                  <a:pt x="3422708" y="1208015"/>
                </a:cubicBezTo>
                <a:cubicBezTo>
                  <a:pt x="3458530" y="1082637"/>
                  <a:pt x="3412459" y="1213911"/>
                  <a:pt x="3481431" y="1098958"/>
                </a:cubicBezTo>
                <a:cubicBezTo>
                  <a:pt x="3503950" y="1061426"/>
                  <a:pt x="3515875" y="1017930"/>
                  <a:pt x="3540154" y="981512"/>
                </a:cubicBezTo>
                <a:cubicBezTo>
                  <a:pt x="3556932" y="956345"/>
                  <a:pt x="3576961" y="933065"/>
                  <a:pt x="3590488" y="906011"/>
                </a:cubicBezTo>
                <a:cubicBezTo>
                  <a:pt x="3602352" y="882283"/>
                  <a:pt x="3603791" y="854238"/>
                  <a:pt x="3615655" y="830510"/>
                </a:cubicBezTo>
                <a:cubicBezTo>
                  <a:pt x="3621248" y="819325"/>
                  <a:pt x="3628042" y="808663"/>
                  <a:pt x="3632433" y="796954"/>
                </a:cubicBezTo>
                <a:cubicBezTo>
                  <a:pt x="3642677" y="769637"/>
                  <a:pt x="3644235" y="731214"/>
                  <a:pt x="3649211" y="704675"/>
                </a:cubicBezTo>
                <a:cubicBezTo>
                  <a:pt x="3653962" y="679336"/>
                  <a:pt x="3660587" y="654383"/>
                  <a:pt x="3665989" y="629174"/>
                </a:cubicBezTo>
                <a:cubicBezTo>
                  <a:pt x="3678137" y="572484"/>
                  <a:pt x="3668613" y="604523"/>
                  <a:pt x="3682767" y="562062"/>
                </a:cubicBezTo>
                <a:lnTo>
                  <a:pt x="3716323" y="612396"/>
                </a:lnTo>
                <a:cubicBezTo>
                  <a:pt x="3721916" y="620785"/>
                  <a:pt x="3728929" y="628384"/>
                  <a:pt x="3733101" y="637563"/>
                </a:cubicBezTo>
                <a:cubicBezTo>
                  <a:pt x="3747083" y="668323"/>
                  <a:pt x="3759368" y="699911"/>
                  <a:pt x="3775046" y="729842"/>
                </a:cubicBezTo>
                <a:cubicBezTo>
                  <a:pt x="3790178" y="758729"/>
                  <a:pt x="3808602" y="785769"/>
                  <a:pt x="3825380" y="813732"/>
                </a:cubicBezTo>
                <a:cubicBezTo>
                  <a:pt x="3833769" y="827714"/>
                  <a:pt x="3843255" y="841093"/>
                  <a:pt x="3850547" y="855677"/>
                </a:cubicBezTo>
                <a:cubicBezTo>
                  <a:pt x="3856140" y="866862"/>
                  <a:pt x="3860891" y="878510"/>
                  <a:pt x="3867325" y="889233"/>
                </a:cubicBezTo>
                <a:cubicBezTo>
                  <a:pt x="3877700" y="906524"/>
                  <a:pt x="3894504" y="920437"/>
                  <a:pt x="3900881" y="939567"/>
                </a:cubicBezTo>
                <a:cubicBezTo>
                  <a:pt x="3908655" y="962889"/>
                  <a:pt x="3908701" y="970386"/>
                  <a:pt x="3926048" y="989901"/>
                </a:cubicBezTo>
                <a:cubicBezTo>
                  <a:pt x="3964815" y="1033515"/>
                  <a:pt x="3976135" y="1040038"/>
                  <a:pt x="4018326" y="1073791"/>
                </a:cubicBezTo>
                <a:cubicBezTo>
                  <a:pt x="4057475" y="1070995"/>
                  <a:pt x="4097500" y="1074100"/>
                  <a:pt x="4135772" y="1065402"/>
                </a:cubicBezTo>
                <a:cubicBezTo>
                  <a:pt x="4160161" y="1059859"/>
                  <a:pt x="4179156" y="1039755"/>
                  <a:pt x="4202884" y="1031846"/>
                </a:cubicBezTo>
                <a:lnTo>
                  <a:pt x="4253218" y="1015068"/>
                </a:lnTo>
                <a:cubicBezTo>
                  <a:pt x="4330757" y="937529"/>
                  <a:pt x="4214409" y="1047267"/>
                  <a:pt x="4320330" y="973123"/>
                </a:cubicBezTo>
                <a:cubicBezTo>
                  <a:pt x="4336529" y="961784"/>
                  <a:pt x="4346971" y="943699"/>
                  <a:pt x="4362275" y="931178"/>
                </a:cubicBezTo>
                <a:cubicBezTo>
                  <a:pt x="4377882" y="918409"/>
                  <a:pt x="4396936" y="910310"/>
                  <a:pt x="4412609" y="897622"/>
                </a:cubicBezTo>
                <a:cubicBezTo>
                  <a:pt x="4455750" y="862698"/>
                  <a:pt x="4498202" y="826794"/>
                  <a:pt x="4538444" y="788565"/>
                </a:cubicBezTo>
                <a:cubicBezTo>
                  <a:pt x="4554278" y="773523"/>
                  <a:pt x="4564946" y="753674"/>
                  <a:pt x="4580389" y="738231"/>
                </a:cubicBezTo>
                <a:cubicBezTo>
                  <a:pt x="4595832" y="722788"/>
                  <a:pt x="4616616" y="712958"/>
                  <a:pt x="4630723" y="696286"/>
                </a:cubicBezTo>
                <a:cubicBezTo>
                  <a:pt x="4647763" y="676147"/>
                  <a:pt x="4655500" y="649204"/>
                  <a:pt x="4672668" y="629174"/>
                </a:cubicBezTo>
                <a:cubicBezTo>
                  <a:pt x="4689446" y="609600"/>
                  <a:pt x="4713722" y="597614"/>
                  <a:pt x="4731391" y="578840"/>
                </a:cubicBezTo>
                <a:cubicBezTo>
                  <a:pt x="4758630" y="549899"/>
                  <a:pt x="4781627" y="517241"/>
                  <a:pt x="4806892" y="486562"/>
                </a:cubicBezTo>
                <a:cubicBezTo>
                  <a:pt x="4820776" y="469703"/>
                  <a:pt x="4834455" y="452664"/>
                  <a:pt x="4848837" y="436228"/>
                </a:cubicBezTo>
                <a:cubicBezTo>
                  <a:pt x="5005430" y="257263"/>
                  <a:pt x="4840447" y="444617"/>
                  <a:pt x="5008227" y="276837"/>
                </a:cubicBezTo>
                <a:cubicBezTo>
                  <a:pt x="5029246" y="255818"/>
                  <a:pt x="5045219" y="230007"/>
                  <a:pt x="5066950" y="209725"/>
                </a:cubicBezTo>
                <a:cubicBezTo>
                  <a:pt x="5087393" y="190645"/>
                  <a:pt x="5112580" y="177293"/>
                  <a:pt x="5134062" y="159391"/>
                </a:cubicBezTo>
                <a:cubicBezTo>
                  <a:pt x="5179733" y="121331"/>
                  <a:pt x="5215112" y="68532"/>
                  <a:pt x="5268286" y="41945"/>
                </a:cubicBezTo>
                <a:cubicBezTo>
                  <a:pt x="5314348" y="18914"/>
                  <a:pt x="5291838" y="32670"/>
                  <a:pt x="5335398" y="0"/>
                </a:cubicBezTo>
                <a:cubicBezTo>
                  <a:pt x="5354972" y="2796"/>
                  <a:pt x="5378448" y="-3667"/>
                  <a:pt x="5394121" y="8389"/>
                </a:cubicBezTo>
                <a:cubicBezTo>
                  <a:pt x="5469209" y="66149"/>
                  <a:pt x="5423562" y="68473"/>
                  <a:pt x="5461233" y="117446"/>
                </a:cubicBezTo>
                <a:cubicBezTo>
                  <a:pt x="5481763" y="144135"/>
                  <a:pt x="5506939" y="166954"/>
                  <a:pt x="5528345" y="192947"/>
                </a:cubicBezTo>
                <a:cubicBezTo>
                  <a:pt x="5585258" y="262055"/>
                  <a:pt x="5639358" y="333444"/>
                  <a:pt x="5696125" y="402672"/>
                </a:cubicBezTo>
                <a:cubicBezTo>
                  <a:pt x="6078446" y="868917"/>
                  <a:pt x="5742044" y="436759"/>
                  <a:pt x="5939405" y="713064"/>
                </a:cubicBezTo>
                <a:cubicBezTo>
                  <a:pt x="5957937" y="739008"/>
                  <a:pt x="5980442" y="762037"/>
                  <a:pt x="5998128" y="788565"/>
                </a:cubicBezTo>
                <a:cubicBezTo>
                  <a:pt x="6076810" y="906589"/>
                  <a:pt x="6123347" y="1012651"/>
                  <a:pt x="6216242" y="1124125"/>
                </a:cubicBezTo>
                <a:cubicBezTo>
                  <a:pt x="6230224" y="1140903"/>
                  <a:pt x="6242088" y="1159701"/>
                  <a:pt x="6258187" y="1174459"/>
                </a:cubicBezTo>
                <a:cubicBezTo>
                  <a:pt x="6285095" y="1199125"/>
                  <a:pt x="6317225" y="1218408"/>
                  <a:pt x="6350466" y="1233182"/>
                </a:cubicBezTo>
                <a:cubicBezTo>
                  <a:pt x="6364227" y="1239298"/>
                  <a:pt x="6378429" y="1244367"/>
                  <a:pt x="6392411" y="1249960"/>
                </a:cubicBezTo>
                <a:cubicBezTo>
                  <a:pt x="6425967" y="1238775"/>
                  <a:pt x="6461719" y="1232765"/>
                  <a:pt x="6493079" y="1216404"/>
                </a:cubicBezTo>
                <a:cubicBezTo>
                  <a:pt x="6526800" y="1198811"/>
                  <a:pt x="6555979" y="1173448"/>
                  <a:pt x="6585358" y="1149292"/>
                </a:cubicBezTo>
                <a:cubicBezTo>
                  <a:pt x="6681882" y="1069928"/>
                  <a:pt x="6774942" y="986437"/>
                  <a:pt x="6870583" y="906011"/>
                </a:cubicBezTo>
                <a:cubicBezTo>
                  <a:pt x="6897991" y="882963"/>
                  <a:pt x="6929151" y="864221"/>
                  <a:pt x="6954473" y="838899"/>
                </a:cubicBezTo>
                <a:cubicBezTo>
                  <a:pt x="6991283" y="802089"/>
                  <a:pt x="7016280" y="780130"/>
                  <a:pt x="7046752" y="738231"/>
                </a:cubicBezTo>
                <a:cubicBezTo>
                  <a:pt x="7064008" y="714505"/>
                  <a:pt x="7085489" y="665938"/>
                  <a:pt x="7105475" y="645952"/>
                </a:cubicBezTo>
                <a:cubicBezTo>
                  <a:pt x="7111728" y="639699"/>
                  <a:pt x="7122253" y="640359"/>
                  <a:pt x="7130642" y="637563"/>
                </a:cubicBezTo>
                <a:lnTo>
                  <a:pt x="7239699" y="746620"/>
                </a:lnTo>
                <a:cubicBezTo>
                  <a:pt x="7248088" y="755009"/>
                  <a:pt x="7256964" y="762937"/>
                  <a:pt x="7264866" y="771787"/>
                </a:cubicBezTo>
                <a:cubicBezTo>
                  <a:pt x="7304676" y="816375"/>
                  <a:pt x="7482794" y="1024773"/>
                  <a:pt x="7566870" y="1098958"/>
                </a:cubicBezTo>
                <a:cubicBezTo>
                  <a:pt x="7670197" y="1190129"/>
                  <a:pt x="7740889" y="1253526"/>
                  <a:pt x="7852095" y="1317072"/>
                </a:cubicBezTo>
                <a:cubicBezTo>
                  <a:pt x="7879240" y="1332583"/>
                  <a:pt x="7906208" y="1349489"/>
                  <a:pt x="7935985" y="1359017"/>
                </a:cubicBezTo>
                <a:cubicBezTo>
                  <a:pt x="7976726" y="1372054"/>
                  <a:pt x="8019875" y="1375795"/>
                  <a:pt x="8061820" y="1384184"/>
                </a:cubicBezTo>
                <a:cubicBezTo>
                  <a:pt x="8437565" y="1371518"/>
                  <a:pt x="8627104" y="1392036"/>
                  <a:pt x="8925886" y="1342239"/>
                </a:cubicBezTo>
                <a:cubicBezTo>
                  <a:pt x="8937241" y="1340347"/>
                  <a:pt x="8993849" y="1332287"/>
                  <a:pt x="9009776" y="1325461"/>
                </a:cubicBezTo>
                <a:cubicBezTo>
                  <a:pt x="9038512" y="1313146"/>
                  <a:pt x="9071559" y="1305623"/>
                  <a:pt x="9093666" y="1283516"/>
                </a:cubicBezTo>
                <a:cubicBezTo>
                  <a:pt x="9112219" y="1264963"/>
                  <a:pt x="9120641" y="1253250"/>
                  <a:pt x="9144000" y="1241571"/>
                </a:cubicBezTo>
                <a:cubicBezTo>
                  <a:pt x="9164281" y="1231431"/>
                  <a:pt x="9181220" y="1232857"/>
                  <a:pt x="9202723" y="1224793"/>
                </a:cubicBezTo>
                <a:cubicBezTo>
                  <a:pt x="9214432" y="1220402"/>
                  <a:pt x="9224668" y="1212659"/>
                  <a:pt x="9236279" y="1208015"/>
                </a:cubicBezTo>
                <a:cubicBezTo>
                  <a:pt x="9252700" y="1201447"/>
                  <a:pt x="9286613" y="1191237"/>
                  <a:pt x="9286613" y="1191237"/>
                </a:cubicBezTo>
                <a:cubicBezTo>
                  <a:pt x="9356888" y="1219347"/>
                  <a:pt x="9302260" y="1193279"/>
                  <a:pt x="9362114" y="1233182"/>
                </a:cubicBezTo>
                <a:cubicBezTo>
                  <a:pt x="9375681" y="1242227"/>
                  <a:pt x="9391107" y="1248444"/>
                  <a:pt x="9404059" y="1258349"/>
                </a:cubicBezTo>
                <a:cubicBezTo>
                  <a:pt x="9530845" y="1355304"/>
                  <a:pt x="9456558" y="1334211"/>
                  <a:pt x="9555060" y="1350628"/>
                </a:cubicBezTo>
                <a:cubicBezTo>
                  <a:pt x="9566245" y="1356221"/>
                  <a:pt x="9576752" y="1363451"/>
                  <a:pt x="9588616" y="1367406"/>
                </a:cubicBezTo>
                <a:cubicBezTo>
                  <a:pt x="9660335" y="1391312"/>
                  <a:pt x="9689694" y="1386610"/>
                  <a:pt x="9773174" y="1392573"/>
                </a:cubicBezTo>
                <a:cubicBezTo>
                  <a:pt x="9848675" y="1389777"/>
                  <a:pt x="9924400" y="1390636"/>
                  <a:pt x="9999677" y="1384184"/>
                </a:cubicBezTo>
                <a:cubicBezTo>
                  <a:pt x="10062762" y="1378777"/>
                  <a:pt x="10182981" y="1317699"/>
                  <a:pt x="10217791" y="1300294"/>
                </a:cubicBezTo>
                <a:cubicBezTo>
                  <a:pt x="10235827" y="1291276"/>
                  <a:pt x="10250089" y="1275756"/>
                  <a:pt x="10268125" y="1266738"/>
                </a:cubicBezTo>
                <a:cubicBezTo>
                  <a:pt x="10306221" y="1247690"/>
                  <a:pt x="10347032" y="1234540"/>
                  <a:pt x="10385570" y="1216404"/>
                </a:cubicBezTo>
                <a:cubicBezTo>
                  <a:pt x="10394693" y="1212111"/>
                  <a:pt x="10401719" y="1204135"/>
                  <a:pt x="10410737" y="1199626"/>
                </a:cubicBezTo>
                <a:cubicBezTo>
                  <a:pt x="10424206" y="1192892"/>
                  <a:pt x="10439462" y="1190059"/>
                  <a:pt x="10452682" y="1182848"/>
                </a:cubicBezTo>
                <a:cubicBezTo>
                  <a:pt x="10470384" y="1173192"/>
                  <a:pt x="10503016" y="1149292"/>
                  <a:pt x="10503016" y="1149292"/>
                </a:cubicBezTo>
                <a:cubicBezTo>
                  <a:pt x="10536572" y="1152088"/>
                  <a:pt x="10570907" y="1149969"/>
                  <a:pt x="10603684" y="1157681"/>
                </a:cubicBezTo>
                <a:cubicBezTo>
                  <a:pt x="10619556" y="1161416"/>
                  <a:pt x="10630305" y="1177276"/>
                  <a:pt x="10645629" y="1182848"/>
                </a:cubicBezTo>
                <a:cubicBezTo>
                  <a:pt x="10661614" y="1188661"/>
                  <a:pt x="10679359" y="1187547"/>
                  <a:pt x="10695963" y="1191237"/>
                </a:cubicBezTo>
                <a:cubicBezTo>
                  <a:pt x="10730052" y="1198812"/>
                  <a:pt x="10717382" y="1202415"/>
                  <a:pt x="10754686" y="1216404"/>
                </a:cubicBezTo>
                <a:cubicBezTo>
                  <a:pt x="10765481" y="1220452"/>
                  <a:pt x="10777057" y="1221997"/>
                  <a:pt x="10788242" y="1224793"/>
                </a:cubicBezTo>
                <a:cubicBezTo>
                  <a:pt x="10796631" y="1230386"/>
                  <a:pt x="10804196" y="1237476"/>
                  <a:pt x="10813409" y="1241571"/>
                </a:cubicBezTo>
                <a:cubicBezTo>
                  <a:pt x="10878312" y="1270417"/>
                  <a:pt x="10848819" y="1243425"/>
                  <a:pt x="10872132" y="126673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27" y="3264173"/>
            <a:ext cx="621023" cy="722971"/>
          </a:xfrm>
          <a:prstGeom prst="rect">
            <a:avLst/>
          </a:prstGeom>
        </p:spPr>
      </p:pic>
      <p:sp>
        <p:nvSpPr>
          <p:cNvPr id="68" name="单圆角矩形 67"/>
          <p:cNvSpPr/>
          <p:nvPr/>
        </p:nvSpPr>
        <p:spPr>
          <a:xfrm>
            <a:off x="7147119" y="5163331"/>
            <a:ext cx="2323976" cy="60322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支持手势，鼠标</a:t>
            </a:r>
            <a:endParaRPr lang="en-US" altLang="zh-CN" dirty="0" smtClean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暂停，缩放和平移</a:t>
            </a:r>
            <a:endParaRPr lang="en-US" altLang="zh-CN" dirty="0" smtClean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69" name="直接箭头连接符 68"/>
          <p:cNvCxnSpPr>
            <a:stCxn id="68" idx="3"/>
            <a:endCxn id="67" idx="2"/>
          </p:cNvCxnSpPr>
          <p:nvPr/>
        </p:nvCxnSpPr>
        <p:spPr>
          <a:xfrm flipV="1">
            <a:off x="8309107" y="3987144"/>
            <a:ext cx="60232" cy="11761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右箭头 71"/>
          <p:cNvSpPr/>
          <p:nvPr/>
        </p:nvSpPr>
        <p:spPr>
          <a:xfrm rot="18769522">
            <a:off x="8654761" y="2893702"/>
            <a:ext cx="470086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 rot="7969522">
            <a:off x="7706492" y="3921551"/>
            <a:ext cx="470086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83919" y="384969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08:59:15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2015-08-11</a:t>
            </a:r>
          </a:p>
        </p:txBody>
      </p:sp>
      <p:sp>
        <p:nvSpPr>
          <p:cNvPr id="41" name="单圆角矩形 40"/>
          <p:cNvSpPr/>
          <p:nvPr/>
        </p:nvSpPr>
        <p:spPr>
          <a:xfrm>
            <a:off x="7014861" y="1233695"/>
            <a:ext cx="964844" cy="60322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</a:t>
            </a:r>
            <a:endParaRPr lang="en-US" altLang="zh-CN" dirty="0" smtClean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显示</a:t>
            </a:r>
          </a:p>
        </p:txBody>
      </p:sp>
      <p:cxnSp>
        <p:nvCxnSpPr>
          <p:cNvPr id="44" name="直接箭头连接符 43"/>
          <p:cNvCxnSpPr>
            <a:stCxn id="41" idx="1"/>
            <a:endCxn id="6" idx="0"/>
          </p:cNvCxnSpPr>
          <p:nvPr/>
        </p:nvCxnSpPr>
        <p:spPr>
          <a:xfrm flipH="1">
            <a:off x="7014861" y="1836918"/>
            <a:ext cx="482422" cy="201278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6392542" y="2650367"/>
            <a:ext cx="117315" cy="1120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单圆角矩形 50"/>
          <p:cNvSpPr/>
          <p:nvPr/>
        </p:nvSpPr>
        <p:spPr>
          <a:xfrm>
            <a:off x="5813537" y="1233695"/>
            <a:ext cx="964844" cy="60322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endParaRPr lang="en-US" altLang="zh-CN" dirty="0" smtClean="0">
              <a:solidFill>
                <a:srgbClr val="33C9D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dirty="0">
                <a:solidFill>
                  <a:srgbClr val="33C9D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锚点</a:t>
            </a:r>
          </a:p>
        </p:txBody>
      </p:sp>
      <p:cxnSp>
        <p:nvCxnSpPr>
          <p:cNvPr id="53" name="直接箭头连接符 52"/>
          <p:cNvCxnSpPr>
            <a:stCxn id="51" idx="1"/>
            <a:endCxn id="50" idx="0"/>
          </p:cNvCxnSpPr>
          <p:nvPr/>
        </p:nvCxnSpPr>
        <p:spPr>
          <a:xfrm>
            <a:off x="6295959" y="1836918"/>
            <a:ext cx="155241" cy="81344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556500" y="6120000"/>
            <a:ext cx="4359500" cy="584775"/>
            <a:chOff x="7556500" y="6120000"/>
            <a:chExt cx="4359500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7556500" y="6120000"/>
              <a:ext cx="37040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3 UI</a:t>
              </a:r>
              <a:r>
                <a:rPr lang="zh-CN" altLang="en-US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规划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：待完成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02930" y="915205"/>
            <a:ext cx="2947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sz="28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界面规划</a:t>
            </a:r>
            <a:endParaRPr lang="en-US" altLang="zh-CN" sz="2800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88510" y="1711189"/>
            <a:ext cx="2947595" cy="497003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41691" y="5713676"/>
            <a:ext cx="623365" cy="639849"/>
            <a:chOff x="4216538" y="2086984"/>
            <a:chExt cx="900000" cy="900000"/>
          </a:xfrm>
        </p:grpSpPr>
        <p:sp>
          <p:nvSpPr>
            <p:cNvPr id="58" name="空心弧 57"/>
            <p:cNvSpPr/>
            <p:nvPr/>
          </p:nvSpPr>
          <p:spPr>
            <a:xfrm>
              <a:off x="4216538" y="2086984"/>
              <a:ext cx="900000" cy="900000"/>
            </a:xfrm>
            <a:prstGeom prst="blockArc">
              <a:avLst>
                <a:gd name="adj1" fmla="val 10800000"/>
                <a:gd name="adj2" fmla="val 9472940"/>
                <a:gd name="adj3" fmla="val 65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306538" y="216622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五边形 32"/>
          <p:cNvSpPr/>
          <p:nvPr/>
        </p:nvSpPr>
        <p:spPr>
          <a:xfrm>
            <a:off x="1027393" y="5816406"/>
            <a:ext cx="1178560" cy="434387"/>
          </a:xfrm>
          <a:prstGeom prst="homePlate">
            <a:avLst>
              <a:gd name="adj" fmla="val 1824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188510" y="3823628"/>
            <a:ext cx="2947595" cy="1459619"/>
            <a:chOff x="2257159" y="3329110"/>
            <a:chExt cx="2947595" cy="1459619"/>
          </a:xfrm>
        </p:grpSpPr>
        <p:sp>
          <p:nvSpPr>
            <p:cNvPr id="31" name="矩形 30"/>
            <p:cNvSpPr/>
            <p:nvPr/>
          </p:nvSpPr>
          <p:spPr>
            <a:xfrm>
              <a:off x="2257159" y="3329110"/>
              <a:ext cx="2947595" cy="14596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286000" y="3718560"/>
              <a:ext cx="2918754" cy="680720"/>
            </a:xfrm>
            <a:custGeom>
              <a:avLst/>
              <a:gdLst>
                <a:gd name="connsiteX0" fmla="*/ 0 w 3281680"/>
                <a:gd name="connsiteY0" fmla="*/ 457200 h 680720"/>
                <a:gd name="connsiteX1" fmla="*/ 213360 w 3281680"/>
                <a:gd name="connsiteY1" fmla="*/ 436880 h 680720"/>
                <a:gd name="connsiteX2" fmla="*/ 243840 w 3281680"/>
                <a:gd name="connsiteY2" fmla="*/ 426720 h 680720"/>
                <a:gd name="connsiteX3" fmla="*/ 345440 w 3281680"/>
                <a:gd name="connsiteY3" fmla="*/ 396240 h 680720"/>
                <a:gd name="connsiteX4" fmla="*/ 548640 w 3281680"/>
                <a:gd name="connsiteY4" fmla="*/ 386080 h 680720"/>
                <a:gd name="connsiteX5" fmla="*/ 599440 w 3281680"/>
                <a:gd name="connsiteY5" fmla="*/ 294640 h 680720"/>
                <a:gd name="connsiteX6" fmla="*/ 629920 w 3281680"/>
                <a:gd name="connsiteY6" fmla="*/ 284480 h 680720"/>
                <a:gd name="connsiteX7" fmla="*/ 660400 w 3281680"/>
                <a:gd name="connsiteY7" fmla="*/ 294640 h 680720"/>
                <a:gd name="connsiteX8" fmla="*/ 670560 w 3281680"/>
                <a:gd name="connsiteY8" fmla="*/ 335280 h 680720"/>
                <a:gd name="connsiteX9" fmla="*/ 690880 w 3281680"/>
                <a:gd name="connsiteY9" fmla="*/ 365760 h 680720"/>
                <a:gd name="connsiteX10" fmla="*/ 701040 w 3281680"/>
                <a:gd name="connsiteY10" fmla="*/ 416560 h 680720"/>
                <a:gd name="connsiteX11" fmla="*/ 721360 w 3281680"/>
                <a:gd name="connsiteY11" fmla="*/ 477520 h 680720"/>
                <a:gd name="connsiteX12" fmla="*/ 731520 w 3281680"/>
                <a:gd name="connsiteY12" fmla="*/ 508000 h 680720"/>
                <a:gd name="connsiteX13" fmla="*/ 741680 w 3281680"/>
                <a:gd name="connsiteY13" fmla="*/ 548640 h 680720"/>
                <a:gd name="connsiteX14" fmla="*/ 772160 w 3281680"/>
                <a:gd name="connsiteY14" fmla="*/ 579120 h 680720"/>
                <a:gd name="connsiteX15" fmla="*/ 812800 w 3281680"/>
                <a:gd name="connsiteY15" fmla="*/ 640080 h 680720"/>
                <a:gd name="connsiteX16" fmla="*/ 833120 w 3281680"/>
                <a:gd name="connsiteY16" fmla="*/ 670560 h 680720"/>
                <a:gd name="connsiteX17" fmla="*/ 863600 w 3281680"/>
                <a:gd name="connsiteY17" fmla="*/ 680720 h 680720"/>
                <a:gd name="connsiteX18" fmla="*/ 883920 w 3281680"/>
                <a:gd name="connsiteY18" fmla="*/ 568960 h 680720"/>
                <a:gd name="connsiteX19" fmla="*/ 904240 w 3281680"/>
                <a:gd name="connsiteY19" fmla="*/ 538480 h 680720"/>
                <a:gd name="connsiteX20" fmla="*/ 924560 w 3281680"/>
                <a:gd name="connsiteY20" fmla="*/ 426720 h 680720"/>
                <a:gd name="connsiteX21" fmla="*/ 944880 w 3281680"/>
                <a:gd name="connsiteY21" fmla="*/ 355600 h 680720"/>
                <a:gd name="connsiteX22" fmla="*/ 955040 w 3281680"/>
                <a:gd name="connsiteY22" fmla="*/ 294640 h 680720"/>
                <a:gd name="connsiteX23" fmla="*/ 975360 w 3281680"/>
                <a:gd name="connsiteY23" fmla="*/ 223520 h 680720"/>
                <a:gd name="connsiteX24" fmla="*/ 985520 w 3281680"/>
                <a:gd name="connsiteY24" fmla="*/ 172720 h 680720"/>
                <a:gd name="connsiteX25" fmla="*/ 1005840 w 3281680"/>
                <a:gd name="connsiteY25" fmla="*/ 142240 h 680720"/>
                <a:gd name="connsiteX26" fmla="*/ 1036320 w 3281680"/>
                <a:gd name="connsiteY26" fmla="*/ 50800 h 680720"/>
                <a:gd name="connsiteX27" fmla="*/ 1046480 w 3281680"/>
                <a:gd name="connsiteY27" fmla="*/ 20320 h 680720"/>
                <a:gd name="connsiteX28" fmla="*/ 1076960 w 3281680"/>
                <a:gd name="connsiteY28" fmla="*/ 0 h 680720"/>
                <a:gd name="connsiteX29" fmla="*/ 1158240 w 3281680"/>
                <a:gd name="connsiteY29" fmla="*/ 40640 h 680720"/>
                <a:gd name="connsiteX30" fmla="*/ 1168400 w 3281680"/>
                <a:gd name="connsiteY30" fmla="*/ 71120 h 680720"/>
                <a:gd name="connsiteX31" fmla="*/ 1198880 w 3281680"/>
                <a:gd name="connsiteY31" fmla="*/ 111760 h 680720"/>
                <a:gd name="connsiteX32" fmla="*/ 1219200 w 3281680"/>
                <a:gd name="connsiteY32" fmla="*/ 213360 h 680720"/>
                <a:gd name="connsiteX33" fmla="*/ 1239520 w 3281680"/>
                <a:gd name="connsiteY33" fmla="*/ 345440 h 680720"/>
                <a:gd name="connsiteX34" fmla="*/ 1310640 w 3281680"/>
                <a:gd name="connsiteY34" fmla="*/ 508000 h 680720"/>
                <a:gd name="connsiteX35" fmla="*/ 1341120 w 3281680"/>
                <a:gd name="connsiteY35" fmla="*/ 579120 h 680720"/>
                <a:gd name="connsiteX36" fmla="*/ 1391920 w 3281680"/>
                <a:gd name="connsiteY36" fmla="*/ 568960 h 680720"/>
                <a:gd name="connsiteX37" fmla="*/ 1402080 w 3281680"/>
                <a:gd name="connsiteY37" fmla="*/ 528320 h 680720"/>
                <a:gd name="connsiteX38" fmla="*/ 1442720 w 3281680"/>
                <a:gd name="connsiteY38" fmla="*/ 457200 h 680720"/>
                <a:gd name="connsiteX39" fmla="*/ 1452880 w 3281680"/>
                <a:gd name="connsiteY39" fmla="*/ 426720 h 680720"/>
                <a:gd name="connsiteX40" fmla="*/ 1483360 w 3281680"/>
                <a:gd name="connsiteY40" fmla="*/ 406400 h 680720"/>
                <a:gd name="connsiteX41" fmla="*/ 1645920 w 3281680"/>
                <a:gd name="connsiteY41" fmla="*/ 426720 h 680720"/>
                <a:gd name="connsiteX42" fmla="*/ 1737360 w 3281680"/>
                <a:gd name="connsiteY42" fmla="*/ 436880 h 680720"/>
                <a:gd name="connsiteX43" fmla="*/ 1879600 w 3281680"/>
                <a:gd name="connsiteY43" fmla="*/ 457200 h 680720"/>
                <a:gd name="connsiteX44" fmla="*/ 1960880 w 3281680"/>
                <a:gd name="connsiteY44" fmla="*/ 467360 h 680720"/>
                <a:gd name="connsiteX45" fmla="*/ 2011680 w 3281680"/>
                <a:gd name="connsiteY45" fmla="*/ 477520 h 680720"/>
                <a:gd name="connsiteX46" fmla="*/ 2133600 w 3281680"/>
                <a:gd name="connsiteY46" fmla="*/ 497840 h 680720"/>
                <a:gd name="connsiteX47" fmla="*/ 2794000 w 3281680"/>
                <a:gd name="connsiteY47" fmla="*/ 487680 h 680720"/>
                <a:gd name="connsiteX48" fmla="*/ 2946400 w 3281680"/>
                <a:gd name="connsiteY48" fmla="*/ 477520 h 680720"/>
                <a:gd name="connsiteX49" fmla="*/ 3281680 w 3281680"/>
                <a:gd name="connsiteY49" fmla="*/ 477520 h 68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81680" h="680720">
                  <a:moveTo>
                    <a:pt x="0" y="457200"/>
                  </a:moveTo>
                  <a:cubicBezTo>
                    <a:pt x="167165" y="429339"/>
                    <a:pt x="-97958" y="471471"/>
                    <a:pt x="213360" y="436880"/>
                  </a:cubicBezTo>
                  <a:cubicBezTo>
                    <a:pt x="224004" y="435697"/>
                    <a:pt x="233812" y="430480"/>
                    <a:pt x="243840" y="426720"/>
                  </a:cubicBezTo>
                  <a:cubicBezTo>
                    <a:pt x="286830" y="410599"/>
                    <a:pt x="299333" y="399929"/>
                    <a:pt x="345440" y="396240"/>
                  </a:cubicBezTo>
                  <a:cubicBezTo>
                    <a:pt x="413042" y="390832"/>
                    <a:pt x="480907" y="389467"/>
                    <a:pt x="548640" y="386080"/>
                  </a:cubicBezTo>
                  <a:cubicBezTo>
                    <a:pt x="557586" y="359242"/>
                    <a:pt x="573238" y="303374"/>
                    <a:pt x="599440" y="294640"/>
                  </a:cubicBezTo>
                  <a:lnTo>
                    <a:pt x="629920" y="284480"/>
                  </a:lnTo>
                  <a:cubicBezTo>
                    <a:pt x="640080" y="287867"/>
                    <a:pt x="653710" y="286277"/>
                    <a:pt x="660400" y="294640"/>
                  </a:cubicBezTo>
                  <a:cubicBezTo>
                    <a:pt x="669123" y="305544"/>
                    <a:pt x="665059" y="322445"/>
                    <a:pt x="670560" y="335280"/>
                  </a:cubicBezTo>
                  <a:cubicBezTo>
                    <a:pt x="675370" y="346503"/>
                    <a:pt x="684107" y="355600"/>
                    <a:pt x="690880" y="365760"/>
                  </a:cubicBezTo>
                  <a:cubicBezTo>
                    <a:pt x="694267" y="382693"/>
                    <a:pt x="696496" y="399900"/>
                    <a:pt x="701040" y="416560"/>
                  </a:cubicBezTo>
                  <a:cubicBezTo>
                    <a:pt x="706676" y="437224"/>
                    <a:pt x="714587" y="457200"/>
                    <a:pt x="721360" y="477520"/>
                  </a:cubicBezTo>
                  <a:cubicBezTo>
                    <a:pt x="724747" y="487680"/>
                    <a:pt x="728923" y="497610"/>
                    <a:pt x="731520" y="508000"/>
                  </a:cubicBezTo>
                  <a:cubicBezTo>
                    <a:pt x="734907" y="521547"/>
                    <a:pt x="734752" y="536516"/>
                    <a:pt x="741680" y="548640"/>
                  </a:cubicBezTo>
                  <a:cubicBezTo>
                    <a:pt x="748809" y="561115"/>
                    <a:pt x="762000" y="568960"/>
                    <a:pt x="772160" y="579120"/>
                  </a:cubicBezTo>
                  <a:cubicBezTo>
                    <a:pt x="790015" y="632685"/>
                    <a:pt x="770519" y="589343"/>
                    <a:pt x="812800" y="640080"/>
                  </a:cubicBezTo>
                  <a:cubicBezTo>
                    <a:pt x="820617" y="649461"/>
                    <a:pt x="823585" y="662932"/>
                    <a:pt x="833120" y="670560"/>
                  </a:cubicBezTo>
                  <a:cubicBezTo>
                    <a:pt x="841483" y="677250"/>
                    <a:pt x="853440" y="677333"/>
                    <a:pt x="863600" y="680720"/>
                  </a:cubicBezTo>
                  <a:cubicBezTo>
                    <a:pt x="867102" y="652702"/>
                    <a:pt x="868258" y="600284"/>
                    <a:pt x="883920" y="568960"/>
                  </a:cubicBezTo>
                  <a:cubicBezTo>
                    <a:pt x="889381" y="558038"/>
                    <a:pt x="897467" y="548640"/>
                    <a:pt x="904240" y="538480"/>
                  </a:cubicBezTo>
                  <a:cubicBezTo>
                    <a:pt x="908769" y="511305"/>
                    <a:pt x="917460" y="455120"/>
                    <a:pt x="924560" y="426720"/>
                  </a:cubicBezTo>
                  <a:cubicBezTo>
                    <a:pt x="943927" y="349253"/>
                    <a:pt x="925876" y="450622"/>
                    <a:pt x="944880" y="355600"/>
                  </a:cubicBezTo>
                  <a:cubicBezTo>
                    <a:pt x="948920" y="335400"/>
                    <a:pt x="951000" y="314840"/>
                    <a:pt x="955040" y="294640"/>
                  </a:cubicBezTo>
                  <a:cubicBezTo>
                    <a:pt x="974044" y="199618"/>
                    <a:pt x="955993" y="300987"/>
                    <a:pt x="975360" y="223520"/>
                  </a:cubicBezTo>
                  <a:cubicBezTo>
                    <a:pt x="979548" y="206767"/>
                    <a:pt x="979457" y="188889"/>
                    <a:pt x="985520" y="172720"/>
                  </a:cubicBezTo>
                  <a:cubicBezTo>
                    <a:pt x="989807" y="161287"/>
                    <a:pt x="1000881" y="153398"/>
                    <a:pt x="1005840" y="142240"/>
                  </a:cubicBezTo>
                  <a:lnTo>
                    <a:pt x="1036320" y="50800"/>
                  </a:lnTo>
                  <a:cubicBezTo>
                    <a:pt x="1039707" y="40640"/>
                    <a:pt x="1037569" y="26261"/>
                    <a:pt x="1046480" y="20320"/>
                  </a:cubicBezTo>
                  <a:lnTo>
                    <a:pt x="1076960" y="0"/>
                  </a:lnTo>
                  <a:cubicBezTo>
                    <a:pt x="1092301" y="6136"/>
                    <a:pt x="1143917" y="22736"/>
                    <a:pt x="1158240" y="40640"/>
                  </a:cubicBezTo>
                  <a:cubicBezTo>
                    <a:pt x="1164930" y="49003"/>
                    <a:pt x="1163087" y="61821"/>
                    <a:pt x="1168400" y="71120"/>
                  </a:cubicBezTo>
                  <a:cubicBezTo>
                    <a:pt x="1176801" y="85822"/>
                    <a:pt x="1188720" y="98213"/>
                    <a:pt x="1198880" y="111760"/>
                  </a:cubicBezTo>
                  <a:cubicBezTo>
                    <a:pt x="1210418" y="157912"/>
                    <a:pt x="1212083" y="159979"/>
                    <a:pt x="1219200" y="213360"/>
                  </a:cubicBezTo>
                  <a:cubicBezTo>
                    <a:pt x="1228931" y="286341"/>
                    <a:pt x="1222820" y="289772"/>
                    <a:pt x="1239520" y="345440"/>
                  </a:cubicBezTo>
                  <a:cubicBezTo>
                    <a:pt x="1272434" y="455154"/>
                    <a:pt x="1249164" y="364556"/>
                    <a:pt x="1310640" y="508000"/>
                  </a:cubicBezTo>
                  <a:cubicBezTo>
                    <a:pt x="1350005" y="599851"/>
                    <a:pt x="1290105" y="502598"/>
                    <a:pt x="1341120" y="579120"/>
                  </a:cubicBezTo>
                  <a:cubicBezTo>
                    <a:pt x="1358053" y="575733"/>
                    <a:pt x="1378654" y="580015"/>
                    <a:pt x="1391920" y="568960"/>
                  </a:cubicBezTo>
                  <a:cubicBezTo>
                    <a:pt x="1402647" y="560021"/>
                    <a:pt x="1397177" y="541395"/>
                    <a:pt x="1402080" y="528320"/>
                  </a:cubicBezTo>
                  <a:cubicBezTo>
                    <a:pt x="1428798" y="457071"/>
                    <a:pt x="1413243" y="516154"/>
                    <a:pt x="1442720" y="457200"/>
                  </a:cubicBezTo>
                  <a:cubicBezTo>
                    <a:pt x="1447509" y="447621"/>
                    <a:pt x="1446190" y="435083"/>
                    <a:pt x="1452880" y="426720"/>
                  </a:cubicBezTo>
                  <a:cubicBezTo>
                    <a:pt x="1460508" y="417185"/>
                    <a:pt x="1473200" y="413173"/>
                    <a:pt x="1483360" y="406400"/>
                  </a:cubicBezTo>
                  <a:cubicBezTo>
                    <a:pt x="1765688" y="437770"/>
                    <a:pt x="1413967" y="397726"/>
                    <a:pt x="1645920" y="426720"/>
                  </a:cubicBezTo>
                  <a:cubicBezTo>
                    <a:pt x="1676351" y="430524"/>
                    <a:pt x="1706950" y="432913"/>
                    <a:pt x="1737360" y="436880"/>
                  </a:cubicBezTo>
                  <a:cubicBezTo>
                    <a:pt x="1784852" y="443075"/>
                    <a:pt x="1832075" y="451259"/>
                    <a:pt x="1879600" y="457200"/>
                  </a:cubicBezTo>
                  <a:cubicBezTo>
                    <a:pt x="1906693" y="460587"/>
                    <a:pt x="1933893" y="463208"/>
                    <a:pt x="1960880" y="467360"/>
                  </a:cubicBezTo>
                  <a:cubicBezTo>
                    <a:pt x="1977948" y="469986"/>
                    <a:pt x="1994674" y="474519"/>
                    <a:pt x="2011680" y="477520"/>
                  </a:cubicBezTo>
                  <a:lnTo>
                    <a:pt x="2133600" y="497840"/>
                  </a:lnTo>
                  <a:lnTo>
                    <a:pt x="2794000" y="487680"/>
                  </a:lnTo>
                  <a:cubicBezTo>
                    <a:pt x="2844897" y="486408"/>
                    <a:pt x="2895498" y="478580"/>
                    <a:pt x="2946400" y="477520"/>
                  </a:cubicBezTo>
                  <a:cubicBezTo>
                    <a:pt x="3058136" y="475192"/>
                    <a:pt x="3169920" y="477520"/>
                    <a:pt x="3281680" y="47752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2347863" y="58549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信息</a:t>
            </a:r>
            <a:endParaRPr lang="zh-CN" altLang="en-US" dirty="0">
              <a:solidFill>
                <a:srgbClr val="92D050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04028" y="1953287"/>
            <a:ext cx="623365" cy="639849"/>
            <a:chOff x="4216538" y="2086984"/>
            <a:chExt cx="900000" cy="900000"/>
          </a:xfrm>
        </p:grpSpPr>
        <p:sp>
          <p:nvSpPr>
            <p:cNvPr id="78" name="空心弧 77"/>
            <p:cNvSpPr/>
            <p:nvPr/>
          </p:nvSpPr>
          <p:spPr>
            <a:xfrm>
              <a:off x="4216538" y="2086984"/>
              <a:ext cx="900000" cy="900000"/>
            </a:xfrm>
            <a:prstGeom prst="blockArc">
              <a:avLst>
                <a:gd name="adj1" fmla="val 10800000"/>
                <a:gd name="adj2" fmla="val 9472940"/>
                <a:gd name="adj3" fmla="val 65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4306538" y="216622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616673" y="2133343"/>
            <a:ext cx="1300793" cy="1226237"/>
            <a:chOff x="4216538" y="2086984"/>
            <a:chExt cx="900000" cy="900000"/>
          </a:xfrm>
        </p:grpSpPr>
        <p:sp>
          <p:nvSpPr>
            <p:cNvPr id="81" name="空心弧 80"/>
            <p:cNvSpPr/>
            <p:nvPr/>
          </p:nvSpPr>
          <p:spPr>
            <a:xfrm>
              <a:off x="4216538" y="2086984"/>
              <a:ext cx="900000" cy="900000"/>
            </a:xfrm>
            <a:prstGeom prst="blockArc">
              <a:avLst>
                <a:gd name="adj1" fmla="val 10800000"/>
                <a:gd name="adj2" fmla="val 9472940"/>
                <a:gd name="adj3" fmla="val 65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4306538" y="216622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45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969000" y="6120000"/>
            <a:ext cx="5947000" cy="584775"/>
            <a:chOff x="5969000" y="6120000"/>
            <a:chExt cx="5947000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5969000" y="6120000"/>
              <a:ext cx="52915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4 10-08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至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11-15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功能规划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4929" y="1148591"/>
            <a:ext cx="1166107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2015-10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月是本项目软件部分全面启动的一个阶段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软件：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，系统，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版本号从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2.0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开始计算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开发周期每两周一个子版本迭代：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2.X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2.0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版总体需求：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全面植入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2.0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协议（数据协议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逻辑规范）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全面切换至蓝牙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4.0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通信框架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信号处理算法和基础特征识别算法全面植入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全面升级之前的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demo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服务器框架，将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服务独立出来，和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服务器两个框架并行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Simple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架构，以单服务器性能设计整体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传输与分析业务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数据库访问全面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化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应用实现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数据传输，完成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显示主控件</a:t>
            </a:r>
            <a:endParaRPr lang="en-US" altLang="zh-CN" dirty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注意：</a:t>
            </a:r>
            <a:r>
              <a:rPr lang="en-US" altLang="zh-CN" sz="2400" b="1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2.0</a:t>
            </a:r>
            <a:r>
              <a:rPr lang="zh-CN" altLang="en-US" sz="2400" b="1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版本不实现</a:t>
            </a:r>
            <a:r>
              <a:rPr lang="en-US" altLang="zh-CN" sz="2400" b="1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 NET</a:t>
            </a:r>
            <a:r>
              <a:rPr lang="zh-CN" altLang="en-US" sz="2400" b="1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与标准数据转换接口</a:t>
            </a:r>
            <a:endParaRPr lang="en-US" altLang="zh-CN" sz="2400" b="1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3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969000" y="6120000"/>
            <a:ext cx="5947000" cy="584775"/>
            <a:chOff x="5969000" y="6120000"/>
            <a:chExt cx="5947000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5969000" y="6120000"/>
              <a:ext cx="52915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4 10-08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至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11-15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功能规划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4929" y="1148591"/>
            <a:ext cx="116610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开发优先级：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架构，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UML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接口，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设计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核心单元组件功能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协议固化（报文规范，逻辑流程）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接口，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交互设计</a:t>
            </a:r>
            <a:endParaRPr lang="en-US" altLang="zh-CN" dirty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各部分优先级：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优先进行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的开发和接口设计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优先进行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netty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服务器，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，和数据库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开发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优先进行显示控件开发与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93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551868" y="6120000"/>
            <a:ext cx="4364132" cy="584775"/>
            <a:chOff x="7551868" y="6120000"/>
            <a:chExt cx="4364132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7551868" y="6120000"/>
              <a:ext cx="37087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Overview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：术语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1600" y="967444"/>
            <a:ext cx="119761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协议：面向心电数据的数据格式，工作逻辑，通信逻辑，和控制逻辑的自定义规范，由两部分组成：Ａ报文格式，Ｂ逻辑流程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上位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机与下位机：在本项目中，下位机指织物心电仪，上位机指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信号处理：对来自硬件采集的原始心电信号进行解码，拼接，滤波，矫正，编码的处理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心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电特征识别：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基于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已处理的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心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电信号提取的生理指标，如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心率，心率不齐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服务器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：通过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进行通信的服务器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混合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计算框架：将数据分析算法部分部署在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上，同时对同一段数据采用人工标注识别和机器分析两种方法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无损压缩：一种保留所有数据信息的压缩技术，数据压缩与解压不会造成信息损失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H5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技术：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技术，如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canvas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等，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也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泛指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常用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一些页面交互技术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如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H5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中的应用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HL7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DICOM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：是针对医疗信息系统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HIS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的集中标准的数据规范，当系统与其他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HIS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对接时，通常需要采用标准的数据结构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电子病历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：是面向医疗业务的个人电子病历数据规范，定义了如何将病理生理数据和个人信息进行关联绑定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4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346700" y="6120000"/>
            <a:ext cx="6569300" cy="584775"/>
            <a:chOff x="5346700" y="6120000"/>
            <a:chExt cx="6569300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5346700" y="6120000"/>
              <a:ext cx="59138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4 10-08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至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11-15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功能规划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APP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4929" y="1148591"/>
            <a:ext cx="11661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按实现优先级：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MainService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：后台运行的蓝牙传输，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传输，协议解释器，数据缓存，本地数据存储，算法模块化植入，用户信息与数据绑定器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与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服务器统一接口协议规范（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数据通信协议，用户登录认证协议）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实现核心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ECGView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显示控件功能：实时显示，暂停（支持屏幕切换），放大平移，坐标显示，特征标识显示（参考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应用主显示页面）</a:t>
            </a:r>
            <a:endParaRPr lang="en-US" altLang="zh-CN" dirty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设计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ECGView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显示控件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与其他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特征展示控件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（包括：心率，呼吸，异常提醒，网络状况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特征显示自定义控件功能：自定义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View</a:t>
            </a:r>
            <a:r>
              <a:rPr lang="en-US" altLang="zh-CN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动画效果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按以下顺序设计页面交互和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Splash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Auth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Main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Tune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Setting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（蓝牙管理器，设备管理器）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按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中顺序实现页面逻辑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475181" y="6120000"/>
            <a:ext cx="7440819" cy="584775"/>
            <a:chOff x="4475181" y="6120000"/>
            <a:chExt cx="7440819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4475181" y="6120000"/>
              <a:ext cx="67853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4 10-08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至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11-15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功能规划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Algorithm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4929" y="1148591"/>
            <a:ext cx="116610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按实现优先级：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统一数据格式（算法的输入输出格式，缓存数据格式，算法以外系统数据格式标准兼容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实现统一的方法和接口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实现算法代码打包（系统通过调用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中规范的方法接口进行代码实现）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实现数据处理算法：滤波，去基漂，信号质量判定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实现数据分析算法：小波，心率，呼吸，室颤，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todo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……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特征数据库调用的数据格式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44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475181" y="6120000"/>
            <a:ext cx="7440819" cy="584775"/>
            <a:chOff x="4475181" y="6120000"/>
            <a:chExt cx="7440819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4475181" y="6120000"/>
              <a:ext cx="67853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4 10-08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至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11-15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功能规划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Server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4929" y="1148591"/>
            <a:ext cx="116610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Simple Server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系统框架，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按以下优先级：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搭建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netty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TCP 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服务器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实现单用户的心电分析引擎输入输出接口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netty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客户端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实现数据库内部访问接口（数据存储，调用）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实现数据库</a:t>
            </a:r>
            <a:r>
              <a:rPr lang="en-US" altLang="zh-CN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访问接口（数据调用）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与算法，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前端协同设计心电数据，用户数据，和心电特征的数据结构，设计重点：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特征分析数据如何绑定，同步，以供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显示（显示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数据的同时标注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的特征）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建立数据库（数据，特征，用户信息）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475181" y="6120000"/>
            <a:ext cx="7440819" cy="584775"/>
            <a:chOff x="4475181" y="6120000"/>
            <a:chExt cx="7440819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4475181" y="6120000"/>
              <a:ext cx="67853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4 10-08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至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11-15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功能规划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Web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4929" y="1148591"/>
            <a:ext cx="116610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按实现优先级：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数据传输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主显示控件功能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主显示控件交互与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ECG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主显示控件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交互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9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73798" y="6120000"/>
            <a:ext cx="10442202" cy="584775"/>
            <a:chOff x="1473798" y="6120000"/>
            <a:chExt cx="10442202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1473798" y="6120000"/>
              <a:ext cx="978678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4 10-08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至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11-15 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功能规划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-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注意事项（请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PM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特别关注）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54929" y="1148591"/>
            <a:ext cx="116610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框架与协议优先设计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测试框架在代码开发之前优先规划（如果开发某项功能，测试应该怎样实现）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最小化系统开发，不要加入未来的功能组件，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2.0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版本以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Simple 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开发为核心，不考虑负载，容灾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优先进行数据结构设计和接口设计，代码实现放在最后，软件架构需要达到可执行阶段之后再进行代码开发实现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2.0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版应当于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11.15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前内部上线，硬件产品计划于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11.15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出样机，内部测试应当于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11.05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前启动（基于工程机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模拟信号源，首先完成系统联调）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11.16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号基于样机启动产品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测试（除系统联调外，着重测试信号质量）</a:t>
            </a:r>
            <a:endParaRPr lang="en-US" altLang="zh-CN" dirty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01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59600" y="6120000"/>
            <a:ext cx="4956400" cy="584775"/>
            <a:chOff x="6959600" y="6120000"/>
            <a:chExt cx="4956400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6959600" y="6120000"/>
              <a:ext cx="43009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1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Overview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：产品背景</a:t>
              </a:r>
              <a:endPara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1600" y="967444"/>
            <a:ext cx="119761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心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电监护设备主要应用在医疗机构，对于社区和个人消费者应用的场景极少，最大的一个原因是设备的使用专业性太高，操作成本很高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心电监测与分析服务市场主要集中在医疗诊断领域，个人消费一般很少涉及，主要因为心电的数据分析具有很强的专业性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现有的一些个人健康消费服务主要集中在心率监测，对更加丰富的心血管活动监测和管理是缺失的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我们的产品应当立足于医疗本质，即可以满足临床诊断所需要的各种心电特征分析和数据展示，同时应当定位于面向个人日常医疗应用扩展，即产品和服务应当允许消费者以很低的学习成本完成临床操作，将医疗诊断行为融入日常应用场景，是这个产品应当具备的核心特征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同时，产品应当提供面向医疗诊断行业的标准交互界面，应当满足标准的动态心电图分析软件界面与交互标准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中所述交互界面应当基于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，可以保证最大程度地跨平台应用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PM TODO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进行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UX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与功能规范的行业标准调研与竞品调研，确认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应用页面的元素构成和交互用例（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use case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78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aerocardio_system.dia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69" y="967445"/>
            <a:ext cx="9518262" cy="51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aerocardio_system.dia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56" y="1279416"/>
            <a:ext cx="3593718" cy="19607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599" y="967444"/>
            <a:ext cx="120007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系统包含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个核心组件：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本地数据接入与处理服务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 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交互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两个并行的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后台服务器：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 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 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存储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基于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REST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与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标准数据转换接口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其他组件：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 NET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应用层网络，用于例如区域部署内的数据在不同的硬件接入设备（手机，网关等）进行转发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2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8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aerocardio_system.dia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56" y="1279416"/>
            <a:ext cx="3593718" cy="19607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599" y="967444"/>
            <a:ext cx="841845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各组件之间通过接口进行交互，最大程度降低组件的耦合性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接口交互逻辑遵循一致的逻辑协议规范，在实现接口之前应当进行固化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系统内部采用自有的数据结构与工作逻辑流程，如第三方需要进行业务接入，通过专有或标准的中间件接口实现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内部采用数据，服务，与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分离的结构设计，面向用户的应用交互通过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实现，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通过本地访问接口（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 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接口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+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内部协议）向数据服务发起数据请求与控制请求。此架构为微服务器架构，数据服务与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应用并行独立</a:t>
            </a:r>
            <a:endParaRPr lang="en-US" altLang="zh-CN" dirty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采用两种接口，面向数据流传输采用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接口，即 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Tcp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服务，面向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应用采用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接口即常规的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服务器，两种接口之间通过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个本地的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socket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客户端进行数据交互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访问提供两种接口：面向后台的内部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接口，面向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访问的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REST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接口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部分以自有的数据规范进行数据存储（非标准化数据格式，用于系统内部效率优化）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6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28" y="1032836"/>
            <a:ext cx="9123544" cy="514927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aerocardio_app_service.dia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4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10" y="1236385"/>
            <a:ext cx="2654929" cy="149842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aerocardio_app_service.dia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1599" y="967444"/>
            <a:ext cx="932761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将数据处理主流程与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交互分离，所有的数据处理放在一个主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采用微服务器架构，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通过一个本地客户端与报文解析器访问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的数据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包含一个内存缓存访问器（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MemInspector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），用于向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返回的不同数据请求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中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所有的数据缓存实现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zero-copy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（透传）传输，以供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Server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与本地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实时访问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对通信控制和设备配置的操作也置于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之中，通过统一的访问接口（可以通过常规的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aidl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或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）由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控制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Application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全局应当提供一个</a:t>
            </a:r>
            <a:r>
              <a:rPr lang="en-US" altLang="zh-CN" dirty="0" err="1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Config</a:t>
            </a:r>
            <a:r>
              <a:rPr lang="zh-CN" altLang="en-US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配置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实体，保存在</a:t>
            </a: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Application </a:t>
            </a:r>
            <a:r>
              <a:rPr lang="en-US" altLang="zh-CN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SharedPreference</a:t>
            </a:r>
            <a:endParaRPr lang="en-US" altLang="zh-CN" dirty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本地特征库的更新与同布应当自动进行，触发同步的条件包括：时间戳比较，定时，本地特征库更新后通知服务端，请与算法工程师协商特征库的更新策略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同时提供一个本地数据文件存储实现（通过配置开启与关闭）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中的数据处理线程应当统一归并到一个实体中进行统一管理</a:t>
            </a:r>
            <a:endParaRPr lang="en-US" altLang="zh-CN" dirty="0" smtClean="0">
              <a:solidFill>
                <a:schemeClr val="bg1"/>
              </a:solidFill>
              <a:latin typeface="HelveticaNeueLT Pro 35 Th" panose="020B04030202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7700" y="0"/>
            <a:ext cx="7024300" cy="96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AeroCardio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云之心</a:t>
            </a:r>
            <a:r>
              <a:rPr lang="en-US" altLang="zh-CN" sz="24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PRD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Copyright by </a:t>
            </a:r>
            <a:r>
              <a:rPr lang="zh-CN" altLang="en-US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杭州优体科技有限公司， </a:t>
            </a:r>
            <a:r>
              <a:rPr lang="en-US" altLang="zh-CN" sz="1600" dirty="0" smtClean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rPr>
              <a:t>all rights reserved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240033" y="140575"/>
            <a:ext cx="719567" cy="826869"/>
            <a:chOff x="143854" y="834757"/>
            <a:chExt cx="4626873" cy="52852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4" y="834757"/>
              <a:ext cx="4626873" cy="528524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2110063" y="1992626"/>
              <a:ext cx="694449" cy="690322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33657" y="6120000"/>
            <a:ext cx="8882343" cy="584775"/>
            <a:chOff x="3033657" y="6120000"/>
            <a:chExt cx="8882343" cy="584775"/>
          </a:xfrm>
        </p:grpSpPr>
        <p:pic>
          <p:nvPicPr>
            <p:cNvPr id="12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000" y="6120000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033657" y="6120000"/>
              <a:ext cx="822692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3200" dirty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 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System Architecture: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HelveticaNeueLT Pro 35 Th" panose="020B0403020202020204" pitchFamily="34" charset="0"/>
                  <a:ea typeface="幼圆" panose="02010509060101010101" pitchFamily="49" charset="-122"/>
                </a:rPr>
                <a:t>aerocardio_app_ui.dia</a:t>
              </a:r>
              <a:endParaRPr lang="zh-CN" altLang="en-US" sz="1400" dirty="0">
                <a:solidFill>
                  <a:schemeClr val="bg1"/>
                </a:solidFill>
                <a:latin typeface="HelveticaNeueLT Pro 35 Th" panose="020B0403020202020204" pitchFamily="34" charset="0"/>
                <a:ea typeface="幼圆" panose="02010509060101010101" pitchFamily="49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75" y="970579"/>
            <a:ext cx="6895651" cy="51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7124</TotalTime>
  <Words>3183</Words>
  <Application>Microsoft Office PowerPoint</Application>
  <PresentationFormat>宽屏</PresentationFormat>
  <Paragraphs>228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幼圆</vt:lpstr>
      <vt:lpstr>Arial</vt:lpstr>
      <vt:lpstr>Calibri</vt:lpstr>
      <vt:lpstr>Calibri Light</vt:lpstr>
      <vt:lpstr>HelveticaNeueLT Pro 35 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柳凌峰</dc:creator>
  <cp:lastModifiedBy>柳凌峰</cp:lastModifiedBy>
  <cp:revision>609</cp:revision>
  <cp:lastPrinted>2015-09-25T03:15:46Z</cp:lastPrinted>
  <dcterms:created xsi:type="dcterms:W3CDTF">2015-07-23T08:47:48Z</dcterms:created>
  <dcterms:modified xsi:type="dcterms:W3CDTF">2015-10-07T14:21:12Z</dcterms:modified>
</cp:coreProperties>
</file>