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8.xml" ContentType="application/inkml+xml"/>
  <Override PartName="/ppt/ink/ink9.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0.xml" ContentType="application/inkml+xml"/>
  <Override PartName="/ppt/ink/ink1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3.xml" ContentType="application/inkml+xml"/>
  <Override PartName="/ppt/ink/ink14.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5.xml" ContentType="application/inkml+xml"/>
  <Override PartName="/ppt/ink/ink16.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7.xml" ContentType="application/inkml+xml"/>
  <Override PartName="/ppt/notesSlides/notesSlide25.xml" ContentType="application/vnd.openxmlformats-officedocument.presentationml.notesSlide+xml"/>
  <Override PartName="/ppt/ink/ink18.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9.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20.xml" ContentType="application/inkml+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40"/>
  </p:notesMasterIdLst>
  <p:handoutMasterIdLst>
    <p:handoutMasterId r:id="rId41"/>
  </p:handoutMasterIdLst>
  <p:sldIdLst>
    <p:sldId id="599" r:id="rId2"/>
    <p:sldId id="600" r:id="rId3"/>
    <p:sldId id="571" r:id="rId4"/>
    <p:sldId id="577" r:id="rId5"/>
    <p:sldId id="572" r:id="rId6"/>
    <p:sldId id="573" r:id="rId7"/>
    <p:sldId id="574" r:id="rId8"/>
    <p:sldId id="575" r:id="rId9"/>
    <p:sldId id="576" r:id="rId10"/>
    <p:sldId id="578" r:id="rId11"/>
    <p:sldId id="579" r:id="rId12"/>
    <p:sldId id="580" r:id="rId13"/>
    <p:sldId id="582" r:id="rId14"/>
    <p:sldId id="583" r:id="rId15"/>
    <p:sldId id="584" r:id="rId16"/>
    <p:sldId id="585" r:id="rId17"/>
    <p:sldId id="586" r:id="rId18"/>
    <p:sldId id="587" r:id="rId19"/>
    <p:sldId id="588" r:id="rId20"/>
    <p:sldId id="589" r:id="rId21"/>
    <p:sldId id="590" r:id="rId22"/>
    <p:sldId id="591" r:id="rId23"/>
    <p:sldId id="592" r:id="rId24"/>
    <p:sldId id="593" r:id="rId25"/>
    <p:sldId id="594" r:id="rId26"/>
    <p:sldId id="595" r:id="rId27"/>
    <p:sldId id="596" r:id="rId28"/>
    <p:sldId id="597" r:id="rId29"/>
    <p:sldId id="598" r:id="rId30"/>
    <p:sldId id="554" r:id="rId31"/>
    <p:sldId id="564" r:id="rId32"/>
    <p:sldId id="563" r:id="rId33"/>
    <p:sldId id="565" r:id="rId34"/>
    <p:sldId id="566" r:id="rId35"/>
    <p:sldId id="567" r:id="rId36"/>
    <p:sldId id="568" r:id="rId37"/>
    <p:sldId id="569" r:id="rId38"/>
    <p:sldId id="570"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5pPr>
    <a:lvl6pPr marL="22860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6pPr>
    <a:lvl7pPr marL="27432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7pPr>
    <a:lvl8pPr marL="32004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8pPr>
    <a:lvl9pPr marL="36576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52" autoAdjust="0"/>
    <p:restoredTop sz="57529" autoAdjust="0"/>
  </p:normalViewPr>
  <p:slideViewPr>
    <p:cSldViewPr>
      <p:cViewPr varScale="1">
        <p:scale>
          <a:sx n="63" d="100"/>
          <a:sy n="63" d="100"/>
        </p:scale>
        <p:origin x="1956" y="40"/>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notesViewPr>
    <p:cSldViewPr>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D443E7-1B43-064C-9725-A55B4111B8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0ECB2A1C-3391-E551-56E8-887702B764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D76B7A-5781-3E48-AF1D-32A1577DFD4B}" type="datetimeFigureOut">
              <a:rPr lang="de-DE" smtClean="0"/>
              <a:t>10.02.2025</a:t>
            </a:fld>
            <a:endParaRPr lang="de-DE"/>
          </a:p>
        </p:txBody>
      </p:sp>
      <p:sp>
        <p:nvSpPr>
          <p:cNvPr id="4" name="Footer Placeholder 3">
            <a:extLst>
              <a:ext uri="{FF2B5EF4-FFF2-40B4-BE49-F238E27FC236}">
                <a16:creationId xmlns:a16="http://schemas.microsoft.com/office/drawing/2014/main" id="{B76F5E25-5E48-89B6-0218-372C8F3D4D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F391ADF2-B3F5-71DF-D2F3-FAF310AE3D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24DE03-9BA4-5541-9318-3D863BF4D63A}" type="slidenum">
              <a:rPr lang="de-DE" smtClean="0"/>
              <a:t>‹#›</a:t>
            </a:fld>
            <a:endParaRPr lang="de-DE"/>
          </a:p>
        </p:txBody>
      </p:sp>
    </p:spTree>
    <p:extLst>
      <p:ext uri="{BB962C8B-B14F-4D97-AF65-F5344CB8AC3E}">
        <p14:creationId xmlns:p14="http://schemas.microsoft.com/office/powerpoint/2010/main" val="21765022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02:20.3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22239 6991 0,'131'0'125,"32"0"-110,-1 16-15,-15-16 16,-49 0-16,0 0 0,-1 0 15,-48 0-15,33 0 32,-33 0-32,48 0 0,-64 0 15,-1 0-15,-15 0 0,15 0 16,-15 0-16,-1 0 16,17 0-16,-1 0 15,-16 0-15,1 0 16,15 0-16,-15 0 15,-1 0-15,16 0 16,-15 0-16,-1 0 16,0 0-1,17 0-15,-17 0 0,1 0 16,-1 0-16,16 0 0,-15 0 16,-1 0-1,0 0 1,1 0-16,-1 0 15,0 0 1,-32 0 156,-17 0-141</inkml:trace>
</inkml:ink>
</file>

<file path=ppt/ink/ink10.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10:04.6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6647 10641 0,'17'0'110,"-1"0"-110,0 0 31,17 16 0,-1-16-15,1 16-1,-17-16 17,17 0-17,-17 0 1,17 17 0,-17-17-16,33 16 31,-33-16-16,0 0-15,17 16 32,0-16-32,-17 0 15,0 0-15,-16 17 63,33-17-32,-1 0 16,1 0-16,-17 0-15,1 0 31,-17 16-32,32-16 1,17 16 0,0-16-1,-33 17 1,33-1-1,-16 0-15,16 0 0,-17 1 16,1-1 0,32 0-16,-33-16 15,1 17-15,0-1 16,32 0 15,-33 0-31,1 1 0,0-17 16,-1 32-1,33-32-15,-32 17 16,-1-17-16,1 16 16,32 0-1,-32-16 1,-1 17-16,-15-17 16,32 0-1,-17 16-15,-16-16 31,1 0-15,-1 0 31,-16-16 94,0-1-126,0-15 1,0-1-1,0 17 1</inkml:trace>
</inkml:ink>
</file>

<file path=ppt/ink/ink11.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10:06.2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8554 10429 0,'-17'0'47,"1"0"-31,-17 0-16,1 0 15,-17 0 1,16 0-1,-16 0-15,17 0 16,-17-33 0,16 33-16,1 0 15,-1 0-15,1 0 16,-1 0 0,0-16-16,17 16 15,-16 0 1,-1 0-1,0 0-15,1 0 0,-1-16 16,17 16-16,-17 0 16,-32 0-1,16 0-15,17-16 16,-33 16 0,32 0-1,0-17 1,1 17-1,-1 0-15,17 0 16,-17 0 0,17 0-16,0 0 15,0-16 17,-50 16-32,50-16 0,-49 16 15,32-17-15,1 17 16,32-16-1,-33 16 1,17 0 0,0 0-1,-1 0 1,1 0-16,0 0 47,-33-16-16,0 16 16,33 0-16,-1 0 16,-15 0 16,15 0-32</inkml:trace>
</inkml:ink>
</file>

<file path=ppt/ink/ink12.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12:01.6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9091 7447 0,'0'16'94,"33"-16"-32,-17 0 16,0 0-15,1 16-48,-1-16 1,0 0 15,1 17-31,-1-17 16,16 16 15,-32 0-15,17-16-1,-1 0 32,33 17-16,-33-17-15,0 16 0,1 0-1,-1-16 1,0 0 0,1 0-16,-1 0 15,0 0-15,33 33 16,-33-33-1,1 16-15,64 17 16,-32 16 0,-33-49-1,1 0-15,15 16 16,-32 0 0,33 0-1,-17 1-15,17-1 16,-1 0-16,-15 1 15,15-1 1,17 0-16,-33 1 16,1-17-16,15 16 15,1 0 1,-33 0 0,16-16-16,0 0 15,1 0 1,15 0-16,-15 0 15,-17 17-15,32-17 16,-16 0 47,1 0-17,-1 0 17,0 0-16,1 16-32,15-16 32,1 0 16,-1 0-32,1 0-15,16 0-16,-17 0 15,17 0 1,-16 0-16,-17 0 16,17 0-16,-17 0 15,49 0 1,-49 0-1,-16 16 157,-32-16-156,16 17-16,-17-1 31,-16 0-15,0 1 31,33-17-47,0 16 15,-1-16-15,-15 16 16,-1-16 0,-16 16-16,17 1 15,15-17 1,-48 32-16,16-15 15,-16-1-15,33 0 16,-17 0 0,16 1-1,1-1-15,-1-16 16,-48 49 0,48-33-16,-16 1 15,0-1-15,-16 0 16,65 0-16,-49 1 15,17-1 1,15-16-16,1 16 16,-33 1-1,33-17-15,-17 16 16,-16 0-16,17 0 16,15 1 15,1-17-16,0 0 48,16 16-32</inkml:trace>
</inkml:ink>
</file>

<file path=ppt/ink/ink13.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14:17.4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7511 8946 0,'16'0'47,"0"0"-15,1 0-17,-1 0 1,17 0-1,-1 0 1,1 0 0,-17 0-1,17 16 1,-1-16 15,-15 17-15,31-17-16,-31 16 15,15-16-15,-15 16 32,-1-16 15,16 0-32,-15 0 32,-1 0 0</inkml:trace>
</inkml:ink>
</file>

<file path=ppt/ink/ink14.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14:19.5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7674 9598 0,'16'0'63,"0"0"-48,1 0 48,-1 0-63,0 0 0,1 0 16,-1 0-16,0 0 15,17 0 1,16 0-1,-33 0-15,0 0 16,33 0 0,-33 0-1,1 16-15,-1-16 0,16 0 16,-15 0 0,15 0-16,-15 0 15,32 0-15,-33 0 16,33 17-1,-33-17 1,17 0 0,48 0-16,-48 16 15,-1-16 1,-15 0-16,31 0 16,-15 16-1,0-16 1,-17 0-16,16 0 15,1 0-15,0 16 16,-1-16 0,1 0-16,-17 0 15,0 0 17,1 0-32,32 0 15,-33 0-15,0 0 16,17 0-1</inkml:trace>
</inkml:ink>
</file>

<file path=ppt/ink/ink15.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14:53.5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8651 10576 0,'17'0'78,"-1"0"-31,16 0-31,-15 0-16,15 0 15,17 0 1,0 0 0,0 0-1,0 0 1,-17 0-16,-15 0 15,-1 0-15,17 0 16,16 0 0,32 0-1,-48 0-15,-1 0 16,33 0 0,-16 16-16,33 0 15,-33-16-15,-1 17 16,18-17-1,-34 16 1,17 0-16,-16 0 16,-17-16-1,33 17-15,-33-17 16,17 0-16,-1 16 16,-15-16-1,31 16-15,-31-16 16,15 0-1,17 17 1,-16-17 0,-17 0-16,17 0 15,-17 0 1,17 16-16,-17-16 16,0 0 15,0 0-31,1 0 15,-1 0 48</inkml:trace>
</inkml:ink>
</file>

<file path=ppt/ink/ink16.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14:58.8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8928 9696 0,'17'0'110,"-1"0"-79,16 0-15,-15 0-1,32 0 1,0 0 0,-33 16-1,0-16 1,0 0-16,1 16 15,15-16 1,-15 17-16,15-17 16,-16 0-16,1 16 15,15-16-15,17 16 16,-16-16 0,-1 0-16,-32 16 15,33-16-15,0 17 16,-1-17-1,-16 0-15,17 0 16,0 0-16,-1 16 16,1-16-1,-17 16-15,17-16 16,-1 17 0,-16-17-16,17 0 15,32 16 1,-16 17-1,-16-33 1,-1 16-16,1-16 16,-1 16-1,-15-16-15,-1 0 16,17 16 0,-17-16-16,17 0 15,-17 0 1,16 0-16,-15 0 15,15 0 1,-15 0 15,31 0-31,-15 0 0,16 0 16,-17 0 0,1 0-16,0 0 15,-1 0-15,1 0 16,-1 0-1,-15 0-15,-1-16 16,65 16 0,-48-16-16,0 16 15,-17 0-15,0 0 16</inkml:trace>
</inkml:ink>
</file>

<file path=ppt/ink/ink17.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15:46.9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7918 10576 0,'65'0'16,"-32"0"-16,32 0 31,-32 0-31,16 0 16,-17-17-16,50 17 0,-50 0 15,17 0 1,0-16-16,32 16 15,-15-16 17,-18 16-32,18 0 15,-1-17 1,16 17-16,-32-16 16,16 16-1,17-32-15,-33 32 16,32-17-1,-32 17-15,0-16 16,16 16 0,-16-16-16,16 16 15,0-17 1,0 17 0,1 0-16,-1-16 31,16 16-31,-16-16 15,1 16-15,-1 0 16,16-33 0,-32 33-1,16 0 1,-16 0 0,33-16-1,-66 16-15,33 0 31,-17 0-15,1 0-16,16 0 16,-17 0-16,-15 0 15,-1 0 1,17 0 0,-17 0-1,16 0-15,-15 0 16,15 0-1,-15 0-15,-1 0 16,0 0 0,0 0-1,1 0-15,-1 0 16,0 0 0,1 0-16,-1 0 15,0 0 1,1 0-16,-1 0 31,0 0 16</inkml:trace>
</inkml:ink>
</file>

<file path=ppt/ink/ink18.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16:23.8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2395 1499 0,'16'0'281,"1"0"-234,-1 0-15,0 0-17,0 0-15,17 0 16,-17 0-1,17 0 1,-17 0 31,17 0-47,16 0 0,-33 0 16,33 0-16,0 0 46,-17 0-46,17 0 0,-16 0 0,-1 0 16,-15 0 0,15 0-16,1 0 15,-1 0 1,1 0-16,16 0 16,0 0-1,32 0-15,-48 0 16,-17 0-1,0 0-15,50 0 16,-34 0-16,1 0 16,48 0-1,-16 0 1,-16 0-16,-16 0 31,16 0-31,32 0 16,-32 0-16,0 0 15,16 0 17,0 0-32,-16 0 15,0 0 1,32 0-16,-15 0 16,-1 0-16,0 0 15,16 0 1,-15 0-16,15 0 15,-32 0-15,16 0 16,17 0 0,-17 0-16,-16 0 15,32 0-15,-16 0 16,49 16 0,-65-16-16,16 16 15,17 1-15,-1-17 16,-32 16-1,16-16-15,0 16 16,33 1-16,-33-17 16,33 32-1,-16-16-15,32 1 16,-49-1-16,49 0 16,-16-16-1,-1 33-15,-64-17 16,81 1-16,-16-1 15,-17 0 1,-32-16-16,33 33 16,-34-33-16,-15 0 15,32 16 1,17-16-16,-17 16 16,16-16-16,-15 17 15,15-1 1,0-16-16,-15 16 15,-34-16-15,50 33 16,-17-33 0,16 0-16,-16 16 15,17-16-15,-17 0 16,17 0 0,-50 16-16,17-16 15,0 0 1,32 0-1,-32 0-15,0 0 16,0 0-16,16 17 16,0-17-1,-16 0-15,16 0 16,-16 0-16,0 0 31,-16 0-15,32 0-1,-33 0 1,1 0-16,0 0 16,-1 0-16,1 0 15,-1 0 1,1 0-16,0 0 16,-1 0-1,1 0 1,-17 0-1,0 0-15,1 0 16,-1 0 47</inkml:trace>
</inkml:ink>
</file>

<file path=ppt/ink/ink19.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20:35.2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7820 13574 0,'33'0'79,"-17"0"-64,1 0-15,31 16 31,-31-16-15,15 0 0,1 0 15,16 0-31,-33 0 16,0 0-16,33 0 15,-16 0 1,-17 0-16,49 0 15,-16 17 17,33-17-17,-66 0-15,0 0 16,17 0-16,-1 0 16,-15 0-1,15 16 1,-15-16-16,-1 0 15,0 0 1,0 0 0,1 0-16,-1 0 15,17 0 1,-17 0-16,16 0 16,-15 0-16,15 0 15,-15 0 1,32 16-16,-33-16 15,33 0-15,-17 0 16,-15 0 0,15 17-16,1-17 15,-1 0 1,1 0-16,-17 0 16,17 16-16,-1-16 15,1 0-15,0 0 16,32 0-1,16 0 1,-48 0-16,-1 16 16,17-16-1,-16 0-15,-1 0 16,17 0 0,-16 17-16,-1-17 15,17 0-15,0 0 16,16 16-16,-16-16 15,0 0 1,-16 0-16,48 32 16,-32-32-1,16 17-15,17-17 16,-33 16-16,32-16 16,-32 16-1,16-16-15,17 17 16,-1-1-16,-16-16 15,17 16 1,15 17-16,-15-17 16,16 0-16,-17 1 15,17 15-15,-17-32 16,-32 17 0,49-17-16,16 16 15,-16-16 1,-1 0-16,18 16 15,-18-16-15,1 33 16,16-33 0,-16 0-16,0 16 15,-17-16-15,17 16 16,-49-16 0,32 0-16,-65 0 15,66 0-15,-17 0 16,17 17-1,15-17-15,-64 0 16,-17 0-16,49 0 16,1 0-1,15 0-15,-16 0 16,0 0-16,0 0 16,17 0-1,-33 0-15,16 0 16,0 0-16,0 0 15,-16 0 1,33 0 0,-33 0-1,-1 0-15,1 0 16,33 0 0,-17 0-1,0-17-15,-16 17 16,0 0-16,0 0 15,16-16 1,0 16-16,-16 0 16,-16-16-1,48 16-15,-32-17 16,32 17 0,-32-16-16,0 16 15,0-16 1,16 16-1,-16 0-15,-16 0 16,15-16 0,1 16-16,0 0 15,-16-17-15,32 17 16,-16 0-16,-33 0 31,33 0-15,0 0-1,-16 0 1,-1 0-16,1 0 31,-17 0-15,0 0-16,1 0 16</inkml:trace>
</inkml:ink>
</file>

<file path=ppt/ink/ink2.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02:24.2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3373 15106 0,'97'0'187,"34"0"-171,-34 0-16,1 0 16,0 0-16,-17 0 15,-32 0-15,16 0 0,1 0 16,-18 0-16,1 0 15,-16 0-15,16 0 16,-17 0 0,1 0-16,0 0 0,15 0 0,-15 0 31,0 0-31,-17 0 16,16 0-16,1 0 15,-17 0-15,1 0 16,15 0-16,1 0 0,-17 0 15,17 0-15,-1 0 16,-15 0 0,15 0-16,-16 0 15,1 0-15,-1 0 0,0 0 16,1 0 0,-1 0-1,0 0 1,1 0-1,-34 0 64,1 0-79,-17 0 15,17 0 1,-17 0-16,17 0 15,0 0-15,-17 0 16,17 0-16,-17 0 16,17 0-16,-16 0 15,-1 0-15,17 0 0,-17 0 16,17 0-16,-1 0 16,1 0-16,-16 16 15,15-16-15,-15 0 16,15 0-16,1 17 0,0-17 15,0 16-15,-17-16 16,0 16-16,17-16 16,-16 0-16,-1 16 0,0-16 15,-16 17-15,1-1 16,-1-16-16,-16 16 16,-33 1-16,16-1 15,17 0-15,-16 17 16,16-17-16,-1 0 0,17-16 15,1 17-15,15-17 16,17 0-16,-17 16 16,17-16-16,0 16 15,-1-16-15,1 0 16,0 0 0,16 17-16,0-1 31,16-16-16,0 0 1,1 0 0,-1 0-16,0 0 15,0 0-15,1 0 16,-1 0-16,17 0 0,32 16 16,-33-16-16,1 16 15,0-16-15,-17 0 16,33 17-16,0-17 15,-17 16-15,1-16 16,16 16-16,-17-16 0,17 0 16,0 0-16,-16 17 15,-1-17-15,33 16 16,-32-16-16,-1 16 0,17-16 16,-32 0-1,-1 17-15,17-17 0,-17 0 16,0 16-16,0-16 15,1 0-15,-1 0 16,0 0 0,-32 0 46,0 0-62,-17 0 0,1-16 16,-17-17-16,-33 0 15,-32-32-15,-33 16 16,33-16-16,17 16 0,15 17 16,17-1-16,16-16 15,0 33-15,17-17 16,-17 17-16,49 0 16,-16-1-16,-1 17 0,1 0 15,0-16 1,16 0-16,-17 16 0,17-17 15,0 1 1,0 0-16,0 0 16,17 16-1,-1-17-15,0 1 16,1 0-16,15-1 16,1 1-16,-1 0 0,17-17 15,0 1-15,33-1 16,-34 0-16,18 1 15,-18-1-15,1 17 16,-16 0-16,-1-1 0,1 1 16,-17 0-16,1-1 15,-1 1-15,17 0 16,-17 0 0,0 16-16,-16-17 0,0 1 15,0 0 32,0-1-47,-16 1 16,0 16-16,-17-16 15,0 16-15,1-16 16,-1 16-16,1 0 16,-1-17-16,0 17 0,1 0 15,16 0-15,-17 0 16,17 0-16,-17 0 15,17 0-15,0 0 16,-1 0-16,1-16 31,16 0-15,0-1 0,0 1 15,0 0-31,16-1 0,1 1 15,-1 0-15,0 16 16,0 0-16,1-16 16,-1 16-1,0 0 17,-16 16 14,-16-16-30,16 16 0,-16 0-16,16 1 31,0-1-31,0 0 62</inkml:trace>
</inkml:ink>
</file>

<file path=ppt/ink/ink20.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30.23256" units="1/cm"/>
          <inkml:channelProperty channel="Y" name="resolution" value="74.4186" units="1/cm"/>
          <inkml:channelProperty channel="T" name="resolution" value="1" units="1/dev"/>
        </inkml:channelProperties>
      </inkml:inkSource>
      <inkml:timestamp xml:id="ts0" timeString="2025-02-10T20:20:00.618"/>
    </inkml:context>
    <inkml:brush xml:id="br0">
      <inkml:brushProperty name="width" value="0.05292" units="cm"/>
      <inkml:brushProperty name="height" value="0.05292" units="cm"/>
      <inkml:brushProperty name="color" value="#FF0000"/>
    </inkml:brush>
  </inkml:definitions>
  <inkml:trace contextRef="#ctx0" brushRef="#br0">22761 14487 0</inkml:trace>
</inkml:ink>
</file>

<file path=ppt/ink/ink3.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03:15.4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7266 7382 0</inkml:trace>
</inkml:ink>
</file>

<file path=ppt/ink/ink4.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03:19.2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8293 8359 0,'-16'0'296,"-17"17"-280,0-1-16,-15 0 16,-34 17-16,1 16 15,-33 16-15,-33 0 0,65-16 16,-32 0-16,33-16 16,32-1-16,0 1 15,-16-1-15,16 1 16,0-17-16,-16 17 0,16-17 15,0 0-15,-16 1 16,16 15 0,-16-15-16,0-1 0,32 0 15,-15-16-15,15 16 0,0-16 16,1 0-16,-1 17 16,17-17-16,-17 16 15,17-16-15,-17 0 16,17 0-1,0 0-15,0 0 16,16 16-16,-17-16 16,1 0 15,0 0-15,-1 0-1,1 17 1,0-17-1,-1 16 1,1-16 0,0 16-16,0 1 15,-1-17 1,1 0 0,0 16-16,-1-16 15,1 0 1,0 0-1,0 0 1,-1 0 0,34 0 124,-1 0-124,0 0 0,0 0-1,1 0 48,-1 0-16,0 0 46,1 0-46</inkml:trace>
</inkml:ink>
</file>

<file path=ppt/ink/ink5.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03:21.5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8228 8506 0,'0'-16'234,"16"16"-234,0-17 16,1 1-16,-1 0 0,16 0 31,-15 16-31,15-17 0,1 1 0,0 16 15,-1-16-15,1 16 16,-1-17-16,1 17 0,-17-16 16,0 16-16,17 0 15,0 0-15,-17 0 16,16-16-16,1 16 16,-17 0-16,17 0 0,0 0 15,-17 0-15,0 0 16,17 0-16,-1 0 31,1 0-31,-1 0 0,1 0 0,0 0 0,-1 0 16,1 0-16,-17 0 15,49 0-15,-32 0 16,-1 0 0,-15 0-16,15 0 15,-15 0-15,15 0 16,1 0-16,-17 0 15,17 0-15,-1 0 16,-15 0-16,-1 0 16,0 0-16,17 0 15,-1 0-15,-15 0 16,-1 0-16,16 0 0,1 0 16,-17 0-16,17 0 15,-17 0-15,17 0 16,-1 0-16,-15 0 15,-1 0 1,17 0-16,-1 0 0,1 0 16,-17 0-1,17 0-15,-1 0 16,-16 0-16,17 0 0,-17 0 16,1 0-16,15 0 15,1 0-15,-1 0 16,1 0-16,0 0 15,-1 0-15,1 0 16,-1 0-16,-15 0 0,-1 0 16,16 0-16,-15 0 15,15 0-15,-15 0 16,-1 0-16,-16 16 0,16-16 16,1 0-16,-1 0 15,0 16-15,0-16 16,1 17-1,-1-17-15,0 16 16,1-16-16,-1 0 16,0 0-1,0 0-15,-16 16 0,17-16 16,-1 0-16,0 0 16,1 0-1,-1 0-15,0 0 16,1 0-16,-1 0 15,0 0 1,0 0-16,1 0 16,-1 0-1,0 0 17</inkml:trace>
</inkml:ink>
</file>

<file path=ppt/ink/ink6.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03:26.6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2998 9060 0,'32'0'234,"50"0"-218,146-32-16,-114 15 0,-16 17 15,0-16-15,-1 16 16,-15-16-16,-33 16 15,-17 0-15,1-17 0,-1 17 16,-15 0-16,15 0 16,-15 0-16,-1 0 15,0 0-15,17 0 16,-17-16-16,17 16 0,-1 0 16,1-16-16,-17 16 15,17 0-15,16-17 16,-33 17-16,16 0 15,-15 0-15,-1-16 16,17 16-16,-1 0 0,1-16 16,-1 16-16,1 0 15,32-16-15,0 16 0,33-33 16,-17 17-16,17-1 16,-33 17-16,17-16 15,-1 16-15,-48 0 16,-1-16-1,34 16-15,-17 0 16,-33 0-16,16 0 16,-15 0-16,-1 0 15,0 0 1,1 0-16,-1 0 0,0 0 16,0 0-1,1 0-15,-1 0 16,0 0-1,1 0-15,15 0 0,-16 0 16,1 0-16,15 0 16,-15 0-1,32 0 1,-17 0-16,-16 0 0,1 0 16,15 0-1,-15 0-15,-1 0 16,16 0-16,-15 0 15,-1 0-15,17 0 32,-17 0-32,0 0 0,1 0 0,-1 0 15,0 0-15,0 0 16,17 0-16,-17 0 0,1 16 16,-1-16-16,0 0 15,0 0-15,1 16 16,-1-16-16,0 17 31,1-17-31,-1 0 0,-16 16 0,16-16 16,0 0-1,1 0-15,-1 0 16,-16 16-16,16-16 16,1 0-1,-17 17-15,0-1 63,0 0-48,0 0 17,0 1-17,0-1 1,0 0-1,0 1 17,-17-1-1,17 0-15,-16-16-16,0 17 15,-1-17 1,1 0-1,0 0 1,0 0 15,-1 0-31,1 0 0,-17 0 0,17 0 16,0 0-16,-17 0 0,1 0 16,-1 0-16,1 0 15,-1 0-15,0 0 16,1 0-16,-1 0 0,1 0 15,-1 0 1,0 0-16,17 0 0,0 0 16,-17 0-16,1 0 15,-1 0-15,-16 0 0,17 0 16,-1 0-16,0 0 16,1 0-16,-1 0 15,-16 0-15,17 0 16,-17 0-16,16 0 0,-16 0 15,1 0-15,-18 0 16,18 0-16,-1 0 31,0 0-31,0 0 16,16 0-16,-32 0 16,49 0-16,-17 0 0,1 0 15,-1 0-15,1 0 16,-1 0-16,17 0 15,-17 0-15,17 0 16,-1 0-16,1 0 0,0 0 16,0 0-16,-17 0 15,17 0-15,-1 0 16,-15 0-16,16 0 16,-1 0-1,1 0-15,0 0 16,-1 0-1,1 16-15,0-16 16,0 0-16,-17 0 16,33 16-16,-16-16 15,-1 0-15,-15 16 16,15-16-16,1 0 0,-16 17 16,15-17-16,-15 0 15,-1 16 1,17-16-16,0 16 15,-17-16-15,0 17 16,1-17-16,-1 0 0,1 16 16,-1-16-16,0 16 15,1-16-15,-1 17 16,1-17-16,-17 0 16,16 16-16,1-16 0,-1 16 15,0-16-15,1 0 16,-1 0-16,17 0 15,-17 0-15,17 0 0,-16 0 16,15 0-16,1 0 16,0 0-16,-1 0 15,1 0-15,0 0 16,-1 0 0,1 0-16,0 0 15,0 0-15,16 16 31,-17-16-15,1 17-16,0-17 31,-1 0-15,1 16 0,16 0 15,16 1 31,1-17-46,-17 16 0,16 0-16,0 0 15,1-16 16,-17 17-31,16-17 16,0 0-16,0 0 0,1 0 16,-1 0-16,0 0 15,17 0 1,0 0-16,-1 0 16,1 0-16,-1 0 15,1 0-15,-1 0 0,1 0 16,-17 0-16,50 0 15,-34 0-15,1 0 0,-17 0 16,17 0-16,-1 0 16,1 0-16,-1 0 15,66 0 1,-65 0-16,-17 0 0,17 0 16,-1 0-1,1 0-15,-17 0 0,49 0 16,-32 0-16,-17 0 15,17 0-15,-1 0 0,1 0 16,-1 0-16,1 0 16,16 0-16,-17 0 15,1 0-15,0 0 16,-1 0-16,-16 0 0,17 0 16,0 0-16,-1 0 15,1 0 1,-17 0-16,0 0 15,17 0-15,-17 0 16,1 0-16,15 0 31,-16-17-31,1 17 0,-1 0 0,0-16 16,1 16-16,32 0 16,-17-16-16,1 16 0,-1-16 15,1 16-15,-1-17 16,1 17-16,0 0 15,-1 0-15,-16 0 16,1 0-16,-1 0 16,0 0-16,1 0 0,-1 0 15,0-16-15,1 16 16,-1 0 0,-16-16-16,16 16 15,0-17 16,1 17-31,-1 0 0,0 0 16,1-16-16,-1 0 16,0 16-16,17 0 15,-17 0-15,0 0 16,1 0 0,-1 0-16,0 0 15,0 0-15,17-16 16,-17 16-16,1 0 0,15 0 31,-15 0-31,-1 0 16,16-17-16,-15 17 15,-1 0-15,17 0 16,-17 0-16,0 0 16,0 0-16,1 0 15,-1 0-15,0 0 16,1 0-16,-1 0 15,0 0 1,1 0-16,-1 0 16,0 0-1,0 0-15,1 0 16,-1 0-16,0 0 16,1 0-1,-1 0-15,0 0 16,0 0-16,1 0 15,-1 0 1,0 0-16,1 0 16,-1 0-1,0 0 1,0 0 0,-32 0 62</inkml:trace>
</inkml:ink>
</file>

<file path=ppt/ink/ink7.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07:07.9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4497 3829 0,'16'0'31,"0"16"16,33-16-31,0 17-1,0-17-15,16 16 16,-16-16-16,16 0 16,17 0-16,15 16 15,-48-16 1,49 0-16,-17 0 16,17 0-16,0 0 15,0 0 1,-1 0-16,-15 0 15,-33 17-15,32-17 16,-64 0 15,31 0-15,-48 16 0,17-16-1,-1 0 1,0 0 46,-32 0 32,-17 0-94,-15 0 16,-1 0-16,-33 0 15,17 0 1,-16-16-16,-1-1 16,33 1-16,-48-17 15,-1 17 1,16 0-16,-15 16 15,15-16 1,-16 16-16,66 0 16,-50 0-1,66 0 142,0 0-142,-1 0-15,1 0 16,0 0 15,0 16-31,-1 0 16,-15 0-16,-1 1 15,-16-1 1,0 33 0,17-33-16,-50 17 0,33-17 15,17 17 1,16-33-1,16 32 64,0-15-64,0 15-15,16-16 16,0 1-1,17 48 17,-17-65-32,17 33 15,-17-17-15,0-16 78,-16 16-62,16-16 15,1 16 32,-1-16-63,17 17 15,-1 15-15,17-15 16,0-1-16,32 33 16,-15-33-1,-1 17-15,0-17 16,-16 17 0,-33-33-16,17 0 31,-1 32-31,33-16 15,-16-16 1,16 17-16,-16-1 16,0 0-1,16-16-15,-65 17 32,17-17-17,-34 0 126,17-17-126,-16 17 1,0-16 15,0 16 32,16-16-48,-17 16 1,1 0 15,16-17 47,-16 1-62</inkml:trace>
</inkml:ink>
</file>

<file path=ppt/ink/ink8.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08:55.6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10916 7447 0,'16'0'109,"1"0"-62,15 0-31,-16 0-1,33-16-15,-16-1 16,16 17-16,0-16 16,-17 0-16,50 16 15,-17-17 1,-33 17-16,50 0 15,-17-32-15,17 32 16,-17 0 0,16 0-16,17 0 15,-33 0-15,17 0 16,-17 0-16,0 0 16,-33 0-1,34 0-15,-1 0 16,-33 0-1,50 0-15,-33 0 16,32 0-16,-16 0 16,-16 0-1,33 0-15,-17 0 16,0-17-16,-32 17 31,16 0-15,-33 0-16,16 0 15,1 0 1,-17 0 0,1 0 15,-1 0 16,0 0-32,0 0 17,1 0 15,-1 0-1,33 0 1,-33 0-47,1 0 16,48 0-16,-16 0 16,-17 0-1,1 0-15,32 0 16,0-16-16,-16 16 15,-16 0 1,32 0 0,-16 0-16,-33 0 15,16 0 1,1 0-16,-17 0 16,17 0-16,-17 0 31,49 0-16,-48 0 1,-1 0 47,0 0-17,17 0 33,-33-16-79,32 16 31,-15 0 0,-1 0-31,17-16 31,-17 16-15,16 0 0,-15 0-1,-1 0 48,0 0-16,1 0-32,-1-17 32,0 17-31,1 0-1,-1 0-15,0 0 63,0 0-48,1 0 64,-1 0-33,0 0 1,1 0 0,-1 0-31,0 0 156</inkml:trace>
</inkml:ink>
</file>

<file path=ppt/ink/ink9.xml><?xml version="1.0" encoding="utf-8"?>
<inkml:ink xmlns:inkml="http://www.w3.org/2003/InkML">
  <inkml:definitions>
    <inkml:context xml:id="ctx0">
      <inkml:inkSource xml:id="inkSrc0">
        <inkml:traceFormat>
          <inkml:channel name="X" type="integer" max="3584" units="cm"/>
          <inkml:channel name="Y" type="integer" max="1600" units="cm"/>
          <inkml:channel name="T" type="integer" max="2.14748E9" units="dev"/>
        </inkml:traceFormat>
        <inkml:channelProperties>
          <inkml:channelProperty channel="X" name="resolution" value="104.18604" units="1/cm"/>
          <inkml:channelProperty channel="Y" name="resolution" value="74.4186" units="1/cm"/>
          <inkml:channelProperty channel="T" name="resolution" value="1" units="1/dev"/>
        </inkml:channelProperties>
      </inkml:inkSource>
      <inkml:timestamp xml:id="ts0" timeString="2024-03-12T21:09:01.7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16146 7463 0,'16'16'47,"0"1"47,-16-1-63,17 17-31,-1-1 32,0 1-32,-16-17 31,17 17 0,-17-17-31,16 33 16,0-17-16,0-15 31,-16 15-15,0-15-16,0 15 46,0-15-46,0-1 63,0 0-47,-32 17-16,-17 16 15,-16-17 1,16 1-16,-32-1 15,-50 17-15,17 0 32,-32-33-32,-17 66 0,16-66 15,-16 33-15,49-16 16,-49-17-16,16 33 16,17-33-1,-33 17-15,17-17 31,-50 33-31,49-16 0,-16-17 16,33 16-16,-17-15 16,17 15-16,0-32 31,-17 17-31,49-1 16,-48 17-16,48-17 15,-49 0 1,50-16-16,-34 33 0,-48-17 31,49 17-31,32-33 0,-49 16 31,17 0-31,0 17 16,16-33-16,16 16 16,-16 0-1,16 17-15,0-33 16,17 16-1,-17 1-15,17-1 16,32-16-16,-16 16 16,-33 17-16,0-17 15,65 0 1,-48-16-16,-17 17 16,17-1-1,16 17-15,-17-17 16,50 0-16,-34-16 15,-15 16-15,-33 33 16,49-32 0,-17-1-16,50 0 15,-50 0 1,66-16-16,-33 33 16,0 0-16,0-17 15,33-16 1,-17 33-16,17-33 15,-16 32-15,-17 33 32,32-65-17,1 17-15,0-17 32,16 16-32,-33 33 15,17-33 1,16 0-1,-16 17-15,-1 0 16,1 15-16,0 1 31,-1-16-31,-15 16 16,32-17 0,-16 1-1,16-17 1,0 50-16,0-34 15,0-16 1,0 1-16,0 32 16,0-17-16,16 33 15,-16-32 1,0 0-16,16 15 16,-16-15-16,0 0 15,16 15 1,-16-15-1,0 0-15,17-1 16,-17 1 0,0-17-16,16 17 15,-16-17-15,0 33 16,16 16 0,1-32-16,-1-1 15,-16 1-15,16-1 16,-16-15-1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3787378-556D-F171-83FD-C093CE55C0C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8D8C5484-7480-D1FF-FE80-AC91ADF2A7B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anose="02020603050405020304" pitchFamily="18"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98621D7B-4E58-6F3E-590A-2C344A529EF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B3397AFE-65E1-74B5-D193-6E0ED7899AE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F85A5A36-4419-6CB3-6027-04A3150CC2D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0A0C85AD-3F03-B59F-BBCE-B0B015C8CA6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CCC4163-08C3-E345-8E96-BF3AA2EC7DF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s://developer.android.com/reference/android/hardware/SensorManager#SENSOR_STATUS_ACCURACY_HIGH" TargetMode="External"/><Relationship Id="rId3" Type="http://schemas.openxmlformats.org/officeDocument/2006/relationships/hyperlink" Target="https://developer.android.com/reference/android/hardware/SensorEvent" TargetMode="External"/><Relationship Id="rId7" Type="http://schemas.openxmlformats.org/officeDocument/2006/relationships/hyperlink" Target="https://developer.android.com/reference/android/hardware/SensorManager#SENSOR_STATUS_ACCURACY_MEDIUM"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developer.android.com/reference/android/hardware/SensorManager#SENSOR_STATUS_ACCURACY_LOW" TargetMode="External"/><Relationship Id="rId11" Type="http://schemas.openxmlformats.org/officeDocument/2006/relationships/hyperlink" Target="https://developer.android.com/reference/android/hardware/Sensor#TYPE_GRAVITY" TargetMode="External"/><Relationship Id="rId5" Type="http://schemas.openxmlformats.org/officeDocument/2006/relationships/hyperlink" Target="https://developer.android.com/reference/android/hardware/Sensor" TargetMode="External"/><Relationship Id="rId10" Type="http://schemas.openxmlformats.org/officeDocument/2006/relationships/hyperlink" Target="file:///\\reference\android\hardware\SensorEventListener#onAccuracyChanged(android.hardware.Sensor, int)" TargetMode="External"/><Relationship Id="rId4" Type="http://schemas.openxmlformats.org/officeDocument/2006/relationships/hyperlink" Target="https://developer.android.com/reference/android/hardware/SensorEventListener#onSensorChanged(android.hardware.SensorEvent)" TargetMode="External"/><Relationship Id="rId9" Type="http://schemas.openxmlformats.org/officeDocument/2006/relationships/hyperlink" Target="https://developer.android.com/reference/android/hardware/SensorManager#SENSOR_STATUS_UNRELIABLE"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18627-4209-DBB0-4780-26609166C4F2}"/>
            </a:ext>
          </a:extLst>
        </p:cNvPr>
        <p:cNvGrpSpPr/>
        <p:nvPr/>
      </p:nvGrpSpPr>
      <p:grpSpPr>
        <a:xfrm>
          <a:off x="0" y="0"/>
          <a:ext cx="0" cy="0"/>
          <a:chOff x="0" y="0"/>
          <a:chExt cx="0" cy="0"/>
        </a:xfrm>
      </p:grpSpPr>
      <p:sp>
        <p:nvSpPr>
          <p:cNvPr id="5122" name="Rectangle 7">
            <a:extLst>
              <a:ext uri="{FF2B5EF4-FFF2-40B4-BE49-F238E27FC236}">
                <a16:creationId xmlns:a16="http://schemas.microsoft.com/office/drawing/2014/main" id="{DC8AE0F6-EB4E-B779-6520-3BCD56E8C4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55AC9410-9B4D-9947-B836-3B41BC0C10E0}" type="slidenum">
              <a:rPr lang="en-US" altLang="en-US" sz="1200"/>
              <a:pPr/>
              <a:t>1</a:t>
            </a:fld>
            <a:endParaRPr lang="en-US" altLang="en-US" sz="1200"/>
          </a:p>
        </p:txBody>
      </p:sp>
      <p:sp>
        <p:nvSpPr>
          <p:cNvPr id="5123" name="Rectangle 2">
            <a:extLst>
              <a:ext uri="{FF2B5EF4-FFF2-40B4-BE49-F238E27FC236}">
                <a16:creationId xmlns:a16="http://schemas.microsoft.com/office/drawing/2014/main" id="{DCDA2A34-9474-FB2A-0936-D9B46C1B04F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5C5120A-D0A3-7ED9-BE13-919A3DEF31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ltLang="en-US">
                <a:latin typeface="Times" pitchFamily="2" charset="0"/>
              </a:rPr>
              <a:t>After the midterm</a:t>
            </a:r>
            <a:endParaRPr lang="es-MX" altLang="en-US" dirty="0">
              <a:latin typeface="Times" pitchFamily="2" charset="0"/>
            </a:endParaRPr>
          </a:p>
        </p:txBody>
      </p:sp>
    </p:spTree>
    <p:extLst>
      <p:ext uri="{BB962C8B-B14F-4D97-AF65-F5344CB8AC3E}">
        <p14:creationId xmlns:p14="http://schemas.microsoft.com/office/powerpoint/2010/main" val="2093479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dirty="0">
                <a:solidFill>
                  <a:srgbClr val="4E5256"/>
                </a:solidFill>
                <a:effectLst/>
                <a:latin typeface="Google Sans Text"/>
              </a:rPr>
              <a:t>An </a:t>
            </a:r>
            <a:r>
              <a:rPr lang="en-US" sz="2800" dirty="0"/>
              <a:t>if</a:t>
            </a:r>
            <a:r>
              <a:rPr lang="en-US" sz="2800" b="0" i="0" dirty="0">
                <a:solidFill>
                  <a:srgbClr val="4E5256"/>
                </a:solidFill>
                <a:effectLst/>
                <a:latin typeface="Google Sans Text"/>
              </a:rPr>
              <a:t> statement starts with the </a:t>
            </a:r>
            <a:r>
              <a:rPr lang="en-US" sz="2800" dirty="0"/>
              <a:t>if</a:t>
            </a:r>
            <a:r>
              <a:rPr lang="en-US" sz="2800" b="0" i="0" dirty="0">
                <a:solidFill>
                  <a:srgbClr val="4E5256"/>
                </a:solidFill>
                <a:effectLst/>
                <a:latin typeface="Google Sans Text"/>
              </a:rPr>
              <a:t> keyword followed by a condition, which is a </a:t>
            </a:r>
            <a:r>
              <a:rPr lang="en-US" sz="2800" b="0" i="0" dirty="0" err="1">
                <a:solidFill>
                  <a:srgbClr val="4E5256"/>
                </a:solidFill>
                <a:effectLst/>
                <a:latin typeface="Google Sans Text"/>
              </a:rPr>
              <a:t>boolean</a:t>
            </a:r>
            <a:r>
              <a:rPr lang="en-US" sz="2800" b="0" i="0" dirty="0">
                <a:solidFill>
                  <a:srgbClr val="4E5256"/>
                </a:solidFill>
                <a:effectLst/>
                <a:latin typeface="Google Sans Text"/>
              </a:rPr>
              <a:t> expression inside parentheses and a set of curly braces. The body is a series of statements or expressions that you put inside a pair of curly braces after the condition. These statements or expressions only execute when the condition is met. In other words, the statements within the curly braces only execute when a </a:t>
            </a:r>
            <a:r>
              <a:rPr lang="en-US" sz="2800" b="0" i="0" dirty="0" err="1">
                <a:solidFill>
                  <a:srgbClr val="4E5256"/>
                </a:solidFill>
                <a:effectLst/>
                <a:latin typeface="Google Sans Text"/>
              </a:rPr>
              <a:t>boolean</a:t>
            </a:r>
            <a:r>
              <a:rPr lang="en-US" sz="2800" b="0" i="0" dirty="0">
                <a:solidFill>
                  <a:srgbClr val="4E5256"/>
                </a:solidFill>
                <a:effectLst/>
                <a:latin typeface="Google Sans Text"/>
              </a:rPr>
              <a:t> expression in the </a:t>
            </a:r>
            <a:r>
              <a:rPr lang="en-US" sz="2800" dirty="0"/>
              <a:t>if</a:t>
            </a:r>
            <a:r>
              <a:rPr lang="en-US" sz="2800" b="0" i="0" dirty="0">
                <a:solidFill>
                  <a:srgbClr val="4E5256"/>
                </a:solidFill>
                <a:effectLst/>
                <a:latin typeface="Google Sans Text"/>
              </a:rPr>
              <a:t> branch returns a </a:t>
            </a:r>
            <a:r>
              <a:rPr lang="en-US" sz="2800" dirty="0"/>
              <a:t>true</a:t>
            </a:r>
            <a:r>
              <a:rPr lang="en-US" sz="2800" b="0" i="0" dirty="0">
                <a:solidFill>
                  <a:srgbClr val="4E5256"/>
                </a:solidFill>
                <a:effectLst/>
                <a:latin typeface="Google Sans Text"/>
              </a:rPr>
              <a:t> value.</a:t>
            </a:r>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10</a:t>
            </a:fld>
            <a:endParaRPr lang="en-US" altLang="en-US"/>
          </a:p>
        </p:txBody>
      </p:sp>
    </p:spTree>
    <p:extLst>
      <p:ext uri="{BB962C8B-B14F-4D97-AF65-F5344CB8AC3E}">
        <p14:creationId xmlns:p14="http://schemas.microsoft.com/office/powerpoint/2010/main" val="3684676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dirty="0">
                <a:solidFill>
                  <a:srgbClr val="4E5256"/>
                </a:solidFill>
                <a:effectLst/>
                <a:latin typeface="Google Sans Text"/>
              </a:rPr>
              <a:t>An </a:t>
            </a:r>
            <a:r>
              <a:rPr lang="en-US" sz="2800" dirty="0"/>
              <a:t>if</a:t>
            </a:r>
            <a:r>
              <a:rPr lang="en-US" sz="2800" b="0" i="0" dirty="0">
                <a:solidFill>
                  <a:srgbClr val="4E5256"/>
                </a:solidFill>
                <a:effectLst/>
                <a:latin typeface="Google Sans Text"/>
              </a:rPr>
              <a:t> statement starts with the </a:t>
            </a:r>
            <a:r>
              <a:rPr lang="en-US" sz="2800" dirty="0"/>
              <a:t>if</a:t>
            </a:r>
            <a:r>
              <a:rPr lang="en-US" sz="2800" b="0" i="0" dirty="0">
                <a:solidFill>
                  <a:srgbClr val="4E5256"/>
                </a:solidFill>
                <a:effectLst/>
                <a:latin typeface="Google Sans Text"/>
              </a:rPr>
              <a:t> keyword followed by a condition, which is a </a:t>
            </a:r>
            <a:r>
              <a:rPr lang="en-US" sz="2800" b="0" i="0" dirty="0" err="1">
                <a:solidFill>
                  <a:srgbClr val="4E5256"/>
                </a:solidFill>
                <a:effectLst/>
                <a:latin typeface="Google Sans Text"/>
              </a:rPr>
              <a:t>boolean</a:t>
            </a:r>
            <a:r>
              <a:rPr lang="en-US" sz="2800" b="0" i="0" dirty="0">
                <a:solidFill>
                  <a:srgbClr val="4E5256"/>
                </a:solidFill>
                <a:effectLst/>
                <a:latin typeface="Google Sans Text"/>
              </a:rPr>
              <a:t> expression inside parentheses and a set of curly braces. The body is a series of statements or expressions that you put inside a pair of curly braces after the condition. These statements or expressions only execute when the condition is met. In other words, the statements within the curly braces only execute when a </a:t>
            </a:r>
            <a:r>
              <a:rPr lang="en-US" sz="2800" b="0" i="0" dirty="0" err="1">
                <a:solidFill>
                  <a:srgbClr val="4E5256"/>
                </a:solidFill>
                <a:effectLst/>
                <a:latin typeface="Google Sans Text"/>
              </a:rPr>
              <a:t>boolean</a:t>
            </a:r>
            <a:r>
              <a:rPr lang="en-US" sz="2800" b="0" i="0" dirty="0">
                <a:solidFill>
                  <a:srgbClr val="4E5256"/>
                </a:solidFill>
                <a:effectLst/>
                <a:latin typeface="Google Sans Text"/>
              </a:rPr>
              <a:t> expression in the </a:t>
            </a:r>
            <a:r>
              <a:rPr lang="en-US" sz="2800" dirty="0"/>
              <a:t>if</a:t>
            </a:r>
            <a:r>
              <a:rPr lang="en-US" sz="2800" b="0" i="0" dirty="0">
                <a:solidFill>
                  <a:srgbClr val="4E5256"/>
                </a:solidFill>
                <a:effectLst/>
                <a:latin typeface="Google Sans Text"/>
              </a:rPr>
              <a:t> branch returns a </a:t>
            </a:r>
            <a:r>
              <a:rPr lang="en-US" sz="2800" dirty="0"/>
              <a:t>true</a:t>
            </a:r>
            <a:r>
              <a:rPr lang="en-US" sz="2800" b="0" i="0" dirty="0">
                <a:solidFill>
                  <a:srgbClr val="4E5256"/>
                </a:solidFill>
                <a:effectLst/>
                <a:latin typeface="Google Sans Text"/>
              </a:rPr>
              <a:t> value.</a:t>
            </a:r>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11</a:t>
            </a:fld>
            <a:endParaRPr lang="en-US" altLang="en-US"/>
          </a:p>
        </p:txBody>
      </p:sp>
    </p:spTree>
    <p:extLst>
      <p:ext uri="{BB962C8B-B14F-4D97-AF65-F5344CB8AC3E}">
        <p14:creationId xmlns:p14="http://schemas.microsoft.com/office/powerpoint/2010/main" val="2242489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12</a:t>
            </a:fld>
            <a:endParaRPr lang="en-US" altLang="en-US"/>
          </a:p>
        </p:txBody>
      </p:sp>
    </p:spTree>
    <p:extLst>
      <p:ext uri="{BB962C8B-B14F-4D97-AF65-F5344CB8AC3E}">
        <p14:creationId xmlns:p14="http://schemas.microsoft.com/office/powerpoint/2010/main" val="1461760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13</a:t>
            </a:fld>
            <a:endParaRPr lang="en-US" altLang="en-US"/>
          </a:p>
        </p:txBody>
      </p:sp>
    </p:spTree>
    <p:extLst>
      <p:ext uri="{BB962C8B-B14F-4D97-AF65-F5344CB8AC3E}">
        <p14:creationId xmlns:p14="http://schemas.microsoft.com/office/powerpoint/2010/main" val="1613295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14</a:t>
            </a:fld>
            <a:endParaRPr lang="en-US" altLang="en-US"/>
          </a:p>
        </p:txBody>
      </p:sp>
    </p:spTree>
    <p:extLst>
      <p:ext uri="{BB962C8B-B14F-4D97-AF65-F5344CB8AC3E}">
        <p14:creationId xmlns:p14="http://schemas.microsoft.com/office/powerpoint/2010/main" val="2913417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dirty="0">
                <a:solidFill>
                  <a:srgbClr val="4E5256"/>
                </a:solidFill>
                <a:effectLst/>
                <a:latin typeface="Google Sans Text"/>
              </a:rPr>
              <a:t>The body of else-if is only executed if condition 1 fails, but condition 2 is satisfied</a:t>
            </a:r>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15</a:t>
            </a:fld>
            <a:endParaRPr lang="en-US" altLang="en-US"/>
          </a:p>
        </p:txBody>
      </p:sp>
    </p:spTree>
    <p:extLst>
      <p:ext uri="{BB962C8B-B14F-4D97-AF65-F5344CB8AC3E}">
        <p14:creationId xmlns:p14="http://schemas.microsoft.com/office/powerpoint/2010/main" val="2642703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16</a:t>
            </a:fld>
            <a:endParaRPr lang="en-US" altLang="en-US"/>
          </a:p>
        </p:txBody>
      </p:sp>
    </p:spTree>
    <p:extLst>
      <p:ext uri="{BB962C8B-B14F-4D97-AF65-F5344CB8AC3E}">
        <p14:creationId xmlns:p14="http://schemas.microsoft.com/office/powerpoint/2010/main" val="2230745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4E5256"/>
                </a:solidFill>
                <a:effectLst/>
                <a:latin typeface="Google Sans Text"/>
              </a:rPr>
              <a:t>In Kotlin, when you deal with multiple branches, you can use the when statement instead of the if/else statement because it improves readability, which refers to how easy it is for human readers, typically developers, to read the code. It's very important to consider readability when you write your code because it's likely that other developers need to review and modify your code throughout its lifetime. Good readability ensures that developers can correctly understand your code and don't inadvertently introduce bugs into it.</a:t>
            </a:r>
          </a:p>
          <a:p>
            <a:pPr algn="l"/>
            <a:r>
              <a:rPr lang="en-US" sz="2800" b="0" i="0" dirty="0">
                <a:solidFill>
                  <a:srgbClr val="4E5256"/>
                </a:solidFill>
                <a:effectLst/>
                <a:latin typeface="Google Sans Text"/>
              </a:rPr>
              <a:t>when statements are preferred when there are more than two branches to consider.</a:t>
            </a:r>
          </a:p>
          <a:p>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17</a:t>
            </a:fld>
            <a:endParaRPr lang="en-US" altLang="en-US"/>
          </a:p>
        </p:txBody>
      </p:sp>
    </p:spTree>
    <p:extLst>
      <p:ext uri="{BB962C8B-B14F-4D97-AF65-F5344CB8AC3E}">
        <p14:creationId xmlns:p14="http://schemas.microsoft.com/office/powerpoint/2010/main" val="3071690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18</a:t>
            </a:fld>
            <a:endParaRPr lang="en-US" altLang="en-US"/>
          </a:p>
        </p:txBody>
      </p:sp>
    </p:spTree>
    <p:extLst>
      <p:ext uri="{BB962C8B-B14F-4D97-AF65-F5344CB8AC3E}">
        <p14:creationId xmlns:p14="http://schemas.microsoft.com/office/powerpoint/2010/main" val="3155207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5"/>
            </a:pPr>
            <a:r>
              <a:rPr lang="en-US" sz="2800" b="0" i="0" dirty="0">
                <a:solidFill>
                  <a:srgbClr val="4E5256"/>
                </a:solidFill>
                <a:effectLst/>
                <a:latin typeface="Google Sans Text"/>
              </a:rPr>
              <a:t>Run the program and then verify that the output is as expected:</a:t>
            </a:r>
          </a:p>
          <a:p>
            <a:r>
              <a:rPr lang="en-US" sz="2800" dirty="0"/>
              <a:t>x is a prime number between 1 and 10.</a:t>
            </a:r>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19</a:t>
            </a:fld>
            <a:endParaRPr lang="en-US" altLang="en-US"/>
          </a:p>
        </p:txBody>
      </p:sp>
    </p:spTree>
    <p:extLst>
      <p:ext uri="{BB962C8B-B14F-4D97-AF65-F5344CB8AC3E}">
        <p14:creationId xmlns:p14="http://schemas.microsoft.com/office/powerpoint/2010/main" val="38460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a:t>
            </a:fld>
            <a:endParaRPr lang="en-US" altLang="en-US"/>
          </a:p>
        </p:txBody>
      </p:sp>
    </p:spTree>
    <p:extLst>
      <p:ext uri="{BB962C8B-B14F-4D97-AF65-F5344CB8AC3E}">
        <p14:creationId xmlns:p14="http://schemas.microsoft.com/office/powerpoint/2010/main" val="388468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5"/>
            </a:pPr>
            <a:r>
              <a:rPr lang="en-US" sz="2800" b="0" i="0" dirty="0">
                <a:solidFill>
                  <a:srgbClr val="4E5256"/>
                </a:solidFill>
                <a:effectLst/>
                <a:latin typeface="Google Sans Text"/>
              </a:rPr>
              <a:t>Run the program and then verify that the output is as expected:</a:t>
            </a:r>
          </a:p>
          <a:p>
            <a:r>
              <a:rPr lang="en-US" sz="2800" dirty="0"/>
              <a:t>x is a prime number between 1 and 10.</a:t>
            </a:r>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20</a:t>
            </a:fld>
            <a:endParaRPr lang="en-US" altLang="en-US"/>
          </a:p>
        </p:txBody>
      </p:sp>
    </p:spTree>
    <p:extLst>
      <p:ext uri="{BB962C8B-B14F-4D97-AF65-F5344CB8AC3E}">
        <p14:creationId xmlns:p14="http://schemas.microsoft.com/office/powerpoint/2010/main" val="1550061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dirty="0">
                <a:solidFill>
                  <a:srgbClr val="4E5256"/>
                </a:solidFill>
                <a:effectLst/>
                <a:latin typeface="Google Sans Text"/>
              </a:rPr>
              <a:t>To use a range of values, add a number that denotes the start of the range followed by two periods without any spaces and then close it with another number that denotes the end of the range.</a:t>
            </a:r>
          </a:p>
          <a:p>
            <a:pPr algn="l"/>
            <a:r>
              <a:rPr lang="en-US" sz="4000" b="0" i="0" dirty="0">
                <a:solidFill>
                  <a:srgbClr val="4E5256"/>
                </a:solidFill>
                <a:effectLst/>
                <a:latin typeface="Google Sans Text"/>
              </a:rPr>
              <a:t>When the value of the parameter is equal to any value in the range between start of the range and the end of the range, the first body executes.</a:t>
            </a: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21</a:t>
            </a:fld>
            <a:endParaRPr lang="en-US" altLang="en-US"/>
          </a:p>
        </p:txBody>
      </p:sp>
    </p:spTree>
    <p:extLst>
      <p:ext uri="{BB962C8B-B14F-4D97-AF65-F5344CB8AC3E}">
        <p14:creationId xmlns:p14="http://schemas.microsoft.com/office/powerpoint/2010/main" val="3881835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US" sz="5400" b="0" i="0" dirty="0">
                <a:solidFill>
                  <a:srgbClr val="4E5256"/>
                </a:solidFill>
                <a:effectLst/>
                <a:latin typeface="Google Sans Text"/>
              </a:rPr>
              <a:t>Run the program and then verify the output:</a:t>
            </a:r>
          </a:p>
          <a:p>
            <a:r>
              <a:rPr lang="en-US" sz="5400" dirty="0"/>
              <a:t>x is a number between 1 and 10, but not a prime number.</a:t>
            </a:r>
            <a:endParaRPr lang="en-US" sz="4000" b="0" i="0" dirty="0">
              <a:solidFill>
                <a:srgbClr val="4E5256"/>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22</a:t>
            </a:fld>
            <a:endParaRPr lang="en-US" altLang="en-US"/>
          </a:p>
        </p:txBody>
      </p:sp>
    </p:spTree>
    <p:extLst>
      <p:ext uri="{BB962C8B-B14F-4D97-AF65-F5344CB8AC3E}">
        <p14:creationId xmlns:p14="http://schemas.microsoft.com/office/powerpoint/2010/main" val="2734661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US" sz="4000" b="0" i="0" dirty="0">
              <a:solidFill>
                <a:srgbClr val="4E5256"/>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23</a:t>
            </a:fld>
            <a:endParaRPr lang="en-US" altLang="en-US"/>
          </a:p>
        </p:txBody>
      </p:sp>
    </p:spTree>
    <p:extLst>
      <p:ext uri="{BB962C8B-B14F-4D97-AF65-F5344CB8AC3E}">
        <p14:creationId xmlns:p14="http://schemas.microsoft.com/office/powerpoint/2010/main" val="3602178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US" sz="4000" b="0" i="0" dirty="0">
              <a:solidFill>
                <a:srgbClr val="4E5256"/>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24</a:t>
            </a:fld>
            <a:endParaRPr lang="en-US" altLang="en-US"/>
          </a:p>
        </p:txBody>
      </p:sp>
    </p:spTree>
    <p:extLst>
      <p:ext uri="{BB962C8B-B14F-4D97-AF65-F5344CB8AC3E}">
        <p14:creationId xmlns:p14="http://schemas.microsoft.com/office/powerpoint/2010/main" val="2988719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US" sz="5400" b="0" i="0" dirty="0">
                <a:solidFill>
                  <a:srgbClr val="4E5256"/>
                </a:solidFill>
                <a:effectLst/>
                <a:latin typeface="Google Sans Text"/>
              </a:rPr>
              <a:t> the </a:t>
            </a:r>
            <a:r>
              <a:rPr lang="en-US" sz="5400" b="1" i="1" u="sng" dirty="0">
                <a:solidFill>
                  <a:srgbClr val="4E5256"/>
                </a:solidFill>
                <a:effectLst/>
                <a:latin typeface="Google Sans Text"/>
              </a:rPr>
              <a:t>last</a:t>
            </a:r>
            <a:r>
              <a:rPr lang="en-US" sz="5400" b="0" i="0" dirty="0">
                <a:solidFill>
                  <a:srgbClr val="4E5256"/>
                </a:solidFill>
                <a:effectLst/>
                <a:latin typeface="Google Sans Text"/>
              </a:rPr>
              <a:t> line of bodies in each branch need to return a value or an expression, and the conditionals are assigned to a variable.</a:t>
            </a:r>
            <a:endParaRPr lang="en-US" sz="4000" b="0" i="0" dirty="0">
              <a:solidFill>
                <a:srgbClr val="4E5256"/>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25</a:t>
            </a:fld>
            <a:endParaRPr lang="en-US" altLang="en-US"/>
          </a:p>
        </p:txBody>
      </p:sp>
    </p:spTree>
    <p:extLst>
      <p:ext uri="{BB962C8B-B14F-4D97-AF65-F5344CB8AC3E}">
        <p14:creationId xmlns:p14="http://schemas.microsoft.com/office/powerpoint/2010/main" val="535846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US" sz="5400" b="0" i="0" dirty="0">
                <a:solidFill>
                  <a:srgbClr val="4E5256"/>
                </a:solidFill>
                <a:effectLst/>
                <a:latin typeface="Google Sans Text"/>
              </a:rPr>
              <a:t> the </a:t>
            </a:r>
            <a:r>
              <a:rPr lang="en-US" sz="5400" b="1" i="1" u="sng" dirty="0">
                <a:solidFill>
                  <a:srgbClr val="4E5256"/>
                </a:solidFill>
                <a:effectLst/>
                <a:latin typeface="Google Sans Text"/>
              </a:rPr>
              <a:t>last</a:t>
            </a:r>
            <a:r>
              <a:rPr lang="en-US" sz="5400" b="0" i="0" dirty="0">
                <a:solidFill>
                  <a:srgbClr val="4E5256"/>
                </a:solidFill>
                <a:effectLst/>
                <a:latin typeface="Google Sans Text"/>
              </a:rPr>
              <a:t> line of bodies in each branch need to return a value or an expression, and the conditionals are assigned to a variable.</a:t>
            </a:r>
            <a:endParaRPr lang="en-US" sz="4000" b="0" i="0" dirty="0">
              <a:solidFill>
                <a:srgbClr val="4E5256"/>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26</a:t>
            </a:fld>
            <a:endParaRPr lang="en-US" altLang="en-US"/>
          </a:p>
        </p:txBody>
      </p:sp>
    </p:spTree>
    <p:extLst>
      <p:ext uri="{BB962C8B-B14F-4D97-AF65-F5344CB8AC3E}">
        <p14:creationId xmlns:p14="http://schemas.microsoft.com/office/powerpoint/2010/main" val="3642144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US" sz="5400" b="0" i="0" dirty="0">
                <a:solidFill>
                  <a:srgbClr val="4E5256"/>
                </a:solidFill>
                <a:effectLst/>
                <a:latin typeface="Google Sans Text"/>
              </a:rPr>
              <a:t> the </a:t>
            </a:r>
            <a:r>
              <a:rPr lang="en-US" sz="5400" b="1" i="1" u="sng" dirty="0">
                <a:solidFill>
                  <a:srgbClr val="4E5256"/>
                </a:solidFill>
                <a:effectLst/>
                <a:latin typeface="Google Sans Text"/>
              </a:rPr>
              <a:t>last</a:t>
            </a:r>
            <a:r>
              <a:rPr lang="en-US" sz="5400" b="0" i="0" dirty="0">
                <a:solidFill>
                  <a:srgbClr val="4E5256"/>
                </a:solidFill>
                <a:effectLst/>
                <a:latin typeface="Google Sans Text"/>
              </a:rPr>
              <a:t> line of bodies in each branch need to return a value or an expression, and the conditionals are assigned to a variable.</a:t>
            </a:r>
            <a:endParaRPr lang="en-US" sz="4000" b="0" i="0" dirty="0">
              <a:solidFill>
                <a:srgbClr val="4E5256"/>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27</a:t>
            </a:fld>
            <a:endParaRPr lang="en-US" altLang="en-US"/>
          </a:p>
        </p:txBody>
      </p:sp>
    </p:spTree>
    <p:extLst>
      <p:ext uri="{BB962C8B-B14F-4D97-AF65-F5344CB8AC3E}">
        <p14:creationId xmlns:p14="http://schemas.microsoft.com/office/powerpoint/2010/main" val="1960262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US" sz="4000" b="0" i="0" dirty="0">
              <a:solidFill>
                <a:srgbClr val="4E5256"/>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28</a:t>
            </a:fld>
            <a:endParaRPr lang="en-US" altLang="en-US"/>
          </a:p>
        </p:txBody>
      </p:sp>
    </p:spTree>
    <p:extLst>
      <p:ext uri="{BB962C8B-B14F-4D97-AF65-F5344CB8AC3E}">
        <p14:creationId xmlns:p14="http://schemas.microsoft.com/office/powerpoint/2010/main" val="3747393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US" sz="4000" b="0" i="0" dirty="0">
              <a:solidFill>
                <a:srgbClr val="4E5256"/>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29</a:t>
            </a:fld>
            <a:endParaRPr lang="en-US" altLang="en-US"/>
          </a:p>
        </p:txBody>
      </p:sp>
    </p:spTree>
    <p:extLst>
      <p:ext uri="{BB962C8B-B14F-4D97-AF65-F5344CB8AC3E}">
        <p14:creationId xmlns:p14="http://schemas.microsoft.com/office/powerpoint/2010/main" val="227688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3</a:t>
            </a:fld>
            <a:endParaRPr lang="en-US" altLang="en-US"/>
          </a:p>
        </p:txBody>
      </p:sp>
    </p:spTree>
    <p:extLst>
      <p:ext uri="{BB962C8B-B14F-4D97-AF65-F5344CB8AC3E}">
        <p14:creationId xmlns:p14="http://schemas.microsoft.com/office/powerpoint/2010/main" val="537611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18627-4209-DBB0-4780-26609166C4F2}"/>
            </a:ext>
          </a:extLst>
        </p:cNvPr>
        <p:cNvGrpSpPr/>
        <p:nvPr/>
      </p:nvGrpSpPr>
      <p:grpSpPr>
        <a:xfrm>
          <a:off x="0" y="0"/>
          <a:ext cx="0" cy="0"/>
          <a:chOff x="0" y="0"/>
          <a:chExt cx="0" cy="0"/>
        </a:xfrm>
      </p:grpSpPr>
      <p:sp>
        <p:nvSpPr>
          <p:cNvPr id="5122" name="Rectangle 7">
            <a:extLst>
              <a:ext uri="{FF2B5EF4-FFF2-40B4-BE49-F238E27FC236}">
                <a16:creationId xmlns:a16="http://schemas.microsoft.com/office/drawing/2014/main" id="{DC8AE0F6-EB4E-B779-6520-3BCD56E8C4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55AC9410-9B4D-9947-B836-3B41BC0C10E0}" type="slidenum">
              <a:rPr lang="en-US" altLang="en-US" sz="1200"/>
              <a:pPr/>
              <a:t>30</a:t>
            </a:fld>
            <a:endParaRPr lang="en-US" altLang="en-US" sz="1200"/>
          </a:p>
        </p:txBody>
      </p:sp>
      <p:sp>
        <p:nvSpPr>
          <p:cNvPr id="5123" name="Rectangle 2">
            <a:extLst>
              <a:ext uri="{FF2B5EF4-FFF2-40B4-BE49-F238E27FC236}">
                <a16:creationId xmlns:a16="http://schemas.microsoft.com/office/drawing/2014/main" id="{DCDA2A34-9474-FB2A-0936-D9B46C1B04F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5C5120A-D0A3-7ED9-BE13-919A3DEF31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altLang="en-US">
                <a:latin typeface="Times" pitchFamily="2" charset="0"/>
              </a:rPr>
              <a:t>After the midterm</a:t>
            </a:r>
            <a:endParaRPr lang="es-MX" altLang="en-US" dirty="0">
              <a:latin typeface="Times" pitchFamily="2" charset="0"/>
            </a:endParaRPr>
          </a:p>
        </p:txBody>
      </p:sp>
    </p:spTree>
    <p:extLst>
      <p:ext uri="{BB962C8B-B14F-4D97-AF65-F5344CB8AC3E}">
        <p14:creationId xmlns:p14="http://schemas.microsoft.com/office/powerpoint/2010/main" val="358363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31</a:t>
            </a:fld>
            <a:endParaRPr lang="en-US" altLang="en-US"/>
          </a:p>
        </p:txBody>
      </p:sp>
    </p:spTree>
    <p:extLst>
      <p:ext uri="{BB962C8B-B14F-4D97-AF65-F5344CB8AC3E}">
        <p14:creationId xmlns:p14="http://schemas.microsoft.com/office/powerpoint/2010/main" val="2419158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u="none" strike="noStrike" dirty="0">
                <a:solidFill>
                  <a:srgbClr val="202124"/>
                </a:solidFill>
                <a:effectLst/>
                <a:latin typeface="Google Sans Text"/>
              </a:rPr>
              <a:t>Motion </a:t>
            </a:r>
            <a:r>
              <a:rPr lang="en-GB" b="0" i="0" u="none" strike="noStrike" dirty="0" err="1">
                <a:solidFill>
                  <a:srgbClr val="202124"/>
                </a:solidFill>
                <a:effectLst/>
                <a:latin typeface="Google Sans Text"/>
              </a:rPr>
              <a:t>sensorsThese</a:t>
            </a:r>
            <a:r>
              <a:rPr lang="en-GB" b="0" i="0" u="none" strike="noStrike" dirty="0">
                <a:solidFill>
                  <a:srgbClr val="202124"/>
                </a:solidFill>
                <a:effectLst/>
                <a:latin typeface="Google Sans Text"/>
              </a:rPr>
              <a:t> sensors measure acceleration forces and rotational forces along three axes. This category includes accelerometers, gravity sensors, gyroscopes, and rotational vector sensors.</a:t>
            </a:r>
          </a:p>
          <a:p>
            <a:pPr algn="l">
              <a:buFont typeface="Arial" panose="020B0604020202020204" pitchFamily="34" charset="0"/>
              <a:buChar char="•"/>
            </a:pPr>
            <a:r>
              <a:rPr lang="en-GB" b="0" i="0" u="none" strike="noStrike" dirty="0">
                <a:solidFill>
                  <a:srgbClr val="202124"/>
                </a:solidFill>
                <a:effectLst/>
                <a:latin typeface="Google Sans Text"/>
              </a:rPr>
              <a:t>Environmental </a:t>
            </a:r>
            <a:r>
              <a:rPr lang="en-GB" b="0" i="0" u="none" strike="noStrike" dirty="0" err="1">
                <a:solidFill>
                  <a:srgbClr val="202124"/>
                </a:solidFill>
                <a:effectLst/>
                <a:latin typeface="Google Sans Text"/>
              </a:rPr>
              <a:t>sensorsThese</a:t>
            </a:r>
            <a:r>
              <a:rPr lang="en-GB" b="0" i="0" u="none" strike="noStrike" dirty="0">
                <a:solidFill>
                  <a:srgbClr val="202124"/>
                </a:solidFill>
                <a:effectLst/>
                <a:latin typeface="Google Sans Text"/>
              </a:rPr>
              <a:t> sensors measure various environmental parameters, such as ambient air temperature and pressure, illumination, and humidity. This category includes barometers, photometers, and thermometers.</a:t>
            </a:r>
          </a:p>
          <a:p>
            <a:pPr algn="l">
              <a:buFont typeface="Arial" panose="020B0604020202020204" pitchFamily="34" charset="0"/>
              <a:buChar char="•"/>
            </a:pPr>
            <a:r>
              <a:rPr lang="en-GB" b="0" i="0" u="none" strike="noStrike" dirty="0">
                <a:solidFill>
                  <a:srgbClr val="202124"/>
                </a:solidFill>
                <a:effectLst/>
                <a:latin typeface="Google Sans Text"/>
              </a:rPr>
              <a:t>Position </a:t>
            </a:r>
            <a:r>
              <a:rPr lang="en-GB" b="0" i="0" u="none" strike="noStrike" dirty="0" err="1">
                <a:solidFill>
                  <a:srgbClr val="202124"/>
                </a:solidFill>
                <a:effectLst/>
                <a:latin typeface="Google Sans Text"/>
              </a:rPr>
              <a:t>sensorsThese</a:t>
            </a:r>
            <a:r>
              <a:rPr lang="en-GB" b="0" i="0" u="none" strike="noStrike" dirty="0">
                <a:solidFill>
                  <a:srgbClr val="202124"/>
                </a:solidFill>
                <a:effectLst/>
                <a:latin typeface="Google Sans Text"/>
              </a:rPr>
              <a:t> sensors measure the physical position of a device. This category includes orientation sensors and magnetometers.</a:t>
            </a:r>
          </a:p>
          <a:p>
            <a:pPr algn="l">
              <a:buFont typeface="Arial" panose="020B0604020202020204" pitchFamily="34" charset="0"/>
              <a:buChar char="•"/>
            </a:pPr>
            <a:endParaRPr lang="en-GB" b="0" i="0" u="none" strike="noStrike" dirty="0">
              <a:solidFill>
                <a:srgbClr val="202124"/>
              </a:solidFill>
              <a:effectLst/>
              <a:latin typeface="Google Sans Text"/>
            </a:endParaRPr>
          </a:p>
          <a:p>
            <a:pPr algn="l">
              <a:buFont typeface="Arial" panose="020B0604020202020204" pitchFamily="34" charset="0"/>
              <a:buNone/>
            </a:pPr>
            <a:r>
              <a:rPr lang="en-GB" b="0" i="0" u="none" strike="noStrike" dirty="0">
                <a:solidFill>
                  <a:srgbClr val="202124"/>
                </a:solidFill>
                <a:effectLst/>
                <a:latin typeface="Google Sans Text"/>
              </a:rPr>
              <a:t>Hardware-based sensors are physical components built into a handset or tablet device. They derive their data by directly measuring specific environmental properties, such as acceleration, geomagnetic field strength, or angular change. Software-based sensors are not physical devices, although they mimic hardware-based sensors. Software-based sensors derive their data from one or more of the hardware-based sensors and are sometimes called virtual sensors or synthetic sensors. The linear acceleration sensor and the gravity sensor are examples of software-based sensors.</a:t>
            </a:r>
          </a:p>
          <a:p>
            <a:pPr algn="l">
              <a:buFont typeface="Arial" panose="020B0604020202020204" pitchFamily="34" charset="0"/>
              <a:buChar char="•"/>
            </a:pPr>
            <a:endParaRPr lang="en-GB" b="0" i="0" u="none" strike="noStrike" dirty="0">
              <a:solidFill>
                <a:srgbClr val="202124"/>
              </a:solidFill>
              <a:effectLst/>
              <a:latin typeface="Google Sans Text"/>
            </a:endParaRPr>
          </a:p>
          <a:p>
            <a:pPr algn="l">
              <a:buFont typeface="Arial" panose="020B0604020202020204" pitchFamily="34" charset="0"/>
              <a:buChar char="•"/>
            </a:pPr>
            <a:r>
              <a:rPr lang="en-GB" b="0" i="0" u="none" strike="noStrike" dirty="0">
                <a:solidFill>
                  <a:srgbClr val="202124"/>
                </a:solidFill>
                <a:effectLst/>
                <a:latin typeface="Google Sans Text"/>
              </a:rPr>
              <a:t>https://</a:t>
            </a:r>
            <a:r>
              <a:rPr lang="en-GB" b="0" i="0" u="none" strike="noStrike" dirty="0" err="1">
                <a:solidFill>
                  <a:srgbClr val="202124"/>
                </a:solidFill>
                <a:effectLst/>
                <a:latin typeface="Google Sans Text"/>
              </a:rPr>
              <a:t>developer.android.com</a:t>
            </a:r>
            <a:r>
              <a:rPr lang="en-GB" b="0" i="0" u="none" strike="noStrike" dirty="0">
                <a:solidFill>
                  <a:srgbClr val="202124"/>
                </a:solidFill>
                <a:effectLst/>
                <a:latin typeface="Google Sans Text"/>
              </a:rPr>
              <a:t>/develop/sensors-and-location/sensors/</a:t>
            </a:r>
            <a:r>
              <a:rPr lang="en-GB" b="0" i="0" u="none" strike="noStrike" dirty="0" err="1">
                <a:solidFill>
                  <a:srgbClr val="202124"/>
                </a:solidFill>
                <a:effectLst/>
                <a:latin typeface="Google Sans Text"/>
              </a:rPr>
              <a:t>sensors_overview</a:t>
            </a:r>
            <a:endParaRPr lang="en-GB" b="0" i="0" u="none" strike="noStrike" dirty="0">
              <a:solidFill>
                <a:srgbClr val="202124"/>
              </a:solidFill>
              <a:effectLst/>
              <a:latin typeface="Google Sans Text"/>
            </a:endParaRPr>
          </a:p>
          <a:p>
            <a:pPr algn="l">
              <a:buFont typeface="Arial" panose="020B0604020202020204" pitchFamily="34" charset="0"/>
              <a:buChar char="•"/>
            </a:pPr>
            <a:endParaRPr lang="en-GB" b="0" i="0" u="none" strike="noStrike" dirty="0">
              <a:solidFill>
                <a:srgbClr val="202124"/>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32</a:t>
            </a:fld>
            <a:endParaRPr lang="en-US" altLang="en-US"/>
          </a:p>
        </p:txBody>
      </p:sp>
    </p:spTree>
    <p:extLst>
      <p:ext uri="{BB962C8B-B14F-4D97-AF65-F5344CB8AC3E}">
        <p14:creationId xmlns:p14="http://schemas.microsoft.com/office/powerpoint/2010/main" val="508948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u="none" strike="noStrike" dirty="0">
                <a:solidFill>
                  <a:srgbClr val="202124"/>
                </a:solidFill>
                <a:effectLst/>
                <a:latin typeface="Google Sans Text"/>
              </a:rPr>
              <a:t>https://</a:t>
            </a:r>
            <a:r>
              <a:rPr lang="en-GB" b="0" i="0" u="none" strike="noStrike" dirty="0" err="1">
                <a:solidFill>
                  <a:srgbClr val="202124"/>
                </a:solidFill>
                <a:effectLst/>
                <a:latin typeface="Google Sans Text"/>
              </a:rPr>
              <a:t>developer.android.com</a:t>
            </a:r>
            <a:r>
              <a:rPr lang="en-GB" b="0" i="0" u="none" strike="noStrike" dirty="0">
                <a:solidFill>
                  <a:srgbClr val="202124"/>
                </a:solidFill>
                <a:effectLst/>
                <a:latin typeface="Google Sans Text"/>
              </a:rPr>
              <a:t>/develop/sensors-and-location/sensors/</a:t>
            </a:r>
            <a:r>
              <a:rPr lang="en-GB" b="0" i="0" u="none" strike="noStrike" dirty="0" err="1">
                <a:solidFill>
                  <a:srgbClr val="202124"/>
                </a:solidFill>
                <a:effectLst/>
                <a:latin typeface="Google Sans Text"/>
              </a:rPr>
              <a:t>sensors_overview</a:t>
            </a:r>
            <a:endParaRPr lang="en-GB" b="0" i="0" u="none" strike="noStrike" dirty="0">
              <a:solidFill>
                <a:srgbClr val="202124"/>
              </a:solidFill>
              <a:effectLst/>
              <a:latin typeface="Google Sans Text"/>
            </a:endParaRPr>
          </a:p>
          <a:p>
            <a:pPr algn="l">
              <a:buFont typeface="Arial" panose="020B0604020202020204" pitchFamily="34" charset="0"/>
              <a:buChar char="•"/>
            </a:pPr>
            <a:endParaRPr lang="en-GB" b="0" i="0" u="none" strike="noStrike" dirty="0">
              <a:solidFill>
                <a:srgbClr val="202124"/>
              </a:solidFill>
              <a:effectLst/>
              <a:latin typeface="Google Sans Text"/>
            </a:endParaRPr>
          </a:p>
          <a:p>
            <a:pPr algn="l"/>
            <a:r>
              <a:rPr lang="en-GB" b="0" i="0" u="none" strike="noStrike" dirty="0">
                <a:solidFill>
                  <a:srgbClr val="202124"/>
                </a:solidFill>
                <a:effectLst/>
                <a:latin typeface="Google Sans Text"/>
              </a:rPr>
              <a:t>You can access sensors available on the device and acquire raw sensor data by using the Android sensor framework. The sensor framework provides several classes and interfaces that help you perform a wide variety of sensor-related tasks. For example, you can use the sensor framework to do the following:</a:t>
            </a:r>
          </a:p>
          <a:p>
            <a:pPr algn="l">
              <a:buFont typeface="Arial" panose="020B0604020202020204" pitchFamily="34" charset="0"/>
              <a:buChar char="•"/>
            </a:pPr>
            <a:endParaRPr lang="en-GB" b="0" i="0" u="none" strike="noStrike" dirty="0">
              <a:solidFill>
                <a:srgbClr val="202124"/>
              </a:solidFill>
              <a:effectLst/>
              <a:latin typeface="Google Sans Text"/>
            </a:endParaRPr>
          </a:p>
          <a:p>
            <a:pPr algn="l">
              <a:buFont typeface="Arial" panose="020B0604020202020204" pitchFamily="34" charset="0"/>
              <a:buChar char="•"/>
            </a:pPr>
            <a:r>
              <a:rPr lang="en-GB" b="0" i="0" u="none" strike="noStrike" dirty="0">
                <a:solidFill>
                  <a:srgbClr val="202124"/>
                </a:solidFill>
                <a:effectLst/>
                <a:latin typeface="Google Sans Text"/>
              </a:rPr>
              <a:t>Determine which sensors are available on a device.  </a:t>
            </a:r>
          </a:p>
          <a:p>
            <a:pPr lvl="1" algn="l">
              <a:buFont typeface="Arial" panose="020B0604020202020204" pitchFamily="34" charset="0"/>
              <a:buChar char="•"/>
            </a:pPr>
            <a:r>
              <a:rPr lang="en-GB" b="0" i="0" u="none" strike="noStrike" dirty="0">
                <a:solidFill>
                  <a:srgbClr val="202124"/>
                </a:solidFill>
                <a:effectLst/>
                <a:latin typeface="Google Sans Text"/>
              </a:rPr>
              <a:t>you may want to identify all of the sensors that are present on a device and disable any application features that rely on sensors that are not present. Likewise, you may want to identify all of the sensors of a given type so you can choose the sensor implementation that has the optimum performance for your application.</a:t>
            </a:r>
          </a:p>
          <a:p>
            <a:pPr algn="l">
              <a:buFont typeface="Arial" panose="020B0604020202020204" pitchFamily="34" charset="0"/>
              <a:buChar char="•"/>
            </a:pPr>
            <a:r>
              <a:rPr lang="en-GB" b="0" i="0" u="none" strike="noStrike" dirty="0">
                <a:solidFill>
                  <a:srgbClr val="202124"/>
                </a:solidFill>
                <a:effectLst/>
                <a:latin typeface="Google Sans Text"/>
              </a:rPr>
              <a:t>Determine an individual sensor's capabilities, such as its maximum range, manufacturer, power requirements, and resolution.</a:t>
            </a:r>
          </a:p>
          <a:p>
            <a:pPr algn="l">
              <a:buFont typeface="Arial" panose="020B0604020202020204" pitchFamily="34" charset="0"/>
              <a:buChar char="•"/>
            </a:pPr>
            <a:r>
              <a:rPr lang="en-GB" b="0" i="0" u="none" strike="noStrike" dirty="0">
                <a:solidFill>
                  <a:srgbClr val="202124"/>
                </a:solidFill>
                <a:effectLst/>
                <a:latin typeface="Google Sans Text"/>
              </a:rPr>
              <a:t>Acquire raw sensor data and define the minimum rate at which you acquire sensor data.</a:t>
            </a:r>
          </a:p>
          <a:p>
            <a:pPr lvl="1" algn="l">
              <a:buFont typeface="Arial" panose="020B0604020202020204" pitchFamily="34" charset="0"/>
              <a:buChar char="•"/>
            </a:pPr>
            <a:r>
              <a:rPr lang="en-GB" b="0" i="0" u="none" strike="noStrike" dirty="0">
                <a:solidFill>
                  <a:srgbClr val="202124"/>
                </a:solidFill>
                <a:effectLst/>
                <a:latin typeface="Google Sans Text"/>
              </a:rPr>
              <a:t>Register and unregister sensor event listeners that monitor sensor changes.</a:t>
            </a:r>
          </a:p>
          <a:p>
            <a:pPr lvl="2" algn="l">
              <a:buFont typeface="Arial" panose="020B0604020202020204" pitchFamily="34" charset="0"/>
              <a:buChar char="•"/>
            </a:pPr>
            <a:r>
              <a:rPr lang="en-GB" b="0" i="0" u="none" strike="noStrike" dirty="0">
                <a:solidFill>
                  <a:srgbClr val="202124"/>
                </a:solidFill>
                <a:effectLst/>
                <a:latin typeface="Google Sans Text"/>
              </a:rPr>
              <a:t>Monitoring sensor events is how you acquire raw sensor data. A sensor event occurs every time a sensor detects a change in the parameters it is measuring. A sensor event provides you with four pieces of information: the name of the sensor that triggered the event, the timestamp for the event, the accuracy of the event, and the raw sensor data that triggered the event.</a:t>
            </a:r>
          </a:p>
          <a:p>
            <a:pPr algn="l">
              <a:buFont typeface="Arial" panose="020B0604020202020204" pitchFamily="34" charset="0"/>
              <a:buChar char="•"/>
            </a:pPr>
            <a:endParaRPr lang="en-GB" b="0" i="0" u="none" strike="noStrike" dirty="0">
              <a:solidFill>
                <a:srgbClr val="202124"/>
              </a:solidFill>
              <a:effectLst/>
              <a:latin typeface="Google Sans Text"/>
            </a:endParaRPr>
          </a:p>
          <a:p>
            <a:pPr algn="l">
              <a:buFont typeface="Arial" panose="020B0604020202020204" pitchFamily="34" charset="0"/>
              <a:buNone/>
            </a:pPr>
            <a:r>
              <a:rPr lang="en-GB" b="0" i="0" u="none" strike="noStrike" dirty="0">
                <a:solidFill>
                  <a:srgbClr val="202124"/>
                </a:solidFill>
                <a:effectLst/>
                <a:latin typeface="Google Sans Text"/>
              </a:rPr>
              <a:t>Android-powered devices may have a few type of sensor, however,  typically not all type of Android sensors listed above. For example, most handset devices and tablets have an accelerometer and a magnetometer, but fewer devices have barometers or thermometers. Also, a device can have more than one sensor of a given type. For example, a device can have two gravity sensors, each one having a different range.</a:t>
            </a:r>
          </a:p>
          <a:p>
            <a:pPr algn="l">
              <a:buFont typeface="Arial" panose="020B0604020202020204" pitchFamily="34" charset="0"/>
              <a:buChar char="•"/>
            </a:pPr>
            <a:endParaRPr lang="en-GB" b="0" i="0" u="none" strike="noStrike" dirty="0">
              <a:solidFill>
                <a:srgbClr val="202124"/>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33</a:t>
            </a:fld>
            <a:endParaRPr lang="en-US" altLang="en-US"/>
          </a:p>
        </p:txBody>
      </p:sp>
    </p:spTree>
    <p:extLst>
      <p:ext uri="{BB962C8B-B14F-4D97-AF65-F5344CB8AC3E}">
        <p14:creationId xmlns:p14="http://schemas.microsoft.com/office/powerpoint/2010/main" val="431414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u="none" strike="noStrike" dirty="0">
                <a:solidFill>
                  <a:srgbClr val="202124"/>
                </a:solidFill>
                <a:effectLst/>
                <a:latin typeface="Google Sans Text"/>
              </a:rPr>
              <a:t>https://</a:t>
            </a:r>
            <a:r>
              <a:rPr lang="en-GB" b="0" i="0" u="none" strike="noStrike" dirty="0" err="1">
                <a:solidFill>
                  <a:srgbClr val="202124"/>
                </a:solidFill>
                <a:effectLst/>
                <a:latin typeface="Google Sans Text"/>
              </a:rPr>
              <a:t>developer.android.com</a:t>
            </a:r>
            <a:r>
              <a:rPr lang="en-GB" b="0" i="0" u="none" strike="noStrike" dirty="0">
                <a:solidFill>
                  <a:srgbClr val="202124"/>
                </a:solidFill>
                <a:effectLst/>
                <a:latin typeface="Google Sans Text"/>
              </a:rPr>
              <a:t>/develop/sensors-and-location/sensors/</a:t>
            </a:r>
            <a:r>
              <a:rPr lang="en-GB" b="0" i="0" u="none" strike="noStrike" dirty="0" err="1">
                <a:solidFill>
                  <a:srgbClr val="202124"/>
                </a:solidFill>
                <a:effectLst/>
                <a:latin typeface="Google Sans Text"/>
              </a:rPr>
              <a:t>sensors_overview</a:t>
            </a:r>
            <a:endParaRPr lang="en-GB" b="0" i="0" u="none" strike="noStrike" dirty="0">
              <a:solidFill>
                <a:srgbClr val="202124"/>
              </a:solidFill>
              <a:effectLst/>
              <a:latin typeface="Google Sans Text"/>
            </a:endParaRPr>
          </a:p>
          <a:p>
            <a:pPr algn="l"/>
            <a:endParaRPr lang="en-GB" b="0" i="0" u="none" strike="noStrike" dirty="0">
              <a:solidFill>
                <a:srgbClr val="202124"/>
              </a:solidFill>
              <a:effectLst/>
              <a:latin typeface="Google Sans Text"/>
            </a:endParaRPr>
          </a:p>
          <a:p>
            <a:pPr algn="l">
              <a:buFont typeface="Arial" panose="020B0604020202020204" pitchFamily="34" charset="0"/>
              <a:buChar char="•"/>
            </a:pPr>
            <a:endParaRPr lang="en-GB" b="0" i="0" u="none" strike="noStrike" dirty="0">
              <a:solidFill>
                <a:srgbClr val="202124"/>
              </a:solidFill>
              <a:effectLst/>
              <a:latin typeface="Google Sans Text"/>
            </a:endParaRPr>
          </a:p>
          <a:p>
            <a:pPr algn="l">
              <a:buFont typeface="Arial" panose="020B0604020202020204" pitchFamily="34" charset="0"/>
              <a:buNone/>
            </a:pPr>
            <a:r>
              <a:rPr lang="en-GB" b="0" i="0" u="none" strike="noStrike" dirty="0">
                <a:solidFill>
                  <a:srgbClr val="202124"/>
                </a:solidFill>
                <a:effectLst/>
                <a:latin typeface="Google Sans Text"/>
              </a:rPr>
              <a:t>Android-powered devices may have a few type of sensor, however,  typically not all type of Android sensors listed above. For example, most handset devices and tablets have an accelerometer and a magnetometer, but fewer devices have barometers or thermometers. Also, a device can have more than one sensor of a given type. For example, a device can have two gravity sensors, each one having a different range.</a:t>
            </a:r>
          </a:p>
          <a:p>
            <a:pPr algn="l">
              <a:buFont typeface="Arial" panose="020B0604020202020204" pitchFamily="34" charset="0"/>
              <a:buChar char="•"/>
            </a:pPr>
            <a:endParaRPr lang="en-GB" b="0" i="0" u="none" strike="noStrike" dirty="0">
              <a:solidFill>
                <a:srgbClr val="202124"/>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34</a:t>
            </a:fld>
            <a:endParaRPr lang="en-US" altLang="en-US"/>
          </a:p>
        </p:txBody>
      </p:sp>
    </p:spTree>
    <p:extLst>
      <p:ext uri="{BB962C8B-B14F-4D97-AF65-F5344CB8AC3E}">
        <p14:creationId xmlns:p14="http://schemas.microsoft.com/office/powerpoint/2010/main" val="1945635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u="none" strike="noStrike" dirty="0">
                <a:solidFill>
                  <a:srgbClr val="202124"/>
                </a:solidFill>
                <a:effectLst/>
                <a:latin typeface="Google Sans Text"/>
              </a:rPr>
              <a:t>https://</a:t>
            </a:r>
            <a:r>
              <a:rPr lang="en-GB" b="0" i="0" u="none" strike="noStrike" dirty="0" err="1">
                <a:solidFill>
                  <a:srgbClr val="202124"/>
                </a:solidFill>
                <a:effectLst/>
                <a:latin typeface="Google Sans Text"/>
              </a:rPr>
              <a:t>developer.android.com</a:t>
            </a:r>
            <a:r>
              <a:rPr lang="en-GB" b="0" i="0" u="none" strike="noStrike" dirty="0">
                <a:solidFill>
                  <a:srgbClr val="202124"/>
                </a:solidFill>
                <a:effectLst/>
                <a:latin typeface="Google Sans Text"/>
              </a:rPr>
              <a:t>/develop/sensors-and-location/sensors/</a:t>
            </a:r>
            <a:r>
              <a:rPr lang="en-GB" b="0" i="0" u="none" strike="noStrike" dirty="0" err="1">
                <a:solidFill>
                  <a:srgbClr val="202124"/>
                </a:solidFill>
                <a:effectLst/>
                <a:latin typeface="Google Sans Text"/>
              </a:rPr>
              <a:t>sensors_overview</a:t>
            </a:r>
            <a:endParaRPr lang="en-GB" b="0" i="0" u="none" strike="noStrike" dirty="0">
              <a:solidFill>
                <a:srgbClr val="202124"/>
              </a:solidFill>
              <a:effectLst/>
              <a:latin typeface="Google Sans Text"/>
            </a:endParaRPr>
          </a:p>
          <a:p>
            <a:pPr algn="l"/>
            <a:endParaRPr lang="en-GB" b="0" i="0" u="none" strike="noStrike" dirty="0">
              <a:solidFill>
                <a:srgbClr val="202124"/>
              </a:solidFill>
              <a:effectLst/>
              <a:latin typeface="Google Sans Text"/>
            </a:endParaRPr>
          </a:p>
          <a:p>
            <a:pPr algn="l">
              <a:buFont typeface="Arial" panose="020B0604020202020204" pitchFamily="34" charset="0"/>
              <a:buChar char="•"/>
            </a:pPr>
            <a:endParaRPr lang="en-GB" b="0" i="0" u="none" strike="noStrike" dirty="0">
              <a:solidFill>
                <a:srgbClr val="202124"/>
              </a:solidFill>
              <a:effectLst/>
              <a:latin typeface="Google Sans Text"/>
            </a:endParaRPr>
          </a:p>
          <a:p>
            <a:pPr algn="l">
              <a:buFont typeface="Arial" panose="020B0604020202020204" pitchFamily="34" charset="0"/>
              <a:buNone/>
            </a:pPr>
            <a:endParaRPr lang="en-GB" b="0" i="0" u="none" strike="noStrike" dirty="0">
              <a:solidFill>
                <a:srgbClr val="202124"/>
              </a:solidFill>
              <a:effectLst/>
              <a:latin typeface="Google Sans Text"/>
            </a:endParaRPr>
          </a:p>
          <a:p>
            <a:pPr algn="l">
              <a:buFont typeface="Arial" panose="020B0604020202020204" pitchFamily="34" charset="0"/>
              <a:buChar char="•"/>
            </a:pPr>
            <a:endParaRPr lang="en-GB" b="0" i="0" u="none" strike="noStrike" dirty="0">
              <a:solidFill>
                <a:srgbClr val="202124"/>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35</a:t>
            </a:fld>
            <a:endParaRPr lang="en-US" altLang="en-US"/>
          </a:p>
        </p:txBody>
      </p:sp>
    </p:spTree>
    <p:extLst>
      <p:ext uri="{BB962C8B-B14F-4D97-AF65-F5344CB8AC3E}">
        <p14:creationId xmlns:p14="http://schemas.microsoft.com/office/powerpoint/2010/main" val="2147402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u="none" strike="noStrike" dirty="0">
                <a:solidFill>
                  <a:srgbClr val="202124"/>
                </a:solidFill>
                <a:effectLst/>
                <a:latin typeface="Google Sans Text"/>
              </a:rPr>
              <a:t>https://</a:t>
            </a:r>
            <a:r>
              <a:rPr lang="en-GB" b="0" i="0" u="none" strike="noStrike" dirty="0" err="1">
                <a:solidFill>
                  <a:srgbClr val="202124"/>
                </a:solidFill>
                <a:effectLst/>
                <a:latin typeface="Google Sans Text"/>
              </a:rPr>
              <a:t>developer.android.com</a:t>
            </a:r>
            <a:r>
              <a:rPr lang="en-GB" b="0" i="0" u="none" strike="noStrike" dirty="0">
                <a:solidFill>
                  <a:srgbClr val="202124"/>
                </a:solidFill>
                <a:effectLst/>
                <a:latin typeface="Google Sans Text"/>
              </a:rPr>
              <a:t>/develop/sensors-and-location/sensors/</a:t>
            </a:r>
            <a:r>
              <a:rPr lang="en-GB" b="0" i="0" u="none" strike="noStrike" dirty="0" err="1">
                <a:solidFill>
                  <a:srgbClr val="202124"/>
                </a:solidFill>
                <a:effectLst/>
                <a:latin typeface="Google Sans Text"/>
              </a:rPr>
              <a:t>sensors_overview</a:t>
            </a:r>
            <a:endParaRPr lang="en-GB" b="0" i="0" u="none" strike="noStrike" dirty="0">
              <a:solidFill>
                <a:srgbClr val="202124"/>
              </a:solidFill>
              <a:effectLst/>
              <a:latin typeface="Google Sans Text"/>
            </a:endParaRPr>
          </a:p>
          <a:p>
            <a:pPr algn="l">
              <a:buFont typeface="Arial" panose="020B0604020202020204" pitchFamily="34" charset="0"/>
              <a:buNone/>
            </a:pPr>
            <a:endParaRPr lang="en-GB" b="0" i="0" u="none" strike="noStrike" dirty="0">
              <a:solidFill>
                <a:srgbClr val="202124"/>
              </a:solidFill>
              <a:effectLst/>
              <a:latin typeface="Google Sans Text"/>
            </a:endParaRPr>
          </a:p>
          <a:p>
            <a:pPr marL="171450" indent="-171450" algn="l">
              <a:buFont typeface="Arial" panose="020B0604020202020204" pitchFamily="34" charset="0"/>
              <a:buChar char="•"/>
            </a:pPr>
            <a:r>
              <a:rPr lang="en-GB" b="0" i="0" u="none" strike="noStrike" dirty="0">
                <a:solidFill>
                  <a:srgbClr val="202124"/>
                </a:solidFill>
                <a:effectLst/>
                <a:latin typeface="Google Sans Text"/>
              </a:rPr>
              <a:t>Question: What information does a </a:t>
            </a:r>
            <a:r>
              <a:rPr lang="en-GB" b="0" i="0" u="none" strike="noStrike" dirty="0" err="1">
                <a:solidFill>
                  <a:srgbClr val="202124"/>
                </a:solidFill>
                <a:effectLst/>
                <a:latin typeface="Google Sans Text"/>
              </a:rPr>
              <a:t>SensorEvent</a:t>
            </a:r>
            <a:r>
              <a:rPr lang="en-GB" b="0" i="0" u="none" strike="noStrike" dirty="0">
                <a:solidFill>
                  <a:srgbClr val="202124"/>
                </a:solidFill>
                <a:effectLst/>
                <a:latin typeface="Google Sans Text"/>
              </a:rPr>
              <a:t> object include? A </a:t>
            </a:r>
            <a:r>
              <a:rPr lang="en-GB" dirty="0">
                <a:effectLst/>
                <a:hlinkClick r:id="rId3"/>
              </a:rPr>
              <a:t>SensorEvent</a:t>
            </a:r>
            <a:r>
              <a:rPr lang="en-GB" b="0" i="0" u="none" strike="noStrike" dirty="0">
                <a:solidFill>
                  <a:srgbClr val="202124"/>
                </a:solidFill>
                <a:effectLst/>
                <a:latin typeface="Google Sans Text"/>
              </a:rPr>
              <a:t> object contains information about the new sensor data, including: the accuracy of the data, the sensor that generated the data, the timestamp at which the data was generated, and the new data that the sensor recorded.</a:t>
            </a:r>
          </a:p>
          <a:p>
            <a:pPr algn="l">
              <a:buFont typeface="Arial" panose="020B0604020202020204" pitchFamily="34" charset="0"/>
              <a:buNone/>
            </a:pPr>
            <a:endParaRPr lang="en-GB" b="0" i="0" u="none" strike="noStrike" dirty="0">
              <a:solidFill>
                <a:srgbClr val="202124"/>
              </a:solidFill>
              <a:effectLst/>
              <a:latin typeface="Google Sans Text"/>
            </a:endParaRPr>
          </a:p>
          <a:p>
            <a:pPr marL="171450" indent="-171450" algn="l">
              <a:buFont typeface="Arial" panose="020B0604020202020204" pitchFamily="34" charset="0"/>
              <a:buChar char="•"/>
            </a:pPr>
            <a:r>
              <a:rPr lang="en-GB" b="0" i="0" u="none" strike="noStrike" dirty="0">
                <a:solidFill>
                  <a:srgbClr val="202124"/>
                </a:solidFill>
                <a:effectLst/>
                <a:latin typeface="Google Sans Text"/>
              </a:rPr>
              <a:t>Question: Which </a:t>
            </a:r>
            <a:r>
              <a:rPr lang="en-GB" b="0" i="0" u="none" strike="noStrike" dirty="0" err="1">
                <a:solidFill>
                  <a:srgbClr val="202124"/>
                </a:solidFill>
                <a:effectLst/>
                <a:latin typeface="Google Sans Text"/>
              </a:rPr>
              <a:t>callback</a:t>
            </a:r>
            <a:r>
              <a:rPr lang="en-GB" b="0" i="0" u="none" strike="noStrike" dirty="0">
                <a:solidFill>
                  <a:srgbClr val="202124"/>
                </a:solidFill>
                <a:effectLst/>
                <a:latin typeface="Google Sans Text"/>
              </a:rPr>
              <a:t> methods can you register for a sensor?</a:t>
            </a:r>
          </a:p>
          <a:p>
            <a:pPr lvl="1" algn="l">
              <a:buFont typeface="Arial" panose="020B0604020202020204" pitchFamily="34" charset="0"/>
              <a:buChar char="•"/>
            </a:pPr>
            <a:r>
              <a:rPr lang="en-GB" b="0" i="0" dirty="0">
                <a:effectLst/>
                <a:latin typeface="Roboto Mono" pitchFamily="49" charset="0"/>
                <a:hlinkClick r:id="rId4"/>
              </a:rPr>
              <a:t>onSensorChanged()</a:t>
            </a:r>
            <a:r>
              <a:rPr lang="en-GB" b="0" i="0" dirty="0">
                <a:effectLst/>
                <a:latin typeface="Roboto Mono" pitchFamily="49" charset="0"/>
              </a:rPr>
              <a:t> to </a:t>
            </a:r>
            <a:r>
              <a:rPr lang="en-GB" dirty="0"/>
              <a:t>receive notifications (sensor events) when sensor values change. The system invokes this method </a:t>
            </a:r>
            <a:r>
              <a:rPr lang="en-GB" b="0" i="0" u="none" strike="noStrike" dirty="0">
                <a:solidFill>
                  <a:srgbClr val="202124"/>
                </a:solidFill>
                <a:effectLst/>
                <a:latin typeface="Google Sans Text"/>
              </a:rPr>
              <a:t>providing you with a reference to the </a:t>
            </a:r>
            <a:r>
              <a:rPr lang="en-GB" dirty="0">
                <a:effectLst/>
                <a:hlinkClick r:id="rId5"/>
              </a:rPr>
              <a:t>Sensor</a:t>
            </a:r>
            <a:r>
              <a:rPr lang="en-GB" b="0" i="0" u="none" strike="noStrike" dirty="0">
                <a:solidFill>
                  <a:srgbClr val="202124"/>
                </a:solidFill>
                <a:effectLst/>
                <a:latin typeface="Google Sans Text"/>
              </a:rPr>
              <a:t> object that changed and the new accuracy of the sensor. Accuracy is represented by one of four status constants: </a:t>
            </a:r>
            <a:r>
              <a:rPr lang="en-GB" dirty="0">
                <a:effectLst/>
                <a:hlinkClick r:id="rId6"/>
              </a:rPr>
              <a:t>SENSOR_STATUS_ACCURACY_LOW</a:t>
            </a:r>
            <a:r>
              <a:rPr lang="en-GB" b="0" i="0" u="none" strike="noStrike" dirty="0">
                <a:solidFill>
                  <a:srgbClr val="202124"/>
                </a:solidFill>
                <a:effectLst/>
                <a:latin typeface="Google Sans Text"/>
              </a:rPr>
              <a:t>, </a:t>
            </a:r>
            <a:r>
              <a:rPr lang="en-GB" dirty="0">
                <a:effectLst/>
                <a:hlinkClick r:id="rId7"/>
              </a:rPr>
              <a:t>SENSOR_STATUS_ACCURACY_MEDIUM</a:t>
            </a:r>
            <a:r>
              <a:rPr lang="en-GB" b="0" i="0" u="none" strike="noStrike" dirty="0">
                <a:solidFill>
                  <a:srgbClr val="202124"/>
                </a:solidFill>
                <a:effectLst/>
                <a:latin typeface="Google Sans Text"/>
              </a:rPr>
              <a:t>,</a:t>
            </a:r>
            <a:r>
              <a:rPr lang="en-GB" dirty="0">
                <a:effectLst/>
                <a:hlinkClick r:id="rId8"/>
              </a:rPr>
              <a:t>SENSOR_STATUS_ACCURACY_HIG</a:t>
            </a:r>
            <a:r>
              <a:rPr lang="en-GB" b="0" i="0" u="none" strike="noStrike" dirty="0">
                <a:solidFill>
                  <a:srgbClr val="202124"/>
                </a:solidFill>
                <a:effectLst/>
                <a:latin typeface="Google Sans Text"/>
              </a:rPr>
              <a:t>, or </a:t>
            </a:r>
            <a:r>
              <a:rPr lang="en-GB" dirty="0">
                <a:effectLst/>
                <a:hlinkClick r:id="rId9"/>
              </a:rPr>
              <a:t>SENSOR_STATUS_UNRELIABLE</a:t>
            </a:r>
            <a:r>
              <a:rPr lang="en-GB" b="0" i="0" u="none" strike="noStrike" dirty="0">
                <a:solidFill>
                  <a:srgbClr val="202124"/>
                </a:solidFill>
                <a:effectLst/>
                <a:latin typeface="Google Sans Text"/>
              </a:rPr>
              <a:t>.</a:t>
            </a:r>
            <a:r>
              <a:rPr lang="en-GB" dirty="0"/>
              <a:t> </a:t>
            </a:r>
          </a:p>
          <a:p>
            <a:pPr lvl="1" algn="l">
              <a:buFont typeface="Arial" panose="020B0604020202020204" pitchFamily="34" charset="0"/>
              <a:buChar char="•"/>
            </a:pPr>
            <a:r>
              <a:rPr lang="en-GB" b="0" i="0" dirty="0">
                <a:effectLst/>
                <a:latin typeface="Roboto Mono" pitchFamily="49" charset="0"/>
                <a:hlinkClick r:id="rId10"/>
              </a:rPr>
              <a:t>onAccuracyChanged()</a:t>
            </a:r>
            <a:r>
              <a:rPr lang="en-GB" b="0" i="0" dirty="0">
                <a:effectLst/>
                <a:latin typeface="Roboto Mono" pitchFamily="49" charset="0"/>
              </a:rPr>
              <a:t> to r</a:t>
            </a:r>
            <a:r>
              <a:rPr lang="en-GB" dirty="0"/>
              <a:t>eceive notifications when sensor accuracy changes. The system invokes this method </a:t>
            </a:r>
            <a:r>
              <a:rPr lang="en-GB" b="0" i="0" u="none" strike="noStrike" dirty="0">
                <a:solidFill>
                  <a:srgbClr val="202124"/>
                </a:solidFill>
                <a:effectLst/>
                <a:latin typeface="Google Sans Text"/>
              </a:rPr>
              <a:t>providing you with a </a:t>
            </a:r>
            <a:r>
              <a:rPr lang="en-GB" dirty="0">
                <a:effectLst/>
                <a:hlinkClick r:id="rId3"/>
              </a:rPr>
              <a:t>SensorEvent</a:t>
            </a:r>
            <a:r>
              <a:rPr lang="en-GB" b="0" i="0" u="none" strike="noStrike" dirty="0">
                <a:solidFill>
                  <a:srgbClr val="202124"/>
                </a:solidFill>
                <a:effectLst/>
                <a:latin typeface="Google Sans Text"/>
              </a:rPr>
              <a:t> object.</a:t>
            </a:r>
          </a:p>
          <a:p>
            <a:pPr algn="l">
              <a:buFont typeface="Arial" panose="020B0604020202020204" pitchFamily="34" charset="0"/>
              <a:buChar char="•"/>
            </a:pPr>
            <a:endParaRPr lang="en-GB" b="0" i="0" u="none" strike="noStrike" dirty="0">
              <a:solidFill>
                <a:srgbClr val="202124"/>
              </a:solidFill>
              <a:effectLst/>
              <a:latin typeface="Google Sans Text"/>
            </a:endParaRPr>
          </a:p>
          <a:p>
            <a:pPr marL="171450" indent="-171450" algn="l">
              <a:buFont typeface="Arial" panose="020B0604020202020204" pitchFamily="34" charset="0"/>
              <a:buChar char="•"/>
            </a:pPr>
            <a:r>
              <a:rPr lang="en-GB" b="0" i="0" u="none" strike="noStrike" dirty="0" err="1">
                <a:solidFill>
                  <a:srgbClr val="202124"/>
                </a:solidFill>
                <a:effectLst/>
                <a:latin typeface="Google Sans Text"/>
              </a:rPr>
              <a:t>ToDo</a:t>
            </a:r>
            <a:r>
              <a:rPr lang="en-GB" b="0" i="0" u="none" strike="noStrike" dirty="0">
                <a:solidFill>
                  <a:srgbClr val="202124"/>
                </a:solidFill>
                <a:effectLst/>
                <a:latin typeface="Google Sans Text"/>
              </a:rPr>
              <a:t>: Run the example code. In the instruction</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GB" sz="1800" dirty="0">
                <a:solidFill>
                  <a:srgbClr val="0033B3"/>
                </a:solidFill>
                <a:effectLst/>
                <a:latin typeface="JetBrains Mono"/>
              </a:rPr>
              <a:t>	</a:t>
            </a:r>
            <a:r>
              <a:rPr lang="en-GB" sz="1800" dirty="0" err="1">
                <a:solidFill>
                  <a:srgbClr val="0033B3"/>
                </a:solidFill>
                <a:effectLst/>
                <a:latin typeface="JetBrains Mono"/>
              </a:rPr>
              <a:t>val</a:t>
            </a:r>
            <a:r>
              <a:rPr lang="en-GB" sz="1800" dirty="0">
                <a:solidFill>
                  <a:srgbClr val="0033B3"/>
                </a:solidFill>
                <a:effectLst/>
                <a:latin typeface="JetBrains Mono"/>
              </a:rPr>
              <a:t> </a:t>
            </a:r>
            <a:r>
              <a:rPr lang="en-GB" sz="1800" dirty="0" err="1">
                <a:solidFill>
                  <a:srgbClr val="871094"/>
                </a:solidFill>
                <a:effectLst/>
                <a:latin typeface="JetBrains Mono"/>
              </a:rPr>
              <a:t>deviceSensors</a:t>
            </a:r>
            <a:r>
              <a:rPr lang="en-GB" sz="1800" dirty="0">
                <a:solidFill>
                  <a:srgbClr val="080808"/>
                </a:solidFill>
                <a:effectLst/>
                <a:latin typeface="JetBrains Mono"/>
              </a:rPr>
              <a:t>: </a:t>
            </a:r>
            <a:r>
              <a:rPr lang="en-GB" sz="1800" dirty="0">
                <a:solidFill>
                  <a:srgbClr val="000000"/>
                </a:solidFill>
                <a:effectLst/>
                <a:latin typeface="JetBrains Mono"/>
              </a:rPr>
              <a:t>List</a:t>
            </a:r>
            <a:r>
              <a:rPr lang="en-GB" sz="1800" dirty="0">
                <a:solidFill>
                  <a:srgbClr val="080808"/>
                </a:solidFill>
                <a:effectLst/>
                <a:latin typeface="JetBrains Mono"/>
              </a:rPr>
              <a:t>&lt;</a:t>
            </a:r>
            <a:r>
              <a:rPr lang="en-GB" sz="1800" dirty="0">
                <a:solidFill>
                  <a:srgbClr val="000000"/>
                </a:solidFill>
                <a:effectLst/>
                <a:latin typeface="JetBrains Mono"/>
              </a:rPr>
              <a:t>Sensor</a:t>
            </a:r>
            <a:r>
              <a:rPr lang="en-GB" sz="1800" dirty="0">
                <a:solidFill>
                  <a:srgbClr val="080808"/>
                </a:solidFill>
                <a:effectLst/>
                <a:latin typeface="JetBrains Mono"/>
              </a:rPr>
              <a:t>&gt; = </a:t>
            </a:r>
            <a:r>
              <a:rPr lang="en-GB" sz="1800" dirty="0" err="1">
                <a:solidFill>
                  <a:srgbClr val="871094"/>
                </a:solidFill>
                <a:effectLst/>
                <a:latin typeface="JetBrains Mono"/>
              </a:rPr>
              <a:t>sensorManager</a:t>
            </a:r>
            <a:r>
              <a:rPr lang="en-GB" sz="1800" dirty="0" err="1">
                <a:solidFill>
                  <a:srgbClr val="080808"/>
                </a:solidFill>
                <a:effectLst/>
                <a:latin typeface="JetBrains Mono"/>
              </a:rPr>
              <a:t>.getSensorList</a:t>
            </a:r>
            <a:r>
              <a:rPr lang="en-GB" sz="1800" dirty="0">
                <a:solidFill>
                  <a:srgbClr val="080808"/>
                </a:solidFill>
                <a:effectLst/>
                <a:latin typeface="JetBrains Mono"/>
              </a:rPr>
              <a:t>(</a:t>
            </a:r>
            <a:r>
              <a:rPr lang="en-GB" sz="1800" dirty="0" err="1">
                <a:solidFill>
                  <a:srgbClr val="000000"/>
                </a:solidFill>
                <a:effectLst/>
                <a:latin typeface="JetBrains Mono"/>
              </a:rPr>
              <a:t>Sensor</a:t>
            </a:r>
            <a:r>
              <a:rPr lang="en-GB" sz="1800" dirty="0" err="1">
                <a:solidFill>
                  <a:srgbClr val="080808"/>
                </a:solidFill>
                <a:effectLst/>
                <a:latin typeface="JetBrains Mono"/>
              </a:rPr>
              <a:t>.</a:t>
            </a:r>
            <a:r>
              <a:rPr lang="en-GB" sz="1800" i="1" dirty="0" err="1">
                <a:solidFill>
                  <a:srgbClr val="871094"/>
                </a:solidFill>
                <a:effectLst/>
                <a:latin typeface="JetBrains Mono"/>
              </a:rPr>
              <a:t>TYPE_ALL</a:t>
            </a:r>
            <a:r>
              <a:rPr lang="en-GB" sz="1800" dirty="0">
                <a:solidFill>
                  <a:srgbClr val="080808"/>
                </a:solidFill>
                <a:effectLst/>
                <a:latin typeface="JetBrains Mono"/>
              </a:rPr>
              <a:t>)</a:t>
            </a:r>
          </a:p>
          <a:p>
            <a:pPr algn="l">
              <a:buFont typeface="Arial" panose="020B0604020202020204" pitchFamily="34" charset="0"/>
              <a:buNone/>
            </a:pPr>
            <a:r>
              <a:rPr lang="en-GB" b="0" i="0" u="none" strike="noStrike" dirty="0">
                <a:solidFill>
                  <a:srgbClr val="202124"/>
                </a:solidFill>
                <a:effectLst/>
                <a:latin typeface="Google Sans Text"/>
              </a:rPr>
              <a:t>	change the type of the sensor from </a:t>
            </a:r>
            <a:r>
              <a:rPr lang="en-GB" b="0" i="0" dirty="0">
                <a:effectLst/>
                <a:latin typeface="Roboto Mono" panose="020F0502020204030204" pitchFamily="34" charset="0"/>
                <a:hlinkClick r:id="rId11"/>
              </a:rPr>
              <a:t>TYPE_GRAVITY</a:t>
            </a:r>
            <a:endParaRPr lang="en-GB" b="0" i="0" dirty="0">
              <a:effectLst/>
              <a:latin typeface="Roboto Mono" panose="020F0502020204030204" pitchFamily="34" charset="0"/>
            </a:endParaRPr>
          </a:p>
          <a:p>
            <a:pPr algn="l">
              <a:buFont typeface="Arial" panose="020B0604020202020204" pitchFamily="34" charset="0"/>
              <a:buNone/>
            </a:pPr>
            <a:endParaRPr lang="en-GB" b="0" i="0" u="none" strike="noStrike" dirty="0">
              <a:solidFill>
                <a:srgbClr val="202124"/>
              </a:solidFill>
              <a:effectLst/>
              <a:latin typeface="Roboto Mono" panose="020F0502020204030204" pitchFamily="34" charset="0"/>
            </a:endParaRPr>
          </a:p>
          <a:p>
            <a:pPr marL="171450" indent="-171450" algn="l">
              <a:buFont typeface="Arial" panose="020B0604020202020204" pitchFamily="34" charset="0"/>
              <a:buChar char="•"/>
            </a:pPr>
            <a:r>
              <a:rPr lang="en-GB" b="0" i="0" u="none" strike="noStrike" dirty="0" err="1">
                <a:solidFill>
                  <a:srgbClr val="202124"/>
                </a:solidFill>
                <a:effectLst/>
                <a:latin typeface="Roboto Mono" panose="020F0502020204030204" pitchFamily="34" charset="0"/>
              </a:rPr>
              <a:t>ToDo</a:t>
            </a:r>
            <a:r>
              <a:rPr lang="en-GB" b="0" i="0" u="none" strike="noStrike" dirty="0">
                <a:solidFill>
                  <a:srgbClr val="202124"/>
                </a:solidFill>
                <a:effectLst/>
                <a:latin typeface="Roboto Mono" panose="020F0502020204030204" pitchFamily="34" charset="0"/>
              </a:rPr>
              <a:t>: </a:t>
            </a:r>
            <a:r>
              <a:rPr lang="en-GB" b="0" i="0" u="none" strike="noStrike" dirty="0">
                <a:solidFill>
                  <a:srgbClr val="202124"/>
                </a:solidFill>
                <a:effectLst/>
                <a:latin typeface="Google Sans Text"/>
              </a:rPr>
              <a:t>If you already know about UML, you could draw a class diagram showing the associations between the above classes</a:t>
            </a:r>
          </a:p>
          <a:p>
            <a:pPr algn="l">
              <a:buFont typeface="Arial" panose="020B0604020202020204" pitchFamily="34" charset="0"/>
              <a:buNone/>
            </a:pPr>
            <a:r>
              <a:rPr lang="en-GB" b="0" i="0" u="none" strike="noStrike" dirty="0">
                <a:solidFill>
                  <a:srgbClr val="202124"/>
                </a:solidFill>
                <a:effectLst/>
                <a:latin typeface="Google Sans Text"/>
              </a:rPr>
              <a:t>The required information can be extracted from the text</a:t>
            </a:r>
          </a:p>
          <a:p>
            <a:pPr algn="l">
              <a:buFont typeface="Arial" panose="020B0604020202020204" pitchFamily="34" charset="0"/>
              <a:buNone/>
            </a:pPr>
            <a:endParaRPr lang="en-GB" b="0" i="0" u="none" strike="noStrike" dirty="0">
              <a:solidFill>
                <a:srgbClr val="202124"/>
              </a:solidFill>
              <a:effectLst/>
              <a:latin typeface="Google Sans Text"/>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36</a:t>
            </a:fld>
            <a:endParaRPr lang="en-US" altLang="en-US"/>
          </a:p>
        </p:txBody>
      </p:sp>
    </p:spTree>
    <p:extLst>
      <p:ext uri="{BB962C8B-B14F-4D97-AF65-F5344CB8AC3E}">
        <p14:creationId xmlns:p14="http://schemas.microsoft.com/office/powerpoint/2010/main" val="317072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37</a:t>
            </a:fld>
            <a:endParaRPr lang="en-US" altLang="en-US"/>
          </a:p>
        </p:txBody>
      </p:sp>
    </p:spTree>
    <p:extLst>
      <p:ext uri="{BB962C8B-B14F-4D97-AF65-F5344CB8AC3E}">
        <p14:creationId xmlns:p14="http://schemas.microsoft.com/office/powerpoint/2010/main" val="1643257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solidFill>
                  <a:srgbClr val="0033B3"/>
                </a:solidFill>
                <a:effectLst/>
                <a:latin typeface="JetBrains Mono"/>
              </a:rPr>
              <a:t>package </a:t>
            </a:r>
            <a:r>
              <a:rPr lang="en-CA" sz="1800" dirty="0">
                <a:solidFill>
                  <a:srgbClr val="080808"/>
                </a:solidFill>
                <a:effectLst/>
                <a:latin typeface="JetBrains Mono"/>
              </a:rPr>
              <a:t>com.example.exercise1</a:t>
            </a:r>
            <a:br>
              <a:rPr lang="en-CA" sz="1800" dirty="0">
                <a:solidFill>
                  <a:srgbClr val="080808"/>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android.content.</a:t>
            </a:r>
            <a:r>
              <a:rPr lang="en-CA" sz="1800" dirty="0" err="1">
                <a:solidFill>
                  <a:srgbClr val="000000"/>
                </a:solidFill>
                <a:effectLst/>
                <a:latin typeface="JetBrains Mono"/>
              </a:rPr>
              <a:t>Context</a:t>
            </a:r>
            <a:br>
              <a:rPr lang="en-CA" sz="1800" dirty="0">
                <a:solidFill>
                  <a:srgbClr val="000000"/>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android.hardware.</a:t>
            </a:r>
            <a:r>
              <a:rPr lang="en-CA" sz="1800" dirty="0" err="1">
                <a:solidFill>
                  <a:srgbClr val="000000"/>
                </a:solidFill>
                <a:effectLst/>
                <a:latin typeface="JetBrains Mono"/>
              </a:rPr>
              <a:t>Sensor</a:t>
            </a:r>
            <a:br>
              <a:rPr lang="en-CA" sz="1800" dirty="0">
                <a:solidFill>
                  <a:srgbClr val="000000"/>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android.hardware.</a:t>
            </a:r>
            <a:r>
              <a:rPr lang="en-CA" sz="1800" dirty="0" err="1">
                <a:solidFill>
                  <a:srgbClr val="000000"/>
                </a:solidFill>
                <a:effectLst/>
                <a:latin typeface="JetBrains Mono"/>
              </a:rPr>
              <a:t>SensorEvent</a:t>
            </a:r>
            <a:br>
              <a:rPr lang="en-CA" sz="1800" dirty="0">
                <a:solidFill>
                  <a:srgbClr val="000000"/>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android.hardware.</a:t>
            </a:r>
            <a:r>
              <a:rPr lang="en-CA" sz="1800" dirty="0" err="1">
                <a:solidFill>
                  <a:srgbClr val="000000"/>
                </a:solidFill>
                <a:effectLst/>
                <a:latin typeface="JetBrains Mono"/>
              </a:rPr>
              <a:t>SensorEventListener</a:t>
            </a:r>
            <a:br>
              <a:rPr lang="en-CA" sz="1800" dirty="0">
                <a:solidFill>
                  <a:srgbClr val="000000"/>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android.hardware.</a:t>
            </a:r>
            <a:r>
              <a:rPr lang="en-CA" sz="1800" dirty="0" err="1">
                <a:solidFill>
                  <a:srgbClr val="000000"/>
                </a:solidFill>
                <a:effectLst/>
                <a:latin typeface="JetBrains Mono"/>
              </a:rPr>
              <a:t>SensorManager</a:t>
            </a:r>
            <a:br>
              <a:rPr lang="en-CA" sz="1800" dirty="0">
                <a:solidFill>
                  <a:srgbClr val="000000"/>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android.os.</a:t>
            </a:r>
            <a:r>
              <a:rPr lang="en-CA" sz="1800" dirty="0" err="1">
                <a:solidFill>
                  <a:srgbClr val="000000"/>
                </a:solidFill>
                <a:effectLst/>
                <a:latin typeface="JetBrains Mono"/>
              </a:rPr>
              <a:t>Bundle</a:t>
            </a:r>
            <a:br>
              <a:rPr lang="en-CA" sz="1800" dirty="0">
                <a:solidFill>
                  <a:srgbClr val="000000"/>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androidx.activity.</a:t>
            </a:r>
            <a:r>
              <a:rPr lang="en-CA" sz="1800" dirty="0" err="1">
                <a:solidFill>
                  <a:srgbClr val="000000"/>
                </a:solidFill>
                <a:effectLst/>
                <a:latin typeface="JetBrains Mono"/>
              </a:rPr>
              <a:t>ComponentActivity</a:t>
            </a:r>
            <a:br>
              <a:rPr lang="en-CA" sz="1800" dirty="0">
                <a:solidFill>
                  <a:srgbClr val="000000"/>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androidx.activity.compose.setContent</a:t>
            </a:r>
            <a:br>
              <a:rPr lang="en-CA" sz="1800" dirty="0">
                <a:solidFill>
                  <a:srgbClr val="080808"/>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androidx.compose.foundation.layout.fillMaxSize</a:t>
            </a:r>
            <a:br>
              <a:rPr lang="en-CA" sz="1800" dirty="0">
                <a:solidFill>
                  <a:srgbClr val="080808"/>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androidx.compose.foundation.layout.padding</a:t>
            </a:r>
            <a:br>
              <a:rPr lang="en-CA" sz="1800" dirty="0">
                <a:solidFill>
                  <a:srgbClr val="080808"/>
                </a:solidFill>
                <a:effectLst/>
                <a:latin typeface="JetBrains Mono"/>
              </a:rPr>
            </a:br>
            <a:r>
              <a:rPr lang="en-CA" sz="1800" dirty="0">
                <a:solidFill>
                  <a:srgbClr val="0033B3"/>
                </a:solidFill>
                <a:effectLst/>
                <a:latin typeface="JetBrains Mono"/>
              </a:rPr>
              <a:t>import </a:t>
            </a:r>
            <a:r>
              <a:rPr lang="en-CA" sz="1800" dirty="0">
                <a:solidFill>
                  <a:srgbClr val="080808"/>
                </a:solidFill>
                <a:effectLst/>
                <a:latin typeface="JetBrains Mono"/>
              </a:rPr>
              <a:t>androidx.compose.material3.MaterialTheme</a:t>
            </a:r>
            <a:br>
              <a:rPr lang="en-CA" sz="1800" dirty="0">
                <a:solidFill>
                  <a:srgbClr val="080808"/>
                </a:solidFill>
                <a:effectLst/>
                <a:latin typeface="JetBrains Mono"/>
              </a:rPr>
            </a:br>
            <a:r>
              <a:rPr lang="en-CA" sz="1800" dirty="0">
                <a:solidFill>
                  <a:srgbClr val="0033B3"/>
                </a:solidFill>
                <a:effectLst/>
                <a:latin typeface="JetBrains Mono"/>
              </a:rPr>
              <a:t>import </a:t>
            </a:r>
            <a:r>
              <a:rPr lang="en-CA" sz="1800" dirty="0">
                <a:solidFill>
                  <a:srgbClr val="080808"/>
                </a:solidFill>
                <a:effectLst/>
                <a:latin typeface="JetBrains Mono"/>
              </a:rPr>
              <a:t>androidx.compose.material3.Surface</a:t>
            </a:r>
            <a:br>
              <a:rPr lang="en-CA" sz="1800" dirty="0">
                <a:solidFill>
                  <a:srgbClr val="080808"/>
                </a:solidFill>
                <a:effectLst/>
                <a:latin typeface="JetBrains Mono"/>
              </a:rPr>
            </a:br>
            <a:r>
              <a:rPr lang="en-CA" sz="1800" dirty="0">
                <a:solidFill>
                  <a:srgbClr val="0033B3"/>
                </a:solidFill>
                <a:effectLst/>
                <a:latin typeface="JetBrains Mono"/>
              </a:rPr>
              <a:t>import </a:t>
            </a:r>
            <a:r>
              <a:rPr lang="en-CA" sz="1800" dirty="0">
                <a:solidFill>
                  <a:srgbClr val="080808"/>
                </a:solidFill>
                <a:effectLst/>
                <a:latin typeface="JetBrains Mono"/>
              </a:rPr>
              <a:t>androidx.compose.material3.Text</a:t>
            </a:r>
            <a:br>
              <a:rPr lang="en-CA" sz="1800" dirty="0">
                <a:solidFill>
                  <a:srgbClr val="080808"/>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androidx.compose.runtime.</a:t>
            </a:r>
            <a:r>
              <a:rPr lang="en-CA" sz="1800" dirty="0" err="1">
                <a:solidFill>
                  <a:srgbClr val="9E880D"/>
                </a:solidFill>
                <a:effectLst/>
                <a:latin typeface="JetBrains Mono"/>
              </a:rPr>
              <a:t>Composable</a:t>
            </a:r>
            <a:br>
              <a:rPr lang="en-CA" sz="1800" dirty="0">
                <a:solidFill>
                  <a:srgbClr val="9E880D"/>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androidx.compose.ui.</a:t>
            </a:r>
            <a:r>
              <a:rPr lang="en-CA" sz="1800" dirty="0" err="1">
                <a:solidFill>
                  <a:srgbClr val="000000"/>
                </a:solidFill>
                <a:effectLst/>
                <a:latin typeface="JetBrains Mono"/>
              </a:rPr>
              <a:t>Modifier</a:t>
            </a:r>
            <a:br>
              <a:rPr lang="en-CA" sz="1800" dirty="0">
                <a:solidFill>
                  <a:srgbClr val="000000"/>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androidx.compose.ui.graphics.Color</a:t>
            </a:r>
            <a:br>
              <a:rPr lang="en-CA" sz="1800" dirty="0">
                <a:solidFill>
                  <a:srgbClr val="080808"/>
                </a:solidFill>
                <a:effectLst/>
                <a:latin typeface="JetBrains Mono"/>
              </a:rPr>
            </a:br>
            <a:r>
              <a:rPr lang="en-CA" sz="1800" dirty="0">
                <a:solidFill>
                  <a:srgbClr val="0033B3"/>
                </a:solidFill>
                <a:effectLst/>
                <a:latin typeface="JetBrains Mono"/>
              </a:rPr>
              <a:t>import </a:t>
            </a:r>
            <a:r>
              <a:rPr lang="en-CA" sz="1800" dirty="0" err="1">
                <a:solidFill>
                  <a:srgbClr val="080808"/>
                </a:solidFill>
                <a:effectLst/>
                <a:latin typeface="JetBrains Mono"/>
              </a:rPr>
              <a:t>androidx.compose.ui.unit.dp</a:t>
            </a:r>
            <a:br>
              <a:rPr lang="en-CA" sz="1800" dirty="0">
                <a:solidFill>
                  <a:srgbClr val="080808"/>
                </a:solidFill>
                <a:effectLst/>
                <a:latin typeface="JetBrains Mono"/>
              </a:rPr>
            </a:br>
            <a:r>
              <a:rPr lang="en-CA" sz="1800" dirty="0">
                <a:solidFill>
                  <a:srgbClr val="0033B3"/>
                </a:solidFill>
                <a:effectLst/>
                <a:latin typeface="JetBrains Mono"/>
              </a:rPr>
              <a:t>import </a:t>
            </a:r>
            <a:r>
              <a:rPr lang="en-CA" sz="1800" dirty="0">
                <a:solidFill>
                  <a:srgbClr val="080808"/>
                </a:solidFill>
                <a:effectLst/>
                <a:latin typeface="JetBrains Mono"/>
              </a:rPr>
              <a:t>com.example.exercise1.ui.theme.Exercise1Theme</a:t>
            </a:r>
            <a:br>
              <a:rPr lang="en-CA" sz="1800" dirty="0">
                <a:solidFill>
                  <a:srgbClr val="080808"/>
                </a:solidFill>
                <a:effectLst/>
                <a:latin typeface="JetBrains Mono"/>
              </a:rPr>
            </a:br>
            <a:br>
              <a:rPr lang="en-CA" sz="1800" dirty="0">
                <a:solidFill>
                  <a:srgbClr val="080808"/>
                </a:solidFill>
                <a:effectLst/>
                <a:latin typeface="JetBrains Mono"/>
              </a:rPr>
            </a:br>
            <a:r>
              <a:rPr lang="en-CA" sz="1800" dirty="0">
                <a:solidFill>
                  <a:srgbClr val="0033B3"/>
                </a:solidFill>
                <a:effectLst/>
                <a:latin typeface="JetBrains Mono"/>
              </a:rPr>
              <a:t>class </a:t>
            </a:r>
            <a:r>
              <a:rPr lang="en-CA" sz="1800" dirty="0" err="1">
                <a:solidFill>
                  <a:srgbClr val="000000"/>
                </a:solidFill>
                <a:effectLst/>
                <a:latin typeface="JetBrains Mono"/>
              </a:rPr>
              <a:t>MainActivity</a:t>
            </a:r>
            <a:r>
              <a:rPr lang="en-CA" sz="1800" dirty="0">
                <a:solidFill>
                  <a:srgbClr val="000000"/>
                </a:solidFill>
                <a:effectLst/>
                <a:latin typeface="JetBrains Mono"/>
              </a:rPr>
              <a:t> </a:t>
            </a:r>
            <a:r>
              <a:rPr lang="en-CA" sz="1800" dirty="0">
                <a:solidFill>
                  <a:srgbClr val="080808"/>
                </a:solidFill>
                <a:effectLst/>
                <a:latin typeface="JetBrains Mono"/>
              </a:rPr>
              <a:t>: </a:t>
            </a:r>
            <a:r>
              <a:rPr lang="en-CA" sz="1800" dirty="0" err="1">
                <a:solidFill>
                  <a:srgbClr val="080808"/>
                </a:solidFill>
                <a:effectLst/>
                <a:latin typeface="JetBrains Mono"/>
              </a:rPr>
              <a:t>ComponentActivity</a:t>
            </a:r>
            <a:r>
              <a:rPr lang="en-CA" sz="1800" dirty="0">
                <a:solidFill>
                  <a:srgbClr val="080808"/>
                </a:solidFill>
                <a:effectLst/>
                <a:latin typeface="JetBrains Mono"/>
              </a:rPr>
              <a:t>()</a:t>
            </a:r>
            <a:r>
              <a:rPr lang="en-CA" sz="1800" b="1" dirty="0">
                <a:solidFill>
                  <a:srgbClr val="080808"/>
                </a:solidFill>
                <a:effectLst/>
                <a:latin typeface="JetBrains Mono"/>
              </a:rPr>
              <a:t>, </a:t>
            </a:r>
            <a:r>
              <a:rPr lang="en-CA" sz="1800" b="1" dirty="0" err="1">
                <a:solidFill>
                  <a:srgbClr val="000000"/>
                </a:solidFill>
                <a:effectLst/>
                <a:latin typeface="JetBrains Mono"/>
              </a:rPr>
              <a:t>SensorEventListener</a:t>
            </a:r>
            <a:r>
              <a:rPr lang="en-CA" sz="1800" dirty="0">
                <a:solidFill>
                  <a:srgbClr val="000000"/>
                </a:solidFill>
                <a:effectLst/>
                <a:latin typeface="JetBrains Mono"/>
              </a:rPr>
              <a:t> </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i="1" dirty="0">
                <a:solidFill>
                  <a:srgbClr val="8C8C8C"/>
                </a:solidFill>
                <a:effectLst/>
                <a:latin typeface="JetBrains Mono"/>
              </a:rPr>
              <a:t>// To identify the sensors that are on a device you first need</a:t>
            </a:r>
            <a:br>
              <a:rPr lang="en-CA" sz="1800" i="1" dirty="0">
                <a:solidFill>
                  <a:srgbClr val="8C8C8C"/>
                </a:solidFill>
                <a:effectLst/>
                <a:latin typeface="JetBrains Mono"/>
              </a:rPr>
            </a:br>
            <a:r>
              <a:rPr lang="en-CA" sz="1800" i="1" dirty="0">
                <a:solidFill>
                  <a:srgbClr val="8C8C8C"/>
                </a:solidFill>
                <a:effectLst/>
                <a:latin typeface="JetBrains Mono"/>
              </a:rPr>
              <a:t>    // to get a reference to the sensor service. To do this, you create</a:t>
            </a:r>
            <a:br>
              <a:rPr lang="en-CA" sz="1800" i="1" dirty="0">
                <a:solidFill>
                  <a:srgbClr val="8C8C8C"/>
                </a:solidFill>
                <a:effectLst/>
                <a:latin typeface="JetBrains Mono"/>
              </a:rPr>
            </a:br>
            <a:r>
              <a:rPr lang="en-CA" sz="1800" i="1" dirty="0">
                <a:solidFill>
                  <a:srgbClr val="8C8C8C"/>
                </a:solidFill>
                <a:effectLst/>
                <a:latin typeface="JetBrains Mono"/>
              </a:rPr>
              <a:t>    // an instance of the </a:t>
            </a:r>
            <a:r>
              <a:rPr lang="en-CA" sz="1800" i="1" dirty="0" err="1">
                <a:solidFill>
                  <a:srgbClr val="8C8C8C"/>
                </a:solidFill>
                <a:effectLst/>
                <a:latin typeface="JetBrains Mono"/>
              </a:rPr>
              <a:t>SensorManager</a:t>
            </a:r>
            <a:r>
              <a:rPr lang="en-CA" sz="1800" i="1" dirty="0">
                <a:solidFill>
                  <a:srgbClr val="8C8C8C"/>
                </a:solidFill>
                <a:effectLst/>
                <a:latin typeface="JetBrains Mono"/>
              </a:rPr>
              <a:t> class</a:t>
            </a:r>
            <a:br>
              <a:rPr lang="en-CA" sz="1800" i="1" dirty="0">
                <a:solidFill>
                  <a:srgbClr val="8C8C8C"/>
                </a:solidFill>
                <a:effectLst/>
                <a:latin typeface="JetBrains Mono"/>
              </a:rPr>
            </a:br>
            <a:r>
              <a:rPr lang="en-CA" sz="1800" i="1" dirty="0">
                <a:solidFill>
                  <a:srgbClr val="8C8C8C"/>
                </a:solidFill>
                <a:effectLst/>
                <a:latin typeface="JetBrains Mono"/>
              </a:rPr>
              <a:t>    // by calling the </a:t>
            </a:r>
            <a:r>
              <a:rPr lang="en-CA" sz="1800" i="1" dirty="0" err="1">
                <a:solidFill>
                  <a:srgbClr val="8C8C8C"/>
                </a:solidFill>
                <a:effectLst/>
                <a:latin typeface="JetBrains Mono"/>
              </a:rPr>
              <a:t>getSystemService</a:t>
            </a:r>
            <a:r>
              <a:rPr lang="en-CA" sz="1800" i="1" dirty="0">
                <a:solidFill>
                  <a:srgbClr val="8C8C8C"/>
                </a:solidFill>
                <a:effectLst/>
                <a:latin typeface="JetBrains Mono"/>
              </a:rPr>
              <a:t>() method and passing in the SENSOR_SERVICE argument.</a:t>
            </a:r>
            <a:br>
              <a:rPr lang="en-CA" sz="1800" i="1" dirty="0">
                <a:solidFill>
                  <a:srgbClr val="8C8C8C"/>
                </a:solidFill>
                <a:effectLst/>
                <a:latin typeface="JetBrains Mono"/>
              </a:rPr>
            </a:br>
            <a:r>
              <a:rPr lang="en-CA" sz="1800" i="1" dirty="0">
                <a:solidFill>
                  <a:srgbClr val="8C8C8C"/>
                </a:solidFill>
                <a:effectLst/>
                <a:latin typeface="JetBrains Mono"/>
              </a:rPr>
              <a:t>    </a:t>
            </a:r>
            <a:r>
              <a:rPr lang="en-CA" sz="1800" dirty="0">
                <a:solidFill>
                  <a:srgbClr val="0033B3"/>
                </a:solidFill>
                <a:effectLst/>
                <a:latin typeface="JetBrains Mono"/>
              </a:rPr>
              <a:t>private </a:t>
            </a:r>
            <a:r>
              <a:rPr lang="en-CA" sz="1800" dirty="0" err="1">
                <a:solidFill>
                  <a:srgbClr val="0033B3"/>
                </a:solidFill>
                <a:effectLst/>
                <a:latin typeface="JetBrains Mono"/>
              </a:rPr>
              <a:t>lateinit</a:t>
            </a:r>
            <a:r>
              <a:rPr lang="en-CA" sz="1800" dirty="0">
                <a:solidFill>
                  <a:srgbClr val="0033B3"/>
                </a:solidFill>
                <a:effectLst/>
                <a:latin typeface="JetBrains Mono"/>
              </a:rPr>
              <a:t> var </a:t>
            </a:r>
            <a:r>
              <a:rPr lang="en-CA" sz="1800" dirty="0" err="1">
                <a:solidFill>
                  <a:srgbClr val="871094"/>
                </a:solidFill>
                <a:effectLst/>
                <a:latin typeface="JetBrains Mono"/>
              </a:rPr>
              <a:t>sensorManager</a:t>
            </a:r>
            <a:r>
              <a:rPr lang="en-CA" sz="1800" dirty="0">
                <a:solidFill>
                  <a:srgbClr val="080808"/>
                </a:solidFill>
                <a:effectLst/>
                <a:latin typeface="JetBrains Mono"/>
              </a:rPr>
              <a:t>: </a:t>
            </a:r>
            <a:r>
              <a:rPr lang="en-CA" sz="1800" dirty="0" err="1">
                <a:solidFill>
                  <a:srgbClr val="000000"/>
                </a:solidFill>
                <a:effectLst/>
                <a:latin typeface="JetBrains Mono"/>
              </a:rPr>
              <a:t>SensorManager</a:t>
            </a:r>
            <a:br>
              <a:rPr lang="en-CA" sz="1800" dirty="0">
                <a:solidFill>
                  <a:srgbClr val="000000"/>
                </a:solidFill>
                <a:effectLst/>
                <a:latin typeface="JetBrains Mono"/>
              </a:rPr>
            </a:br>
            <a:r>
              <a:rPr lang="en-CA" sz="1800" dirty="0">
                <a:solidFill>
                  <a:srgbClr val="000000"/>
                </a:solidFill>
                <a:effectLst/>
                <a:latin typeface="JetBrains Mono"/>
              </a:rPr>
              <a:t>    </a:t>
            </a:r>
            <a:r>
              <a:rPr lang="en-CA" sz="1800" dirty="0">
                <a:solidFill>
                  <a:srgbClr val="0033B3"/>
                </a:solidFill>
                <a:effectLst/>
                <a:latin typeface="JetBrains Mono"/>
              </a:rPr>
              <a:t>private var </a:t>
            </a:r>
            <a:r>
              <a:rPr lang="en-CA" sz="1800" dirty="0" err="1">
                <a:solidFill>
                  <a:srgbClr val="871094"/>
                </a:solidFill>
                <a:effectLst/>
                <a:latin typeface="JetBrains Mono"/>
              </a:rPr>
              <a:t>myMessage</a:t>
            </a:r>
            <a:r>
              <a:rPr lang="en-CA" sz="1800" dirty="0">
                <a:solidFill>
                  <a:srgbClr val="080808"/>
                </a:solidFill>
                <a:effectLst/>
                <a:latin typeface="JetBrains Mono"/>
              </a:rPr>
              <a:t>: </a:t>
            </a:r>
            <a:r>
              <a:rPr lang="en-CA" sz="1800" dirty="0">
                <a:solidFill>
                  <a:srgbClr val="000000"/>
                </a:solidFill>
                <a:effectLst/>
                <a:latin typeface="JetBrains Mono"/>
              </a:rPr>
              <a:t>String </a:t>
            </a:r>
            <a:r>
              <a:rPr lang="en-CA" sz="1800" dirty="0">
                <a:solidFill>
                  <a:srgbClr val="080808"/>
                </a:solidFill>
                <a:effectLst/>
                <a:latin typeface="JetBrains Mono"/>
              </a:rPr>
              <a:t>= </a:t>
            </a:r>
            <a:r>
              <a:rPr lang="en-CA" sz="1800" dirty="0">
                <a:solidFill>
                  <a:srgbClr val="067D17"/>
                </a:solidFill>
                <a:effectLst/>
                <a:latin typeface="JetBrains Mono"/>
              </a:rPr>
              <a:t>"Nothing"</a:t>
            </a:r>
            <a:br>
              <a:rPr lang="en-CA" sz="1800" dirty="0">
                <a:solidFill>
                  <a:srgbClr val="067D17"/>
                </a:solidFill>
                <a:effectLst/>
                <a:latin typeface="JetBrains Mono"/>
              </a:rPr>
            </a:br>
            <a:r>
              <a:rPr lang="en-CA" sz="1800" dirty="0">
                <a:solidFill>
                  <a:srgbClr val="067D17"/>
                </a:solidFill>
                <a:effectLst/>
                <a:latin typeface="JetBrains Mono"/>
              </a:rPr>
              <a:t>    </a:t>
            </a:r>
            <a:r>
              <a:rPr lang="en-CA" sz="1800" dirty="0">
                <a:solidFill>
                  <a:srgbClr val="0033B3"/>
                </a:solidFill>
                <a:effectLst/>
                <a:latin typeface="JetBrains Mono"/>
              </a:rPr>
              <a:t>private var </a:t>
            </a:r>
            <a:r>
              <a:rPr lang="en-CA" sz="1800" dirty="0" err="1">
                <a:solidFill>
                  <a:srgbClr val="871094"/>
                </a:solidFill>
                <a:effectLst/>
                <a:latin typeface="JetBrains Mono"/>
              </a:rPr>
              <a:t>myLight</a:t>
            </a:r>
            <a:r>
              <a:rPr lang="en-CA" sz="1800" dirty="0">
                <a:solidFill>
                  <a:srgbClr val="080808"/>
                </a:solidFill>
                <a:effectLst/>
                <a:latin typeface="JetBrains Mono"/>
              </a:rPr>
              <a:t>: </a:t>
            </a:r>
            <a:r>
              <a:rPr lang="en-CA" sz="1800" dirty="0">
                <a:solidFill>
                  <a:srgbClr val="000000"/>
                </a:solidFill>
                <a:effectLst/>
                <a:latin typeface="JetBrains Mono"/>
              </a:rPr>
              <a:t>Sensor</a:t>
            </a:r>
            <a:r>
              <a:rPr lang="en-CA" sz="1800" dirty="0">
                <a:solidFill>
                  <a:srgbClr val="080808"/>
                </a:solidFill>
                <a:effectLst/>
                <a:latin typeface="JetBrains Mono"/>
              </a:rPr>
              <a:t>? = </a:t>
            </a:r>
            <a:r>
              <a:rPr lang="en-CA" sz="1800" dirty="0">
                <a:solidFill>
                  <a:srgbClr val="0033B3"/>
                </a:solidFill>
                <a:effectLst/>
                <a:latin typeface="JetBrains Mono"/>
              </a:rPr>
              <a:t>null</a:t>
            </a:r>
            <a:br>
              <a:rPr lang="en-CA" sz="1800" dirty="0">
                <a:solidFill>
                  <a:srgbClr val="0033B3"/>
                </a:solidFill>
                <a:effectLst/>
                <a:latin typeface="JetBrains Mono"/>
              </a:rPr>
            </a:br>
            <a:r>
              <a:rPr lang="en-CA" sz="1800" dirty="0">
                <a:solidFill>
                  <a:srgbClr val="0033B3"/>
                </a:solidFill>
                <a:effectLst/>
                <a:latin typeface="JetBrains Mono"/>
              </a:rPr>
              <a:t>    private var </a:t>
            </a:r>
            <a:r>
              <a:rPr lang="en-CA" sz="1800" dirty="0" err="1">
                <a:solidFill>
                  <a:srgbClr val="871094"/>
                </a:solidFill>
                <a:effectLst/>
                <a:latin typeface="JetBrains Mono"/>
              </a:rPr>
              <a:t>myProximitySensor</a:t>
            </a:r>
            <a:r>
              <a:rPr lang="en-CA" sz="1800" dirty="0">
                <a:solidFill>
                  <a:srgbClr val="080808"/>
                </a:solidFill>
                <a:effectLst/>
                <a:latin typeface="JetBrains Mono"/>
              </a:rPr>
              <a:t>: </a:t>
            </a:r>
            <a:r>
              <a:rPr lang="en-CA" sz="1800" dirty="0">
                <a:solidFill>
                  <a:srgbClr val="000000"/>
                </a:solidFill>
                <a:effectLst/>
                <a:latin typeface="JetBrains Mono"/>
              </a:rPr>
              <a:t>Sensor</a:t>
            </a:r>
            <a:r>
              <a:rPr lang="en-CA" sz="1800" dirty="0">
                <a:solidFill>
                  <a:srgbClr val="080808"/>
                </a:solidFill>
                <a:effectLst/>
                <a:latin typeface="JetBrains Mono"/>
              </a:rPr>
              <a:t>? = </a:t>
            </a:r>
            <a:r>
              <a:rPr lang="en-CA" sz="1800" dirty="0">
                <a:solidFill>
                  <a:srgbClr val="0033B3"/>
                </a:solidFill>
                <a:effectLst/>
                <a:latin typeface="JetBrains Mono"/>
              </a:rPr>
              <a:t>null</a:t>
            </a:r>
            <a:br>
              <a:rPr lang="en-CA" sz="1800" dirty="0">
                <a:solidFill>
                  <a:srgbClr val="0033B3"/>
                </a:solidFill>
                <a:effectLst/>
                <a:latin typeface="JetBrains Mono"/>
              </a:rPr>
            </a:br>
            <a:r>
              <a:rPr lang="en-CA" sz="1800" dirty="0">
                <a:solidFill>
                  <a:srgbClr val="0033B3"/>
                </a:solidFill>
                <a:effectLst/>
                <a:latin typeface="JetBrains Mono"/>
              </a:rPr>
              <a:t>    </a:t>
            </a:r>
            <a:r>
              <a:rPr lang="en-CA" sz="1800" i="1" dirty="0">
                <a:solidFill>
                  <a:srgbClr val="8C8C8C"/>
                </a:solidFill>
                <a:effectLst/>
                <a:latin typeface="JetBrains Mono"/>
              </a:rPr>
              <a:t>// </a:t>
            </a:r>
            <a:r>
              <a:rPr lang="en-CA" sz="1800" i="1" dirty="0" err="1">
                <a:solidFill>
                  <a:srgbClr val="8C8C8C"/>
                </a:solidFill>
                <a:effectLst/>
                <a:latin typeface="JetBrains Mono"/>
              </a:rPr>
              <a:t>EventHandler</a:t>
            </a:r>
            <a:r>
              <a:rPr lang="en-CA" sz="1800" i="1" dirty="0">
                <a:solidFill>
                  <a:srgbClr val="8C8C8C"/>
                </a:solidFill>
                <a:effectLst/>
                <a:latin typeface="JetBrains Mono"/>
              </a:rPr>
              <a:t>; The entry point to this Android app</a:t>
            </a:r>
            <a:br>
              <a:rPr lang="en-CA" sz="1800" i="1" dirty="0">
                <a:solidFill>
                  <a:srgbClr val="8C8C8C"/>
                </a:solidFill>
                <a:effectLst/>
                <a:latin typeface="JetBrains Mono"/>
              </a:rPr>
            </a:br>
            <a:r>
              <a:rPr lang="en-CA" sz="1800" i="1" dirty="0">
                <a:solidFill>
                  <a:srgbClr val="8C8C8C"/>
                </a:solidFill>
                <a:effectLst/>
                <a:latin typeface="JetBrains Mono"/>
              </a:rPr>
              <a:t>    </a:t>
            </a:r>
            <a:r>
              <a:rPr lang="en-CA" sz="1800" dirty="0">
                <a:solidFill>
                  <a:srgbClr val="0033B3"/>
                </a:solidFill>
                <a:effectLst/>
                <a:latin typeface="JetBrains Mono"/>
              </a:rPr>
              <a:t>override fun </a:t>
            </a:r>
            <a:r>
              <a:rPr lang="en-CA" sz="1800" b="1" dirty="0" err="1">
                <a:solidFill>
                  <a:srgbClr val="00627A"/>
                </a:solidFill>
                <a:effectLst/>
                <a:latin typeface="JetBrains Mono"/>
              </a:rPr>
              <a:t>onCreate</a:t>
            </a:r>
            <a:r>
              <a:rPr lang="en-CA" sz="1800" dirty="0">
                <a:solidFill>
                  <a:srgbClr val="080808"/>
                </a:solidFill>
                <a:effectLst/>
                <a:latin typeface="JetBrains Mono"/>
              </a:rPr>
              <a:t>(</a:t>
            </a:r>
            <a:r>
              <a:rPr lang="en-CA" sz="1800" dirty="0" err="1">
                <a:solidFill>
                  <a:srgbClr val="080808"/>
                </a:solidFill>
                <a:effectLst/>
                <a:latin typeface="JetBrains Mono"/>
              </a:rPr>
              <a:t>savedInstanceState</a:t>
            </a:r>
            <a:r>
              <a:rPr lang="en-CA" sz="1800" dirty="0">
                <a:solidFill>
                  <a:srgbClr val="080808"/>
                </a:solidFill>
                <a:effectLst/>
                <a:latin typeface="JetBrains Mono"/>
              </a:rPr>
              <a:t>: </a:t>
            </a:r>
            <a:r>
              <a:rPr lang="en-CA" sz="1800" dirty="0">
                <a:solidFill>
                  <a:srgbClr val="000000"/>
                </a:solidFill>
                <a:effectLst/>
                <a:latin typeface="JetBrains Mono"/>
              </a:rPr>
              <a:t>Bundle</a:t>
            </a:r>
            <a:r>
              <a:rPr lang="en-CA" sz="1800" dirty="0">
                <a:solidFill>
                  <a:srgbClr val="080808"/>
                </a:solidFill>
                <a:effectLst/>
                <a:latin typeface="JetBrains Mono"/>
              </a:rPr>
              <a:t>?) {</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err="1">
                <a:solidFill>
                  <a:srgbClr val="0033B3"/>
                </a:solidFill>
                <a:effectLst/>
                <a:latin typeface="JetBrains Mono"/>
              </a:rPr>
              <a:t>super</a:t>
            </a:r>
            <a:r>
              <a:rPr lang="en-CA" sz="1800" dirty="0" err="1">
                <a:solidFill>
                  <a:srgbClr val="080808"/>
                </a:solidFill>
                <a:effectLst/>
                <a:latin typeface="JetBrains Mono"/>
              </a:rPr>
              <a:t>.onCreate</a:t>
            </a:r>
            <a:r>
              <a:rPr lang="en-CA" sz="1800" dirty="0">
                <a:solidFill>
                  <a:srgbClr val="080808"/>
                </a:solidFill>
                <a:effectLst/>
                <a:latin typeface="JetBrains Mono"/>
              </a:rPr>
              <a:t>(</a:t>
            </a:r>
            <a:r>
              <a:rPr lang="en-CA" sz="1800" dirty="0" err="1">
                <a:solidFill>
                  <a:srgbClr val="080808"/>
                </a:solidFill>
                <a:effectLst/>
                <a:latin typeface="JetBrains Mono"/>
              </a:rPr>
              <a:t>savedInstanceState</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b="1" dirty="0" err="1">
                <a:solidFill>
                  <a:srgbClr val="871094"/>
                </a:solidFill>
                <a:effectLst/>
                <a:latin typeface="JetBrains Mono"/>
              </a:rPr>
              <a:t>sensorManager</a:t>
            </a:r>
            <a:r>
              <a:rPr lang="en-CA" sz="1800" b="1" dirty="0">
                <a:solidFill>
                  <a:srgbClr val="871094"/>
                </a:solidFill>
                <a:effectLst/>
                <a:latin typeface="JetBrains Mono"/>
              </a:rPr>
              <a:t> </a:t>
            </a:r>
            <a:r>
              <a:rPr lang="en-CA" sz="1800" b="1" dirty="0">
                <a:solidFill>
                  <a:srgbClr val="080808"/>
                </a:solidFill>
                <a:effectLst/>
                <a:latin typeface="JetBrains Mono"/>
              </a:rPr>
              <a:t>= </a:t>
            </a:r>
            <a:r>
              <a:rPr lang="en-CA" sz="1800" b="1" dirty="0" err="1">
                <a:solidFill>
                  <a:srgbClr val="080808"/>
                </a:solidFill>
                <a:effectLst/>
                <a:latin typeface="JetBrains Mono"/>
              </a:rPr>
              <a:t>getSystemService</a:t>
            </a:r>
            <a:r>
              <a:rPr lang="en-CA" sz="1800" b="1" dirty="0">
                <a:solidFill>
                  <a:srgbClr val="080808"/>
                </a:solidFill>
                <a:effectLst/>
                <a:latin typeface="JetBrains Mono"/>
              </a:rPr>
              <a:t>(</a:t>
            </a:r>
            <a:r>
              <a:rPr lang="en-CA" sz="1800" b="1" dirty="0" err="1">
                <a:solidFill>
                  <a:srgbClr val="000000"/>
                </a:solidFill>
                <a:effectLst/>
                <a:latin typeface="JetBrains Mono"/>
              </a:rPr>
              <a:t>Context</a:t>
            </a:r>
            <a:r>
              <a:rPr lang="en-CA" sz="1800" b="1" dirty="0" err="1">
                <a:solidFill>
                  <a:srgbClr val="080808"/>
                </a:solidFill>
                <a:effectLst/>
                <a:latin typeface="JetBrains Mono"/>
              </a:rPr>
              <a:t>.</a:t>
            </a:r>
            <a:r>
              <a:rPr lang="en-CA" sz="1800" b="1" i="1" dirty="0" err="1">
                <a:solidFill>
                  <a:srgbClr val="871094"/>
                </a:solidFill>
                <a:effectLst/>
                <a:latin typeface="JetBrains Mono"/>
              </a:rPr>
              <a:t>SENSOR_SERVICE</a:t>
            </a:r>
            <a:r>
              <a:rPr lang="en-CA" sz="1800" b="1" dirty="0">
                <a:solidFill>
                  <a:srgbClr val="080808"/>
                </a:solidFill>
                <a:effectLst/>
                <a:latin typeface="JetBrains Mono"/>
              </a:rPr>
              <a:t>) </a:t>
            </a:r>
            <a:r>
              <a:rPr lang="en-CA" sz="1800" b="1" dirty="0">
                <a:solidFill>
                  <a:srgbClr val="0033B3"/>
                </a:solidFill>
                <a:effectLst/>
                <a:latin typeface="JetBrains Mono"/>
              </a:rPr>
              <a:t>as </a:t>
            </a:r>
            <a:r>
              <a:rPr lang="en-CA" sz="1800" b="1" dirty="0" err="1">
                <a:solidFill>
                  <a:srgbClr val="000000"/>
                </a:solidFill>
                <a:effectLst/>
                <a:latin typeface="JetBrains Mono"/>
              </a:rPr>
              <a:t>SensorManager</a:t>
            </a:r>
            <a:br>
              <a:rPr lang="en-CA" sz="1800" dirty="0">
                <a:solidFill>
                  <a:srgbClr val="000000"/>
                </a:solidFill>
                <a:effectLst/>
                <a:latin typeface="JetBrains Mono"/>
              </a:rPr>
            </a:br>
            <a:r>
              <a:rPr lang="en-CA" sz="1800" dirty="0">
                <a:solidFill>
                  <a:srgbClr val="000000"/>
                </a:solidFill>
                <a:effectLst/>
                <a:latin typeface="JetBrains Mono"/>
              </a:rPr>
              <a:t>        </a:t>
            </a:r>
            <a:r>
              <a:rPr lang="en-CA" sz="1800" dirty="0" err="1">
                <a:solidFill>
                  <a:srgbClr val="871094"/>
                </a:solidFill>
                <a:effectLst/>
                <a:latin typeface="JetBrains Mono"/>
              </a:rPr>
              <a:t>myLight</a:t>
            </a:r>
            <a:r>
              <a:rPr lang="en-CA" sz="1800" dirty="0">
                <a:solidFill>
                  <a:srgbClr val="871094"/>
                </a:solidFill>
                <a:effectLst/>
                <a:latin typeface="JetBrains Mono"/>
              </a:rPr>
              <a:t> </a:t>
            </a:r>
            <a:r>
              <a:rPr lang="en-CA" sz="1800" dirty="0">
                <a:solidFill>
                  <a:srgbClr val="080808"/>
                </a:solidFill>
                <a:effectLst/>
                <a:latin typeface="JetBrains Mono"/>
              </a:rPr>
              <a:t>= </a:t>
            </a:r>
            <a:r>
              <a:rPr lang="en-CA" sz="1800" dirty="0" err="1">
                <a:solidFill>
                  <a:srgbClr val="871094"/>
                </a:solidFill>
                <a:effectLst/>
                <a:latin typeface="JetBrains Mono"/>
              </a:rPr>
              <a:t>sensorManager</a:t>
            </a:r>
            <a:r>
              <a:rPr lang="en-CA" sz="1800" dirty="0" err="1">
                <a:solidFill>
                  <a:srgbClr val="080808"/>
                </a:solidFill>
                <a:effectLst/>
                <a:latin typeface="JetBrains Mono"/>
              </a:rPr>
              <a:t>.getDefaultSensor</a:t>
            </a:r>
            <a:r>
              <a:rPr lang="en-CA" sz="1800" dirty="0">
                <a:solidFill>
                  <a:srgbClr val="080808"/>
                </a:solidFill>
                <a:effectLst/>
                <a:latin typeface="JetBrains Mono"/>
              </a:rPr>
              <a:t>(</a:t>
            </a:r>
            <a:r>
              <a:rPr lang="en-CA" sz="1800" dirty="0" err="1">
                <a:solidFill>
                  <a:srgbClr val="000000"/>
                </a:solidFill>
                <a:effectLst/>
                <a:latin typeface="JetBrains Mono"/>
              </a:rPr>
              <a:t>Sensor</a:t>
            </a:r>
            <a:r>
              <a:rPr lang="en-CA" sz="1800" dirty="0" err="1">
                <a:solidFill>
                  <a:srgbClr val="080808"/>
                </a:solidFill>
                <a:effectLst/>
                <a:latin typeface="JetBrains Mono"/>
              </a:rPr>
              <a:t>.</a:t>
            </a:r>
            <a:r>
              <a:rPr lang="en-CA" sz="1800" i="1" dirty="0" err="1">
                <a:solidFill>
                  <a:srgbClr val="871094"/>
                </a:solidFill>
                <a:effectLst/>
                <a:latin typeface="JetBrains Mono"/>
              </a:rPr>
              <a:t>TYPE_LIGHT</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err="1">
                <a:solidFill>
                  <a:srgbClr val="871094"/>
                </a:solidFill>
                <a:effectLst/>
                <a:latin typeface="JetBrains Mono"/>
              </a:rPr>
              <a:t>myProximitySensor</a:t>
            </a:r>
            <a:r>
              <a:rPr lang="en-CA" sz="1800" dirty="0">
                <a:solidFill>
                  <a:srgbClr val="871094"/>
                </a:solidFill>
                <a:effectLst/>
                <a:latin typeface="JetBrains Mono"/>
              </a:rPr>
              <a:t> </a:t>
            </a:r>
            <a:r>
              <a:rPr lang="en-CA" sz="1800" dirty="0">
                <a:solidFill>
                  <a:srgbClr val="080808"/>
                </a:solidFill>
                <a:effectLst/>
                <a:latin typeface="JetBrains Mono"/>
              </a:rPr>
              <a:t>= </a:t>
            </a:r>
            <a:r>
              <a:rPr lang="en-CA" sz="1800" dirty="0" err="1">
                <a:solidFill>
                  <a:srgbClr val="871094"/>
                </a:solidFill>
                <a:effectLst/>
                <a:latin typeface="JetBrains Mono"/>
              </a:rPr>
              <a:t>sensorManager</a:t>
            </a:r>
            <a:r>
              <a:rPr lang="en-CA" sz="1800" dirty="0" err="1">
                <a:solidFill>
                  <a:srgbClr val="080808"/>
                </a:solidFill>
                <a:effectLst/>
                <a:latin typeface="JetBrains Mono"/>
              </a:rPr>
              <a:t>.getDefaultSensor</a:t>
            </a:r>
            <a:r>
              <a:rPr lang="en-CA" sz="1800" dirty="0">
                <a:solidFill>
                  <a:srgbClr val="080808"/>
                </a:solidFill>
                <a:effectLst/>
                <a:latin typeface="JetBrains Mono"/>
              </a:rPr>
              <a:t>(</a:t>
            </a:r>
            <a:r>
              <a:rPr lang="en-CA" sz="1800" dirty="0" err="1">
                <a:solidFill>
                  <a:srgbClr val="000000"/>
                </a:solidFill>
                <a:effectLst/>
                <a:latin typeface="JetBrains Mono"/>
              </a:rPr>
              <a:t>Sensor</a:t>
            </a:r>
            <a:r>
              <a:rPr lang="en-CA" sz="1800" dirty="0" err="1">
                <a:solidFill>
                  <a:srgbClr val="080808"/>
                </a:solidFill>
                <a:effectLst/>
                <a:latin typeface="JetBrains Mono"/>
              </a:rPr>
              <a:t>.</a:t>
            </a:r>
            <a:r>
              <a:rPr lang="en-CA" sz="1800" i="1" dirty="0" err="1">
                <a:solidFill>
                  <a:srgbClr val="871094"/>
                </a:solidFill>
                <a:effectLst/>
                <a:latin typeface="JetBrains Mono"/>
              </a:rPr>
              <a:t>TYPE_PROXIMITY</a:t>
            </a:r>
            <a:r>
              <a:rPr lang="en-CA" sz="1800" dirty="0">
                <a:solidFill>
                  <a:srgbClr val="080808"/>
                </a:solidFill>
                <a:effectLst/>
                <a:latin typeface="JetBrains Mono"/>
              </a:rPr>
              <a:t>)</a:t>
            </a:r>
            <a:br>
              <a:rPr lang="en-CA" sz="1800" dirty="0">
                <a:solidFill>
                  <a:srgbClr val="080808"/>
                </a:solidFill>
                <a:effectLst/>
                <a:latin typeface="JetBrains Mono"/>
              </a:rPr>
            </a:b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err="1">
                <a:solidFill>
                  <a:srgbClr val="871094"/>
                </a:solidFill>
                <a:effectLst/>
                <a:latin typeface="JetBrains Mono"/>
              </a:rPr>
              <a:t>myMessage</a:t>
            </a:r>
            <a:r>
              <a:rPr lang="en-CA" sz="1800" dirty="0">
                <a:solidFill>
                  <a:srgbClr val="871094"/>
                </a:solidFill>
                <a:effectLst/>
                <a:latin typeface="JetBrains Mono"/>
              </a:rPr>
              <a:t> </a:t>
            </a:r>
            <a:r>
              <a:rPr lang="en-CA" sz="1800" dirty="0">
                <a:solidFill>
                  <a:srgbClr val="080808"/>
                </a:solidFill>
                <a:effectLst/>
                <a:latin typeface="JetBrains Mono"/>
              </a:rPr>
              <a:t>= </a:t>
            </a:r>
            <a:r>
              <a:rPr lang="en-CA" sz="1800" dirty="0">
                <a:solidFill>
                  <a:srgbClr val="0033B3"/>
                </a:solidFill>
                <a:effectLst/>
                <a:latin typeface="JetBrains Mono"/>
              </a:rPr>
              <a:t>if </a:t>
            </a:r>
            <a:r>
              <a:rPr lang="en-CA" sz="1800" dirty="0">
                <a:solidFill>
                  <a:srgbClr val="080808"/>
                </a:solidFill>
                <a:effectLst/>
                <a:latin typeface="JetBrains Mono"/>
              </a:rPr>
              <a:t>(</a:t>
            </a:r>
            <a:r>
              <a:rPr lang="en-CA" sz="1800" dirty="0" err="1">
                <a:solidFill>
                  <a:srgbClr val="871094"/>
                </a:solidFill>
                <a:effectLst/>
                <a:latin typeface="JetBrains Mono"/>
              </a:rPr>
              <a:t>sensorManager</a:t>
            </a:r>
            <a:r>
              <a:rPr lang="en-CA" sz="1800" dirty="0" err="1">
                <a:solidFill>
                  <a:srgbClr val="080808"/>
                </a:solidFill>
                <a:effectLst/>
                <a:latin typeface="JetBrains Mono"/>
              </a:rPr>
              <a:t>.getDefaultSensor</a:t>
            </a:r>
            <a:r>
              <a:rPr lang="en-CA" sz="1800" dirty="0">
                <a:solidFill>
                  <a:srgbClr val="080808"/>
                </a:solidFill>
                <a:effectLst/>
                <a:latin typeface="JetBrains Mono"/>
              </a:rPr>
              <a:t>(</a:t>
            </a:r>
            <a:r>
              <a:rPr lang="en-CA" sz="1800" dirty="0" err="1">
                <a:solidFill>
                  <a:srgbClr val="000000"/>
                </a:solidFill>
                <a:effectLst/>
                <a:latin typeface="JetBrains Mono"/>
              </a:rPr>
              <a:t>Sensor</a:t>
            </a:r>
            <a:r>
              <a:rPr lang="en-CA" sz="1800" dirty="0" err="1">
                <a:solidFill>
                  <a:srgbClr val="080808"/>
                </a:solidFill>
                <a:effectLst/>
                <a:latin typeface="JetBrains Mono"/>
              </a:rPr>
              <a:t>.</a:t>
            </a:r>
            <a:r>
              <a:rPr lang="en-CA" sz="1800" i="1" dirty="0" err="1">
                <a:solidFill>
                  <a:srgbClr val="871094"/>
                </a:solidFill>
                <a:effectLst/>
                <a:latin typeface="JetBrains Mono"/>
              </a:rPr>
              <a:t>TYPE_MAGNETIC_FIELD</a:t>
            </a:r>
            <a:r>
              <a:rPr lang="en-CA" sz="1800" dirty="0">
                <a:solidFill>
                  <a:srgbClr val="080808"/>
                </a:solidFill>
                <a:effectLst/>
                <a:latin typeface="JetBrains Mono"/>
              </a:rPr>
              <a:t>) != </a:t>
            </a:r>
            <a:r>
              <a:rPr lang="en-CA" sz="1800" dirty="0">
                <a:solidFill>
                  <a:srgbClr val="0033B3"/>
                </a:solidFill>
                <a:effectLst/>
                <a:latin typeface="JetBrains Mono"/>
              </a:rPr>
              <a:t>null</a:t>
            </a:r>
            <a:r>
              <a:rPr lang="en-CA" sz="1800" dirty="0">
                <a:solidFill>
                  <a:srgbClr val="080808"/>
                </a:solidFill>
                <a:effectLst/>
                <a:latin typeface="JetBrains Mono"/>
              </a:rPr>
              <a:t>) {</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a:solidFill>
                  <a:srgbClr val="067D17"/>
                </a:solidFill>
                <a:effectLst/>
                <a:latin typeface="JetBrains Mono"/>
              </a:rPr>
              <a:t>"There's a magnetometer.</a:t>
            </a:r>
            <a:r>
              <a:rPr lang="en-CA" sz="1800" dirty="0">
                <a:solidFill>
                  <a:srgbClr val="0037A6"/>
                </a:solidFill>
                <a:effectLst/>
                <a:latin typeface="JetBrains Mono"/>
              </a:rPr>
              <a:t>\n</a:t>
            </a:r>
            <a:r>
              <a:rPr lang="en-CA" sz="1800" dirty="0">
                <a:solidFill>
                  <a:srgbClr val="067D17"/>
                </a:solidFill>
                <a:effectLst/>
                <a:latin typeface="JetBrains Mono"/>
              </a:rPr>
              <a:t>"</a:t>
            </a:r>
            <a:br>
              <a:rPr lang="en-CA" sz="1800" dirty="0">
                <a:solidFill>
                  <a:srgbClr val="067D17"/>
                </a:solidFill>
                <a:effectLst/>
                <a:latin typeface="JetBrains Mono"/>
              </a:rPr>
            </a:br>
            <a:r>
              <a:rPr lang="en-CA" sz="1800" dirty="0">
                <a:solidFill>
                  <a:srgbClr val="067D17"/>
                </a:solidFill>
                <a:effectLst/>
                <a:latin typeface="JetBrains Mono"/>
              </a:rPr>
              <a:t>        </a:t>
            </a:r>
            <a:r>
              <a:rPr lang="en-CA" sz="1800" dirty="0">
                <a:solidFill>
                  <a:srgbClr val="080808"/>
                </a:solidFill>
                <a:effectLst/>
                <a:latin typeface="JetBrains Mono"/>
              </a:rPr>
              <a:t>} </a:t>
            </a:r>
            <a:r>
              <a:rPr lang="en-CA" sz="1800" dirty="0">
                <a:solidFill>
                  <a:srgbClr val="0033B3"/>
                </a:solidFill>
                <a:effectLst/>
                <a:latin typeface="JetBrains Mono"/>
              </a:rPr>
              <a:t>else </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a:solidFill>
                  <a:srgbClr val="067D17"/>
                </a:solidFill>
                <a:effectLst/>
                <a:latin typeface="JetBrains Mono"/>
              </a:rPr>
              <a:t>"No magnetometer.</a:t>
            </a:r>
            <a:r>
              <a:rPr lang="en-CA" sz="1800" dirty="0">
                <a:solidFill>
                  <a:srgbClr val="0037A6"/>
                </a:solidFill>
                <a:effectLst/>
                <a:latin typeface="JetBrains Mono"/>
              </a:rPr>
              <a:t>\n</a:t>
            </a:r>
            <a:r>
              <a:rPr lang="en-CA" sz="1800" dirty="0">
                <a:solidFill>
                  <a:srgbClr val="067D17"/>
                </a:solidFill>
                <a:effectLst/>
                <a:latin typeface="JetBrains Mono"/>
              </a:rPr>
              <a:t>"</a:t>
            </a:r>
            <a:br>
              <a:rPr lang="en-CA" sz="1800" dirty="0">
                <a:solidFill>
                  <a:srgbClr val="067D17"/>
                </a:solidFill>
                <a:effectLst/>
                <a:latin typeface="JetBrains Mono"/>
              </a:rPr>
            </a:br>
            <a:r>
              <a:rPr lang="en-CA" sz="1800" dirty="0">
                <a:solidFill>
                  <a:srgbClr val="067D17"/>
                </a:solidFill>
                <a:effectLst/>
                <a:latin typeface="JetBrains Mono"/>
              </a:rPr>
              <a:t>        </a:t>
            </a:r>
            <a:r>
              <a:rPr lang="en-CA" sz="1800" dirty="0">
                <a:solidFill>
                  <a:srgbClr val="080808"/>
                </a:solidFill>
                <a:effectLst/>
                <a:latin typeface="JetBrains Mono"/>
              </a:rPr>
              <a:t>}</a:t>
            </a:r>
            <a:br>
              <a:rPr lang="en-CA" sz="1800" dirty="0">
                <a:solidFill>
                  <a:srgbClr val="080808"/>
                </a:solidFill>
                <a:effectLst/>
                <a:latin typeface="JetBrains Mono"/>
              </a:rPr>
            </a:br>
            <a:br>
              <a:rPr lang="en-CA" sz="1800" dirty="0">
                <a:solidFill>
                  <a:srgbClr val="080808"/>
                </a:solidFill>
                <a:effectLst/>
                <a:latin typeface="JetBrains Mono"/>
              </a:rPr>
            </a:br>
            <a:r>
              <a:rPr lang="en-CA" sz="1800" dirty="0">
                <a:solidFill>
                  <a:srgbClr val="080808"/>
                </a:solidFill>
                <a:effectLst/>
                <a:latin typeface="JetBrains Mono"/>
              </a:rPr>
              <a:t>        </a:t>
            </a:r>
            <a:r>
              <a:rPr lang="en-CA" sz="1800" i="1" dirty="0" err="1">
                <a:solidFill>
                  <a:srgbClr val="00627A"/>
                </a:solidFill>
                <a:effectLst/>
                <a:latin typeface="JetBrains Mono"/>
              </a:rPr>
              <a:t>setContent</a:t>
            </a:r>
            <a:r>
              <a:rPr lang="en-CA" sz="1800" i="1" dirty="0">
                <a:solidFill>
                  <a:srgbClr val="00627A"/>
                </a:solidFill>
                <a:effectLst/>
                <a:latin typeface="JetBrains Mono"/>
              </a:rPr>
              <a:t> </a:t>
            </a:r>
            <a:r>
              <a:rPr lang="en-CA" sz="1800" b="1" dirty="0">
                <a:solidFill>
                  <a:srgbClr val="080808"/>
                </a:solidFill>
                <a:effectLst/>
                <a:latin typeface="JetBrains Mono"/>
              </a:rPr>
              <a:t>{ </a:t>
            </a:r>
            <a:r>
              <a:rPr lang="en-CA" sz="1800" i="1" dirty="0">
                <a:solidFill>
                  <a:srgbClr val="8C8C8C"/>
                </a:solidFill>
                <a:effectLst/>
                <a:latin typeface="JetBrains Mono"/>
              </a:rPr>
              <a:t>// All functions marked with the @Composable annotation can be called</a:t>
            </a:r>
            <a:br>
              <a:rPr lang="en-CA" sz="1800" i="1" dirty="0">
                <a:solidFill>
                  <a:srgbClr val="8C8C8C"/>
                </a:solidFill>
                <a:effectLst/>
                <a:latin typeface="JetBrains Mono"/>
              </a:rPr>
            </a:br>
            <a:r>
              <a:rPr lang="en-CA" sz="1800" i="1" dirty="0">
                <a:solidFill>
                  <a:srgbClr val="8C8C8C"/>
                </a:solidFill>
                <a:effectLst/>
                <a:latin typeface="JetBrains Mono"/>
              </a:rPr>
              <a:t>            // from the </a:t>
            </a:r>
            <a:r>
              <a:rPr lang="en-CA" sz="1800" i="1" dirty="0" err="1">
                <a:solidFill>
                  <a:srgbClr val="8C8C8C"/>
                </a:solidFill>
                <a:effectLst/>
                <a:latin typeface="JetBrains Mono"/>
              </a:rPr>
              <a:t>setContent</a:t>
            </a:r>
            <a:r>
              <a:rPr lang="en-CA" sz="1800" i="1" dirty="0">
                <a:solidFill>
                  <a:srgbClr val="8C8C8C"/>
                </a:solidFill>
                <a:effectLst/>
                <a:latin typeface="JetBrains Mono"/>
              </a:rPr>
              <a:t>() function or from other Composable functions.</a:t>
            </a:r>
            <a:br>
              <a:rPr lang="en-CA" sz="1800" i="1" dirty="0">
                <a:solidFill>
                  <a:srgbClr val="8C8C8C"/>
                </a:solidFill>
                <a:effectLst/>
                <a:latin typeface="JetBrains Mono"/>
              </a:rPr>
            </a:br>
            <a:r>
              <a:rPr lang="en-CA" sz="1800" i="1" dirty="0">
                <a:solidFill>
                  <a:srgbClr val="8C8C8C"/>
                </a:solidFill>
                <a:effectLst/>
                <a:latin typeface="JetBrains Mono"/>
              </a:rPr>
              <a:t>            // The @Composable annotation tells</a:t>
            </a:r>
            <a:br>
              <a:rPr lang="en-CA" sz="1800" i="1" dirty="0">
                <a:solidFill>
                  <a:srgbClr val="8C8C8C"/>
                </a:solidFill>
                <a:effectLst/>
                <a:latin typeface="JetBrains Mono"/>
              </a:rPr>
            </a:br>
            <a:r>
              <a:rPr lang="en-CA" sz="1800" i="1" dirty="0">
                <a:solidFill>
                  <a:srgbClr val="8C8C8C"/>
                </a:solidFill>
                <a:effectLst/>
                <a:latin typeface="JetBrains Mono"/>
              </a:rPr>
              <a:t>            // the Kotlin compiler that this function is used by Jetpack Compose to generate the UI.</a:t>
            </a:r>
            <a:br>
              <a:rPr lang="en-CA" sz="1800" i="1" dirty="0">
                <a:solidFill>
                  <a:srgbClr val="8C8C8C"/>
                </a:solidFill>
                <a:effectLst/>
                <a:latin typeface="JetBrains Mono"/>
              </a:rPr>
            </a:br>
            <a:r>
              <a:rPr lang="en-CA" sz="1800" i="1" dirty="0">
                <a:solidFill>
                  <a:srgbClr val="8C8C8C"/>
                </a:solidFill>
                <a:effectLst/>
                <a:latin typeface="JetBrains Mono"/>
              </a:rPr>
              <a:t>            </a:t>
            </a:r>
            <a:r>
              <a:rPr lang="en-CA" sz="1800" dirty="0">
                <a:solidFill>
                  <a:srgbClr val="009900"/>
                </a:solidFill>
                <a:effectLst/>
                <a:latin typeface="JetBrains Mono"/>
              </a:rPr>
              <a:t>Exercise1Theme </a:t>
            </a:r>
            <a:r>
              <a:rPr lang="en-CA" sz="1800" b="1" dirty="0">
                <a:solidFill>
                  <a:srgbClr val="080808"/>
                </a:solidFill>
                <a:effectLst/>
                <a:latin typeface="JetBrains Mono"/>
              </a:rPr>
              <a:t>{</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i="1" dirty="0">
                <a:solidFill>
                  <a:srgbClr val="8C8C8C"/>
                </a:solidFill>
                <a:effectLst/>
                <a:latin typeface="JetBrains Mono"/>
              </a:rPr>
              <a:t>// A surface container using the 'background' color from the theme</a:t>
            </a:r>
            <a:br>
              <a:rPr lang="en-CA" sz="1800" i="1" dirty="0">
                <a:solidFill>
                  <a:srgbClr val="8C8C8C"/>
                </a:solidFill>
                <a:effectLst/>
                <a:latin typeface="JetBrains Mono"/>
              </a:rPr>
            </a:br>
            <a:r>
              <a:rPr lang="en-CA" sz="1800" i="1" dirty="0">
                <a:solidFill>
                  <a:srgbClr val="8C8C8C"/>
                </a:solidFill>
                <a:effectLst/>
                <a:latin typeface="JetBrains Mono"/>
              </a:rPr>
              <a:t>                </a:t>
            </a:r>
            <a:r>
              <a:rPr lang="en-CA" sz="1800" dirty="0">
                <a:solidFill>
                  <a:srgbClr val="009900"/>
                </a:solidFill>
                <a:effectLst/>
                <a:latin typeface="JetBrains Mono"/>
              </a:rPr>
              <a:t>Surface</a:t>
            </a:r>
            <a:r>
              <a:rPr lang="en-CA" sz="1800" dirty="0">
                <a:solidFill>
                  <a:srgbClr val="080808"/>
                </a:solidFill>
                <a:effectLst/>
                <a:latin typeface="JetBrains Mono"/>
              </a:rPr>
              <a:t>(</a:t>
            </a:r>
            <a:r>
              <a:rPr lang="en-CA" sz="1800" dirty="0">
                <a:solidFill>
                  <a:srgbClr val="4A86E8"/>
                </a:solidFill>
                <a:effectLst/>
                <a:latin typeface="JetBrains Mono"/>
              </a:rPr>
              <a:t>modifier = </a:t>
            </a:r>
            <a:r>
              <a:rPr lang="en-CA" sz="1800" dirty="0" err="1">
                <a:solidFill>
                  <a:srgbClr val="000000"/>
                </a:solidFill>
                <a:effectLst/>
                <a:latin typeface="JetBrains Mono"/>
              </a:rPr>
              <a:t>Modifier</a:t>
            </a:r>
            <a:r>
              <a:rPr lang="en-CA" sz="1800" dirty="0" err="1">
                <a:solidFill>
                  <a:srgbClr val="080808"/>
                </a:solidFill>
                <a:effectLst/>
                <a:latin typeface="JetBrains Mono"/>
              </a:rPr>
              <a:t>.</a:t>
            </a:r>
            <a:r>
              <a:rPr lang="en-CA" sz="1800" i="1" dirty="0" err="1">
                <a:solidFill>
                  <a:srgbClr val="00627A"/>
                </a:solidFill>
                <a:effectLst/>
                <a:latin typeface="JetBrains Mono"/>
              </a:rPr>
              <a:t>fillMaxSize</a:t>
            </a:r>
            <a:r>
              <a:rPr lang="en-CA" sz="1800" dirty="0">
                <a:solidFill>
                  <a:srgbClr val="080808"/>
                </a:solidFill>
                <a:effectLst/>
                <a:latin typeface="JetBrains Mono"/>
              </a:rPr>
              <a:t>(), </a:t>
            </a:r>
            <a:r>
              <a:rPr lang="en-CA" sz="1800" dirty="0">
                <a:solidFill>
                  <a:srgbClr val="4A86E8"/>
                </a:solidFill>
                <a:effectLst/>
                <a:latin typeface="JetBrains Mono"/>
              </a:rPr>
              <a:t>color = </a:t>
            </a:r>
            <a:r>
              <a:rPr lang="en-CA" sz="1800" dirty="0" err="1">
                <a:solidFill>
                  <a:srgbClr val="000000"/>
                </a:solidFill>
                <a:effectLst/>
                <a:latin typeface="JetBrains Mono"/>
              </a:rPr>
              <a:t>MaterialTheme</a:t>
            </a:r>
            <a:r>
              <a:rPr lang="en-CA" sz="1800" dirty="0" err="1">
                <a:solidFill>
                  <a:srgbClr val="080808"/>
                </a:solidFill>
                <a:effectLst/>
                <a:latin typeface="JetBrains Mono"/>
              </a:rPr>
              <a:t>.</a:t>
            </a:r>
            <a:r>
              <a:rPr lang="en-CA" sz="1800" dirty="0" err="1">
                <a:solidFill>
                  <a:srgbClr val="871094"/>
                </a:solidFill>
                <a:effectLst/>
                <a:latin typeface="JetBrains Mono"/>
              </a:rPr>
              <a:t>colorScheme</a:t>
            </a:r>
            <a:r>
              <a:rPr lang="en-CA" sz="1800" dirty="0" err="1">
                <a:solidFill>
                  <a:srgbClr val="080808"/>
                </a:solidFill>
                <a:effectLst/>
                <a:latin typeface="JetBrains Mono"/>
              </a:rPr>
              <a:t>.</a:t>
            </a:r>
            <a:r>
              <a:rPr lang="en-CA" sz="1800" dirty="0" err="1">
                <a:solidFill>
                  <a:srgbClr val="871094"/>
                </a:solidFill>
                <a:effectLst/>
                <a:latin typeface="JetBrains Mono"/>
              </a:rPr>
              <a:t>background</a:t>
            </a:r>
            <a:r>
              <a:rPr lang="en-CA" sz="1800" dirty="0">
                <a:solidFill>
                  <a:srgbClr val="080808"/>
                </a:solidFill>
                <a:effectLst/>
                <a:latin typeface="JetBrains Mono"/>
              </a:rPr>
              <a:t>) </a:t>
            </a:r>
            <a:r>
              <a:rPr lang="en-CA" sz="1800" b="1" dirty="0">
                <a:solidFill>
                  <a:srgbClr val="080808"/>
                </a:solidFill>
                <a:effectLst/>
                <a:latin typeface="JetBrains Mono"/>
              </a:rPr>
              <a:t>{</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a:solidFill>
                  <a:srgbClr val="009900"/>
                </a:solidFill>
                <a:effectLst/>
                <a:latin typeface="JetBrains Mono"/>
              </a:rPr>
              <a:t>Greeting</a:t>
            </a:r>
            <a:r>
              <a:rPr lang="en-CA" sz="1800" dirty="0">
                <a:solidFill>
                  <a:srgbClr val="080808"/>
                </a:solidFill>
                <a:effectLst/>
                <a:latin typeface="JetBrains Mono"/>
              </a:rPr>
              <a:t>(</a:t>
            </a:r>
            <a:r>
              <a:rPr lang="en-CA" sz="1800" dirty="0" err="1">
                <a:solidFill>
                  <a:srgbClr val="871094"/>
                </a:solidFill>
                <a:effectLst/>
                <a:latin typeface="JetBrains Mono"/>
              </a:rPr>
              <a:t>myMessage</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i="1" dirty="0">
                <a:solidFill>
                  <a:srgbClr val="8C8C8C"/>
                </a:solidFill>
                <a:effectLst/>
                <a:latin typeface="JetBrains Mono"/>
              </a:rPr>
              <a:t>//Greeting(</a:t>
            </a:r>
            <a:r>
              <a:rPr lang="en-CA" sz="1800" i="1" dirty="0" err="1">
                <a:solidFill>
                  <a:srgbClr val="8C8C8C"/>
                </a:solidFill>
                <a:effectLst/>
                <a:latin typeface="JetBrains Mono"/>
              </a:rPr>
              <a:t>myLight.toString</a:t>
            </a:r>
            <a:r>
              <a:rPr lang="en-CA" sz="1800" i="1" dirty="0">
                <a:solidFill>
                  <a:srgbClr val="8C8C8C"/>
                </a:solidFill>
                <a:effectLst/>
                <a:latin typeface="JetBrains Mono"/>
              </a:rPr>
              <a:t>())</a:t>
            </a:r>
            <a:br>
              <a:rPr lang="en-CA" sz="1800" i="1" dirty="0">
                <a:solidFill>
                  <a:srgbClr val="8C8C8C"/>
                </a:solidFill>
                <a:effectLst/>
                <a:latin typeface="JetBrains Mono"/>
              </a:rPr>
            </a:br>
            <a:r>
              <a:rPr lang="en-CA" sz="1800" i="1" dirty="0">
                <a:solidFill>
                  <a:srgbClr val="8C8C8C"/>
                </a:solidFill>
                <a:effectLst/>
                <a:latin typeface="JetBrains Mono"/>
              </a:rPr>
              <a:t>                </a:t>
            </a:r>
            <a:r>
              <a:rPr lang="en-CA" sz="1800" b="1" dirty="0">
                <a:solidFill>
                  <a:srgbClr val="080808"/>
                </a:solidFill>
                <a:effectLst/>
                <a:latin typeface="JetBrains Mono"/>
              </a:rPr>
              <a:t>}</a:t>
            </a:r>
            <a:br>
              <a:rPr lang="en-CA" sz="1800" b="1" dirty="0">
                <a:solidFill>
                  <a:srgbClr val="080808"/>
                </a:solidFill>
                <a:effectLst/>
                <a:latin typeface="JetBrains Mono"/>
              </a:rPr>
            </a:br>
            <a:r>
              <a:rPr lang="en-CA" sz="1800" b="1" dirty="0">
                <a:solidFill>
                  <a:srgbClr val="080808"/>
                </a:solidFill>
                <a:effectLst/>
                <a:latin typeface="JetBrains Mono"/>
              </a:rPr>
              <a:t>            }</a:t>
            </a:r>
            <a:br>
              <a:rPr lang="en-CA" sz="1800" b="1" dirty="0">
                <a:solidFill>
                  <a:srgbClr val="080808"/>
                </a:solidFill>
                <a:effectLst/>
                <a:latin typeface="JetBrains Mono"/>
              </a:rPr>
            </a:br>
            <a:r>
              <a:rPr lang="en-CA" sz="1800" b="1" dirty="0">
                <a:solidFill>
                  <a:srgbClr val="080808"/>
                </a:solidFill>
                <a:effectLst/>
                <a:latin typeface="JetBrains Mono"/>
              </a:rPr>
              <a:t>        }</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a:solidFill>
                  <a:srgbClr val="0033B3"/>
                </a:solidFill>
                <a:effectLst/>
                <a:latin typeface="JetBrains Mono"/>
              </a:rPr>
              <a:t>override fun </a:t>
            </a:r>
            <a:r>
              <a:rPr lang="en-CA" sz="1800" b="1" dirty="0" err="1">
                <a:solidFill>
                  <a:srgbClr val="00627A"/>
                </a:solidFill>
                <a:effectLst/>
                <a:latin typeface="JetBrains Mono"/>
              </a:rPr>
              <a:t>onAccuracyChanged</a:t>
            </a:r>
            <a:r>
              <a:rPr lang="en-CA" sz="1800" dirty="0">
                <a:solidFill>
                  <a:srgbClr val="080808"/>
                </a:solidFill>
                <a:effectLst/>
                <a:latin typeface="JetBrains Mono"/>
              </a:rPr>
              <a:t>(sensor: </a:t>
            </a:r>
            <a:r>
              <a:rPr lang="en-CA" sz="1800" dirty="0">
                <a:solidFill>
                  <a:srgbClr val="000000"/>
                </a:solidFill>
                <a:effectLst/>
                <a:latin typeface="JetBrains Mono"/>
              </a:rPr>
              <a:t>Sensor</a:t>
            </a:r>
            <a:r>
              <a:rPr lang="en-CA" sz="1800" dirty="0">
                <a:solidFill>
                  <a:srgbClr val="080808"/>
                </a:solidFill>
                <a:effectLst/>
                <a:latin typeface="JetBrains Mono"/>
              </a:rPr>
              <a:t>, accuracy: </a:t>
            </a:r>
            <a:r>
              <a:rPr lang="en-CA" sz="1800" dirty="0">
                <a:solidFill>
                  <a:srgbClr val="000000"/>
                </a:solidFill>
                <a:effectLst/>
                <a:latin typeface="JetBrains Mono"/>
              </a:rPr>
              <a:t>Int</a:t>
            </a:r>
            <a:r>
              <a:rPr lang="en-CA" sz="1800" dirty="0">
                <a:solidFill>
                  <a:srgbClr val="080808"/>
                </a:solidFill>
                <a:effectLst/>
                <a:latin typeface="JetBrains Mono"/>
              </a:rPr>
              <a:t>) {</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i="1" dirty="0">
                <a:solidFill>
                  <a:srgbClr val="8C8C8C"/>
                </a:solidFill>
                <a:effectLst/>
                <a:latin typeface="JetBrains Mono"/>
              </a:rPr>
              <a:t>// Do something here if sensor accuracy changes.</a:t>
            </a:r>
            <a:br>
              <a:rPr lang="en-CA" sz="1800" i="1" dirty="0">
                <a:solidFill>
                  <a:srgbClr val="8C8C8C"/>
                </a:solidFill>
                <a:effectLst/>
                <a:latin typeface="JetBrains Mono"/>
              </a:rPr>
            </a:br>
            <a:r>
              <a:rPr lang="en-CA" sz="1800" i="1" dirty="0">
                <a:solidFill>
                  <a:srgbClr val="8C8C8C"/>
                </a:solidFill>
                <a:effectLst/>
                <a:latin typeface="JetBrains Mono"/>
              </a:rPr>
              <a:t>    </a:t>
            </a:r>
            <a:r>
              <a:rPr lang="en-CA" sz="1800" dirty="0">
                <a:solidFill>
                  <a:srgbClr val="080808"/>
                </a:solidFill>
                <a:effectLst/>
                <a:latin typeface="JetBrains Mono"/>
              </a:rPr>
              <a:t>}</a:t>
            </a:r>
            <a:br>
              <a:rPr lang="en-CA" sz="1800" dirty="0">
                <a:solidFill>
                  <a:srgbClr val="080808"/>
                </a:solidFill>
                <a:effectLst/>
                <a:latin typeface="JetBrains Mono"/>
              </a:rPr>
            </a:b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a:solidFill>
                  <a:srgbClr val="0033B3"/>
                </a:solidFill>
                <a:effectLst/>
                <a:latin typeface="JetBrains Mono"/>
              </a:rPr>
              <a:t>override fun </a:t>
            </a:r>
            <a:r>
              <a:rPr lang="en-CA" sz="1800" b="1" dirty="0" err="1">
                <a:solidFill>
                  <a:srgbClr val="00627A"/>
                </a:solidFill>
                <a:effectLst/>
                <a:latin typeface="JetBrains Mono"/>
              </a:rPr>
              <a:t>onSensorChanged</a:t>
            </a:r>
            <a:r>
              <a:rPr lang="en-CA" sz="1800" dirty="0">
                <a:solidFill>
                  <a:srgbClr val="080808"/>
                </a:solidFill>
                <a:effectLst/>
                <a:latin typeface="JetBrains Mono"/>
              </a:rPr>
              <a:t>(event: </a:t>
            </a:r>
            <a:r>
              <a:rPr lang="en-CA" sz="1800" dirty="0" err="1">
                <a:solidFill>
                  <a:srgbClr val="000000"/>
                </a:solidFill>
                <a:effectLst/>
                <a:latin typeface="JetBrains Mono"/>
              </a:rPr>
              <a:t>SensorEvent</a:t>
            </a:r>
            <a:r>
              <a:rPr lang="en-CA" sz="1800" dirty="0">
                <a:solidFill>
                  <a:srgbClr val="080808"/>
                </a:solidFill>
                <a:effectLst/>
                <a:latin typeface="JetBrains Mono"/>
              </a:rPr>
              <a:t>) {</a:t>
            </a:r>
            <a:br>
              <a:rPr lang="en-CA" sz="1800" dirty="0">
                <a:solidFill>
                  <a:srgbClr val="080808"/>
                </a:solidFill>
                <a:effectLst/>
                <a:latin typeface="JetBrains Mono"/>
              </a:rPr>
            </a:b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a:solidFill>
                  <a:srgbClr val="0033B3"/>
                </a:solidFill>
                <a:effectLst/>
                <a:latin typeface="JetBrains Mono"/>
              </a:rPr>
              <a:t>if </a:t>
            </a:r>
            <a:r>
              <a:rPr lang="en-CA" sz="1800" dirty="0">
                <a:solidFill>
                  <a:srgbClr val="080808"/>
                </a:solidFill>
                <a:effectLst/>
                <a:latin typeface="JetBrains Mono"/>
              </a:rPr>
              <a:t>(</a:t>
            </a:r>
            <a:r>
              <a:rPr lang="en-CA" sz="1800" dirty="0" err="1">
                <a:solidFill>
                  <a:srgbClr val="080808"/>
                </a:solidFill>
                <a:effectLst/>
                <a:latin typeface="JetBrains Mono"/>
              </a:rPr>
              <a:t>event.</a:t>
            </a:r>
            <a:r>
              <a:rPr lang="en-CA" sz="1800" dirty="0" err="1">
                <a:solidFill>
                  <a:srgbClr val="871094"/>
                </a:solidFill>
                <a:effectLst/>
                <a:latin typeface="JetBrains Mono"/>
              </a:rPr>
              <a:t>sensor</a:t>
            </a:r>
            <a:r>
              <a:rPr lang="en-CA" sz="1800" dirty="0" err="1">
                <a:solidFill>
                  <a:srgbClr val="080808"/>
                </a:solidFill>
                <a:effectLst/>
                <a:latin typeface="JetBrains Mono"/>
              </a:rPr>
              <a:t>.</a:t>
            </a:r>
            <a:r>
              <a:rPr lang="en-CA" sz="1800" i="1" dirty="0" err="1">
                <a:solidFill>
                  <a:srgbClr val="871094"/>
                </a:solidFill>
                <a:effectLst/>
                <a:latin typeface="JetBrains Mono"/>
              </a:rPr>
              <a:t>type</a:t>
            </a:r>
            <a:r>
              <a:rPr lang="en-CA" sz="1800" i="1" dirty="0">
                <a:solidFill>
                  <a:srgbClr val="871094"/>
                </a:solidFill>
                <a:effectLst/>
                <a:latin typeface="JetBrains Mono"/>
              </a:rPr>
              <a:t> </a:t>
            </a:r>
            <a:r>
              <a:rPr lang="en-CA" sz="1800" dirty="0">
                <a:solidFill>
                  <a:srgbClr val="080808"/>
                </a:solidFill>
                <a:effectLst/>
                <a:latin typeface="JetBrains Mono"/>
              </a:rPr>
              <a:t>== </a:t>
            </a:r>
            <a:r>
              <a:rPr lang="en-CA" sz="1800" dirty="0" err="1">
                <a:solidFill>
                  <a:srgbClr val="000000"/>
                </a:solidFill>
                <a:effectLst/>
                <a:latin typeface="JetBrains Mono"/>
              </a:rPr>
              <a:t>Sensor</a:t>
            </a:r>
            <a:r>
              <a:rPr lang="en-CA" sz="1800" dirty="0" err="1">
                <a:solidFill>
                  <a:srgbClr val="080808"/>
                </a:solidFill>
                <a:effectLst/>
                <a:latin typeface="JetBrains Mono"/>
              </a:rPr>
              <a:t>.</a:t>
            </a:r>
            <a:r>
              <a:rPr lang="en-CA" sz="1800" i="1" dirty="0" err="1">
                <a:solidFill>
                  <a:srgbClr val="871094"/>
                </a:solidFill>
                <a:effectLst/>
                <a:latin typeface="JetBrains Mono"/>
              </a:rPr>
              <a:t>TYPE_LIGHT</a:t>
            </a:r>
            <a:r>
              <a:rPr lang="en-CA" sz="1800" dirty="0">
                <a:solidFill>
                  <a:srgbClr val="080808"/>
                </a:solidFill>
                <a:effectLst/>
                <a:latin typeface="JetBrains Mono"/>
              </a:rPr>
              <a:t>) {</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err="1">
                <a:solidFill>
                  <a:srgbClr val="0033B3"/>
                </a:solidFill>
                <a:effectLst/>
                <a:latin typeface="JetBrains Mono"/>
              </a:rPr>
              <a:t>val</a:t>
            </a:r>
            <a:r>
              <a:rPr lang="en-CA" sz="1800" dirty="0">
                <a:solidFill>
                  <a:srgbClr val="0033B3"/>
                </a:solidFill>
                <a:effectLst/>
                <a:latin typeface="JetBrains Mono"/>
              </a:rPr>
              <a:t> </a:t>
            </a:r>
            <a:r>
              <a:rPr lang="en-CA" sz="1800" dirty="0" err="1">
                <a:solidFill>
                  <a:srgbClr val="000000"/>
                </a:solidFill>
                <a:effectLst/>
                <a:latin typeface="JetBrains Mono"/>
              </a:rPr>
              <a:t>mLightLevel</a:t>
            </a:r>
            <a:r>
              <a:rPr lang="en-CA" sz="1800" dirty="0">
                <a:solidFill>
                  <a:srgbClr val="000000"/>
                </a:solidFill>
                <a:effectLst/>
                <a:latin typeface="JetBrains Mono"/>
              </a:rPr>
              <a:t> </a:t>
            </a:r>
            <a:r>
              <a:rPr lang="en-CA" sz="1800" dirty="0">
                <a:solidFill>
                  <a:srgbClr val="080808"/>
                </a:solidFill>
                <a:effectLst/>
                <a:latin typeface="JetBrains Mono"/>
              </a:rPr>
              <a:t>= </a:t>
            </a:r>
            <a:r>
              <a:rPr lang="en-CA" sz="1800" dirty="0" err="1">
                <a:solidFill>
                  <a:srgbClr val="080808"/>
                </a:solidFill>
                <a:effectLst/>
                <a:latin typeface="JetBrains Mono"/>
              </a:rPr>
              <a:t>event.</a:t>
            </a:r>
            <a:r>
              <a:rPr lang="en-CA" sz="1800" dirty="0" err="1">
                <a:solidFill>
                  <a:srgbClr val="871094"/>
                </a:solidFill>
                <a:effectLst/>
                <a:latin typeface="JetBrains Mono"/>
              </a:rPr>
              <a:t>values</a:t>
            </a:r>
            <a:r>
              <a:rPr lang="en-CA" sz="1800" dirty="0">
                <a:solidFill>
                  <a:srgbClr val="080808"/>
                </a:solidFill>
                <a:effectLst/>
                <a:latin typeface="JetBrains Mono"/>
              </a:rPr>
              <a:t>[</a:t>
            </a:r>
            <a:r>
              <a:rPr lang="en-CA" sz="1800" dirty="0">
                <a:solidFill>
                  <a:srgbClr val="1750EB"/>
                </a:solidFill>
                <a:effectLst/>
                <a:latin typeface="JetBrains Mono"/>
              </a:rPr>
              <a:t>0</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err="1">
                <a:solidFill>
                  <a:srgbClr val="871094"/>
                </a:solidFill>
                <a:effectLst/>
                <a:latin typeface="JetBrains Mono"/>
              </a:rPr>
              <a:t>myMessage</a:t>
            </a:r>
            <a:r>
              <a:rPr lang="en-CA" sz="1800" dirty="0">
                <a:solidFill>
                  <a:srgbClr val="871094"/>
                </a:solidFill>
                <a:effectLst/>
                <a:latin typeface="JetBrains Mono"/>
              </a:rPr>
              <a:t> </a:t>
            </a:r>
            <a:r>
              <a:rPr lang="en-CA" sz="1800" dirty="0">
                <a:solidFill>
                  <a:srgbClr val="080808"/>
                </a:solidFill>
                <a:effectLst/>
                <a:latin typeface="JetBrains Mono"/>
              </a:rPr>
              <a:t>= </a:t>
            </a:r>
            <a:r>
              <a:rPr lang="en-CA" sz="1800" dirty="0">
                <a:solidFill>
                  <a:srgbClr val="067D17"/>
                </a:solidFill>
                <a:effectLst/>
                <a:latin typeface="JetBrains Mono"/>
              </a:rPr>
              <a:t>"Current Light Level: </a:t>
            </a:r>
            <a:r>
              <a:rPr lang="en-CA" sz="1800" dirty="0">
                <a:solidFill>
                  <a:srgbClr val="0037A6"/>
                </a:solidFill>
                <a:effectLst/>
                <a:latin typeface="JetBrains Mono"/>
              </a:rPr>
              <a:t>$</a:t>
            </a:r>
            <a:r>
              <a:rPr lang="en-CA" sz="1800" dirty="0" err="1">
                <a:solidFill>
                  <a:srgbClr val="000000"/>
                </a:solidFill>
                <a:effectLst/>
                <a:latin typeface="JetBrains Mono"/>
              </a:rPr>
              <a:t>mLightLevel</a:t>
            </a:r>
            <a:r>
              <a:rPr lang="en-CA" sz="1800" dirty="0">
                <a:solidFill>
                  <a:srgbClr val="067D17"/>
                </a:solidFill>
                <a:effectLst/>
                <a:latin typeface="JetBrains Mono"/>
              </a:rPr>
              <a:t>"</a:t>
            </a:r>
            <a:br>
              <a:rPr lang="en-CA" sz="1800" dirty="0">
                <a:solidFill>
                  <a:srgbClr val="067D17"/>
                </a:solidFill>
                <a:effectLst/>
                <a:latin typeface="JetBrains Mono"/>
              </a:rPr>
            </a:br>
            <a:br>
              <a:rPr lang="en-CA" sz="1800" dirty="0">
                <a:solidFill>
                  <a:srgbClr val="067D17"/>
                </a:solidFill>
                <a:effectLst/>
                <a:latin typeface="JetBrains Mono"/>
              </a:rPr>
            </a:br>
            <a:r>
              <a:rPr lang="en-CA" sz="1800" dirty="0">
                <a:solidFill>
                  <a:srgbClr val="067D17"/>
                </a:solidFill>
                <a:effectLst/>
                <a:latin typeface="JetBrains Mono"/>
              </a:rPr>
              <a:t>        </a:t>
            </a:r>
            <a:r>
              <a:rPr lang="en-CA" sz="1800" dirty="0">
                <a:solidFill>
                  <a:srgbClr val="080808"/>
                </a:solidFill>
                <a:effectLst/>
                <a:latin typeface="JetBrains Mono"/>
              </a:rPr>
              <a:t>} </a:t>
            </a:r>
            <a:r>
              <a:rPr lang="en-CA" sz="1800" dirty="0">
                <a:solidFill>
                  <a:srgbClr val="0033B3"/>
                </a:solidFill>
                <a:effectLst/>
                <a:latin typeface="JetBrains Mono"/>
              </a:rPr>
              <a:t>else if </a:t>
            </a:r>
            <a:r>
              <a:rPr lang="en-CA" sz="1800" dirty="0">
                <a:solidFill>
                  <a:srgbClr val="080808"/>
                </a:solidFill>
                <a:effectLst/>
                <a:latin typeface="JetBrains Mono"/>
              </a:rPr>
              <a:t>(</a:t>
            </a:r>
            <a:r>
              <a:rPr lang="en-CA" sz="1800" dirty="0" err="1">
                <a:solidFill>
                  <a:srgbClr val="080808"/>
                </a:solidFill>
                <a:effectLst/>
                <a:latin typeface="JetBrains Mono"/>
              </a:rPr>
              <a:t>event.</a:t>
            </a:r>
            <a:r>
              <a:rPr lang="en-CA" sz="1800" dirty="0" err="1">
                <a:solidFill>
                  <a:srgbClr val="871094"/>
                </a:solidFill>
                <a:effectLst/>
                <a:latin typeface="JetBrains Mono"/>
              </a:rPr>
              <a:t>sensor</a:t>
            </a:r>
            <a:r>
              <a:rPr lang="en-CA" sz="1800" dirty="0" err="1">
                <a:solidFill>
                  <a:srgbClr val="080808"/>
                </a:solidFill>
                <a:effectLst/>
                <a:latin typeface="JetBrains Mono"/>
              </a:rPr>
              <a:t>.</a:t>
            </a:r>
            <a:r>
              <a:rPr lang="en-CA" sz="1800" i="1" dirty="0" err="1">
                <a:solidFill>
                  <a:srgbClr val="871094"/>
                </a:solidFill>
                <a:effectLst/>
                <a:latin typeface="JetBrains Mono"/>
              </a:rPr>
              <a:t>type</a:t>
            </a:r>
            <a:r>
              <a:rPr lang="en-CA" sz="1800" i="1" dirty="0">
                <a:solidFill>
                  <a:srgbClr val="871094"/>
                </a:solidFill>
                <a:effectLst/>
                <a:latin typeface="JetBrains Mono"/>
              </a:rPr>
              <a:t> </a:t>
            </a:r>
            <a:r>
              <a:rPr lang="en-CA" sz="1800" dirty="0">
                <a:solidFill>
                  <a:srgbClr val="080808"/>
                </a:solidFill>
                <a:effectLst/>
                <a:latin typeface="JetBrains Mono"/>
              </a:rPr>
              <a:t>== </a:t>
            </a:r>
            <a:r>
              <a:rPr lang="en-CA" sz="1800" dirty="0" err="1">
                <a:solidFill>
                  <a:srgbClr val="000000"/>
                </a:solidFill>
                <a:effectLst/>
                <a:latin typeface="JetBrains Mono"/>
              </a:rPr>
              <a:t>Sensor</a:t>
            </a:r>
            <a:r>
              <a:rPr lang="en-CA" sz="1800" dirty="0" err="1">
                <a:solidFill>
                  <a:srgbClr val="080808"/>
                </a:solidFill>
                <a:effectLst/>
                <a:latin typeface="JetBrains Mono"/>
              </a:rPr>
              <a:t>.</a:t>
            </a:r>
            <a:r>
              <a:rPr lang="en-CA" sz="1800" i="1" dirty="0" err="1">
                <a:solidFill>
                  <a:srgbClr val="871094"/>
                </a:solidFill>
                <a:effectLst/>
                <a:latin typeface="JetBrains Mono"/>
              </a:rPr>
              <a:t>TYPE_PROXIMITY</a:t>
            </a:r>
            <a:r>
              <a:rPr lang="en-CA" sz="1800" dirty="0">
                <a:solidFill>
                  <a:srgbClr val="080808"/>
                </a:solidFill>
                <a:effectLst/>
                <a:latin typeface="JetBrains Mono"/>
              </a:rPr>
              <a:t>) {</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err="1">
                <a:solidFill>
                  <a:srgbClr val="0033B3"/>
                </a:solidFill>
                <a:effectLst/>
                <a:latin typeface="JetBrains Mono"/>
              </a:rPr>
              <a:t>val</a:t>
            </a:r>
            <a:r>
              <a:rPr lang="en-CA" sz="1800" dirty="0">
                <a:solidFill>
                  <a:srgbClr val="0033B3"/>
                </a:solidFill>
                <a:effectLst/>
                <a:latin typeface="JetBrains Mono"/>
              </a:rPr>
              <a:t> </a:t>
            </a:r>
            <a:r>
              <a:rPr lang="en-CA" sz="1800" dirty="0" err="1">
                <a:solidFill>
                  <a:srgbClr val="000000"/>
                </a:solidFill>
                <a:effectLst/>
                <a:latin typeface="JetBrains Mono"/>
              </a:rPr>
              <a:t>mProximity</a:t>
            </a:r>
            <a:r>
              <a:rPr lang="en-CA" sz="1800" dirty="0">
                <a:solidFill>
                  <a:srgbClr val="000000"/>
                </a:solidFill>
                <a:effectLst/>
                <a:latin typeface="JetBrains Mono"/>
              </a:rPr>
              <a:t> </a:t>
            </a:r>
            <a:r>
              <a:rPr lang="en-CA" sz="1800" dirty="0">
                <a:solidFill>
                  <a:srgbClr val="080808"/>
                </a:solidFill>
                <a:effectLst/>
                <a:latin typeface="JetBrains Mono"/>
              </a:rPr>
              <a:t>= </a:t>
            </a:r>
            <a:r>
              <a:rPr lang="en-CA" sz="1800" dirty="0" err="1">
                <a:solidFill>
                  <a:srgbClr val="080808"/>
                </a:solidFill>
                <a:effectLst/>
                <a:latin typeface="JetBrains Mono"/>
              </a:rPr>
              <a:t>event.</a:t>
            </a:r>
            <a:r>
              <a:rPr lang="en-CA" sz="1800" dirty="0" err="1">
                <a:solidFill>
                  <a:srgbClr val="871094"/>
                </a:solidFill>
                <a:effectLst/>
                <a:latin typeface="JetBrains Mono"/>
              </a:rPr>
              <a:t>values</a:t>
            </a:r>
            <a:r>
              <a:rPr lang="en-CA" sz="1800" dirty="0">
                <a:solidFill>
                  <a:srgbClr val="080808"/>
                </a:solidFill>
                <a:effectLst/>
                <a:latin typeface="JetBrains Mono"/>
              </a:rPr>
              <a:t>[</a:t>
            </a:r>
            <a:r>
              <a:rPr lang="en-CA" sz="1800" dirty="0">
                <a:solidFill>
                  <a:srgbClr val="1750EB"/>
                </a:solidFill>
                <a:effectLst/>
                <a:latin typeface="JetBrains Mono"/>
              </a:rPr>
              <a:t>0</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err="1">
                <a:solidFill>
                  <a:srgbClr val="871094"/>
                </a:solidFill>
                <a:effectLst/>
                <a:latin typeface="JetBrains Mono"/>
              </a:rPr>
              <a:t>myMessage</a:t>
            </a:r>
            <a:r>
              <a:rPr lang="en-CA" sz="1800" dirty="0">
                <a:solidFill>
                  <a:srgbClr val="871094"/>
                </a:solidFill>
                <a:effectLst/>
                <a:latin typeface="JetBrains Mono"/>
              </a:rPr>
              <a:t> </a:t>
            </a:r>
            <a:r>
              <a:rPr lang="en-CA" sz="1800" dirty="0">
                <a:solidFill>
                  <a:srgbClr val="080808"/>
                </a:solidFill>
                <a:effectLst/>
                <a:latin typeface="JetBrains Mono"/>
              </a:rPr>
              <a:t>= </a:t>
            </a:r>
            <a:r>
              <a:rPr lang="en-CA" sz="1800" i="1" dirty="0" err="1">
                <a:solidFill>
                  <a:srgbClr val="00627A"/>
                </a:solidFill>
                <a:effectLst/>
                <a:latin typeface="JetBrains Mono"/>
              </a:rPr>
              <a:t>buildString</a:t>
            </a:r>
            <a:r>
              <a:rPr lang="en-CA" sz="1800" i="1" dirty="0">
                <a:solidFill>
                  <a:srgbClr val="00627A"/>
                </a:solidFill>
                <a:effectLst/>
                <a:latin typeface="JetBrains Mono"/>
              </a:rPr>
              <a:t> </a:t>
            </a:r>
            <a:r>
              <a:rPr lang="en-CA" sz="1800" b="1" dirty="0">
                <a:solidFill>
                  <a:srgbClr val="080808"/>
                </a:solidFill>
                <a:effectLst/>
                <a:latin typeface="JetBrains Mono"/>
              </a:rPr>
              <a:t>{</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a:solidFill>
                  <a:srgbClr val="080808"/>
                </a:solidFill>
                <a:effectLst/>
                <a:latin typeface="JetBrains Mono"/>
              </a:rPr>
              <a:t>append(</a:t>
            </a:r>
            <a:r>
              <a:rPr lang="en-CA" sz="1800" dirty="0">
                <a:solidFill>
                  <a:srgbClr val="067D17"/>
                </a:solidFill>
                <a:effectLst/>
                <a:latin typeface="JetBrains Mono"/>
              </a:rPr>
              <a:t>"</a:t>
            </a:r>
            <a:r>
              <a:rPr lang="en-CA" sz="1800" dirty="0">
                <a:solidFill>
                  <a:srgbClr val="0037A6"/>
                </a:solidFill>
                <a:effectLst/>
                <a:latin typeface="JetBrains Mono"/>
              </a:rPr>
              <a:t>\</a:t>
            </a:r>
            <a:r>
              <a:rPr lang="en-CA" sz="1800" dirty="0" err="1">
                <a:solidFill>
                  <a:srgbClr val="0037A6"/>
                </a:solidFill>
                <a:effectLst/>
                <a:latin typeface="JetBrains Mono"/>
              </a:rPr>
              <a:t>n</a:t>
            </a:r>
            <a:r>
              <a:rPr lang="en-CA" sz="1800" dirty="0" err="1">
                <a:solidFill>
                  <a:srgbClr val="067D17"/>
                </a:solidFill>
                <a:effectLst/>
                <a:latin typeface="JetBrains Mono"/>
              </a:rPr>
              <a:t>Proximity</a:t>
            </a:r>
            <a:r>
              <a:rPr lang="en-CA" sz="1800" dirty="0">
                <a:solidFill>
                  <a:srgbClr val="067D17"/>
                </a:solidFill>
                <a:effectLst/>
                <a:latin typeface="JetBrains Mono"/>
              </a:rPr>
              <a:t>: "</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append(</a:t>
            </a:r>
            <a:r>
              <a:rPr lang="en-CA" sz="1800" dirty="0" err="1">
                <a:solidFill>
                  <a:srgbClr val="000000"/>
                </a:solidFill>
                <a:effectLst/>
                <a:latin typeface="JetBrains Mono"/>
              </a:rPr>
              <a:t>mProximity</a:t>
            </a:r>
            <a:r>
              <a:rPr lang="en-CA" sz="1800" dirty="0" err="1">
                <a:solidFill>
                  <a:srgbClr val="080808"/>
                </a:solidFill>
                <a:effectLst/>
                <a:latin typeface="JetBrains Mono"/>
              </a:rPr>
              <a:t>.toString</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b="1" dirty="0">
                <a:solidFill>
                  <a:srgbClr val="080808"/>
                </a:solidFill>
                <a:effectLst/>
                <a:latin typeface="JetBrains Mono"/>
              </a:rPr>
              <a:t>}</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a:solidFill>
                  <a:srgbClr val="080808"/>
                </a:solidFill>
                <a:effectLst/>
                <a:latin typeface="JetBrains Mono"/>
              </a:rPr>
              <a:t>}</a:t>
            </a:r>
            <a:br>
              <a:rPr lang="en-CA" sz="1800" dirty="0">
                <a:solidFill>
                  <a:srgbClr val="080808"/>
                </a:solidFill>
                <a:effectLst/>
                <a:latin typeface="JetBrains Mono"/>
              </a:rPr>
            </a:br>
            <a:br>
              <a:rPr lang="en-CA" sz="1800" dirty="0">
                <a:solidFill>
                  <a:srgbClr val="080808"/>
                </a:solidFill>
                <a:effectLst/>
                <a:latin typeface="JetBrains Mono"/>
              </a:rPr>
            </a:br>
            <a:br>
              <a:rPr lang="en-CA" sz="1800" dirty="0">
                <a:solidFill>
                  <a:srgbClr val="080808"/>
                </a:solidFill>
                <a:effectLst/>
                <a:latin typeface="JetBrains Mono"/>
              </a:rPr>
            </a:br>
            <a:r>
              <a:rPr lang="en-CA" sz="1800" dirty="0">
                <a:solidFill>
                  <a:srgbClr val="080808"/>
                </a:solidFill>
                <a:effectLst/>
                <a:latin typeface="JetBrains Mono"/>
              </a:rPr>
              <a:t>        </a:t>
            </a:r>
            <a:r>
              <a:rPr lang="en-CA" sz="1800" i="1" dirty="0" err="1">
                <a:solidFill>
                  <a:srgbClr val="00627A"/>
                </a:solidFill>
                <a:effectLst/>
                <a:latin typeface="JetBrains Mono"/>
              </a:rPr>
              <a:t>setContent</a:t>
            </a:r>
            <a:r>
              <a:rPr lang="en-CA" sz="1800" i="1" dirty="0">
                <a:solidFill>
                  <a:srgbClr val="00627A"/>
                </a:solidFill>
                <a:effectLst/>
                <a:latin typeface="JetBrains Mono"/>
              </a:rPr>
              <a:t> </a:t>
            </a:r>
            <a:r>
              <a:rPr lang="en-CA" sz="1800" b="1" dirty="0">
                <a:solidFill>
                  <a:srgbClr val="080808"/>
                </a:solidFill>
                <a:effectLst/>
                <a:latin typeface="JetBrains Mono"/>
              </a:rPr>
              <a:t>{</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a:solidFill>
                  <a:srgbClr val="009900"/>
                </a:solidFill>
                <a:effectLst/>
                <a:latin typeface="JetBrains Mono"/>
              </a:rPr>
              <a:t>Exercise1Theme </a:t>
            </a:r>
            <a:r>
              <a:rPr lang="en-CA" sz="1800" b="1" dirty="0">
                <a:solidFill>
                  <a:srgbClr val="080808"/>
                </a:solidFill>
                <a:effectLst/>
                <a:latin typeface="JetBrains Mono"/>
              </a:rPr>
              <a:t>{</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a:solidFill>
                  <a:srgbClr val="009900"/>
                </a:solidFill>
                <a:effectLst/>
                <a:latin typeface="JetBrains Mono"/>
              </a:rPr>
              <a:t>Greeting</a:t>
            </a:r>
            <a:r>
              <a:rPr lang="en-CA" sz="1800" dirty="0">
                <a:solidFill>
                  <a:srgbClr val="080808"/>
                </a:solidFill>
                <a:effectLst/>
                <a:latin typeface="JetBrains Mono"/>
              </a:rPr>
              <a:t>(</a:t>
            </a:r>
            <a:r>
              <a:rPr lang="en-CA" sz="1800" dirty="0" err="1">
                <a:solidFill>
                  <a:srgbClr val="871094"/>
                </a:solidFill>
                <a:effectLst/>
                <a:latin typeface="JetBrains Mono"/>
              </a:rPr>
              <a:t>myMessage</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b="1" dirty="0">
                <a:solidFill>
                  <a:srgbClr val="080808"/>
                </a:solidFill>
                <a:effectLst/>
                <a:latin typeface="JetBrains Mono"/>
              </a:rPr>
              <a:t>}</a:t>
            </a:r>
            <a:br>
              <a:rPr lang="en-CA" sz="1800" b="1" dirty="0">
                <a:solidFill>
                  <a:srgbClr val="080808"/>
                </a:solidFill>
                <a:effectLst/>
                <a:latin typeface="JetBrains Mono"/>
              </a:rPr>
            </a:br>
            <a:r>
              <a:rPr lang="en-CA" sz="1800" b="1" dirty="0">
                <a:solidFill>
                  <a:srgbClr val="080808"/>
                </a:solidFill>
                <a:effectLst/>
                <a:latin typeface="JetBrains Mono"/>
              </a:rPr>
              <a:t>        }</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a:solidFill>
                  <a:srgbClr val="080808"/>
                </a:solidFill>
                <a:effectLst/>
                <a:latin typeface="JetBrains Mono"/>
              </a:rPr>
              <a:t>}</a:t>
            </a:r>
            <a:br>
              <a:rPr lang="en-CA" sz="1800" dirty="0">
                <a:solidFill>
                  <a:srgbClr val="080808"/>
                </a:solidFill>
                <a:effectLst/>
                <a:latin typeface="JetBrains Mono"/>
              </a:rPr>
            </a:b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a:solidFill>
                  <a:srgbClr val="0033B3"/>
                </a:solidFill>
                <a:effectLst/>
                <a:latin typeface="JetBrains Mono"/>
              </a:rPr>
              <a:t>override fun </a:t>
            </a:r>
            <a:r>
              <a:rPr lang="en-CA" sz="1800" b="1" dirty="0" err="1">
                <a:solidFill>
                  <a:srgbClr val="00627A"/>
                </a:solidFill>
                <a:effectLst/>
                <a:latin typeface="JetBrains Mono"/>
              </a:rPr>
              <a:t>onResume</a:t>
            </a:r>
            <a:r>
              <a:rPr lang="en-CA" sz="1800" b="1" dirty="0">
                <a:solidFill>
                  <a:srgbClr val="080808"/>
                </a:solidFill>
                <a:effectLst/>
                <a:latin typeface="JetBrains Mono"/>
              </a:rPr>
              <a:t>() </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i="1" dirty="0">
                <a:solidFill>
                  <a:srgbClr val="8C8C8C"/>
                </a:solidFill>
                <a:effectLst/>
                <a:latin typeface="JetBrains Mono"/>
              </a:rPr>
              <a:t>// Register a listener for the sensor.</a:t>
            </a:r>
            <a:br>
              <a:rPr lang="en-CA" sz="1800" i="1" dirty="0">
                <a:solidFill>
                  <a:srgbClr val="8C8C8C"/>
                </a:solidFill>
                <a:effectLst/>
                <a:latin typeface="JetBrains Mono"/>
              </a:rPr>
            </a:br>
            <a:r>
              <a:rPr lang="en-CA" sz="1800" i="1" dirty="0">
                <a:solidFill>
                  <a:srgbClr val="8C8C8C"/>
                </a:solidFill>
                <a:effectLst/>
                <a:latin typeface="JetBrains Mono"/>
              </a:rPr>
              <a:t>        </a:t>
            </a:r>
            <a:r>
              <a:rPr lang="en-CA" sz="1800" dirty="0" err="1">
                <a:solidFill>
                  <a:srgbClr val="0033B3"/>
                </a:solidFill>
                <a:effectLst/>
                <a:latin typeface="JetBrains Mono"/>
              </a:rPr>
              <a:t>super</a:t>
            </a:r>
            <a:r>
              <a:rPr lang="en-CA" sz="1800" dirty="0" err="1">
                <a:solidFill>
                  <a:srgbClr val="080808"/>
                </a:solidFill>
                <a:effectLst/>
                <a:latin typeface="JetBrains Mono"/>
              </a:rPr>
              <a:t>.onResume</a:t>
            </a:r>
            <a:r>
              <a:rPr lang="en-CA" sz="1800" dirty="0">
                <a:solidFill>
                  <a:srgbClr val="080808"/>
                </a:solidFill>
                <a:effectLst/>
                <a:latin typeface="JetBrains Mono"/>
              </a:rPr>
              <a:t>()</a:t>
            </a:r>
            <a:br>
              <a:rPr lang="en-CA" sz="1800" dirty="0">
                <a:solidFill>
                  <a:srgbClr val="080808"/>
                </a:solidFill>
                <a:effectLst/>
                <a:latin typeface="JetBrains Mono"/>
              </a:rPr>
            </a:b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err="1">
                <a:solidFill>
                  <a:srgbClr val="871094"/>
                </a:solidFill>
                <a:effectLst/>
                <a:latin typeface="JetBrains Mono"/>
              </a:rPr>
              <a:t>myLight</a:t>
            </a:r>
            <a:r>
              <a:rPr lang="en-CA" sz="1800" dirty="0">
                <a:solidFill>
                  <a:srgbClr val="080808"/>
                </a:solidFill>
                <a:effectLst/>
                <a:latin typeface="JetBrains Mono"/>
              </a:rPr>
              <a:t>?.</a:t>
            </a:r>
            <a:r>
              <a:rPr lang="en-CA" sz="1800" i="1" dirty="0">
                <a:solidFill>
                  <a:srgbClr val="00627A"/>
                </a:solidFill>
                <a:effectLst/>
                <a:latin typeface="JetBrains Mono"/>
              </a:rPr>
              <a:t>also </a:t>
            </a:r>
            <a:r>
              <a:rPr lang="en-CA" sz="1800" b="1" dirty="0">
                <a:solidFill>
                  <a:srgbClr val="080808"/>
                </a:solidFill>
                <a:effectLst/>
                <a:latin typeface="JetBrains Mono"/>
              </a:rPr>
              <a:t>{ </a:t>
            </a:r>
            <a:r>
              <a:rPr lang="en-CA" sz="1800" dirty="0" err="1">
                <a:solidFill>
                  <a:srgbClr val="080808"/>
                </a:solidFill>
                <a:effectLst/>
                <a:latin typeface="JetBrains Mono"/>
              </a:rPr>
              <a:t>myLight</a:t>
            </a:r>
            <a:r>
              <a:rPr lang="en-CA" sz="1800" dirty="0">
                <a:solidFill>
                  <a:srgbClr val="080808"/>
                </a:solidFill>
                <a:effectLst/>
                <a:latin typeface="JetBrains Mono"/>
              </a:rPr>
              <a:t> </a:t>
            </a:r>
            <a:r>
              <a:rPr lang="en-CA" sz="1800" b="1" dirty="0">
                <a:solidFill>
                  <a:srgbClr val="080808"/>
                </a:solidFill>
                <a:effectLst/>
                <a:latin typeface="JetBrains Mono"/>
              </a:rPr>
              <a:t>-&gt;</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err="1">
                <a:solidFill>
                  <a:srgbClr val="871094"/>
                </a:solidFill>
                <a:effectLst/>
                <a:latin typeface="JetBrains Mono"/>
              </a:rPr>
              <a:t>sensorManager</a:t>
            </a:r>
            <a:r>
              <a:rPr lang="en-CA" sz="1800" dirty="0" err="1">
                <a:solidFill>
                  <a:srgbClr val="080808"/>
                </a:solidFill>
                <a:effectLst/>
                <a:latin typeface="JetBrains Mono"/>
              </a:rPr>
              <a:t>.registerListener</a:t>
            </a:r>
            <a:r>
              <a:rPr lang="en-CA" sz="1800" dirty="0">
                <a:solidFill>
                  <a:srgbClr val="080808"/>
                </a:solidFill>
                <a:effectLst/>
                <a:latin typeface="JetBrains Mono"/>
              </a:rPr>
              <a:t>(</a:t>
            </a:r>
            <a:r>
              <a:rPr lang="en-CA" sz="1800" dirty="0">
                <a:solidFill>
                  <a:srgbClr val="0033B3"/>
                </a:solidFill>
                <a:effectLst/>
                <a:latin typeface="JetBrains Mono"/>
              </a:rPr>
              <a:t>this</a:t>
            </a:r>
            <a:r>
              <a:rPr lang="en-CA" sz="1800" dirty="0">
                <a:solidFill>
                  <a:srgbClr val="080808"/>
                </a:solidFill>
                <a:effectLst/>
                <a:latin typeface="JetBrains Mono"/>
              </a:rPr>
              <a:t>, </a:t>
            </a:r>
            <a:r>
              <a:rPr lang="en-CA" sz="1800" dirty="0" err="1">
                <a:solidFill>
                  <a:srgbClr val="080808"/>
                </a:solidFill>
                <a:effectLst/>
                <a:latin typeface="JetBrains Mono"/>
              </a:rPr>
              <a:t>myLight</a:t>
            </a:r>
            <a:r>
              <a:rPr lang="en-CA" sz="1800" dirty="0">
                <a:solidFill>
                  <a:srgbClr val="080808"/>
                </a:solidFill>
                <a:effectLst/>
                <a:latin typeface="JetBrains Mono"/>
              </a:rPr>
              <a:t>, </a:t>
            </a:r>
            <a:r>
              <a:rPr lang="en-CA" sz="1800" dirty="0" err="1">
                <a:solidFill>
                  <a:srgbClr val="000000"/>
                </a:solidFill>
                <a:effectLst/>
                <a:latin typeface="JetBrains Mono"/>
              </a:rPr>
              <a:t>SensorManager</a:t>
            </a:r>
            <a:r>
              <a:rPr lang="en-CA" sz="1800" dirty="0" err="1">
                <a:solidFill>
                  <a:srgbClr val="080808"/>
                </a:solidFill>
                <a:effectLst/>
                <a:latin typeface="JetBrains Mono"/>
              </a:rPr>
              <a:t>.</a:t>
            </a:r>
            <a:r>
              <a:rPr lang="en-CA" sz="1800" i="1" dirty="0" err="1">
                <a:solidFill>
                  <a:srgbClr val="871094"/>
                </a:solidFill>
                <a:effectLst/>
                <a:latin typeface="JetBrains Mono"/>
              </a:rPr>
              <a:t>SENSOR_DELAY_UI</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b="1" dirty="0">
                <a:solidFill>
                  <a:srgbClr val="080808"/>
                </a:solidFill>
                <a:effectLst/>
                <a:latin typeface="JetBrains Mono"/>
              </a:rPr>
              <a:t>}</a:t>
            </a:r>
            <a:br>
              <a:rPr lang="en-CA" sz="1800" b="1" dirty="0">
                <a:solidFill>
                  <a:srgbClr val="080808"/>
                </a:solidFill>
                <a:effectLst/>
                <a:latin typeface="JetBrains Mono"/>
              </a:rPr>
            </a:b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err="1">
                <a:solidFill>
                  <a:srgbClr val="871094"/>
                </a:solidFill>
                <a:effectLst/>
                <a:latin typeface="JetBrains Mono"/>
              </a:rPr>
              <a:t>myProximitySensor</a:t>
            </a:r>
            <a:r>
              <a:rPr lang="en-CA" sz="1800" dirty="0">
                <a:solidFill>
                  <a:srgbClr val="080808"/>
                </a:solidFill>
                <a:effectLst/>
                <a:latin typeface="JetBrains Mono"/>
              </a:rPr>
              <a:t>?.</a:t>
            </a:r>
            <a:r>
              <a:rPr lang="en-CA" sz="1800" i="1" dirty="0">
                <a:solidFill>
                  <a:srgbClr val="00627A"/>
                </a:solidFill>
                <a:effectLst/>
                <a:latin typeface="JetBrains Mono"/>
              </a:rPr>
              <a:t>also </a:t>
            </a:r>
            <a:r>
              <a:rPr lang="en-CA" sz="1800" b="1" dirty="0">
                <a:solidFill>
                  <a:srgbClr val="080808"/>
                </a:solidFill>
                <a:effectLst/>
                <a:latin typeface="JetBrains Mono"/>
              </a:rPr>
              <a:t>{ </a:t>
            </a:r>
            <a:r>
              <a:rPr lang="en-CA" sz="1800" dirty="0" err="1">
                <a:solidFill>
                  <a:srgbClr val="080808"/>
                </a:solidFill>
                <a:effectLst/>
                <a:latin typeface="JetBrains Mono"/>
              </a:rPr>
              <a:t>myProximitySensor</a:t>
            </a:r>
            <a:r>
              <a:rPr lang="en-CA" sz="1800" dirty="0">
                <a:solidFill>
                  <a:srgbClr val="080808"/>
                </a:solidFill>
                <a:effectLst/>
                <a:latin typeface="JetBrains Mono"/>
              </a:rPr>
              <a:t> </a:t>
            </a:r>
            <a:r>
              <a:rPr lang="en-CA" sz="1800" b="1" dirty="0">
                <a:solidFill>
                  <a:srgbClr val="080808"/>
                </a:solidFill>
                <a:effectLst/>
                <a:latin typeface="JetBrains Mono"/>
              </a:rPr>
              <a:t>-&gt;</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err="1">
                <a:solidFill>
                  <a:srgbClr val="871094"/>
                </a:solidFill>
                <a:effectLst/>
                <a:latin typeface="JetBrains Mono"/>
              </a:rPr>
              <a:t>sensorManager</a:t>
            </a:r>
            <a:r>
              <a:rPr lang="en-CA" sz="1800" dirty="0" err="1">
                <a:solidFill>
                  <a:srgbClr val="080808"/>
                </a:solidFill>
                <a:effectLst/>
                <a:latin typeface="JetBrains Mono"/>
              </a:rPr>
              <a:t>.registerListener</a:t>
            </a:r>
            <a:r>
              <a:rPr lang="en-CA" sz="1800" dirty="0">
                <a:solidFill>
                  <a:srgbClr val="080808"/>
                </a:solidFill>
                <a:effectLst/>
                <a:latin typeface="JetBrains Mono"/>
              </a:rPr>
              <a:t>(</a:t>
            </a:r>
            <a:r>
              <a:rPr lang="en-CA" sz="1800" dirty="0">
                <a:solidFill>
                  <a:srgbClr val="0033B3"/>
                </a:solidFill>
                <a:effectLst/>
                <a:latin typeface="JetBrains Mono"/>
              </a:rPr>
              <a:t>this</a:t>
            </a:r>
            <a:r>
              <a:rPr lang="en-CA" sz="1800" dirty="0">
                <a:solidFill>
                  <a:srgbClr val="080808"/>
                </a:solidFill>
                <a:effectLst/>
                <a:latin typeface="JetBrains Mono"/>
              </a:rPr>
              <a:t>, </a:t>
            </a:r>
            <a:r>
              <a:rPr lang="en-CA" sz="1800" dirty="0" err="1">
                <a:solidFill>
                  <a:srgbClr val="080808"/>
                </a:solidFill>
                <a:effectLst/>
                <a:latin typeface="JetBrains Mono"/>
              </a:rPr>
              <a:t>myProximitySensor</a:t>
            </a:r>
            <a:r>
              <a:rPr lang="en-CA" sz="1800" dirty="0">
                <a:solidFill>
                  <a:srgbClr val="080808"/>
                </a:solidFill>
                <a:effectLst/>
                <a:latin typeface="JetBrains Mono"/>
              </a:rPr>
              <a:t>, </a:t>
            </a:r>
            <a:r>
              <a:rPr lang="en-CA" sz="1800" dirty="0" err="1">
                <a:solidFill>
                  <a:srgbClr val="000000"/>
                </a:solidFill>
                <a:effectLst/>
                <a:latin typeface="JetBrains Mono"/>
              </a:rPr>
              <a:t>SensorManager</a:t>
            </a:r>
            <a:r>
              <a:rPr lang="en-CA" sz="1800" dirty="0" err="1">
                <a:solidFill>
                  <a:srgbClr val="080808"/>
                </a:solidFill>
                <a:effectLst/>
                <a:latin typeface="JetBrains Mono"/>
              </a:rPr>
              <a:t>.</a:t>
            </a:r>
            <a:r>
              <a:rPr lang="en-CA" sz="1800" i="1" dirty="0" err="1">
                <a:solidFill>
                  <a:srgbClr val="871094"/>
                </a:solidFill>
                <a:effectLst/>
                <a:latin typeface="JetBrains Mono"/>
              </a:rPr>
              <a:t>SENSOR_DELAY_FASTEST</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b="1" dirty="0">
                <a:solidFill>
                  <a:srgbClr val="080808"/>
                </a:solidFill>
                <a:effectLst/>
                <a:latin typeface="JetBrains Mono"/>
              </a:rPr>
              <a:t>}</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a:solidFill>
                  <a:srgbClr val="080808"/>
                </a:solidFill>
                <a:effectLst/>
                <a:latin typeface="JetBrains Mono"/>
              </a:rPr>
              <a:t>}</a:t>
            </a:r>
            <a:br>
              <a:rPr lang="en-CA" sz="1800" dirty="0">
                <a:solidFill>
                  <a:srgbClr val="080808"/>
                </a:solidFill>
                <a:effectLst/>
                <a:latin typeface="JetBrains Mono"/>
              </a:rPr>
            </a:br>
            <a:br>
              <a:rPr lang="en-CA" sz="1800" dirty="0">
                <a:solidFill>
                  <a:srgbClr val="080808"/>
                </a:solidFill>
                <a:effectLst/>
                <a:latin typeface="JetBrains Mono"/>
              </a:rPr>
            </a:br>
            <a:r>
              <a:rPr lang="en-CA" sz="1800" dirty="0">
                <a:solidFill>
                  <a:srgbClr val="080808"/>
                </a:solidFill>
                <a:effectLst/>
                <a:latin typeface="JetBrains Mono"/>
              </a:rPr>
              <a:t>    </a:t>
            </a:r>
            <a:r>
              <a:rPr lang="en-CA" sz="1800" b="1" dirty="0">
                <a:solidFill>
                  <a:srgbClr val="0033B3"/>
                </a:solidFill>
                <a:effectLst/>
                <a:latin typeface="JetBrains Mono"/>
              </a:rPr>
              <a:t>override fun </a:t>
            </a:r>
            <a:r>
              <a:rPr lang="en-CA" sz="1800" b="1" dirty="0" err="1">
                <a:solidFill>
                  <a:srgbClr val="00627A"/>
                </a:solidFill>
                <a:effectLst/>
                <a:latin typeface="JetBrains Mono"/>
              </a:rPr>
              <a:t>onPause</a:t>
            </a:r>
            <a:r>
              <a:rPr lang="en-CA" sz="1800" b="1" dirty="0">
                <a:solidFill>
                  <a:srgbClr val="080808"/>
                </a:solidFill>
                <a:effectLst/>
                <a:latin typeface="JetBrains Mono"/>
              </a:rPr>
              <a:t>() </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i="1" dirty="0">
                <a:solidFill>
                  <a:srgbClr val="8C8C8C"/>
                </a:solidFill>
                <a:effectLst/>
                <a:latin typeface="JetBrains Mono"/>
              </a:rPr>
              <a:t>// Be sure to unregister the sensor when the activity pauses.</a:t>
            </a:r>
            <a:br>
              <a:rPr lang="en-CA" sz="1800" i="1" dirty="0">
                <a:solidFill>
                  <a:srgbClr val="8C8C8C"/>
                </a:solidFill>
                <a:effectLst/>
                <a:latin typeface="JetBrains Mono"/>
              </a:rPr>
            </a:br>
            <a:r>
              <a:rPr lang="en-CA" sz="1800" i="1" dirty="0">
                <a:solidFill>
                  <a:srgbClr val="8C8C8C"/>
                </a:solidFill>
                <a:effectLst/>
                <a:latin typeface="JetBrains Mono"/>
              </a:rPr>
              <a:t>        </a:t>
            </a:r>
            <a:r>
              <a:rPr lang="en-CA" sz="1800" dirty="0" err="1">
                <a:solidFill>
                  <a:srgbClr val="0033B3"/>
                </a:solidFill>
                <a:effectLst/>
                <a:latin typeface="JetBrains Mono"/>
              </a:rPr>
              <a:t>super</a:t>
            </a:r>
            <a:r>
              <a:rPr lang="en-CA" sz="1800" dirty="0" err="1">
                <a:solidFill>
                  <a:srgbClr val="080808"/>
                </a:solidFill>
                <a:effectLst/>
                <a:latin typeface="JetBrains Mono"/>
              </a:rPr>
              <a:t>.onPause</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err="1">
                <a:solidFill>
                  <a:srgbClr val="871094"/>
                </a:solidFill>
                <a:effectLst/>
                <a:latin typeface="JetBrains Mono"/>
              </a:rPr>
              <a:t>sensorManager</a:t>
            </a:r>
            <a:r>
              <a:rPr lang="en-CA" sz="1800" dirty="0" err="1">
                <a:solidFill>
                  <a:srgbClr val="080808"/>
                </a:solidFill>
                <a:effectLst/>
                <a:latin typeface="JetBrains Mono"/>
              </a:rPr>
              <a:t>.unregisterListener</a:t>
            </a:r>
            <a:r>
              <a:rPr lang="en-CA" sz="1800" dirty="0">
                <a:solidFill>
                  <a:srgbClr val="080808"/>
                </a:solidFill>
                <a:effectLst/>
                <a:latin typeface="JetBrains Mono"/>
              </a:rPr>
              <a:t>(</a:t>
            </a:r>
            <a:r>
              <a:rPr lang="en-CA" sz="1800" dirty="0">
                <a:solidFill>
                  <a:srgbClr val="0033B3"/>
                </a:solidFill>
                <a:effectLst/>
                <a:latin typeface="JetBrains Mono"/>
              </a:rPr>
              <a:t>this</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br>
              <a:rPr lang="en-CA" sz="1800" dirty="0">
                <a:solidFill>
                  <a:srgbClr val="080808"/>
                </a:solidFill>
                <a:effectLst/>
                <a:latin typeface="JetBrains Mono"/>
              </a:rPr>
            </a:br>
            <a:r>
              <a:rPr lang="en-CA" sz="1800" dirty="0">
                <a:solidFill>
                  <a:srgbClr val="080808"/>
                </a:solidFill>
                <a:effectLst/>
                <a:latin typeface="JetBrains Mono"/>
              </a:rPr>
              <a:t>}</a:t>
            </a:r>
            <a:br>
              <a:rPr lang="en-CA" sz="1800" dirty="0">
                <a:solidFill>
                  <a:srgbClr val="080808"/>
                </a:solidFill>
                <a:effectLst/>
                <a:latin typeface="JetBrains Mono"/>
              </a:rPr>
            </a:br>
            <a:br>
              <a:rPr lang="en-CA" sz="1800" dirty="0">
                <a:solidFill>
                  <a:srgbClr val="080808"/>
                </a:solidFill>
                <a:effectLst/>
                <a:latin typeface="JetBrains Mono"/>
              </a:rPr>
            </a:br>
            <a:r>
              <a:rPr lang="en-CA" sz="1800" i="1" dirty="0">
                <a:solidFill>
                  <a:srgbClr val="8C8C8C"/>
                </a:solidFill>
                <a:effectLst/>
                <a:latin typeface="JetBrains Mono"/>
              </a:rPr>
              <a:t>// A Modifier is used to augment or decorate a composable.</a:t>
            </a:r>
            <a:br>
              <a:rPr lang="en-CA" sz="1800" i="1" dirty="0">
                <a:solidFill>
                  <a:srgbClr val="8C8C8C"/>
                </a:solidFill>
                <a:effectLst/>
                <a:latin typeface="JetBrains Mono"/>
              </a:rPr>
            </a:br>
            <a:r>
              <a:rPr lang="en-CA" sz="1800" i="1" dirty="0">
                <a:solidFill>
                  <a:srgbClr val="8C8C8C"/>
                </a:solidFill>
                <a:effectLst/>
                <a:latin typeface="JetBrains Mono"/>
              </a:rPr>
              <a:t>// One modifier you can use is the padding modifier,</a:t>
            </a:r>
            <a:br>
              <a:rPr lang="en-CA" sz="1800" i="1" dirty="0">
                <a:solidFill>
                  <a:srgbClr val="8C8C8C"/>
                </a:solidFill>
                <a:effectLst/>
                <a:latin typeface="JetBrains Mono"/>
              </a:rPr>
            </a:br>
            <a:r>
              <a:rPr lang="en-CA" sz="1800" i="1" dirty="0">
                <a:solidFill>
                  <a:srgbClr val="8C8C8C"/>
                </a:solidFill>
                <a:effectLst/>
                <a:latin typeface="JetBrains Mono"/>
              </a:rPr>
              <a:t>// which adds space around the element (in this case, adding space around the text).</a:t>
            </a:r>
            <a:br>
              <a:rPr lang="en-CA" sz="1800" i="1" dirty="0">
                <a:solidFill>
                  <a:srgbClr val="8C8C8C"/>
                </a:solidFill>
                <a:effectLst/>
                <a:latin typeface="JetBrains Mono"/>
              </a:rPr>
            </a:br>
            <a:r>
              <a:rPr lang="en-CA" sz="1800" i="1" dirty="0">
                <a:solidFill>
                  <a:srgbClr val="8C8C8C"/>
                </a:solidFill>
                <a:effectLst/>
                <a:latin typeface="JetBrains Mono"/>
              </a:rPr>
              <a:t>// This is accomplished by using the </a:t>
            </a:r>
            <a:r>
              <a:rPr lang="en-CA" sz="1800" i="1" dirty="0" err="1">
                <a:solidFill>
                  <a:srgbClr val="8C8C8C"/>
                </a:solidFill>
                <a:effectLst/>
                <a:latin typeface="JetBrains Mono"/>
              </a:rPr>
              <a:t>Modifier.padding</a:t>
            </a:r>
            <a:r>
              <a:rPr lang="en-CA" sz="1800" i="1" dirty="0">
                <a:solidFill>
                  <a:srgbClr val="8C8C8C"/>
                </a:solidFill>
                <a:effectLst/>
                <a:latin typeface="JetBrains Mono"/>
              </a:rPr>
              <a:t>() function.</a:t>
            </a:r>
            <a:br>
              <a:rPr lang="en-CA" sz="1800" i="1" dirty="0">
                <a:solidFill>
                  <a:srgbClr val="8C8C8C"/>
                </a:solidFill>
                <a:effectLst/>
                <a:latin typeface="JetBrains Mono"/>
              </a:rPr>
            </a:br>
            <a:r>
              <a:rPr lang="en-CA" sz="1800" dirty="0">
                <a:solidFill>
                  <a:srgbClr val="9E880D"/>
                </a:solidFill>
                <a:effectLst/>
                <a:latin typeface="JetBrains Mono"/>
              </a:rPr>
              <a:t>@Composable</a:t>
            </a:r>
            <a:br>
              <a:rPr lang="en-CA" sz="1800" dirty="0">
                <a:solidFill>
                  <a:srgbClr val="9E880D"/>
                </a:solidFill>
                <a:effectLst/>
                <a:latin typeface="JetBrains Mono"/>
              </a:rPr>
            </a:br>
            <a:r>
              <a:rPr lang="en-CA" sz="1800" dirty="0">
                <a:solidFill>
                  <a:srgbClr val="0033B3"/>
                </a:solidFill>
                <a:effectLst/>
                <a:latin typeface="JetBrains Mono"/>
              </a:rPr>
              <a:t>fun </a:t>
            </a:r>
            <a:r>
              <a:rPr lang="en-CA" sz="1800" dirty="0">
                <a:solidFill>
                  <a:srgbClr val="00627A"/>
                </a:solidFill>
                <a:effectLst/>
                <a:latin typeface="JetBrains Mono"/>
              </a:rPr>
              <a:t>Greeting</a:t>
            </a:r>
            <a:r>
              <a:rPr lang="en-CA" sz="1800" dirty="0">
                <a:solidFill>
                  <a:srgbClr val="080808"/>
                </a:solidFill>
                <a:effectLst/>
                <a:latin typeface="JetBrains Mono"/>
              </a:rPr>
              <a:t>(name: </a:t>
            </a:r>
            <a:r>
              <a:rPr lang="en-CA" sz="1800" dirty="0">
                <a:solidFill>
                  <a:srgbClr val="000000"/>
                </a:solidFill>
                <a:effectLst/>
                <a:latin typeface="JetBrains Mono"/>
              </a:rPr>
              <a:t>String</a:t>
            </a:r>
            <a:r>
              <a:rPr lang="en-CA" sz="1800" dirty="0">
                <a:solidFill>
                  <a:srgbClr val="080808"/>
                </a:solidFill>
                <a:effectLst/>
                <a:latin typeface="JetBrains Mono"/>
              </a:rPr>
              <a:t>) {</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a:solidFill>
                  <a:srgbClr val="009900"/>
                </a:solidFill>
                <a:effectLst/>
                <a:latin typeface="JetBrains Mono"/>
              </a:rPr>
              <a:t>Surface</a:t>
            </a:r>
            <a:r>
              <a:rPr lang="en-CA" sz="1800" dirty="0">
                <a:solidFill>
                  <a:srgbClr val="080808"/>
                </a:solidFill>
                <a:effectLst/>
                <a:latin typeface="JetBrains Mono"/>
              </a:rPr>
              <a:t>(</a:t>
            </a:r>
            <a:r>
              <a:rPr lang="en-CA" sz="1800" dirty="0">
                <a:solidFill>
                  <a:srgbClr val="4A86E8"/>
                </a:solidFill>
                <a:effectLst/>
                <a:latin typeface="JetBrains Mono"/>
              </a:rPr>
              <a:t>color = </a:t>
            </a:r>
            <a:r>
              <a:rPr lang="en-CA" sz="1800" dirty="0" err="1">
                <a:solidFill>
                  <a:srgbClr val="000000"/>
                </a:solidFill>
                <a:effectLst/>
                <a:latin typeface="JetBrains Mono"/>
              </a:rPr>
              <a:t>Color</a:t>
            </a:r>
            <a:r>
              <a:rPr lang="en-CA" sz="1800" dirty="0" err="1">
                <a:solidFill>
                  <a:srgbClr val="080808"/>
                </a:solidFill>
                <a:effectLst/>
                <a:latin typeface="JetBrains Mono"/>
              </a:rPr>
              <a:t>.</a:t>
            </a:r>
            <a:r>
              <a:rPr lang="en-CA" sz="1800" dirty="0" err="1">
                <a:solidFill>
                  <a:srgbClr val="871094"/>
                </a:solidFill>
                <a:effectLst/>
                <a:latin typeface="JetBrains Mono"/>
              </a:rPr>
              <a:t>LightGray</a:t>
            </a:r>
            <a:r>
              <a:rPr lang="en-CA" sz="1800" dirty="0">
                <a:solidFill>
                  <a:srgbClr val="080808"/>
                </a:solidFill>
                <a:effectLst/>
                <a:latin typeface="JetBrains Mono"/>
              </a:rPr>
              <a:t>)</a:t>
            </a:r>
            <a:r>
              <a:rPr lang="en-CA" sz="1800" b="1" dirty="0">
                <a:solidFill>
                  <a:srgbClr val="080808"/>
                </a:solidFill>
                <a:effectLst/>
                <a:latin typeface="JetBrains Mono"/>
              </a:rPr>
              <a:t>{</a:t>
            </a:r>
            <a:br>
              <a:rPr lang="en-CA" sz="1800" b="1" dirty="0">
                <a:solidFill>
                  <a:srgbClr val="080808"/>
                </a:solidFill>
                <a:effectLst/>
                <a:latin typeface="JetBrains Mono"/>
              </a:rPr>
            </a:br>
            <a:r>
              <a:rPr lang="en-CA" sz="1800" b="1" dirty="0">
                <a:solidFill>
                  <a:srgbClr val="080808"/>
                </a:solidFill>
                <a:effectLst/>
                <a:latin typeface="JetBrains Mono"/>
              </a:rPr>
              <a:t>    </a:t>
            </a:r>
            <a:r>
              <a:rPr lang="en-CA" sz="1800" dirty="0">
                <a:solidFill>
                  <a:srgbClr val="009900"/>
                </a:solidFill>
                <a:effectLst/>
                <a:latin typeface="JetBrains Mono"/>
              </a:rPr>
              <a:t>Text</a:t>
            </a:r>
            <a:r>
              <a:rPr lang="en-CA" sz="1800" dirty="0">
                <a:solidFill>
                  <a:srgbClr val="080808"/>
                </a:solidFill>
                <a:effectLst/>
                <a:latin typeface="JetBrains Mono"/>
              </a:rPr>
              <a:t>(</a:t>
            </a:r>
            <a:br>
              <a:rPr lang="en-CA" sz="1800" dirty="0">
                <a:solidFill>
                  <a:srgbClr val="080808"/>
                </a:solidFill>
                <a:effectLst/>
                <a:latin typeface="JetBrains Mono"/>
              </a:rPr>
            </a:b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a:solidFill>
                  <a:srgbClr val="4A86E8"/>
                </a:solidFill>
                <a:effectLst/>
                <a:latin typeface="JetBrains Mono"/>
              </a:rPr>
              <a:t>text = </a:t>
            </a:r>
            <a:r>
              <a:rPr lang="en-CA" sz="1800" dirty="0">
                <a:solidFill>
                  <a:srgbClr val="000000"/>
                </a:solidFill>
                <a:effectLst/>
                <a:latin typeface="JetBrains Mono"/>
              </a:rPr>
              <a:t>name</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dirty="0">
                <a:solidFill>
                  <a:srgbClr val="4A86E8"/>
                </a:solidFill>
                <a:effectLst/>
                <a:latin typeface="JetBrains Mono"/>
              </a:rPr>
              <a:t>modifier = </a:t>
            </a:r>
            <a:r>
              <a:rPr lang="en-CA" sz="1800" dirty="0" err="1">
                <a:solidFill>
                  <a:srgbClr val="000000"/>
                </a:solidFill>
                <a:effectLst/>
                <a:latin typeface="JetBrains Mono"/>
              </a:rPr>
              <a:t>Modifier</a:t>
            </a:r>
            <a:r>
              <a:rPr lang="en-CA" sz="1800" dirty="0" err="1">
                <a:solidFill>
                  <a:srgbClr val="080808"/>
                </a:solidFill>
                <a:effectLst/>
                <a:latin typeface="JetBrains Mono"/>
              </a:rPr>
              <a:t>.</a:t>
            </a:r>
            <a:r>
              <a:rPr lang="en-CA" sz="1800" i="1" dirty="0" err="1">
                <a:solidFill>
                  <a:srgbClr val="00627A"/>
                </a:solidFill>
                <a:effectLst/>
                <a:latin typeface="JetBrains Mono"/>
              </a:rPr>
              <a:t>padding</a:t>
            </a:r>
            <a:r>
              <a:rPr lang="en-CA" sz="1800" dirty="0">
                <a:solidFill>
                  <a:srgbClr val="080808"/>
                </a:solidFill>
                <a:effectLst/>
                <a:latin typeface="JetBrains Mono"/>
              </a:rPr>
              <a:t>(</a:t>
            </a:r>
            <a:r>
              <a:rPr lang="en-CA" sz="1800" dirty="0">
                <a:solidFill>
                  <a:srgbClr val="1750EB"/>
                </a:solidFill>
                <a:effectLst/>
                <a:latin typeface="JetBrains Mono"/>
              </a:rPr>
              <a:t>24</a:t>
            </a:r>
            <a:r>
              <a:rPr lang="en-CA" sz="1800" dirty="0">
                <a:solidFill>
                  <a:srgbClr val="080808"/>
                </a:solidFill>
                <a:effectLst/>
                <a:latin typeface="JetBrains Mono"/>
              </a:rPr>
              <a:t>.</a:t>
            </a:r>
            <a:r>
              <a:rPr lang="en-CA" sz="1800" i="1" dirty="0">
                <a:solidFill>
                  <a:srgbClr val="871094"/>
                </a:solidFill>
                <a:effectLst/>
                <a:latin typeface="JetBrains Mono"/>
              </a:rPr>
              <a:t>dp</a:t>
            </a:r>
            <a:r>
              <a:rPr lang="en-CA" sz="1800" dirty="0">
                <a:solidFill>
                  <a:srgbClr val="080808"/>
                </a:solidFill>
                <a:effectLst/>
                <a:latin typeface="JetBrains Mono"/>
              </a:rPr>
              <a:t>)</a:t>
            </a:r>
            <a:br>
              <a:rPr lang="en-CA" sz="1800" dirty="0">
                <a:solidFill>
                  <a:srgbClr val="080808"/>
                </a:solidFill>
                <a:effectLst/>
                <a:latin typeface="JetBrains Mono"/>
              </a:rPr>
            </a:br>
            <a:r>
              <a:rPr lang="en-CA" sz="1800" dirty="0">
                <a:solidFill>
                  <a:srgbClr val="080808"/>
                </a:solidFill>
                <a:effectLst/>
                <a:latin typeface="JetBrains Mono"/>
              </a:rPr>
              <a:t>    )</a:t>
            </a:r>
            <a:br>
              <a:rPr lang="en-CA" sz="1800" dirty="0">
                <a:solidFill>
                  <a:srgbClr val="080808"/>
                </a:solidFill>
                <a:effectLst/>
                <a:latin typeface="JetBrains Mono"/>
              </a:rPr>
            </a:br>
            <a:r>
              <a:rPr lang="en-CA" sz="1800" dirty="0">
                <a:solidFill>
                  <a:srgbClr val="080808"/>
                </a:solidFill>
                <a:effectLst/>
                <a:latin typeface="JetBrains Mono"/>
              </a:rPr>
              <a:t>    </a:t>
            </a:r>
            <a:r>
              <a:rPr lang="en-CA" sz="1800" b="1" dirty="0">
                <a:solidFill>
                  <a:srgbClr val="080808"/>
                </a:solidFill>
                <a:effectLst/>
                <a:latin typeface="JetBrains Mono"/>
              </a:rPr>
              <a:t>}</a:t>
            </a:r>
            <a:br>
              <a:rPr lang="en-CA" sz="1800" b="1" dirty="0">
                <a:solidFill>
                  <a:srgbClr val="080808"/>
                </a:solidFill>
                <a:effectLst/>
                <a:latin typeface="JetBrains Mono"/>
              </a:rPr>
            </a:br>
            <a:r>
              <a:rPr lang="en-CA" sz="1800" dirty="0">
                <a:solidFill>
                  <a:srgbClr val="080808"/>
                </a:solidFill>
                <a:effectLst/>
                <a:latin typeface="JetBrains Mono"/>
              </a:rPr>
              <a:t>}</a:t>
            </a:r>
            <a:br>
              <a:rPr lang="en-CA" sz="1800" dirty="0">
                <a:solidFill>
                  <a:srgbClr val="080808"/>
                </a:solidFill>
                <a:effectLst/>
                <a:latin typeface="JetBrains Mono"/>
              </a:rPr>
            </a:br>
            <a:br>
              <a:rPr lang="en-CA" sz="1800" dirty="0">
                <a:solidFill>
                  <a:srgbClr val="080808"/>
                </a:solidFill>
                <a:effectLst/>
                <a:latin typeface="JetBrains Mono"/>
              </a:rPr>
            </a:br>
            <a:br>
              <a:rPr lang="en-CA" sz="1800" dirty="0">
                <a:solidFill>
                  <a:srgbClr val="080808"/>
                </a:solidFill>
                <a:effectLst/>
                <a:latin typeface="JetBrains Mono"/>
              </a:rPr>
            </a:br>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38</a:t>
            </a:fld>
            <a:endParaRPr lang="en-US" altLang="en-US"/>
          </a:p>
        </p:txBody>
      </p:sp>
    </p:spTree>
    <p:extLst>
      <p:ext uri="{BB962C8B-B14F-4D97-AF65-F5344CB8AC3E}">
        <p14:creationId xmlns:p14="http://schemas.microsoft.com/office/powerpoint/2010/main" val="66281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dirty="0">
                <a:solidFill>
                  <a:srgbClr val="4E5256"/>
                </a:solidFill>
                <a:effectLst/>
                <a:latin typeface="Google Sans Text"/>
              </a:rPr>
              <a:t>An </a:t>
            </a:r>
            <a:r>
              <a:rPr lang="en-US" sz="2800" dirty="0"/>
              <a:t>if</a:t>
            </a:r>
            <a:r>
              <a:rPr lang="en-US" sz="2800" b="0" i="0" dirty="0">
                <a:solidFill>
                  <a:srgbClr val="4E5256"/>
                </a:solidFill>
                <a:effectLst/>
                <a:latin typeface="Google Sans Text"/>
              </a:rPr>
              <a:t> statement starts with the </a:t>
            </a:r>
            <a:r>
              <a:rPr lang="en-US" sz="2800" dirty="0"/>
              <a:t>if</a:t>
            </a:r>
            <a:r>
              <a:rPr lang="en-US" sz="2800" b="0" i="0" dirty="0">
                <a:solidFill>
                  <a:srgbClr val="4E5256"/>
                </a:solidFill>
                <a:effectLst/>
                <a:latin typeface="Google Sans Text"/>
              </a:rPr>
              <a:t> keyword followed by a condition, which is a </a:t>
            </a:r>
            <a:r>
              <a:rPr lang="en-US" sz="2800" b="0" i="0" dirty="0" err="1">
                <a:solidFill>
                  <a:srgbClr val="4E5256"/>
                </a:solidFill>
                <a:effectLst/>
                <a:latin typeface="Google Sans Text"/>
              </a:rPr>
              <a:t>boolean</a:t>
            </a:r>
            <a:r>
              <a:rPr lang="en-US" sz="2800" b="0" i="0" dirty="0">
                <a:solidFill>
                  <a:srgbClr val="4E5256"/>
                </a:solidFill>
                <a:effectLst/>
                <a:latin typeface="Google Sans Text"/>
              </a:rPr>
              <a:t> expression inside parentheses and a set of curly braces. The body is a series of statements or expressions that you put inside a pair of curly braces after the condition. These statements or expressions only execute when the condition is met. In other words, the statements within the curly braces only execute when a </a:t>
            </a:r>
            <a:r>
              <a:rPr lang="en-US" sz="2800" b="0" i="0" dirty="0" err="1">
                <a:solidFill>
                  <a:srgbClr val="4E5256"/>
                </a:solidFill>
                <a:effectLst/>
                <a:latin typeface="Google Sans Text"/>
              </a:rPr>
              <a:t>boolean</a:t>
            </a:r>
            <a:r>
              <a:rPr lang="en-US" sz="2800" b="0" i="0" dirty="0">
                <a:solidFill>
                  <a:srgbClr val="4E5256"/>
                </a:solidFill>
                <a:effectLst/>
                <a:latin typeface="Google Sans Text"/>
              </a:rPr>
              <a:t> expression in the </a:t>
            </a:r>
            <a:r>
              <a:rPr lang="en-US" sz="2800" dirty="0"/>
              <a:t>if</a:t>
            </a:r>
            <a:r>
              <a:rPr lang="en-US" sz="2800" b="0" i="0" dirty="0">
                <a:solidFill>
                  <a:srgbClr val="4E5256"/>
                </a:solidFill>
                <a:effectLst/>
                <a:latin typeface="Google Sans Text"/>
              </a:rPr>
              <a:t> branch returns a </a:t>
            </a:r>
            <a:r>
              <a:rPr lang="en-US" sz="2800" dirty="0"/>
              <a:t>true</a:t>
            </a:r>
            <a:r>
              <a:rPr lang="en-US" sz="2800" b="0" i="0" dirty="0">
                <a:solidFill>
                  <a:srgbClr val="4E5256"/>
                </a:solidFill>
                <a:effectLst/>
                <a:latin typeface="Google Sans Text"/>
              </a:rPr>
              <a:t> value.</a:t>
            </a:r>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4</a:t>
            </a:fld>
            <a:endParaRPr lang="en-US" altLang="en-US"/>
          </a:p>
        </p:txBody>
      </p:sp>
    </p:spTree>
    <p:extLst>
      <p:ext uri="{BB962C8B-B14F-4D97-AF65-F5344CB8AC3E}">
        <p14:creationId xmlns:p14="http://schemas.microsoft.com/office/powerpoint/2010/main" val="297948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5</a:t>
            </a:fld>
            <a:endParaRPr lang="en-US" altLang="en-US"/>
          </a:p>
        </p:txBody>
      </p:sp>
    </p:spTree>
    <p:extLst>
      <p:ext uri="{BB962C8B-B14F-4D97-AF65-F5344CB8AC3E}">
        <p14:creationId xmlns:p14="http://schemas.microsoft.com/office/powerpoint/2010/main" val="295878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6</a:t>
            </a:fld>
            <a:endParaRPr lang="en-US" altLang="en-US"/>
          </a:p>
        </p:txBody>
      </p:sp>
    </p:spTree>
    <p:extLst>
      <p:ext uri="{BB962C8B-B14F-4D97-AF65-F5344CB8AC3E}">
        <p14:creationId xmlns:p14="http://schemas.microsoft.com/office/powerpoint/2010/main" val="358588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7</a:t>
            </a:fld>
            <a:endParaRPr lang="en-US" altLang="en-US"/>
          </a:p>
        </p:txBody>
      </p:sp>
    </p:spTree>
    <p:extLst>
      <p:ext uri="{BB962C8B-B14F-4D97-AF65-F5344CB8AC3E}">
        <p14:creationId xmlns:p14="http://schemas.microsoft.com/office/powerpoint/2010/main" val="336618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8</a:t>
            </a:fld>
            <a:endParaRPr lang="en-US" altLang="en-US"/>
          </a:p>
        </p:txBody>
      </p:sp>
    </p:spTree>
    <p:extLst>
      <p:ext uri="{BB962C8B-B14F-4D97-AF65-F5344CB8AC3E}">
        <p14:creationId xmlns:p14="http://schemas.microsoft.com/office/powerpoint/2010/main" val="2246437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solidFill>
                <a:srgbClr val="080808"/>
              </a:solidFill>
              <a:effectLst/>
              <a:latin typeface="JetBrains Mono"/>
            </a:endParaRPr>
          </a:p>
        </p:txBody>
      </p:sp>
      <p:sp>
        <p:nvSpPr>
          <p:cNvPr id="4" name="Slide Number Placeholder 3"/>
          <p:cNvSpPr>
            <a:spLocks noGrp="1"/>
          </p:cNvSpPr>
          <p:nvPr>
            <p:ph type="sldNum" sz="quarter" idx="5"/>
          </p:nvPr>
        </p:nvSpPr>
        <p:spPr/>
        <p:txBody>
          <a:bodyPr/>
          <a:lstStyle/>
          <a:p>
            <a:fld id="{8CCC4163-08C3-E345-8E96-BF3AA2EC7DFC}" type="slidenum">
              <a:rPr lang="en-US" altLang="en-US" smtClean="0"/>
              <a:pPr/>
              <a:t>9</a:t>
            </a:fld>
            <a:endParaRPr lang="en-US" altLang="en-US"/>
          </a:p>
        </p:txBody>
      </p:sp>
    </p:spTree>
    <p:extLst>
      <p:ext uri="{BB962C8B-B14F-4D97-AF65-F5344CB8AC3E}">
        <p14:creationId xmlns:p14="http://schemas.microsoft.com/office/powerpoint/2010/main" val="300828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dirty="0"/>
              <a:t>Click to edit Master title style</a:t>
            </a:r>
          </a:p>
        </p:txBody>
      </p:sp>
      <p:sp>
        <p:nvSpPr>
          <p:cNvPr id="120835"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extLst>
      <p:ext uri="{BB962C8B-B14F-4D97-AF65-F5344CB8AC3E}">
        <p14:creationId xmlns:p14="http://schemas.microsoft.com/office/powerpoint/2010/main" val="3266508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99D21CF-E58C-0595-E95C-5AE9478B33BC}"/>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734C8BB4-34FC-A8ED-90F4-F90A1C41AA2E}"/>
              </a:ext>
            </a:extLst>
          </p:cNvPr>
          <p:cNvSpPr>
            <a:spLocks noGrp="1" noChangeArrowheads="1"/>
          </p:cNvSpPr>
          <p:nvPr>
            <p:ph type="sldNum" sz="quarter" idx="11"/>
          </p:nvPr>
        </p:nvSpPr>
        <p:spPr>
          <a:ln/>
        </p:spPr>
        <p:txBody>
          <a:bodyPr/>
          <a:lstStyle>
            <a:lvl1pPr>
              <a:defRPr/>
            </a:lvl1pPr>
          </a:lstStyle>
          <a:p>
            <a:r>
              <a:rPr lang="en-US" altLang="en-US"/>
              <a:t>1-</a:t>
            </a:r>
            <a:fld id="{E7B4F5BA-6742-3C4E-B845-93ADEB48F251}" type="slidenum">
              <a:rPr lang="en-US" altLang="en-US"/>
              <a:pPr/>
              <a:t>‹#›</a:t>
            </a:fld>
            <a:endParaRPr lang="en-US" altLang="en-US"/>
          </a:p>
        </p:txBody>
      </p:sp>
    </p:spTree>
    <p:extLst>
      <p:ext uri="{BB962C8B-B14F-4D97-AF65-F5344CB8AC3E}">
        <p14:creationId xmlns:p14="http://schemas.microsoft.com/office/powerpoint/2010/main" val="18033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B95E6B8-D1FE-E5BC-5FC2-90FC343487B9}"/>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4B041107-1450-A129-3EC9-3E989228E06D}"/>
              </a:ext>
            </a:extLst>
          </p:cNvPr>
          <p:cNvSpPr>
            <a:spLocks noGrp="1" noChangeArrowheads="1"/>
          </p:cNvSpPr>
          <p:nvPr>
            <p:ph type="sldNum" sz="quarter" idx="11"/>
          </p:nvPr>
        </p:nvSpPr>
        <p:spPr>
          <a:ln/>
        </p:spPr>
        <p:txBody>
          <a:bodyPr/>
          <a:lstStyle>
            <a:lvl1pPr>
              <a:defRPr/>
            </a:lvl1pPr>
          </a:lstStyle>
          <a:p>
            <a:r>
              <a:rPr lang="en-US" altLang="en-US"/>
              <a:t>1-</a:t>
            </a:r>
            <a:fld id="{013D96FA-CAD9-A343-B313-6578D00D1915}" type="slidenum">
              <a:rPr lang="en-US" altLang="en-US"/>
              <a:pPr/>
              <a:t>‹#›</a:t>
            </a:fld>
            <a:endParaRPr lang="en-US" altLang="en-US"/>
          </a:p>
        </p:txBody>
      </p:sp>
    </p:spTree>
    <p:extLst>
      <p:ext uri="{BB962C8B-B14F-4D97-AF65-F5344CB8AC3E}">
        <p14:creationId xmlns:p14="http://schemas.microsoft.com/office/powerpoint/2010/main" val="320531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a:extLst>
              <a:ext uri="{FF2B5EF4-FFF2-40B4-BE49-F238E27FC236}">
                <a16:creationId xmlns:a16="http://schemas.microsoft.com/office/drawing/2014/main" id="{9FF75ECA-CE49-4231-937F-E7DCA54ECAB4}"/>
              </a:ext>
            </a:extLst>
          </p:cNvPr>
          <p:cNvSpPr>
            <a:spLocks noGrp="1" noChangeArrowheads="1"/>
          </p:cNvSpPr>
          <p:nvPr>
            <p:ph type="sldNum" sz="quarter" idx="11"/>
          </p:nvPr>
        </p:nvSpPr>
        <p:spPr>
          <a:ln/>
        </p:spPr>
        <p:txBody>
          <a:bodyPr/>
          <a:lstStyle>
            <a:lvl1pPr>
              <a:defRPr/>
            </a:lvl1pPr>
          </a:lstStyle>
          <a:p>
            <a:r>
              <a:rPr lang="en-US" altLang="en-US"/>
              <a:t>1-</a:t>
            </a:r>
            <a:fld id="{64E5153A-D2A3-184B-A5E8-EDE5EEC30334}" type="slidenum">
              <a:rPr lang="en-US" altLang="en-US"/>
              <a:pPr/>
              <a:t>‹#›</a:t>
            </a:fld>
            <a:endParaRPr lang="en-US" altLang="en-US"/>
          </a:p>
        </p:txBody>
      </p:sp>
    </p:spTree>
    <p:extLst>
      <p:ext uri="{BB962C8B-B14F-4D97-AF65-F5344CB8AC3E}">
        <p14:creationId xmlns:p14="http://schemas.microsoft.com/office/powerpoint/2010/main" val="1598200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A1CF2C6-441B-26E6-1D31-85EBDAAC42A3}"/>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AA991636-3926-5E26-A8EA-20447EABBCCF}"/>
              </a:ext>
            </a:extLst>
          </p:cNvPr>
          <p:cNvSpPr>
            <a:spLocks noGrp="1" noChangeArrowheads="1"/>
          </p:cNvSpPr>
          <p:nvPr>
            <p:ph type="sldNum" sz="quarter" idx="11"/>
          </p:nvPr>
        </p:nvSpPr>
        <p:spPr>
          <a:ln/>
        </p:spPr>
        <p:txBody>
          <a:bodyPr/>
          <a:lstStyle>
            <a:lvl1pPr>
              <a:defRPr/>
            </a:lvl1pPr>
          </a:lstStyle>
          <a:p>
            <a:r>
              <a:rPr lang="en-US" altLang="en-US"/>
              <a:t>1-</a:t>
            </a:r>
            <a:fld id="{54458890-F676-C648-9DC3-5AD21C96134E}" type="slidenum">
              <a:rPr lang="en-US" altLang="en-US"/>
              <a:pPr/>
              <a:t>‹#›</a:t>
            </a:fld>
            <a:endParaRPr lang="en-US" altLang="en-US"/>
          </a:p>
        </p:txBody>
      </p:sp>
    </p:spTree>
    <p:extLst>
      <p:ext uri="{BB962C8B-B14F-4D97-AF65-F5344CB8AC3E}">
        <p14:creationId xmlns:p14="http://schemas.microsoft.com/office/powerpoint/2010/main" val="229476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CCF5485-6C03-BE1E-EE59-CC95EBFBCA93}"/>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C453D5F5-8759-9449-7FEE-B2BF272E8EC7}"/>
              </a:ext>
            </a:extLst>
          </p:cNvPr>
          <p:cNvSpPr>
            <a:spLocks noGrp="1" noChangeArrowheads="1"/>
          </p:cNvSpPr>
          <p:nvPr>
            <p:ph type="sldNum" sz="quarter" idx="11"/>
          </p:nvPr>
        </p:nvSpPr>
        <p:spPr>
          <a:ln/>
        </p:spPr>
        <p:txBody>
          <a:bodyPr/>
          <a:lstStyle>
            <a:lvl1pPr>
              <a:defRPr/>
            </a:lvl1pPr>
          </a:lstStyle>
          <a:p>
            <a:r>
              <a:rPr lang="en-US" altLang="en-US"/>
              <a:t>1-</a:t>
            </a:r>
            <a:fld id="{460FDE11-A412-CE4A-9539-A0176EE2E481}" type="slidenum">
              <a:rPr lang="en-US" altLang="en-US"/>
              <a:pPr/>
              <a:t>‹#›</a:t>
            </a:fld>
            <a:endParaRPr lang="en-US" altLang="en-US"/>
          </a:p>
        </p:txBody>
      </p:sp>
    </p:spTree>
    <p:extLst>
      <p:ext uri="{BB962C8B-B14F-4D97-AF65-F5344CB8AC3E}">
        <p14:creationId xmlns:p14="http://schemas.microsoft.com/office/powerpoint/2010/main" val="359565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AA38D71-5ACE-8AC1-CCCB-D609F0AF5D73}"/>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8" name="Rectangle 5">
            <a:extLst>
              <a:ext uri="{FF2B5EF4-FFF2-40B4-BE49-F238E27FC236}">
                <a16:creationId xmlns:a16="http://schemas.microsoft.com/office/drawing/2014/main" id="{B2807E03-3F35-8E89-2A44-4D27E8F3E4CA}"/>
              </a:ext>
            </a:extLst>
          </p:cNvPr>
          <p:cNvSpPr>
            <a:spLocks noGrp="1" noChangeArrowheads="1"/>
          </p:cNvSpPr>
          <p:nvPr>
            <p:ph type="sldNum" sz="quarter" idx="11"/>
          </p:nvPr>
        </p:nvSpPr>
        <p:spPr>
          <a:ln/>
        </p:spPr>
        <p:txBody>
          <a:bodyPr/>
          <a:lstStyle>
            <a:lvl1pPr>
              <a:defRPr/>
            </a:lvl1pPr>
          </a:lstStyle>
          <a:p>
            <a:r>
              <a:rPr lang="en-US" altLang="en-US"/>
              <a:t>1-</a:t>
            </a:r>
            <a:fld id="{D2427771-D3AF-204C-97C2-2DF552144955}" type="slidenum">
              <a:rPr lang="en-US" altLang="en-US"/>
              <a:pPr/>
              <a:t>‹#›</a:t>
            </a:fld>
            <a:endParaRPr lang="en-US" altLang="en-US"/>
          </a:p>
        </p:txBody>
      </p:sp>
    </p:spTree>
    <p:extLst>
      <p:ext uri="{BB962C8B-B14F-4D97-AF65-F5344CB8AC3E}">
        <p14:creationId xmlns:p14="http://schemas.microsoft.com/office/powerpoint/2010/main" val="358112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3EC38B2-3135-0E72-4573-0B110F2DCFB1}"/>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4" name="Rectangle 5">
            <a:extLst>
              <a:ext uri="{FF2B5EF4-FFF2-40B4-BE49-F238E27FC236}">
                <a16:creationId xmlns:a16="http://schemas.microsoft.com/office/drawing/2014/main" id="{66D24E48-586B-A34B-480F-74F4809857A3}"/>
              </a:ext>
            </a:extLst>
          </p:cNvPr>
          <p:cNvSpPr>
            <a:spLocks noGrp="1" noChangeArrowheads="1"/>
          </p:cNvSpPr>
          <p:nvPr>
            <p:ph type="sldNum" sz="quarter" idx="11"/>
          </p:nvPr>
        </p:nvSpPr>
        <p:spPr>
          <a:ln/>
        </p:spPr>
        <p:txBody>
          <a:bodyPr/>
          <a:lstStyle>
            <a:lvl1pPr>
              <a:defRPr/>
            </a:lvl1pPr>
          </a:lstStyle>
          <a:p>
            <a:r>
              <a:rPr lang="en-US" altLang="en-US"/>
              <a:t>1-</a:t>
            </a:r>
            <a:fld id="{90D29B55-3A95-9446-8182-9279F12E1D6C}" type="slidenum">
              <a:rPr lang="en-US" altLang="en-US"/>
              <a:pPr/>
              <a:t>‹#›</a:t>
            </a:fld>
            <a:endParaRPr lang="en-US" altLang="en-US"/>
          </a:p>
        </p:txBody>
      </p:sp>
    </p:spTree>
    <p:extLst>
      <p:ext uri="{BB962C8B-B14F-4D97-AF65-F5344CB8AC3E}">
        <p14:creationId xmlns:p14="http://schemas.microsoft.com/office/powerpoint/2010/main" val="134823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C2D8A1-2833-533C-9F32-A62ADD8009E0}"/>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3" name="Rectangle 5">
            <a:extLst>
              <a:ext uri="{FF2B5EF4-FFF2-40B4-BE49-F238E27FC236}">
                <a16:creationId xmlns:a16="http://schemas.microsoft.com/office/drawing/2014/main" id="{DBA138F7-BBF0-0708-BE0B-7310135B279D}"/>
              </a:ext>
            </a:extLst>
          </p:cNvPr>
          <p:cNvSpPr>
            <a:spLocks noGrp="1" noChangeArrowheads="1"/>
          </p:cNvSpPr>
          <p:nvPr>
            <p:ph type="sldNum" sz="quarter" idx="11"/>
          </p:nvPr>
        </p:nvSpPr>
        <p:spPr>
          <a:ln/>
        </p:spPr>
        <p:txBody>
          <a:bodyPr/>
          <a:lstStyle>
            <a:lvl1pPr>
              <a:defRPr/>
            </a:lvl1pPr>
          </a:lstStyle>
          <a:p>
            <a:r>
              <a:rPr lang="en-US" altLang="en-US"/>
              <a:t>1-</a:t>
            </a:r>
            <a:fld id="{ACB82AAE-0EEE-4248-B172-2BC2D5C37813}" type="slidenum">
              <a:rPr lang="en-US" altLang="en-US"/>
              <a:pPr/>
              <a:t>‹#›</a:t>
            </a:fld>
            <a:endParaRPr lang="en-US" altLang="en-US"/>
          </a:p>
        </p:txBody>
      </p:sp>
    </p:spTree>
    <p:extLst>
      <p:ext uri="{BB962C8B-B14F-4D97-AF65-F5344CB8AC3E}">
        <p14:creationId xmlns:p14="http://schemas.microsoft.com/office/powerpoint/2010/main" val="401930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69FE715-6472-5507-DE16-8500F98341C6}"/>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129503FD-3CA0-8753-940C-2405C55EE777}"/>
              </a:ext>
            </a:extLst>
          </p:cNvPr>
          <p:cNvSpPr>
            <a:spLocks noGrp="1" noChangeArrowheads="1"/>
          </p:cNvSpPr>
          <p:nvPr>
            <p:ph type="sldNum" sz="quarter" idx="11"/>
          </p:nvPr>
        </p:nvSpPr>
        <p:spPr>
          <a:ln/>
        </p:spPr>
        <p:txBody>
          <a:bodyPr/>
          <a:lstStyle>
            <a:lvl1pPr>
              <a:defRPr/>
            </a:lvl1pPr>
          </a:lstStyle>
          <a:p>
            <a:r>
              <a:rPr lang="en-US" altLang="en-US"/>
              <a:t>1-</a:t>
            </a:r>
            <a:fld id="{8CD004C1-111A-BE45-A710-CA4FDBD17045}" type="slidenum">
              <a:rPr lang="en-US" altLang="en-US"/>
              <a:pPr/>
              <a:t>‹#›</a:t>
            </a:fld>
            <a:endParaRPr lang="en-US" altLang="en-US"/>
          </a:p>
        </p:txBody>
      </p:sp>
    </p:spTree>
    <p:extLst>
      <p:ext uri="{BB962C8B-B14F-4D97-AF65-F5344CB8AC3E}">
        <p14:creationId xmlns:p14="http://schemas.microsoft.com/office/powerpoint/2010/main" val="41210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E78E268-CC5F-5B4E-BB69-3A83119DD8D4}"/>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60C544AD-95BF-6383-C403-E6E951E058D6}"/>
              </a:ext>
            </a:extLst>
          </p:cNvPr>
          <p:cNvSpPr>
            <a:spLocks noGrp="1" noChangeArrowheads="1"/>
          </p:cNvSpPr>
          <p:nvPr>
            <p:ph type="sldNum" sz="quarter" idx="11"/>
          </p:nvPr>
        </p:nvSpPr>
        <p:spPr>
          <a:ln/>
        </p:spPr>
        <p:txBody>
          <a:bodyPr/>
          <a:lstStyle>
            <a:lvl1pPr>
              <a:defRPr/>
            </a:lvl1pPr>
          </a:lstStyle>
          <a:p>
            <a:r>
              <a:rPr lang="en-US" altLang="en-US"/>
              <a:t>1-</a:t>
            </a:r>
            <a:fld id="{8F83A21C-EE6C-B948-9886-AE74C01D98D4}" type="slidenum">
              <a:rPr lang="en-US" altLang="en-US"/>
              <a:pPr/>
              <a:t>‹#›</a:t>
            </a:fld>
            <a:endParaRPr lang="en-US" altLang="en-US"/>
          </a:p>
        </p:txBody>
      </p:sp>
    </p:spTree>
    <p:extLst>
      <p:ext uri="{BB962C8B-B14F-4D97-AF65-F5344CB8AC3E}">
        <p14:creationId xmlns:p14="http://schemas.microsoft.com/office/powerpoint/2010/main" val="3846344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908DDAC-7CF5-EA12-C43E-099A914862AA}"/>
              </a:ext>
            </a:extLst>
          </p:cNvPr>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CFF96B6-4578-7360-0942-B03747A5F238}"/>
              </a:ext>
            </a:extLst>
          </p:cNvPr>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9812" name="Rectangle 4">
            <a:extLst>
              <a:ext uri="{FF2B5EF4-FFF2-40B4-BE49-F238E27FC236}">
                <a16:creationId xmlns:a16="http://schemas.microsoft.com/office/drawing/2014/main" id="{ABD9CE62-0922-C68E-EFCF-E8E1426AD72F}"/>
              </a:ext>
            </a:extLst>
          </p:cNvPr>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2018 Pearson. All rights reserved.</a:t>
            </a:r>
          </a:p>
        </p:txBody>
      </p:sp>
      <p:sp>
        <p:nvSpPr>
          <p:cNvPr id="119813" name="Rectangle 5">
            <a:extLst>
              <a:ext uri="{FF2B5EF4-FFF2-40B4-BE49-F238E27FC236}">
                <a16:creationId xmlns:a16="http://schemas.microsoft.com/office/drawing/2014/main" id="{35165DD0-F684-3322-E46B-491B72F5B1C5}"/>
              </a:ext>
            </a:extLst>
          </p:cNvPr>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defRPr>
            </a:lvl1pPr>
          </a:lstStyle>
          <a:p>
            <a:r>
              <a:rPr lang="en-US" altLang="en-US"/>
              <a:t>1-</a:t>
            </a:r>
            <a:fld id="{55816567-8DCB-D748-810F-235C605AEB05}" type="slidenum">
              <a:rPr lang="en-US" altLang="en-US"/>
              <a:pPr/>
              <a:t>‹#›</a:t>
            </a:fld>
            <a:endParaRPr lang="en-US" altLang="en-US"/>
          </a:p>
        </p:txBody>
      </p:sp>
      <p:sp>
        <p:nvSpPr>
          <p:cNvPr id="1030" name="Line 6">
            <a:extLst>
              <a:ext uri="{FF2B5EF4-FFF2-40B4-BE49-F238E27FC236}">
                <a16:creationId xmlns:a16="http://schemas.microsoft.com/office/drawing/2014/main" id="{418A42DD-5EEE-CEE2-A627-C46FC1A08172}"/>
              </a:ext>
            </a:extLst>
          </p:cNvPr>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7">
            <a:extLst>
              <a:ext uri="{FF2B5EF4-FFF2-40B4-BE49-F238E27FC236}">
                <a16:creationId xmlns:a16="http://schemas.microsoft.com/office/drawing/2014/main" id="{0222EDEA-245B-33B2-A5FC-B5FAD47D0CE8}"/>
              </a:ext>
            </a:extLst>
          </p:cNvPr>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7"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23.png"/><Relationship Id="rId4" Type="http://schemas.openxmlformats.org/officeDocument/2006/relationships/customXml" Target="../ink/ink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28.png"/><Relationship Id="rId4" Type="http://schemas.openxmlformats.org/officeDocument/2006/relationships/customXml" Target="../ink/ink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ustomXml" Target="../ink/ink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37.png"/><Relationship Id="rId4" Type="http://schemas.openxmlformats.org/officeDocument/2006/relationships/customXml" Target="../ink/ink1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41.png"/><Relationship Id="rId4" Type="http://schemas.openxmlformats.org/officeDocument/2006/relationships/customXml" Target="../ink/ink1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customXml" Target="../ink/ink1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customXml" Target="../ink/ink18.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customXml" Target="../ink/ink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customXml" Target="../ink/ink2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9.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customXml" Target="../ink/ink4.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customXml" Target="../ink/ink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48BC4-FA8A-C701-11B4-DF097ABAB6C5}"/>
            </a:ext>
          </a:extLst>
        </p:cNvPr>
        <p:cNvGrpSpPr/>
        <p:nvPr/>
      </p:nvGrpSpPr>
      <p:grpSpPr>
        <a:xfrm>
          <a:off x="0" y="0"/>
          <a:ext cx="0" cy="0"/>
          <a:chOff x="0" y="0"/>
          <a:chExt cx="0" cy="0"/>
        </a:xfrm>
      </p:grpSpPr>
      <p:sp>
        <p:nvSpPr>
          <p:cNvPr id="4098" name="Rectangle 4">
            <a:extLst>
              <a:ext uri="{FF2B5EF4-FFF2-40B4-BE49-F238E27FC236}">
                <a16:creationId xmlns:a16="http://schemas.microsoft.com/office/drawing/2014/main" id="{C3172F3E-CD50-5958-9B66-D7F6DBE335F3}"/>
              </a:ext>
            </a:extLst>
          </p:cNvPr>
          <p:cNvSpPr>
            <a:spLocks noGrp="1" noChangeArrowheads="1"/>
          </p:cNvSpPr>
          <p:nvPr>
            <p:ph type="title"/>
          </p:nvPr>
        </p:nvSpPr>
        <p:spPr>
          <a:xfrm>
            <a:off x="1792288" y="4724400"/>
            <a:ext cx="5486400" cy="642938"/>
          </a:xfrm>
        </p:spPr>
        <p:txBody>
          <a:bodyPr wrap="square" anchor="b">
            <a:noAutofit/>
          </a:bodyPr>
          <a:lstStyle/>
          <a:p>
            <a:pPr eaLnBrk="1" hangingPunct="1">
              <a:lnSpc>
                <a:spcPct val="90000"/>
              </a:lnSpc>
            </a:pPr>
            <a:r>
              <a:rPr lang="en-US" altLang="en-US" sz="2800" dirty="0"/>
              <a:t>Mobile Computing Technology</a:t>
            </a:r>
            <a:endParaRPr lang="en-US" altLang="en-US" sz="1200" dirty="0"/>
          </a:p>
        </p:txBody>
      </p:sp>
      <p:pic>
        <p:nvPicPr>
          <p:cNvPr id="5" name="Picture 4" descr="A blue and black logo&#10;&#10;Description automatically generated">
            <a:extLst>
              <a:ext uri="{FF2B5EF4-FFF2-40B4-BE49-F238E27FC236}">
                <a16:creationId xmlns:a16="http://schemas.microsoft.com/office/drawing/2014/main" id="{2211F79B-2B34-8195-F2D4-590F0E60C47E}"/>
              </a:ext>
            </a:extLst>
          </p:cNvPr>
          <p:cNvPicPr>
            <a:picLocks noChangeAspect="1"/>
          </p:cNvPicPr>
          <p:nvPr/>
        </p:nvPicPr>
        <p:blipFill>
          <a:blip r:embed="rId3"/>
          <a:stretch>
            <a:fillRect/>
          </a:stretch>
        </p:blipFill>
        <p:spPr>
          <a:xfrm>
            <a:off x="1792288" y="2238122"/>
            <a:ext cx="5486400" cy="864106"/>
          </a:xfrm>
          <a:prstGeom prst="rect">
            <a:avLst/>
          </a:prstGeom>
          <a:noFill/>
        </p:spPr>
      </p:pic>
      <p:sp>
        <p:nvSpPr>
          <p:cNvPr id="4103" name="Text Placeholder 3">
            <a:extLst>
              <a:ext uri="{FF2B5EF4-FFF2-40B4-BE49-F238E27FC236}">
                <a16:creationId xmlns:a16="http://schemas.microsoft.com/office/drawing/2014/main" id="{7E3736B0-85DD-E33F-DA56-C6CE63C8E01A}"/>
              </a:ext>
            </a:extLst>
          </p:cNvPr>
          <p:cNvSpPr>
            <a:spLocks noGrp="1"/>
          </p:cNvSpPr>
          <p:nvPr>
            <p:ph type="body" sz="half" idx="2"/>
          </p:nvPr>
        </p:nvSpPr>
        <p:spPr>
          <a:xfrm>
            <a:off x="1792288" y="5367338"/>
            <a:ext cx="5486400" cy="804862"/>
          </a:xfrm>
        </p:spPr>
        <p:txBody>
          <a:bodyPr/>
          <a:lstStyle/>
          <a:p>
            <a:r>
              <a:rPr lang="en-US" dirty="0"/>
              <a:t>February 5, 2025</a:t>
            </a:r>
          </a:p>
        </p:txBody>
      </p:sp>
      <p:sp>
        <p:nvSpPr>
          <p:cNvPr id="4107" name="Slide Number Placeholder 5">
            <a:extLst>
              <a:ext uri="{FF2B5EF4-FFF2-40B4-BE49-F238E27FC236}">
                <a16:creationId xmlns:a16="http://schemas.microsoft.com/office/drawing/2014/main" id="{DCBC9E1C-498F-8979-FD94-8854E188B84C}"/>
              </a:ext>
            </a:extLst>
          </p:cNvPr>
          <p:cNvSpPr>
            <a:spLocks noGrp="1"/>
          </p:cNvSpPr>
          <p:nvPr>
            <p:ph type="sldNum" sz="quarter" idx="11"/>
          </p:nvPr>
        </p:nvSpPr>
        <p:spPr>
          <a:xfrm>
            <a:off x="6934200" y="6248400"/>
            <a:ext cx="1905000" cy="457200"/>
          </a:xfrm>
        </p:spPr>
        <p:txBody>
          <a:bodyPr/>
          <a:lstStyle/>
          <a:p>
            <a:pPr>
              <a:spcAft>
                <a:spcPts val="600"/>
              </a:spcAft>
            </a:pPr>
            <a:r>
              <a:rPr lang="en-US" altLang="en-US"/>
              <a:t>1-</a:t>
            </a:r>
            <a:fld id="{8F83A21C-EE6C-B948-9886-AE74C01D98D4}" type="slidenum">
              <a:rPr lang="en-US" altLang="en-US"/>
              <a:pPr>
                <a:spcAft>
                  <a:spcPts val="600"/>
                </a:spcAft>
              </a:pPr>
              <a:t>1</a:t>
            </a:fld>
            <a:endParaRPr lang="en-US" altLang="en-US"/>
          </a:p>
        </p:txBody>
      </p:sp>
    </p:spTree>
    <p:extLst>
      <p:ext uri="{BB962C8B-B14F-4D97-AF65-F5344CB8AC3E}">
        <p14:creationId xmlns:p14="http://schemas.microsoft.com/office/powerpoint/2010/main" val="14096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If-Statement: Try it</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10</a:t>
            </a:fld>
            <a:endParaRPr lang="en-US" altLang="en-US"/>
          </a:p>
        </p:txBody>
      </p:sp>
      <p:pic>
        <p:nvPicPr>
          <p:cNvPr id="4" name="Content Placeholder 3">
            <a:extLst>
              <a:ext uri="{FF2B5EF4-FFF2-40B4-BE49-F238E27FC236}">
                <a16:creationId xmlns:a16="http://schemas.microsoft.com/office/drawing/2014/main" id="{05BBB4BD-A9EB-A932-FD7A-4EA2DB3F47C9}"/>
              </a:ext>
            </a:extLst>
          </p:cNvPr>
          <p:cNvPicPr>
            <a:picLocks noGrp="1" noChangeAspect="1"/>
          </p:cNvPicPr>
          <p:nvPr>
            <p:ph idx="1"/>
          </p:nvPr>
        </p:nvPicPr>
        <p:blipFill>
          <a:blip r:embed="rId3"/>
          <a:stretch>
            <a:fillRect/>
          </a:stretch>
        </p:blipFill>
        <p:spPr>
          <a:xfrm>
            <a:off x="609600" y="2838677"/>
            <a:ext cx="8153400" cy="2095046"/>
          </a:xfrm>
        </p:spPr>
      </p:pic>
    </p:spTree>
    <p:extLst>
      <p:ext uri="{BB962C8B-B14F-4D97-AF65-F5344CB8AC3E}">
        <p14:creationId xmlns:p14="http://schemas.microsoft.com/office/powerpoint/2010/main" val="86837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If-Statement</a:t>
            </a:r>
          </a:p>
        </p:txBody>
      </p:sp>
      <p:pic>
        <p:nvPicPr>
          <p:cNvPr id="7" name="Picture 6">
            <a:extLst>
              <a:ext uri="{FF2B5EF4-FFF2-40B4-BE49-F238E27FC236}">
                <a16:creationId xmlns:a16="http://schemas.microsoft.com/office/drawing/2014/main" id="{A736BC55-D794-F5C7-29FA-DCD9DC22BD73}"/>
              </a:ext>
            </a:extLst>
          </p:cNvPr>
          <p:cNvPicPr>
            <a:picLocks noChangeAspect="1"/>
          </p:cNvPicPr>
          <p:nvPr/>
        </p:nvPicPr>
        <p:blipFill>
          <a:blip r:embed="rId3"/>
          <a:stretch>
            <a:fillRect/>
          </a:stretch>
        </p:blipFill>
        <p:spPr>
          <a:xfrm>
            <a:off x="609600" y="2438972"/>
            <a:ext cx="8153400" cy="2894455"/>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11</a:t>
            </a:fld>
            <a:endParaRPr lang="en-US" altLang="en-US"/>
          </a:p>
        </p:txBody>
      </p:sp>
    </p:spTree>
    <p:extLst>
      <p:ext uri="{BB962C8B-B14F-4D97-AF65-F5344CB8AC3E}">
        <p14:creationId xmlns:p14="http://schemas.microsoft.com/office/powerpoint/2010/main" val="1978879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If-Else-Statement</a:t>
            </a:r>
          </a:p>
        </p:txBody>
      </p:sp>
      <p:pic>
        <p:nvPicPr>
          <p:cNvPr id="3" name="Picture 2">
            <a:extLst>
              <a:ext uri="{FF2B5EF4-FFF2-40B4-BE49-F238E27FC236}">
                <a16:creationId xmlns:a16="http://schemas.microsoft.com/office/drawing/2014/main" id="{67DDE7D3-52AE-0F0F-E3CF-E9E6F78554F8}"/>
              </a:ext>
            </a:extLst>
          </p:cNvPr>
          <p:cNvPicPr>
            <a:picLocks noChangeAspect="1"/>
          </p:cNvPicPr>
          <p:nvPr/>
        </p:nvPicPr>
        <p:blipFill>
          <a:blip r:embed="rId3"/>
          <a:stretch>
            <a:fillRect/>
          </a:stretch>
        </p:blipFill>
        <p:spPr>
          <a:xfrm>
            <a:off x="876299" y="1600200"/>
            <a:ext cx="7620002" cy="4572000"/>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12</a:t>
            </a:fld>
            <a:endParaRPr lang="en-US" altLang="en-US"/>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5D0A85C-8E6C-7BD6-11BF-6004420E8F76}"/>
                  </a:ext>
                </a:extLst>
              </p14:cNvPr>
              <p14:cNvContentPartPr/>
              <p14:nvPr/>
            </p14:nvContentPartPr>
            <p14:xfrm>
              <a:off x="3929760" y="2610360"/>
              <a:ext cx="1267200" cy="70920"/>
            </p14:xfrm>
          </p:contentPart>
        </mc:Choice>
        <mc:Fallback xmlns="">
          <p:pic>
            <p:nvPicPr>
              <p:cNvPr id="4" name="Ink 3">
                <a:extLst>
                  <a:ext uri="{FF2B5EF4-FFF2-40B4-BE49-F238E27FC236}">
                    <a16:creationId xmlns:a16="http://schemas.microsoft.com/office/drawing/2014/main" id="{55D0A85C-8E6C-7BD6-11BF-6004420E8F76}"/>
                  </a:ext>
                </a:extLst>
              </p:cNvPr>
              <p:cNvPicPr/>
              <p:nvPr/>
            </p:nvPicPr>
            <p:blipFill>
              <a:blip r:embed="rId5"/>
              <a:stretch>
                <a:fillRect/>
              </a:stretch>
            </p:blipFill>
            <p:spPr>
              <a:xfrm>
                <a:off x="3913920" y="2547000"/>
                <a:ext cx="12985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2BE44A1E-3415-60AA-45BC-7A02FEEB2225}"/>
                  </a:ext>
                </a:extLst>
              </p14:cNvPr>
              <p14:cNvContentPartPr/>
              <p14:nvPr/>
            </p14:nvContentPartPr>
            <p14:xfrm>
              <a:off x="3220200" y="2686680"/>
              <a:ext cx="2645280" cy="1261800"/>
            </p14:xfrm>
          </p:contentPart>
        </mc:Choice>
        <mc:Fallback xmlns="">
          <p:pic>
            <p:nvPicPr>
              <p:cNvPr id="5" name="Ink 4">
                <a:extLst>
                  <a:ext uri="{FF2B5EF4-FFF2-40B4-BE49-F238E27FC236}">
                    <a16:creationId xmlns:a16="http://schemas.microsoft.com/office/drawing/2014/main" id="{2BE44A1E-3415-60AA-45BC-7A02FEEB2225}"/>
                  </a:ext>
                </a:extLst>
              </p:cNvPr>
              <p:cNvPicPr/>
              <p:nvPr/>
            </p:nvPicPr>
            <p:blipFill>
              <a:blip r:embed="rId7"/>
              <a:stretch>
                <a:fillRect/>
              </a:stretch>
            </p:blipFill>
            <p:spPr>
              <a:xfrm>
                <a:off x="3204360" y="2623320"/>
                <a:ext cx="2676600" cy="1388520"/>
              </a:xfrm>
              <a:prstGeom prst="rect">
                <a:avLst/>
              </a:prstGeom>
            </p:spPr>
          </p:pic>
        </mc:Fallback>
      </mc:AlternateContent>
    </p:spTree>
    <p:extLst>
      <p:ext uri="{BB962C8B-B14F-4D97-AF65-F5344CB8AC3E}">
        <p14:creationId xmlns:p14="http://schemas.microsoft.com/office/powerpoint/2010/main" val="367402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If-Else-Statement: Try it</a:t>
            </a:r>
          </a:p>
        </p:txBody>
      </p:sp>
      <p:pic>
        <p:nvPicPr>
          <p:cNvPr id="6" name="Picture 5">
            <a:extLst>
              <a:ext uri="{FF2B5EF4-FFF2-40B4-BE49-F238E27FC236}">
                <a16:creationId xmlns:a16="http://schemas.microsoft.com/office/drawing/2014/main" id="{D57FAF8B-90C0-3C79-B31F-35E2933E9634}"/>
              </a:ext>
            </a:extLst>
          </p:cNvPr>
          <p:cNvPicPr>
            <a:picLocks noChangeAspect="1"/>
          </p:cNvPicPr>
          <p:nvPr/>
        </p:nvPicPr>
        <p:blipFill>
          <a:blip r:embed="rId3"/>
          <a:stretch>
            <a:fillRect/>
          </a:stretch>
        </p:blipFill>
        <p:spPr>
          <a:xfrm>
            <a:off x="609600" y="2765108"/>
            <a:ext cx="8153400" cy="2242184"/>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13</a:t>
            </a:fld>
            <a:endParaRPr lang="en-US" altLang="en-US"/>
          </a:p>
        </p:txBody>
      </p:sp>
    </p:spTree>
    <p:extLst>
      <p:ext uri="{BB962C8B-B14F-4D97-AF65-F5344CB8AC3E}">
        <p14:creationId xmlns:p14="http://schemas.microsoft.com/office/powerpoint/2010/main" val="232436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Else-If-Branch</a:t>
            </a:r>
          </a:p>
        </p:txBody>
      </p:sp>
      <p:pic>
        <p:nvPicPr>
          <p:cNvPr id="3" name="Picture 2">
            <a:extLst>
              <a:ext uri="{FF2B5EF4-FFF2-40B4-BE49-F238E27FC236}">
                <a16:creationId xmlns:a16="http://schemas.microsoft.com/office/drawing/2014/main" id="{8B887328-2A2A-4269-546B-22E15C09B52C}"/>
              </a:ext>
            </a:extLst>
          </p:cNvPr>
          <p:cNvPicPr>
            <a:picLocks noChangeAspect="1"/>
          </p:cNvPicPr>
          <p:nvPr/>
        </p:nvPicPr>
        <p:blipFill>
          <a:blip r:embed="rId3"/>
          <a:stretch>
            <a:fillRect/>
          </a:stretch>
        </p:blipFill>
        <p:spPr>
          <a:xfrm>
            <a:off x="795236" y="1600200"/>
            <a:ext cx="7782127" cy="4572000"/>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14</a:t>
            </a:fld>
            <a:endParaRPr lang="en-US" altLang="en-US"/>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37645B3-5AB1-F267-219C-67F32780CF1F}"/>
                  </a:ext>
                </a:extLst>
              </p14:cNvPr>
              <p14:cNvContentPartPr/>
              <p14:nvPr/>
            </p14:nvContentPartPr>
            <p14:xfrm>
              <a:off x="2392920" y="3830760"/>
              <a:ext cx="616320" cy="158760"/>
            </p14:xfrm>
          </p:contentPart>
        </mc:Choice>
        <mc:Fallback xmlns="">
          <p:pic>
            <p:nvPicPr>
              <p:cNvPr id="4" name="Ink 3">
                <a:extLst>
                  <a:ext uri="{FF2B5EF4-FFF2-40B4-BE49-F238E27FC236}">
                    <a16:creationId xmlns:a16="http://schemas.microsoft.com/office/drawing/2014/main" id="{737645B3-5AB1-F267-219C-67F32780CF1F}"/>
                  </a:ext>
                </a:extLst>
              </p:cNvPr>
              <p:cNvPicPr/>
              <p:nvPr/>
            </p:nvPicPr>
            <p:blipFill>
              <a:blip r:embed="rId5"/>
              <a:stretch>
                <a:fillRect/>
              </a:stretch>
            </p:blipFill>
            <p:spPr>
              <a:xfrm>
                <a:off x="2377080" y="3767400"/>
                <a:ext cx="64764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A47A6AA-4E00-C0B0-425B-62DC3BDED011}"/>
                  </a:ext>
                </a:extLst>
              </p14:cNvPr>
              <p14:cNvContentPartPr/>
              <p14:nvPr/>
            </p14:nvContentPartPr>
            <p14:xfrm>
              <a:off x="2475000" y="3690000"/>
              <a:ext cx="604800" cy="64800"/>
            </p14:xfrm>
          </p:contentPart>
        </mc:Choice>
        <mc:Fallback xmlns="">
          <p:pic>
            <p:nvPicPr>
              <p:cNvPr id="5" name="Ink 4">
                <a:extLst>
                  <a:ext uri="{FF2B5EF4-FFF2-40B4-BE49-F238E27FC236}">
                    <a16:creationId xmlns:a16="http://schemas.microsoft.com/office/drawing/2014/main" id="{6A47A6AA-4E00-C0B0-425B-62DC3BDED011}"/>
                  </a:ext>
                </a:extLst>
              </p:cNvPr>
              <p:cNvPicPr/>
              <p:nvPr/>
            </p:nvPicPr>
            <p:blipFill>
              <a:blip r:embed="rId7"/>
              <a:stretch>
                <a:fillRect/>
              </a:stretch>
            </p:blipFill>
            <p:spPr>
              <a:xfrm>
                <a:off x="2459160" y="3626640"/>
                <a:ext cx="636120" cy="191520"/>
              </a:xfrm>
              <a:prstGeom prst="rect">
                <a:avLst/>
              </a:prstGeom>
            </p:spPr>
          </p:pic>
        </mc:Fallback>
      </mc:AlternateContent>
    </p:spTree>
    <p:extLst>
      <p:ext uri="{BB962C8B-B14F-4D97-AF65-F5344CB8AC3E}">
        <p14:creationId xmlns:p14="http://schemas.microsoft.com/office/powerpoint/2010/main" val="219222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Else-If-Branch: Try it</a:t>
            </a:r>
          </a:p>
        </p:txBody>
      </p:sp>
      <p:pic>
        <p:nvPicPr>
          <p:cNvPr id="4" name="Picture 3">
            <a:extLst>
              <a:ext uri="{FF2B5EF4-FFF2-40B4-BE49-F238E27FC236}">
                <a16:creationId xmlns:a16="http://schemas.microsoft.com/office/drawing/2014/main" id="{40295AB8-938B-D9E7-9BC7-0BF7B9DD158A}"/>
              </a:ext>
            </a:extLst>
          </p:cNvPr>
          <p:cNvPicPr>
            <a:picLocks noChangeAspect="1"/>
          </p:cNvPicPr>
          <p:nvPr/>
        </p:nvPicPr>
        <p:blipFill>
          <a:blip r:embed="rId3"/>
          <a:stretch>
            <a:fillRect/>
          </a:stretch>
        </p:blipFill>
        <p:spPr>
          <a:xfrm>
            <a:off x="609600" y="2561273"/>
            <a:ext cx="8153400" cy="2649853"/>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15</a:t>
            </a:fld>
            <a:endParaRPr lang="en-US" altLang="en-US"/>
          </a:p>
        </p:txBody>
      </p:sp>
    </p:spTree>
    <p:extLst>
      <p:ext uri="{BB962C8B-B14F-4D97-AF65-F5344CB8AC3E}">
        <p14:creationId xmlns:p14="http://schemas.microsoft.com/office/powerpoint/2010/main" val="362336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Else-If-Branch: Try it</a:t>
            </a:r>
          </a:p>
        </p:txBody>
      </p:sp>
      <p:pic>
        <p:nvPicPr>
          <p:cNvPr id="3" name="Picture 2">
            <a:extLst>
              <a:ext uri="{FF2B5EF4-FFF2-40B4-BE49-F238E27FC236}">
                <a16:creationId xmlns:a16="http://schemas.microsoft.com/office/drawing/2014/main" id="{B259FD1D-8E8A-FFD7-DEC4-94D20F7A8941}"/>
              </a:ext>
            </a:extLst>
          </p:cNvPr>
          <p:cNvPicPr>
            <a:picLocks noChangeAspect="1"/>
          </p:cNvPicPr>
          <p:nvPr/>
        </p:nvPicPr>
        <p:blipFill>
          <a:blip r:embed="rId3"/>
          <a:stretch>
            <a:fillRect/>
          </a:stretch>
        </p:blipFill>
        <p:spPr>
          <a:xfrm>
            <a:off x="609600" y="2173986"/>
            <a:ext cx="8153400" cy="3424427"/>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16</a:t>
            </a:fld>
            <a:endParaRPr lang="en-US" altLang="en-US"/>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B64D8C4-FE0A-C1A4-0295-9D42D671D3CC}"/>
                  </a:ext>
                </a:extLst>
              </p14:cNvPr>
              <p14:cNvContentPartPr/>
              <p14:nvPr/>
            </p14:nvContentPartPr>
            <p14:xfrm>
              <a:off x="3272760" y="2680920"/>
              <a:ext cx="586800" cy="381600"/>
            </p14:xfrm>
          </p:contentPart>
        </mc:Choice>
        <mc:Fallback xmlns="">
          <p:pic>
            <p:nvPicPr>
              <p:cNvPr id="5" name="Ink 4">
                <a:extLst>
                  <a:ext uri="{FF2B5EF4-FFF2-40B4-BE49-F238E27FC236}">
                    <a16:creationId xmlns:a16="http://schemas.microsoft.com/office/drawing/2014/main" id="{0B64D8C4-FE0A-C1A4-0295-9D42D671D3CC}"/>
                  </a:ext>
                </a:extLst>
              </p:cNvPr>
              <p:cNvPicPr/>
              <p:nvPr/>
            </p:nvPicPr>
            <p:blipFill>
              <a:blip r:embed="rId5"/>
              <a:stretch>
                <a:fillRect/>
              </a:stretch>
            </p:blipFill>
            <p:spPr>
              <a:xfrm>
                <a:off x="3256920" y="2617560"/>
                <a:ext cx="618120" cy="508320"/>
              </a:xfrm>
              <a:prstGeom prst="rect">
                <a:avLst/>
              </a:prstGeom>
            </p:spPr>
          </p:pic>
        </mc:Fallback>
      </mc:AlternateContent>
    </p:spTree>
    <p:extLst>
      <p:ext uri="{BB962C8B-B14F-4D97-AF65-F5344CB8AC3E}">
        <p14:creationId xmlns:p14="http://schemas.microsoft.com/office/powerpoint/2010/main" val="2565811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When-Statement</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17</a:t>
            </a:fld>
            <a:endParaRPr lang="en-US" altLang="en-US"/>
          </a:p>
        </p:txBody>
      </p:sp>
      <p:pic>
        <p:nvPicPr>
          <p:cNvPr id="4" name="Picture 3">
            <a:extLst>
              <a:ext uri="{FF2B5EF4-FFF2-40B4-BE49-F238E27FC236}">
                <a16:creationId xmlns:a16="http://schemas.microsoft.com/office/drawing/2014/main" id="{73EF32F4-064E-CAF3-2B86-12501C99616A}"/>
              </a:ext>
            </a:extLst>
          </p:cNvPr>
          <p:cNvPicPr>
            <a:picLocks noChangeAspect="1"/>
          </p:cNvPicPr>
          <p:nvPr/>
        </p:nvPicPr>
        <p:blipFill>
          <a:blip r:embed="rId3"/>
          <a:stretch>
            <a:fillRect/>
          </a:stretch>
        </p:blipFill>
        <p:spPr>
          <a:xfrm>
            <a:off x="501441" y="1558829"/>
            <a:ext cx="8141118" cy="3740342"/>
          </a:xfrm>
          <a:prstGeom prst="rect">
            <a:avLst/>
          </a:prstGeom>
        </p:spPr>
      </p:pic>
    </p:spTree>
    <p:extLst>
      <p:ext uri="{BB962C8B-B14F-4D97-AF65-F5344CB8AC3E}">
        <p14:creationId xmlns:p14="http://schemas.microsoft.com/office/powerpoint/2010/main" val="3975699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When-Statement</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18</a:t>
            </a:fld>
            <a:endParaRPr lang="en-US" altLang="en-US"/>
          </a:p>
        </p:txBody>
      </p:sp>
      <p:pic>
        <p:nvPicPr>
          <p:cNvPr id="3" name="Picture 2">
            <a:extLst>
              <a:ext uri="{FF2B5EF4-FFF2-40B4-BE49-F238E27FC236}">
                <a16:creationId xmlns:a16="http://schemas.microsoft.com/office/drawing/2014/main" id="{B449472D-4F33-B85C-9AED-86E7FEC8AA17}"/>
              </a:ext>
            </a:extLst>
          </p:cNvPr>
          <p:cNvPicPr>
            <a:picLocks noChangeAspect="1"/>
          </p:cNvPicPr>
          <p:nvPr/>
        </p:nvPicPr>
        <p:blipFill>
          <a:blip r:embed="rId3"/>
          <a:stretch>
            <a:fillRect/>
          </a:stretch>
        </p:blipFill>
        <p:spPr>
          <a:xfrm>
            <a:off x="0" y="2629357"/>
            <a:ext cx="9144000" cy="1599285"/>
          </a:xfrm>
          <a:prstGeom prst="rect">
            <a:avLst/>
          </a:prstGeom>
        </p:spPr>
      </p:pic>
    </p:spTree>
    <p:extLst>
      <p:ext uri="{BB962C8B-B14F-4D97-AF65-F5344CB8AC3E}">
        <p14:creationId xmlns:p14="http://schemas.microsoft.com/office/powerpoint/2010/main" val="1748633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When-Statement: Try it</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19</a:t>
            </a:fld>
            <a:endParaRPr lang="en-US" altLang="en-US"/>
          </a:p>
        </p:txBody>
      </p:sp>
      <p:pic>
        <p:nvPicPr>
          <p:cNvPr id="4" name="Picture 3">
            <a:extLst>
              <a:ext uri="{FF2B5EF4-FFF2-40B4-BE49-F238E27FC236}">
                <a16:creationId xmlns:a16="http://schemas.microsoft.com/office/drawing/2014/main" id="{9DE65C3D-7CAB-00C0-89E9-472B8EF0801D}"/>
              </a:ext>
            </a:extLst>
          </p:cNvPr>
          <p:cNvPicPr>
            <a:picLocks noChangeAspect="1"/>
          </p:cNvPicPr>
          <p:nvPr/>
        </p:nvPicPr>
        <p:blipFill>
          <a:blip r:embed="rId3"/>
          <a:stretch>
            <a:fillRect/>
          </a:stretch>
        </p:blipFill>
        <p:spPr>
          <a:xfrm>
            <a:off x="0" y="1843283"/>
            <a:ext cx="9144000" cy="3171433"/>
          </a:xfrm>
          <a:prstGeom prst="rect">
            <a:avLst/>
          </a:prstGeom>
        </p:spPr>
      </p:pic>
    </p:spTree>
    <p:extLst>
      <p:ext uri="{BB962C8B-B14F-4D97-AF65-F5344CB8AC3E}">
        <p14:creationId xmlns:p14="http://schemas.microsoft.com/office/powerpoint/2010/main" val="381105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D511-FCA0-87C9-343A-7935AFDFD24A}"/>
              </a:ext>
            </a:extLst>
          </p:cNvPr>
          <p:cNvSpPr>
            <a:spLocks noGrp="1"/>
          </p:cNvSpPr>
          <p:nvPr>
            <p:ph type="title"/>
          </p:nvPr>
        </p:nvSpPr>
        <p:spPr/>
        <p:txBody>
          <a:bodyPr/>
          <a:lstStyle/>
          <a:p>
            <a:r>
              <a:rPr lang="en-CA" dirty="0"/>
              <a:t>Kotlin</a:t>
            </a:r>
          </a:p>
        </p:txBody>
      </p:sp>
      <p:sp>
        <p:nvSpPr>
          <p:cNvPr id="5" name="Slide Number Placeholder 4">
            <a:extLst>
              <a:ext uri="{FF2B5EF4-FFF2-40B4-BE49-F238E27FC236}">
                <a16:creationId xmlns:a16="http://schemas.microsoft.com/office/drawing/2014/main" id="{C4AA575E-DA79-1BEA-9B10-5BD59D8E1111}"/>
              </a:ext>
            </a:extLst>
          </p:cNvPr>
          <p:cNvSpPr>
            <a:spLocks noGrp="1"/>
          </p:cNvSpPr>
          <p:nvPr>
            <p:ph type="sldNum" sz="quarter" idx="11"/>
          </p:nvPr>
        </p:nvSpPr>
        <p:spPr/>
        <p:txBody>
          <a:bodyPr/>
          <a:lstStyle/>
          <a:p>
            <a:r>
              <a:rPr lang="en-US" altLang="en-US"/>
              <a:t>1-</a:t>
            </a:r>
            <a:fld id="{54458890-F676-C648-9DC3-5AD21C96134E}" type="slidenum">
              <a:rPr lang="en-US" altLang="en-US" smtClean="0"/>
              <a:pPr/>
              <a:t>2</a:t>
            </a:fld>
            <a:endParaRPr lang="en-US" altLang="en-US"/>
          </a:p>
        </p:txBody>
      </p:sp>
      <p:sp>
        <p:nvSpPr>
          <p:cNvPr id="4" name="Text Placeholder 3">
            <a:extLst>
              <a:ext uri="{FF2B5EF4-FFF2-40B4-BE49-F238E27FC236}">
                <a16:creationId xmlns:a16="http://schemas.microsoft.com/office/drawing/2014/main" id="{8A041FC6-4431-EB89-6A1C-07AFB3951678}"/>
              </a:ext>
            </a:extLst>
          </p:cNvPr>
          <p:cNvSpPr>
            <a:spLocks noGrp="1"/>
          </p:cNvSpPr>
          <p:nvPr>
            <p:ph type="body" idx="1"/>
          </p:nvPr>
        </p:nvSpPr>
        <p:spPr/>
        <p:txBody>
          <a:bodyPr/>
          <a:lstStyle/>
          <a:p>
            <a:r>
              <a:rPr lang="en-CA" dirty="0"/>
              <a:t>Conditional branching in</a:t>
            </a:r>
          </a:p>
        </p:txBody>
      </p:sp>
    </p:spTree>
    <p:extLst>
      <p:ext uri="{BB962C8B-B14F-4D97-AF65-F5344CB8AC3E}">
        <p14:creationId xmlns:p14="http://schemas.microsoft.com/office/powerpoint/2010/main" val="311638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When-Statement: Try it</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20</a:t>
            </a:fld>
            <a:endParaRPr lang="en-US" altLang="en-US"/>
          </a:p>
        </p:txBody>
      </p:sp>
      <p:pic>
        <p:nvPicPr>
          <p:cNvPr id="3" name="Picture 2">
            <a:extLst>
              <a:ext uri="{FF2B5EF4-FFF2-40B4-BE49-F238E27FC236}">
                <a16:creationId xmlns:a16="http://schemas.microsoft.com/office/drawing/2014/main" id="{4317F0F5-2C40-4A5E-DC7D-0F70B320A755}"/>
              </a:ext>
            </a:extLst>
          </p:cNvPr>
          <p:cNvPicPr>
            <a:picLocks noChangeAspect="1"/>
          </p:cNvPicPr>
          <p:nvPr/>
        </p:nvPicPr>
        <p:blipFill>
          <a:blip r:embed="rId3"/>
          <a:stretch>
            <a:fillRect/>
          </a:stretch>
        </p:blipFill>
        <p:spPr>
          <a:xfrm>
            <a:off x="0" y="1893898"/>
            <a:ext cx="9144000" cy="3070203"/>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CFE42BE-D7E9-0C80-084B-26969F537748}"/>
                  </a:ext>
                </a:extLst>
              </p14:cNvPr>
              <p14:cNvContentPartPr/>
              <p14:nvPr/>
            </p14:nvContentPartPr>
            <p14:xfrm>
              <a:off x="2703960" y="3220560"/>
              <a:ext cx="164520" cy="23760"/>
            </p14:xfrm>
          </p:contentPart>
        </mc:Choice>
        <mc:Fallback xmlns="">
          <p:pic>
            <p:nvPicPr>
              <p:cNvPr id="5" name="Ink 4">
                <a:extLst>
                  <a:ext uri="{FF2B5EF4-FFF2-40B4-BE49-F238E27FC236}">
                    <a16:creationId xmlns:a16="http://schemas.microsoft.com/office/drawing/2014/main" id="{ECFE42BE-D7E9-0C80-084B-26969F537748}"/>
                  </a:ext>
                </a:extLst>
              </p:cNvPr>
              <p:cNvPicPr/>
              <p:nvPr/>
            </p:nvPicPr>
            <p:blipFill>
              <a:blip r:embed="rId5"/>
              <a:stretch>
                <a:fillRect/>
              </a:stretch>
            </p:blipFill>
            <p:spPr>
              <a:xfrm>
                <a:off x="2688120" y="3157200"/>
                <a:ext cx="1958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622A129-1338-DDEC-4AEC-AFFF3616CBC5}"/>
                  </a:ext>
                </a:extLst>
              </p14:cNvPr>
              <p14:cNvContentPartPr/>
              <p14:nvPr/>
            </p14:nvContentPartPr>
            <p14:xfrm>
              <a:off x="2762640" y="3455280"/>
              <a:ext cx="440280" cy="29520"/>
            </p14:xfrm>
          </p:contentPart>
        </mc:Choice>
        <mc:Fallback xmlns="">
          <p:pic>
            <p:nvPicPr>
              <p:cNvPr id="6" name="Ink 5">
                <a:extLst>
                  <a:ext uri="{FF2B5EF4-FFF2-40B4-BE49-F238E27FC236}">
                    <a16:creationId xmlns:a16="http://schemas.microsoft.com/office/drawing/2014/main" id="{F622A129-1338-DDEC-4AEC-AFFF3616CBC5}"/>
                  </a:ext>
                </a:extLst>
              </p:cNvPr>
              <p:cNvPicPr/>
              <p:nvPr/>
            </p:nvPicPr>
            <p:blipFill>
              <a:blip r:embed="rId7"/>
              <a:stretch>
                <a:fillRect/>
              </a:stretch>
            </p:blipFill>
            <p:spPr>
              <a:xfrm>
                <a:off x="2746800" y="3391920"/>
                <a:ext cx="471600" cy="156240"/>
              </a:xfrm>
              <a:prstGeom prst="rect">
                <a:avLst/>
              </a:prstGeom>
            </p:spPr>
          </p:pic>
        </mc:Fallback>
      </mc:AlternateContent>
    </p:spTree>
    <p:extLst>
      <p:ext uri="{BB962C8B-B14F-4D97-AF65-F5344CB8AC3E}">
        <p14:creationId xmlns:p14="http://schemas.microsoft.com/office/powerpoint/2010/main" val="238199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When-Statement</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21</a:t>
            </a:fld>
            <a:endParaRPr lang="en-US" altLang="en-US"/>
          </a:p>
        </p:txBody>
      </p:sp>
      <p:pic>
        <p:nvPicPr>
          <p:cNvPr id="4" name="Picture 3">
            <a:extLst>
              <a:ext uri="{FF2B5EF4-FFF2-40B4-BE49-F238E27FC236}">
                <a16:creationId xmlns:a16="http://schemas.microsoft.com/office/drawing/2014/main" id="{8A589B8A-A1FA-7F4A-E29C-FFFB8E80B0A5}"/>
              </a:ext>
            </a:extLst>
          </p:cNvPr>
          <p:cNvPicPr>
            <a:picLocks noChangeAspect="1"/>
          </p:cNvPicPr>
          <p:nvPr/>
        </p:nvPicPr>
        <p:blipFill>
          <a:blip r:embed="rId3"/>
          <a:stretch>
            <a:fillRect/>
          </a:stretch>
        </p:blipFill>
        <p:spPr>
          <a:xfrm>
            <a:off x="0" y="1546229"/>
            <a:ext cx="9144000" cy="3765541"/>
          </a:xfrm>
          <a:prstGeom prst="rect">
            <a:avLst/>
          </a:prstGeom>
        </p:spPr>
      </p:pic>
    </p:spTree>
    <p:extLst>
      <p:ext uri="{BB962C8B-B14F-4D97-AF65-F5344CB8AC3E}">
        <p14:creationId xmlns:p14="http://schemas.microsoft.com/office/powerpoint/2010/main" val="4186972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When-Statement: Try it</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22</a:t>
            </a:fld>
            <a:endParaRPr lang="en-US" altLang="en-US"/>
          </a:p>
        </p:txBody>
      </p:sp>
      <p:pic>
        <p:nvPicPr>
          <p:cNvPr id="3" name="Picture 2">
            <a:extLst>
              <a:ext uri="{FF2B5EF4-FFF2-40B4-BE49-F238E27FC236}">
                <a16:creationId xmlns:a16="http://schemas.microsoft.com/office/drawing/2014/main" id="{6C8FB354-6FCF-9A16-3F19-0CA022400D9D}"/>
              </a:ext>
            </a:extLst>
          </p:cNvPr>
          <p:cNvPicPr>
            <a:picLocks noChangeAspect="1"/>
          </p:cNvPicPr>
          <p:nvPr/>
        </p:nvPicPr>
        <p:blipFill>
          <a:blip r:embed="rId3"/>
          <a:stretch>
            <a:fillRect/>
          </a:stretch>
        </p:blipFill>
        <p:spPr>
          <a:xfrm>
            <a:off x="0" y="2039768"/>
            <a:ext cx="9144000" cy="2778463"/>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7FABE0E-C1B2-2E92-94B9-C0551D11BF8D}"/>
                  </a:ext>
                </a:extLst>
              </p14:cNvPr>
              <p14:cNvContentPartPr/>
              <p14:nvPr/>
            </p14:nvContentPartPr>
            <p14:xfrm>
              <a:off x="3114360" y="3807360"/>
              <a:ext cx="575280" cy="64800"/>
            </p14:xfrm>
          </p:contentPart>
        </mc:Choice>
        <mc:Fallback xmlns="">
          <p:pic>
            <p:nvPicPr>
              <p:cNvPr id="5" name="Ink 4">
                <a:extLst>
                  <a:ext uri="{FF2B5EF4-FFF2-40B4-BE49-F238E27FC236}">
                    <a16:creationId xmlns:a16="http://schemas.microsoft.com/office/drawing/2014/main" id="{77FABE0E-C1B2-2E92-94B9-C0551D11BF8D}"/>
                  </a:ext>
                </a:extLst>
              </p:cNvPr>
              <p:cNvPicPr/>
              <p:nvPr/>
            </p:nvPicPr>
            <p:blipFill>
              <a:blip r:embed="rId5"/>
              <a:stretch>
                <a:fillRect/>
              </a:stretch>
            </p:blipFill>
            <p:spPr>
              <a:xfrm>
                <a:off x="3098520" y="3744000"/>
                <a:ext cx="6066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B9607BC-6D2A-5DCF-45FA-287B41197326}"/>
                  </a:ext>
                </a:extLst>
              </p14:cNvPr>
              <p14:cNvContentPartPr/>
              <p14:nvPr/>
            </p14:nvContentPartPr>
            <p14:xfrm>
              <a:off x="3214080" y="3490560"/>
              <a:ext cx="680760" cy="93960"/>
            </p14:xfrm>
          </p:contentPart>
        </mc:Choice>
        <mc:Fallback xmlns="">
          <p:pic>
            <p:nvPicPr>
              <p:cNvPr id="6" name="Ink 5">
                <a:extLst>
                  <a:ext uri="{FF2B5EF4-FFF2-40B4-BE49-F238E27FC236}">
                    <a16:creationId xmlns:a16="http://schemas.microsoft.com/office/drawing/2014/main" id="{DB9607BC-6D2A-5DCF-45FA-287B41197326}"/>
                  </a:ext>
                </a:extLst>
              </p:cNvPr>
              <p:cNvPicPr/>
              <p:nvPr/>
            </p:nvPicPr>
            <p:blipFill>
              <a:blip r:embed="rId7"/>
              <a:stretch>
                <a:fillRect/>
              </a:stretch>
            </p:blipFill>
            <p:spPr>
              <a:xfrm>
                <a:off x="3198240" y="3427200"/>
                <a:ext cx="712080" cy="220680"/>
              </a:xfrm>
              <a:prstGeom prst="rect">
                <a:avLst/>
              </a:prstGeom>
            </p:spPr>
          </p:pic>
        </mc:Fallback>
      </mc:AlternateContent>
    </p:spTree>
    <p:extLst>
      <p:ext uri="{BB962C8B-B14F-4D97-AF65-F5344CB8AC3E}">
        <p14:creationId xmlns:p14="http://schemas.microsoft.com/office/powerpoint/2010/main" val="1679766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The is-keyword</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23</a:t>
            </a:fld>
            <a:endParaRPr lang="en-US" altLang="en-US"/>
          </a:p>
        </p:txBody>
      </p:sp>
      <p:pic>
        <p:nvPicPr>
          <p:cNvPr id="4" name="Picture 3">
            <a:extLst>
              <a:ext uri="{FF2B5EF4-FFF2-40B4-BE49-F238E27FC236}">
                <a16:creationId xmlns:a16="http://schemas.microsoft.com/office/drawing/2014/main" id="{D572F51D-0CCD-DEC9-62C7-E664DCE1CA7C}"/>
              </a:ext>
            </a:extLst>
          </p:cNvPr>
          <p:cNvPicPr>
            <a:picLocks noChangeAspect="1"/>
          </p:cNvPicPr>
          <p:nvPr/>
        </p:nvPicPr>
        <p:blipFill>
          <a:blip r:embed="rId3"/>
          <a:stretch>
            <a:fillRect/>
          </a:stretch>
        </p:blipFill>
        <p:spPr>
          <a:xfrm>
            <a:off x="142647" y="1368319"/>
            <a:ext cx="8858705" cy="4121362"/>
          </a:xfrm>
          <a:prstGeom prst="rect">
            <a:avLst/>
          </a:prstGeom>
        </p:spPr>
      </p:pic>
    </p:spTree>
    <p:extLst>
      <p:ext uri="{BB962C8B-B14F-4D97-AF65-F5344CB8AC3E}">
        <p14:creationId xmlns:p14="http://schemas.microsoft.com/office/powerpoint/2010/main" val="912731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is-keyword: Try it</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24</a:t>
            </a:fld>
            <a:endParaRPr lang="en-US" altLang="en-US"/>
          </a:p>
        </p:txBody>
      </p:sp>
      <p:pic>
        <p:nvPicPr>
          <p:cNvPr id="6" name="Picture 5">
            <a:extLst>
              <a:ext uri="{FF2B5EF4-FFF2-40B4-BE49-F238E27FC236}">
                <a16:creationId xmlns:a16="http://schemas.microsoft.com/office/drawing/2014/main" id="{A7636EDE-BA37-EE9C-75C8-914234C0120C}"/>
              </a:ext>
            </a:extLst>
          </p:cNvPr>
          <p:cNvPicPr>
            <a:picLocks noChangeAspect="1"/>
          </p:cNvPicPr>
          <p:nvPr/>
        </p:nvPicPr>
        <p:blipFill>
          <a:blip r:embed="rId3"/>
          <a:stretch>
            <a:fillRect/>
          </a:stretch>
        </p:blipFill>
        <p:spPr>
          <a:xfrm>
            <a:off x="0" y="1938528"/>
            <a:ext cx="9144000" cy="2980944"/>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5ADB661A-E401-B92D-D042-325199CFC338}"/>
                  </a:ext>
                </a:extLst>
              </p14:cNvPr>
              <p14:cNvContentPartPr/>
              <p14:nvPr/>
            </p14:nvContentPartPr>
            <p14:xfrm>
              <a:off x="2850480" y="3713400"/>
              <a:ext cx="1062000" cy="94320"/>
            </p14:xfrm>
          </p:contentPart>
        </mc:Choice>
        <mc:Fallback xmlns="">
          <p:pic>
            <p:nvPicPr>
              <p:cNvPr id="7" name="Ink 6">
                <a:extLst>
                  <a:ext uri="{FF2B5EF4-FFF2-40B4-BE49-F238E27FC236}">
                    <a16:creationId xmlns:a16="http://schemas.microsoft.com/office/drawing/2014/main" id="{5ADB661A-E401-B92D-D042-325199CFC338}"/>
                  </a:ext>
                </a:extLst>
              </p:cNvPr>
              <p:cNvPicPr/>
              <p:nvPr/>
            </p:nvPicPr>
            <p:blipFill>
              <a:blip r:embed="rId5"/>
              <a:stretch>
                <a:fillRect/>
              </a:stretch>
            </p:blipFill>
            <p:spPr>
              <a:xfrm>
                <a:off x="2834640" y="3650040"/>
                <a:ext cx="1093320" cy="221040"/>
              </a:xfrm>
              <a:prstGeom prst="rect">
                <a:avLst/>
              </a:prstGeom>
            </p:spPr>
          </p:pic>
        </mc:Fallback>
      </mc:AlternateContent>
    </p:spTree>
    <p:extLst>
      <p:ext uri="{BB962C8B-B14F-4D97-AF65-F5344CB8AC3E}">
        <p14:creationId xmlns:p14="http://schemas.microsoft.com/office/powerpoint/2010/main" val="680595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sz="2400" dirty="0"/>
              <a:t> If-Else-Expression: Conditionals as expressions</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25</a:t>
            </a:fld>
            <a:endParaRPr lang="en-US" altLang="en-US"/>
          </a:p>
        </p:txBody>
      </p:sp>
      <p:pic>
        <p:nvPicPr>
          <p:cNvPr id="3" name="Picture 2">
            <a:extLst>
              <a:ext uri="{FF2B5EF4-FFF2-40B4-BE49-F238E27FC236}">
                <a16:creationId xmlns:a16="http://schemas.microsoft.com/office/drawing/2014/main" id="{3C54F223-1011-CB70-C646-A639265B32CC}"/>
              </a:ext>
            </a:extLst>
          </p:cNvPr>
          <p:cNvPicPr>
            <a:picLocks noChangeAspect="1"/>
          </p:cNvPicPr>
          <p:nvPr/>
        </p:nvPicPr>
        <p:blipFill>
          <a:blip r:embed="rId3"/>
          <a:stretch>
            <a:fillRect/>
          </a:stretch>
        </p:blipFill>
        <p:spPr>
          <a:xfrm>
            <a:off x="704651" y="3025754"/>
            <a:ext cx="7734698" cy="806491"/>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F586FCF-3289-91B0-5FB2-767F817769BA}"/>
                  </a:ext>
                </a:extLst>
              </p14:cNvPr>
              <p14:cNvContentPartPr/>
              <p14:nvPr/>
            </p14:nvContentPartPr>
            <p14:xfrm>
              <a:off x="862200" y="539640"/>
              <a:ext cx="2504880" cy="176400"/>
            </p14:xfrm>
          </p:contentPart>
        </mc:Choice>
        <mc:Fallback xmlns="">
          <p:pic>
            <p:nvPicPr>
              <p:cNvPr id="4" name="Ink 3">
                <a:extLst>
                  <a:ext uri="{FF2B5EF4-FFF2-40B4-BE49-F238E27FC236}">
                    <a16:creationId xmlns:a16="http://schemas.microsoft.com/office/drawing/2014/main" id="{7F586FCF-3289-91B0-5FB2-767F817769BA}"/>
                  </a:ext>
                </a:extLst>
              </p:cNvPr>
              <p:cNvPicPr/>
              <p:nvPr/>
            </p:nvPicPr>
            <p:blipFill>
              <a:blip r:embed="rId5"/>
              <a:stretch>
                <a:fillRect/>
              </a:stretch>
            </p:blipFill>
            <p:spPr>
              <a:xfrm>
                <a:off x="846360" y="476280"/>
                <a:ext cx="2536200" cy="303120"/>
              </a:xfrm>
              <a:prstGeom prst="rect">
                <a:avLst/>
              </a:prstGeom>
            </p:spPr>
          </p:pic>
        </mc:Fallback>
      </mc:AlternateContent>
    </p:spTree>
    <p:extLst>
      <p:ext uri="{BB962C8B-B14F-4D97-AF65-F5344CB8AC3E}">
        <p14:creationId xmlns:p14="http://schemas.microsoft.com/office/powerpoint/2010/main" val="2475623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 Conditionals as expressions: Try it</a:t>
            </a:r>
          </a:p>
        </p:txBody>
      </p:sp>
      <p:pic>
        <p:nvPicPr>
          <p:cNvPr id="4" name="Picture 3">
            <a:extLst>
              <a:ext uri="{FF2B5EF4-FFF2-40B4-BE49-F238E27FC236}">
                <a16:creationId xmlns:a16="http://schemas.microsoft.com/office/drawing/2014/main" id="{D50661CC-54F3-8759-38C7-D7DB78FE17F2}"/>
              </a:ext>
            </a:extLst>
          </p:cNvPr>
          <p:cNvPicPr>
            <a:picLocks noChangeAspect="1"/>
          </p:cNvPicPr>
          <p:nvPr/>
        </p:nvPicPr>
        <p:blipFill>
          <a:blip r:embed="rId3"/>
          <a:stretch>
            <a:fillRect/>
          </a:stretch>
        </p:blipFill>
        <p:spPr>
          <a:xfrm>
            <a:off x="609600" y="2224945"/>
            <a:ext cx="8153400" cy="3322509"/>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26</a:t>
            </a:fld>
            <a:endParaRPr lang="en-US" altLang="en-US"/>
          </a:p>
        </p:txBody>
      </p:sp>
    </p:spTree>
    <p:extLst>
      <p:ext uri="{BB962C8B-B14F-4D97-AF65-F5344CB8AC3E}">
        <p14:creationId xmlns:p14="http://schemas.microsoft.com/office/powerpoint/2010/main" val="429004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 Conditionals as expressions: Try it</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27</a:t>
            </a:fld>
            <a:endParaRPr lang="en-US" altLang="en-US"/>
          </a:p>
        </p:txBody>
      </p:sp>
      <p:pic>
        <p:nvPicPr>
          <p:cNvPr id="3" name="Picture 2">
            <a:extLst>
              <a:ext uri="{FF2B5EF4-FFF2-40B4-BE49-F238E27FC236}">
                <a16:creationId xmlns:a16="http://schemas.microsoft.com/office/drawing/2014/main" id="{EF3786A9-697B-07F2-0153-F43DB50AC64E}"/>
              </a:ext>
            </a:extLst>
          </p:cNvPr>
          <p:cNvPicPr>
            <a:picLocks noChangeAspect="1"/>
          </p:cNvPicPr>
          <p:nvPr/>
        </p:nvPicPr>
        <p:blipFill>
          <a:blip r:embed="rId3"/>
          <a:stretch>
            <a:fillRect/>
          </a:stretch>
        </p:blipFill>
        <p:spPr>
          <a:xfrm>
            <a:off x="0" y="1851930"/>
            <a:ext cx="9144000" cy="3154139"/>
          </a:xfrm>
          <a:prstGeom prst="rect">
            <a:avLst/>
          </a:prstGeom>
        </p:spPr>
      </p:pic>
    </p:spTree>
    <p:extLst>
      <p:ext uri="{BB962C8B-B14F-4D97-AF65-F5344CB8AC3E}">
        <p14:creationId xmlns:p14="http://schemas.microsoft.com/office/powerpoint/2010/main" val="59157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 Conditionals as expressions: Try it</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28</a:t>
            </a:fld>
            <a:endParaRPr lang="en-US" altLang="en-US"/>
          </a:p>
        </p:txBody>
      </p:sp>
      <p:pic>
        <p:nvPicPr>
          <p:cNvPr id="4" name="Picture 3">
            <a:extLst>
              <a:ext uri="{FF2B5EF4-FFF2-40B4-BE49-F238E27FC236}">
                <a16:creationId xmlns:a16="http://schemas.microsoft.com/office/drawing/2014/main" id="{D22AAB5D-11D9-C55D-3AEB-DCE7C97C9B6A}"/>
              </a:ext>
            </a:extLst>
          </p:cNvPr>
          <p:cNvPicPr>
            <a:picLocks noChangeAspect="1"/>
          </p:cNvPicPr>
          <p:nvPr/>
        </p:nvPicPr>
        <p:blipFill>
          <a:blip r:embed="rId3"/>
          <a:stretch>
            <a:fillRect/>
          </a:stretch>
        </p:blipFill>
        <p:spPr>
          <a:xfrm>
            <a:off x="0" y="1899944"/>
            <a:ext cx="9144000" cy="3058112"/>
          </a:xfrm>
          <a:prstGeom prst="rect">
            <a:avLst/>
          </a:prstGeom>
        </p:spPr>
      </p:pic>
    </p:spTree>
    <p:extLst>
      <p:ext uri="{BB962C8B-B14F-4D97-AF65-F5344CB8AC3E}">
        <p14:creationId xmlns:p14="http://schemas.microsoft.com/office/powerpoint/2010/main" val="506626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Summary</a:t>
            </a:r>
          </a:p>
        </p:txBody>
      </p:sp>
      <p:pic>
        <p:nvPicPr>
          <p:cNvPr id="6" name="Picture 5">
            <a:extLst>
              <a:ext uri="{FF2B5EF4-FFF2-40B4-BE49-F238E27FC236}">
                <a16:creationId xmlns:a16="http://schemas.microsoft.com/office/drawing/2014/main" id="{81AF8F41-5B76-9FBF-388A-770D4BA6CB98}"/>
              </a:ext>
            </a:extLst>
          </p:cNvPr>
          <p:cNvPicPr>
            <a:picLocks noChangeAspect="1"/>
          </p:cNvPicPr>
          <p:nvPr/>
        </p:nvPicPr>
        <p:blipFill>
          <a:blip r:embed="rId3"/>
          <a:stretch>
            <a:fillRect/>
          </a:stretch>
        </p:blipFill>
        <p:spPr>
          <a:xfrm>
            <a:off x="609600" y="2031302"/>
            <a:ext cx="8153400" cy="3709795"/>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29</a:t>
            </a:fld>
            <a:endParaRPr lang="en-US" altLang="en-US"/>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6B96CCC-DE9F-82B7-1B64-CAC287C4E872}"/>
                  </a:ext>
                </a:extLst>
              </p14:cNvPr>
              <p14:cNvContentPartPr/>
              <p14:nvPr/>
            </p14:nvContentPartPr>
            <p14:xfrm>
              <a:off x="2815200" y="4886640"/>
              <a:ext cx="2851200" cy="188280"/>
            </p14:xfrm>
          </p:contentPart>
        </mc:Choice>
        <mc:Fallback xmlns="">
          <p:pic>
            <p:nvPicPr>
              <p:cNvPr id="7" name="Ink 6">
                <a:extLst>
                  <a:ext uri="{FF2B5EF4-FFF2-40B4-BE49-F238E27FC236}">
                    <a16:creationId xmlns:a16="http://schemas.microsoft.com/office/drawing/2014/main" id="{C6B96CCC-DE9F-82B7-1B64-CAC287C4E872}"/>
                  </a:ext>
                </a:extLst>
              </p:cNvPr>
              <p:cNvPicPr/>
              <p:nvPr/>
            </p:nvPicPr>
            <p:blipFill>
              <a:blip r:embed="rId5"/>
              <a:stretch>
                <a:fillRect/>
              </a:stretch>
            </p:blipFill>
            <p:spPr>
              <a:xfrm>
                <a:off x="2799360" y="4823280"/>
                <a:ext cx="2882520" cy="315000"/>
              </a:xfrm>
              <a:prstGeom prst="rect">
                <a:avLst/>
              </a:prstGeom>
            </p:spPr>
          </p:pic>
        </mc:Fallback>
      </mc:AlternateContent>
    </p:spTree>
    <p:extLst>
      <p:ext uri="{BB962C8B-B14F-4D97-AF65-F5344CB8AC3E}">
        <p14:creationId xmlns:p14="http://schemas.microsoft.com/office/powerpoint/2010/main" val="95785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D511-FCA0-87C9-343A-7935AFDFD24A}"/>
              </a:ext>
            </a:extLst>
          </p:cNvPr>
          <p:cNvSpPr>
            <a:spLocks noGrp="1"/>
          </p:cNvSpPr>
          <p:nvPr>
            <p:ph type="title"/>
          </p:nvPr>
        </p:nvSpPr>
        <p:spPr/>
        <p:txBody>
          <a:bodyPr/>
          <a:lstStyle/>
          <a:p>
            <a:r>
              <a:rPr lang="en-CA" dirty="0"/>
              <a:t>Kotlin</a:t>
            </a:r>
          </a:p>
        </p:txBody>
      </p:sp>
      <p:sp>
        <p:nvSpPr>
          <p:cNvPr id="5" name="Slide Number Placeholder 4">
            <a:extLst>
              <a:ext uri="{FF2B5EF4-FFF2-40B4-BE49-F238E27FC236}">
                <a16:creationId xmlns:a16="http://schemas.microsoft.com/office/drawing/2014/main" id="{C4AA575E-DA79-1BEA-9B10-5BD59D8E1111}"/>
              </a:ext>
            </a:extLst>
          </p:cNvPr>
          <p:cNvSpPr>
            <a:spLocks noGrp="1"/>
          </p:cNvSpPr>
          <p:nvPr>
            <p:ph type="sldNum" sz="quarter" idx="11"/>
          </p:nvPr>
        </p:nvSpPr>
        <p:spPr/>
        <p:txBody>
          <a:bodyPr/>
          <a:lstStyle/>
          <a:p>
            <a:r>
              <a:rPr lang="en-US" altLang="en-US"/>
              <a:t>1-</a:t>
            </a:r>
            <a:fld id="{54458890-F676-C648-9DC3-5AD21C96134E}" type="slidenum">
              <a:rPr lang="en-US" altLang="en-US" smtClean="0"/>
              <a:pPr/>
              <a:t>3</a:t>
            </a:fld>
            <a:endParaRPr lang="en-US" altLang="en-US"/>
          </a:p>
        </p:txBody>
      </p:sp>
      <p:sp>
        <p:nvSpPr>
          <p:cNvPr id="4" name="Text Placeholder 3">
            <a:extLst>
              <a:ext uri="{FF2B5EF4-FFF2-40B4-BE49-F238E27FC236}">
                <a16:creationId xmlns:a16="http://schemas.microsoft.com/office/drawing/2014/main" id="{8A041FC6-4431-EB89-6A1C-07AFB3951678}"/>
              </a:ext>
            </a:extLst>
          </p:cNvPr>
          <p:cNvSpPr>
            <a:spLocks noGrp="1"/>
          </p:cNvSpPr>
          <p:nvPr>
            <p:ph type="body" idx="1"/>
          </p:nvPr>
        </p:nvSpPr>
        <p:spPr/>
        <p:txBody>
          <a:bodyPr/>
          <a:lstStyle/>
          <a:p>
            <a:r>
              <a:rPr lang="en-CA" dirty="0"/>
              <a:t>More of</a:t>
            </a:r>
          </a:p>
        </p:txBody>
      </p:sp>
    </p:spTree>
    <p:extLst>
      <p:ext uri="{BB962C8B-B14F-4D97-AF65-F5344CB8AC3E}">
        <p14:creationId xmlns:p14="http://schemas.microsoft.com/office/powerpoint/2010/main" val="3604999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48BC4-FA8A-C701-11B4-DF097ABAB6C5}"/>
            </a:ext>
          </a:extLst>
        </p:cNvPr>
        <p:cNvGrpSpPr/>
        <p:nvPr/>
      </p:nvGrpSpPr>
      <p:grpSpPr>
        <a:xfrm>
          <a:off x="0" y="0"/>
          <a:ext cx="0" cy="0"/>
          <a:chOff x="0" y="0"/>
          <a:chExt cx="0" cy="0"/>
        </a:xfrm>
      </p:grpSpPr>
      <p:sp>
        <p:nvSpPr>
          <p:cNvPr id="4098" name="Rectangle 4">
            <a:extLst>
              <a:ext uri="{FF2B5EF4-FFF2-40B4-BE49-F238E27FC236}">
                <a16:creationId xmlns:a16="http://schemas.microsoft.com/office/drawing/2014/main" id="{C3172F3E-CD50-5958-9B66-D7F6DBE335F3}"/>
              </a:ext>
            </a:extLst>
          </p:cNvPr>
          <p:cNvSpPr>
            <a:spLocks noGrp="1" noChangeArrowheads="1"/>
          </p:cNvSpPr>
          <p:nvPr>
            <p:ph type="title"/>
          </p:nvPr>
        </p:nvSpPr>
        <p:spPr>
          <a:xfrm>
            <a:off x="1792288" y="4724400"/>
            <a:ext cx="5486400" cy="642938"/>
          </a:xfrm>
        </p:spPr>
        <p:txBody>
          <a:bodyPr wrap="square" anchor="b">
            <a:noAutofit/>
          </a:bodyPr>
          <a:lstStyle/>
          <a:p>
            <a:pPr eaLnBrk="1" hangingPunct="1">
              <a:lnSpc>
                <a:spcPct val="90000"/>
              </a:lnSpc>
            </a:pPr>
            <a:r>
              <a:rPr lang="en-US" altLang="en-US" sz="2800" dirty="0"/>
              <a:t>Mobile Computing Technology</a:t>
            </a:r>
            <a:endParaRPr lang="en-US" altLang="en-US" sz="1200" dirty="0"/>
          </a:p>
        </p:txBody>
      </p:sp>
      <p:pic>
        <p:nvPicPr>
          <p:cNvPr id="5" name="Picture 4" descr="A blue and black logo&#10;&#10;Description automatically generated">
            <a:extLst>
              <a:ext uri="{FF2B5EF4-FFF2-40B4-BE49-F238E27FC236}">
                <a16:creationId xmlns:a16="http://schemas.microsoft.com/office/drawing/2014/main" id="{2211F79B-2B34-8195-F2D4-590F0E60C47E}"/>
              </a:ext>
            </a:extLst>
          </p:cNvPr>
          <p:cNvPicPr>
            <a:picLocks noChangeAspect="1"/>
          </p:cNvPicPr>
          <p:nvPr/>
        </p:nvPicPr>
        <p:blipFill>
          <a:blip r:embed="rId3"/>
          <a:stretch>
            <a:fillRect/>
          </a:stretch>
        </p:blipFill>
        <p:spPr>
          <a:xfrm>
            <a:off x="1792288" y="2238122"/>
            <a:ext cx="5486400" cy="864106"/>
          </a:xfrm>
          <a:prstGeom prst="rect">
            <a:avLst/>
          </a:prstGeom>
          <a:noFill/>
        </p:spPr>
      </p:pic>
      <p:sp>
        <p:nvSpPr>
          <p:cNvPr id="4103" name="Text Placeholder 3">
            <a:extLst>
              <a:ext uri="{FF2B5EF4-FFF2-40B4-BE49-F238E27FC236}">
                <a16:creationId xmlns:a16="http://schemas.microsoft.com/office/drawing/2014/main" id="{7E3736B0-85DD-E33F-DA56-C6CE63C8E01A}"/>
              </a:ext>
            </a:extLst>
          </p:cNvPr>
          <p:cNvSpPr>
            <a:spLocks noGrp="1"/>
          </p:cNvSpPr>
          <p:nvPr>
            <p:ph type="body" sz="half" idx="2"/>
          </p:nvPr>
        </p:nvSpPr>
        <p:spPr>
          <a:xfrm>
            <a:off x="1792288" y="5367338"/>
            <a:ext cx="5486400" cy="804862"/>
          </a:xfrm>
        </p:spPr>
        <p:txBody>
          <a:bodyPr/>
          <a:lstStyle/>
          <a:p>
            <a:r>
              <a:rPr lang="en-US" dirty="0"/>
              <a:t>March 10, 2025</a:t>
            </a:r>
          </a:p>
        </p:txBody>
      </p:sp>
      <p:sp>
        <p:nvSpPr>
          <p:cNvPr id="4107" name="Slide Number Placeholder 5">
            <a:extLst>
              <a:ext uri="{FF2B5EF4-FFF2-40B4-BE49-F238E27FC236}">
                <a16:creationId xmlns:a16="http://schemas.microsoft.com/office/drawing/2014/main" id="{DCBC9E1C-498F-8979-FD94-8854E188B84C}"/>
              </a:ext>
            </a:extLst>
          </p:cNvPr>
          <p:cNvSpPr>
            <a:spLocks noGrp="1"/>
          </p:cNvSpPr>
          <p:nvPr>
            <p:ph type="sldNum" sz="quarter" idx="11"/>
          </p:nvPr>
        </p:nvSpPr>
        <p:spPr>
          <a:xfrm>
            <a:off x="6934200" y="6248400"/>
            <a:ext cx="1905000" cy="457200"/>
          </a:xfrm>
        </p:spPr>
        <p:txBody>
          <a:bodyPr/>
          <a:lstStyle/>
          <a:p>
            <a:pPr>
              <a:spcAft>
                <a:spcPts val="600"/>
              </a:spcAft>
            </a:pPr>
            <a:r>
              <a:rPr lang="en-US" altLang="en-US"/>
              <a:t>1-</a:t>
            </a:r>
            <a:fld id="{8F83A21C-EE6C-B948-9886-AE74C01D98D4}" type="slidenum">
              <a:rPr lang="en-US" altLang="en-US"/>
              <a:pPr>
                <a:spcAft>
                  <a:spcPts val="600"/>
                </a:spcAft>
              </a:pPr>
              <a:t>30</a:t>
            </a:fld>
            <a:endParaRPr lang="en-US" altLang="en-US"/>
          </a:p>
        </p:txBody>
      </p:sp>
    </p:spTree>
    <p:extLst>
      <p:ext uri="{BB962C8B-B14F-4D97-AF65-F5344CB8AC3E}">
        <p14:creationId xmlns:p14="http://schemas.microsoft.com/office/powerpoint/2010/main" val="865364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D511-FCA0-87C9-343A-7935AFDFD24A}"/>
              </a:ext>
            </a:extLst>
          </p:cNvPr>
          <p:cNvSpPr>
            <a:spLocks noGrp="1"/>
          </p:cNvSpPr>
          <p:nvPr>
            <p:ph type="title"/>
          </p:nvPr>
        </p:nvSpPr>
        <p:spPr/>
        <p:txBody>
          <a:bodyPr/>
          <a:lstStyle/>
          <a:p>
            <a:r>
              <a:rPr lang="en-CA" dirty="0"/>
              <a:t>Sensors</a:t>
            </a:r>
          </a:p>
        </p:txBody>
      </p:sp>
      <p:sp>
        <p:nvSpPr>
          <p:cNvPr id="5" name="Slide Number Placeholder 4">
            <a:extLst>
              <a:ext uri="{FF2B5EF4-FFF2-40B4-BE49-F238E27FC236}">
                <a16:creationId xmlns:a16="http://schemas.microsoft.com/office/drawing/2014/main" id="{C4AA575E-DA79-1BEA-9B10-5BD59D8E1111}"/>
              </a:ext>
            </a:extLst>
          </p:cNvPr>
          <p:cNvSpPr>
            <a:spLocks noGrp="1"/>
          </p:cNvSpPr>
          <p:nvPr>
            <p:ph type="sldNum" sz="quarter" idx="11"/>
          </p:nvPr>
        </p:nvSpPr>
        <p:spPr/>
        <p:txBody>
          <a:bodyPr/>
          <a:lstStyle/>
          <a:p>
            <a:r>
              <a:rPr lang="en-US" altLang="en-US"/>
              <a:t>1-</a:t>
            </a:r>
            <a:fld id="{54458890-F676-C648-9DC3-5AD21C96134E}" type="slidenum">
              <a:rPr lang="en-US" altLang="en-US" smtClean="0"/>
              <a:pPr/>
              <a:t>31</a:t>
            </a:fld>
            <a:endParaRPr lang="en-US" altLang="en-US"/>
          </a:p>
        </p:txBody>
      </p:sp>
      <p:sp>
        <p:nvSpPr>
          <p:cNvPr id="4" name="Text Placeholder 3">
            <a:extLst>
              <a:ext uri="{FF2B5EF4-FFF2-40B4-BE49-F238E27FC236}">
                <a16:creationId xmlns:a16="http://schemas.microsoft.com/office/drawing/2014/main" id="{8A041FC6-4431-EB89-6A1C-07AFB3951678}"/>
              </a:ext>
            </a:extLst>
          </p:cNvPr>
          <p:cNvSpPr>
            <a:spLocks noGrp="1"/>
          </p:cNvSpPr>
          <p:nvPr>
            <p:ph type="body" idx="1"/>
          </p:nvPr>
        </p:nvSpPr>
        <p:spPr/>
        <p:txBody>
          <a:bodyPr/>
          <a:lstStyle/>
          <a:p>
            <a:r>
              <a:rPr lang="en-CA" dirty="0"/>
              <a:t>How to use</a:t>
            </a:r>
          </a:p>
        </p:txBody>
      </p:sp>
    </p:spTree>
    <p:extLst>
      <p:ext uri="{BB962C8B-B14F-4D97-AF65-F5344CB8AC3E}">
        <p14:creationId xmlns:p14="http://schemas.microsoft.com/office/powerpoint/2010/main" val="3782468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Android Sensor Framework</a:t>
            </a:r>
          </a:p>
        </p:txBody>
      </p:sp>
      <p:sp>
        <p:nvSpPr>
          <p:cNvPr id="5" name="TextBox 4">
            <a:extLst>
              <a:ext uri="{FF2B5EF4-FFF2-40B4-BE49-F238E27FC236}">
                <a16:creationId xmlns:a16="http://schemas.microsoft.com/office/drawing/2014/main" id="{A2857AB3-607F-8E78-9F26-323FAC27645B}"/>
              </a:ext>
            </a:extLst>
          </p:cNvPr>
          <p:cNvSpPr txBox="1"/>
          <p:nvPr/>
        </p:nvSpPr>
        <p:spPr bwMode="auto">
          <a:xfrm>
            <a:off x="609600" y="1600200"/>
            <a:ext cx="7772400" cy="4648200"/>
          </a:xfrm>
          <a:prstGeom prst="rect">
            <a:avLst/>
          </a:prstGeom>
          <a:noFill/>
          <a:ln>
            <a:noFill/>
          </a:ln>
        </p:spPr>
        <p:txBody>
          <a:bodyPr wrap="square" rtlCol="0" anchor="t">
            <a:noAutofit/>
          </a:bodyPr>
          <a:lstStyle/>
          <a:p>
            <a:pPr>
              <a:spcAft>
                <a:spcPts val="600"/>
              </a:spcAft>
            </a:pPr>
            <a:r>
              <a:rPr lang="en-CA" sz="2000" b="1" dirty="0">
                <a:solidFill>
                  <a:schemeClr val="accent2"/>
                </a:solidFill>
                <a:latin typeface="Helvetica" pitchFamily="2" charset="0"/>
              </a:rPr>
              <a:t>The Android platform supports three broad categories of hardware-based as well as some virtual sensors:</a:t>
            </a:r>
          </a:p>
          <a:p>
            <a:pPr marL="342900" indent="-342900">
              <a:spcAft>
                <a:spcPts val="600"/>
              </a:spcAft>
              <a:buFont typeface="Arial" panose="020B0604020202020204" pitchFamily="34" charset="0"/>
              <a:buChar char="•"/>
            </a:pPr>
            <a:r>
              <a:rPr lang="en-CA" sz="2000" b="1" dirty="0">
                <a:solidFill>
                  <a:schemeClr val="accent2"/>
                </a:solidFill>
                <a:latin typeface="Helvetica" pitchFamily="2" charset="0"/>
              </a:rPr>
              <a:t>Motion sensors</a:t>
            </a:r>
          </a:p>
          <a:p>
            <a:pPr marL="800100" lvl="1" indent="-342900">
              <a:spcAft>
                <a:spcPts val="600"/>
              </a:spcAft>
              <a:buFont typeface="Arial" panose="020B0604020202020204" pitchFamily="34" charset="0"/>
              <a:buChar char="•"/>
            </a:pPr>
            <a:r>
              <a:rPr lang="en-CA" sz="1800" dirty="0">
                <a:solidFill>
                  <a:schemeClr val="accent2"/>
                </a:solidFill>
                <a:latin typeface="Helvetica" pitchFamily="2" charset="0"/>
              </a:rPr>
              <a:t>Measure acceleration forces and rotational forces along three axes. </a:t>
            </a:r>
          </a:p>
          <a:p>
            <a:pPr marL="800100" lvl="1" indent="-342900">
              <a:spcAft>
                <a:spcPts val="600"/>
              </a:spcAft>
              <a:buFont typeface="Arial" panose="020B0604020202020204" pitchFamily="34" charset="0"/>
              <a:buChar char="•"/>
            </a:pPr>
            <a:r>
              <a:rPr lang="en-CA" sz="1800" dirty="0">
                <a:solidFill>
                  <a:schemeClr val="accent2"/>
                </a:solidFill>
                <a:latin typeface="Helvetica" pitchFamily="2" charset="0"/>
              </a:rPr>
              <a:t>accelerometers, gravity sensors, gyroscopes, and rotational vector sensors.</a:t>
            </a:r>
          </a:p>
          <a:p>
            <a:pPr marL="342900" indent="-342900">
              <a:spcAft>
                <a:spcPts val="600"/>
              </a:spcAft>
              <a:buFont typeface="Arial" panose="020B0604020202020204" pitchFamily="34" charset="0"/>
              <a:buChar char="•"/>
            </a:pPr>
            <a:r>
              <a:rPr lang="en-CA" sz="2000" b="1" dirty="0">
                <a:solidFill>
                  <a:schemeClr val="accent2"/>
                </a:solidFill>
                <a:latin typeface="Helvetica" pitchFamily="2" charset="0"/>
              </a:rPr>
              <a:t>Environmental sensors</a:t>
            </a:r>
          </a:p>
          <a:p>
            <a:pPr marL="800100" lvl="1" indent="-342900">
              <a:spcAft>
                <a:spcPts val="600"/>
              </a:spcAft>
              <a:buFont typeface="Arial" panose="020B0604020202020204" pitchFamily="34" charset="0"/>
              <a:buChar char="•"/>
            </a:pPr>
            <a:r>
              <a:rPr lang="en-CA" sz="1800" dirty="0">
                <a:solidFill>
                  <a:schemeClr val="accent2"/>
                </a:solidFill>
                <a:latin typeface="Helvetica" pitchFamily="2" charset="0"/>
              </a:rPr>
              <a:t>Measure various environmental parameters, such as ambient air temperature and pressure, illumination, and humidity. </a:t>
            </a:r>
          </a:p>
          <a:p>
            <a:pPr marL="800100" lvl="1" indent="-342900">
              <a:spcAft>
                <a:spcPts val="600"/>
              </a:spcAft>
              <a:buFont typeface="Arial" panose="020B0604020202020204" pitchFamily="34" charset="0"/>
              <a:buChar char="•"/>
            </a:pPr>
            <a:r>
              <a:rPr lang="en-CA" sz="1800" dirty="0">
                <a:solidFill>
                  <a:schemeClr val="accent2"/>
                </a:solidFill>
                <a:latin typeface="Helvetica" pitchFamily="2" charset="0"/>
              </a:rPr>
              <a:t>barometers, photometers, and thermometers.</a:t>
            </a:r>
          </a:p>
          <a:p>
            <a:pPr marL="342900" indent="-342900">
              <a:spcAft>
                <a:spcPts val="600"/>
              </a:spcAft>
              <a:buFont typeface="Arial" panose="020B0604020202020204" pitchFamily="34" charset="0"/>
              <a:buChar char="•"/>
            </a:pPr>
            <a:r>
              <a:rPr lang="en-CA" sz="2000" b="1" dirty="0">
                <a:solidFill>
                  <a:schemeClr val="accent2"/>
                </a:solidFill>
                <a:latin typeface="Helvetica" pitchFamily="2" charset="0"/>
              </a:rPr>
              <a:t>Position sensors</a:t>
            </a:r>
          </a:p>
          <a:p>
            <a:pPr marL="800100" lvl="1" indent="-342900">
              <a:spcAft>
                <a:spcPts val="600"/>
              </a:spcAft>
              <a:buFont typeface="Arial" panose="020B0604020202020204" pitchFamily="34" charset="0"/>
              <a:buChar char="•"/>
            </a:pPr>
            <a:r>
              <a:rPr lang="en-CA" sz="1600" dirty="0">
                <a:solidFill>
                  <a:schemeClr val="accent2"/>
                </a:solidFill>
                <a:latin typeface="Helvetica" pitchFamily="2" charset="0"/>
              </a:rPr>
              <a:t>Measure the physical position of a device. </a:t>
            </a:r>
          </a:p>
          <a:p>
            <a:pPr marL="800100" lvl="1" indent="-342900">
              <a:spcAft>
                <a:spcPts val="600"/>
              </a:spcAft>
              <a:buFont typeface="Arial" panose="020B0604020202020204" pitchFamily="34" charset="0"/>
              <a:buChar char="•"/>
            </a:pPr>
            <a:r>
              <a:rPr lang="en-CA" sz="1600" dirty="0">
                <a:solidFill>
                  <a:schemeClr val="accent2"/>
                </a:solidFill>
                <a:latin typeface="Helvetica" pitchFamily="2" charset="0"/>
              </a:rPr>
              <a:t>orientation sensors and magnetometers.</a:t>
            </a:r>
            <a:endParaRPr lang="en-CA" sz="1800" dirty="0">
              <a:solidFill>
                <a:schemeClr val="accent2"/>
              </a:solidFill>
              <a:latin typeface="Helvetica" pitchFamily="2" charset="0"/>
            </a:endParaRP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32</a:t>
            </a:fld>
            <a:endParaRPr lang="en-US" altLang="en-US"/>
          </a:p>
        </p:txBody>
      </p:sp>
    </p:spTree>
    <p:extLst>
      <p:ext uri="{BB962C8B-B14F-4D97-AF65-F5344CB8AC3E}">
        <p14:creationId xmlns:p14="http://schemas.microsoft.com/office/powerpoint/2010/main" val="94294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Android Sensor Framework</a:t>
            </a:r>
          </a:p>
        </p:txBody>
      </p:sp>
      <p:sp>
        <p:nvSpPr>
          <p:cNvPr id="5" name="TextBox 4">
            <a:extLst>
              <a:ext uri="{FF2B5EF4-FFF2-40B4-BE49-F238E27FC236}">
                <a16:creationId xmlns:a16="http://schemas.microsoft.com/office/drawing/2014/main" id="{A2857AB3-607F-8E78-9F26-323FAC27645B}"/>
              </a:ext>
            </a:extLst>
          </p:cNvPr>
          <p:cNvSpPr txBox="1"/>
          <p:nvPr/>
        </p:nvSpPr>
        <p:spPr bwMode="auto">
          <a:xfrm>
            <a:off x="609600" y="1600200"/>
            <a:ext cx="7772400" cy="4648200"/>
          </a:xfrm>
          <a:prstGeom prst="rect">
            <a:avLst/>
          </a:prstGeom>
          <a:noFill/>
          <a:ln>
            <a:noFill/>
          </a:ln>
        </p:spPr>
        <p:txBody>
          <a:bodyPr wrap="square" rtlCol="0" anchor="t">
            <a:noAutofit/>
          </a:bodyPr>
          <a:lstStyle/>
          <a:p>
            <a:pPr>
              <a:spcAft>
                <a:spcPts val="600"/>
              </a:spcAft>
            </a:pPr>
            <a:r>
              <a:rPr lang="en-CA" sz="2000" b="1" dirty="0">
                <a:solidFill>
                  <a:schemeClr val="accent2"/>
                </a:solidFill>
                <a:latin typeface="Helvetica" pitchFamily="2" charset="0"/>
              </a:rPr>
              <a:t>The Android platform provides</a:t>
            </a:r>
          </a:p>
          <a:p>
            <a:pPr marL="342900" indent="-342900">
              <a:spcAft>
                <a:spcPts val="600"/>
              </a:spcAft>
              <a:buFont typeface="Arial" panose="020B0604020202020204" pitchFamily="34" charset="0"/>
              <a:buChar char="•"/>
            </a:pPr>
            <a:r>
              <a:rPr lang="en-CA" sz="2000" b="1" dirty="0">
                <a:solidFill>
                  <a:schemeClr val="accent2"/>
                </a:solidFill>
                <a:latin typeface="Helvetica" pitchFamily="2" charset="0"/>
              </a:rPr>
              <a:t>Access to sensors available on the device to acquire raw sensor data </a:t>
            </a:r>
          </a:p>
          <a:p>
            <a:pPr marL="342900" indent="-342900">
              <a:spcAft>
                <a:spcPts val="600"/>
              </a:spcAft>
              <a:buFont typeface="Arial" panose="020B0604020202020204" pitchFamily="34" charset="0"/>
              <a:buChar char="•"/>
            </a:pPr>
            <a:r>
              <a:rPr lang="en-CA" sz="2000" b="1" dirty="0">
                <a:solidFill>
                  <a:schemeClr val="accent2"/>
                </a:solidFill>
                <a:latin typeface="Helvetica" pitchFamily="2" charset="0"/>
              </a:rPr>
              <a:t>Several classes and interfaces to do the following</a:t>
            </a:r>
            <a:r>
              <a:rPr lang="en-CA" sz="1800" dirty="0">
                <a:solidFill>
                  <a:schemeClr val="accent2"/>
                </a:solidFill>
                <a:latin typeface="Helvetica" pitchFamily="2" charset="0"/>
              </a:rPr>
              <a:t>:</a:t>
            </a:r>
          </a:p>
          <a:p>
            <a:pPr marL="800100" lvl="1" indent="-342900">
              <a:spcAft>
                <a:spcPts val="600"/>
              </a:spcAft>
              <a:buFont typeface="Arial" panose="020B0604020202020204" pitchFamily="34" charset="0"/>
              <a:buChar char="•"/>
            </a:pPr>
            <a:r>
              <a:rPr lang="en-CA" sz="1800" dirty="0">
                <a:solidFill>
                  <a:schemeClr val="accent2"/>
                </a:solidFill>
                <a:latin typeface="Helvetica" pitchFamily="2" charset="0"/>
              </a:rPr>
              <a:t>Determine which sensors are available on a device.</a:t>
            </a:r>
          </a:p>
          <a:p>
            <a:pPr marL="800100" lvl="1" indent="-342900">
              <a:spcAft>
                <a:spcPts val="600"/>
              </a:spcAft>
              <a:buFont typeface="Arial" panose="020B0604020202020204" pitchFamily="34" charset="0"/>
              <a:buChar char="•"/>
            </a:pPr>
            <a:r>
              <a:rPr lang="en-CA" sz="1800" dirty="0">
                <a:solidFill>
                  <a:schemeClr val="accent2"/>
                </a:solidFill>
                <a:latin typeface="Helvetica" pitchFamily="2" charset="0"/>
              </a:rPr>
              <a:t>Determine an individual sensor's capabilities, such as its maximum range, manufacturer, power requirements, and resolution.</a:t>
            </a:r>
          </a:p>
          <a:p>
            <a:pPr marL="800100" lvl="1" indent="-342900">
              <a:spcAft>
                <a:spcPts val="600"/>
              </a:spcAft>
              <a:buFont typeface="Arial" panose="020B0604020202020204" pitchFamily="34" charset="0"/>
              <a:buChar char="•"/>
            </a:pPr>
            <a:r>
              <a:rPr lang="en-CA" sz="1800" dirty="0">
                <a:solidFill>
                  <a:schemeClr val="accent2"/>
                </a:solidFill>
                <a:latin typeface="Helvetica" pitchFamily="2" charset="0"/>
              </a:rPr>
              <a:t>Acquire raw sensor data and define the minimum rate at which you acquire sensor data.</a:t>
            </a:r>
          </a:p>
          <a:p>
            <a:pPr marL="1257300" lvl="2" indent="-342900">
              <a:spcAft>
                <a:spcPts val="600"/>
              </a:spcAft>
              <a:buFont typeface="Arial" panose="020B0604020202020204" pitchFamily="34" charset="0"/>
              <a:buChar char="•"/>
            </a:pPr>
            <a:r>
              <a:rPr lang="en-CA" sz="1800" b="1" dirty="0">
                <a:solidFill>
                  <a:schemeClr val="accent2"/>
                </a:solidFill>
                <a:latin typeface="Helvetica" pitchFamily="2" charset="0"/>
              </a:rPr>
              <a:t>Register and unregister sensor event listeners that monitor sensor changes.</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33</a:t>
            </a:fld>
            <a:endParaRPr lang="en-US" altLang="en-US"/>
          </a:p>
        </p:txBody>
      </p:sp>
    </p:spTree>
    <p:extLst>
      <p:ext uri="{BB962C8B-B14F-4D97-AF65-F5344CB8AC3E}">
        <p14:creationId xmlns:p14="http://schemas.microsoft.com/office/powerpoint/2010/main" val="343204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Android Sensor Framework</a:t>
            </a:r>
          </a:p>
        </p:txBody>
      </p:sp>
      <p:pic>
        <p:nvPicPr>
          <p:cNvPr id="2" name="Picture 1">
            <a:extLst>
              <a:ext uri="{FF2B5EF4-FFF2-40B4-BE49-F238E27FC236}">
                <a16:creationId xmlns:a16="http://schemas.microsoft.com/office/drawing/2014/main" id="{6D83EABB-1EF5-0514-FED6-EC708BC11585}"/>
              </a:ext>
            </a:extLst>
          </p:cNvPr>
          <p:cNvPicPr>
            <a:picLocks noChangeAspect="1"/>
          </p:cNvPicPr>
          <p:nvPr/>
        </p:nvPicPr>
        <p:blipFill>
          <a:blip r:embed="rId3"/>
          <a:stretch>
            <a:fillRect/>
          </a:stretch>
        </p:blipFill>
        <p:spPr>
          <a:xfrm>
            <a:off x="1734048" y="1600200"/>
            <a:ext cx="5345969" cy="5105400"/>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34</a:t>
            </a:fld>
            <a:endParaRPr lang="en-US" altLang="en-US"/>
          </a:p>
        </p:txBody>
      </p:sp>
    </p:spTree>
    <p:extLst>
      <p:ext uri="{BB962C8B-B14F-4D97-AF65-F5344CB8AC3E}">
        <p14:creationId xmlns:p14="http://schemas.microsoft.com/office/powerpoint/2010/main" val="672333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Android Sensor Framework</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35</a:t>
            </a:fld>
            <a:endParaRPr lang="en-US" altLang="en-US"/>
          </a:p>
        </p:txBody>
      </p:sp>
      <p:pic>
        <p:nvPicPr>
          <p:cNvPr id="3" name="Picture 2">
            <a:extLst>
              <a:ext uri="{FF2B5EF4-FFF2-40B4-BE49-F238E27FC236}">
                <a16:creationId xmlns:a16="http://schemas.microsoft.com/office/drawing/2014/main" id="{5937A567-EBBF-49AE-03C2-A27A979937A2}"/>
              </a:ext>
            </a:extLst>
          </p:cNvPr>
          <p:cNvPicPr>
            <a:picLocks noChangeAspect="1"/>
          </p:cNvPicPr>
          <p:nvPr/>
        </p:nvPicPr>
        <p:blipFill rotWithShape="1">
          <a:blip r:embed="rId3"/>
          <a:srcRect t="19999"/>
          <a:stretch/>
        </p:blipFill>
        <p:spPr>
          <a:xfrm>
            <a:off x="685800" y="1651057"/>
            <a:ext cx="7772400" cy="4470286"/>
          </a:xfrm>
          <a:prstGeom prst="rect">
            <a:avLst/>
          </a:prstGeom>
        </p:spPr>
      </p:pic>
    </p:spTree>
    <p:extLst>
      <p:ext uri="{BB962C8B-B14F-4D97-AF65-F5344CB8AC3E}">
        <p14:creationId xmlns:p14="http://schemas.microsoft.com/office/powerpoint/2010/main" val="3772305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Android Sensor Framework</a:t>
            </a:r>
          </a:p>
        </p:txBody>
      </p:sp>
      <p:pic>
        <p:nvPicPr>
          <p:cNvPr id="2" name="Picture 1">
            <a:extLst>
              <a:ext uri="{FF2B5EF4-FFF2-40B4-BE49-F238E27FC236}">
                <a16:creationId xmlns:a16="http://schemas.microsoft.com/office/drawing/2014/main" id="{FBFC5354-0539-9370-B7AC-05B8C5F6C06F}"/>
              </a:ext>
            </a:extLst>
          </p:cNvPr>
          <p:cNvPicPr>
            <a:picLocks noChangeAspect="1"/>
          </p:cNvPicPr>
          <p:nvPr/>
        </p:nvPicPr>
        <p:blipFill>
          <a:blip r:embed="rId3"/>
          <a:stretch>
            <a:fillRect/>
          </a:stretch>
        </p:blipFill>
        <p:spPr>
          <a:xfrm>
            <a:off x="1287044" y="1600200"/>
            <a:ext cx="6798512" cy="4572000"/>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36</a:t>
            </a:fld>
            <a:endParaRPr lang="en-US" altLang="en-US"/>
          </a:p>
        </p:txBody>
      </p:sp>
    </p:spTree>
    <p:extLst>
      <p:ext uri="{BB962C8B-B14F-4D97-AF65-F5344CB8AC3E}">
        <p14:creationId xmlns:p14="http://schemas.microsoft.com/office/powerpoint/2010/main" val="2968714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Android Sensor Framework</a:t>
            </a:r>
          </a:p>
        </p:txBody>
      </p:sp>
      <p:pic>
        <p:nvPicPr>
          <p:cNvPr id="3" name="Picture 2">
            <a:extLst>
              <a:ext uri="{FF2B5EF4-FFF2-40B4-BE49-F238E27FC236}">
                <a16:creationId xmlns:a16="http://schemas.microsoft.com/office/drawing/2014/main" id="{5A723D4D-A11A-318D-3D25-5C43C75402E5}"/>
              </a:ext>
            </a:extLst>
          </p:cNvPr>
          <p:cNvPicPr>
            <a:picLocks noChangeAspect="1"/>
          </p:cNvPicPr>
          <p:nvPr/>
        </p:nvPicPr>
        <p:blipFill>
          <a:blip r:embed="rId3"/>
          <a:stretch>
            <a:fillRect/>
          </a:stretch>
        </p:blipFill>
        <p:spPr>
          <a:xfrm>
            <a:off x="744921" y="1600200"/>
            <a:ext cx="7882757" cy="4572000"/>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37</a:t>
            </a:fld>
            <a:endParaRPr lang="en-US" altLang="en-US"/>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C4541E1-7B22-535D-11F8-EE9BEAEE56BA}"/>
                  </a:ext>
                </a:extLst>
              </p14:cNvPr>
              <p14:cNvContentPartPr/>
              <p14:nvPr/>
            </p14:nvContentPartPr>
            <p14:xfrm>
              <a:off x="8193960" y="5215320"/>
              <a:ext cx="360" cy="360"/>
            </p14:xfrm>
          </p:contentPart>
        </mc:Choice>
        <mc:Fallback>
          <p:pic>
            <p:nvPicPr>
              <p:cNvPr id="2" name="Ink 1">
                <a:extLst>
                  <a:ext uri="{FF2B5EF4-FFF2-40B4-BE49-F238E27FC236}">
                    <a16:creationId xmlns:a16="http://schemas.microsoft.com/office/drawing/2014/main" id="{AC4541E1-7B22-535D-11F8-EE9BEAEE56BA}"/>
                  </a:ext>
                </a:extLst>
              </p:cNvPr>
              <p:cNvPicPr/>
              <p:nvPr/>
            </p:nvPicPr>
            <p:blipFill>
              <a:blip r:embed="rId5"/>
              <a:stretch>
                <a:fillRect/>
              </a:stretch>
            </p:blipFill>
            <p:spPr>
              <a:xfrm>
                <a:off x="8184600" y="5205960"/>
                <a:ext cx="19080" cy="19080"/>
              </a:xfrm>
              <a:prstGeom prst="rect">
                <a:avLst/>
              </a:prstGeom>
            </p:spPr>
          </p:pic>
        </mc:Fallback>
      </mc:AlternateContent>
    </p:spTree>
    <p:extLst>
      <p:ext uri="{BB962C8B-B14F-4D97-AF65-F5344CB8AC3E}">
        <p14:creationId xmlns:p14="http://schemas.microsoft.com/office/powerpoint/2010/main" val="1499236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457200" y="274638"/>
            <a:ext cx="8229600" cy="1143000"/>
          </a:xfrm>
        </p:spPr>
        <p:txBody>
          <a:bodyPr wrap="square" anchor="t">
            <a:normAutofit/>
          </a:bodyPr>
          <a:lstStyle/>
          <a:p>
            <a:r>
              <a:rPr lang="en-US" dirty="0"/>
              <a:t>Android Sensor Framework</a:t>
            </a:r>
          </a:p>
        </p:txBody>
      </p:sp>
      <p:sp>
        <p:nvSpPr>
          <p:cNvPr id="20" name="Text Placeholder 2">
            <a:extLst>
              <a:ext uri="{FF2B5EF4-FFF2-40B4-BE49-F238E27FC236}">
                <a16:creationId xmlns:a16="http://schemas.microsoft.com/office/drawing/2014/main" id="{F0619738-F4B4-1660-9C83-BC7BB2B0F89B}"/>
              </a:ext>
            </a:extLst>
          </p:cNvPr>
          <p:cNvSpPr>
            <a:spLocks noGrp="1"/>
          </p:cNvSpPr>
          <p:nvPr>
            <p:ph type="body" idx="1"/>
          </p:nvPr>
        </p:nvSpPr>
        <p:spPr>
          <a:xfrm>
            <a:off x="457200" y="1535113"/>
            <a:ext cx="4040188" cy="639762"/>
          </a:xfrm>
        </p:spPr>
        <p:txBody>
          <a:bodyPr/>
          <a:lstStyle/>
          <a:p>
            <a:r>
              <a:rPr lang="en-US" dirty="0" err="1"/>
              <a:t>ToDo</a:t>
            </a:r>
            <a:endParaRPr lang="en-US" dirty="0"/>
          </a:p>
        </p:txBody>
      </p:sp>
      <p:sp>
        <p:nvSpPr>
          <p:cNvPr id="22" name="Content Placeholder 3">
            <a:extLst>
              <a:ext uri="{FF2B5EF4-FFF2-40B4-BE49-F238E27FC236}">
                <a16:creationId xmlns:a16="http://schemas.microsoft.com/office/drawing/2014/main" id="{2CA7A1C7-C83F-A235-050B-9F0CB2DFFE0E}"/>
              </a:ext>
            </a:extLst>
          </p:cNvPr>
          <p:cNvSpPr>
            <a:spLocks noGrp="1"/>
          </p:cNvSpPr>
          <p:nvPr>
            <p:ph sz="half" idx="2"/>
          </p:nvPr>
        </p:nvSpPr>
        <p:spPr>
          <a:xfrm>
            <a:off x="457200" y="2174875"/>
            <a:ext cx="4040188" cy="3951288"/>
          </a:xfrm>
        </p:spPr>
        <p:txBody>
          <a:bodyPr/>
          <a:lstStyle/>
          <a:p>
            <a:r>
              <a:rPr lang="en-US" sz="1800" dirty="0"/>
              <a:t>Create a project in Android Studio using the attached code</a:t>
            </a:r>
          </a:p>
          <a:p>
            <a:r>
              <a:rPr lang="en-US" sz="1800" dirty="0"/>
              <a:t>Build and run the app</a:t>
            </a:r>
          </a:p>
          <a:p>
            <a:r>
              <a:rPr lang="en-US" sz="1800" dirty="0"/>
              <a:t>Determine:</a:t>
            </a:r>
          </a:p>
          <a:p>
            <a:pPr lvl="1"/>
            <a:r>
              <a:rPr lang="en-US" sz="1600" dirty="0"/>
              <a:t>What type of data does your proximity sensor provide? Binary (</a:t>
            </a:r>
            <a:r>
              <a:rPr lang="en-GB" sz="1600" b="0" i="0" u="none" strike="noStrike" dirty="0">
                <a:solidFill>
                  <a:srgbClr val="303F9F"/>
                </a:solidFill>
                <a:effectLst/>
                <a:latin typeface="Google Sans Text"/>
              </a:rPr>
              <a:t> "near" or "far"</a:t>
            </a:r>
            <a:r>
              <a:rPr lang="en-US" sz="1600" dirty="0"/>
              <a:t>), numerical, ordinal?</a:t>
            </a:r>
          </a:p>
          <a:p>
            <a:pPr lvl="1"/>
            <a:r>
              <a:rPr lang="en-US" sz="1600" dirty="0"/>
              <a:t>Compare results with other students</a:t>
            </a:r>
          </a:p>
          <a:p>
            <a:pPr lvl="1"/>
            <a:r>
              <a:rPr lang="en-US" sz="1600" dirty="0"/>
              <a:t>Change the output text</a:t>
            </a:r>
          </a:p>
          <a:p>
            <a:pPr lvl="1"/>
            <a:r>
              <a:rPr lang="en-US" sz="1600" dirty="0"/>
              <a:t>Replace proximity sensor with temperature sensor</a:t>
            </a:r>
          </a:p>
        </p:txBody>
      </p:sp>
      <p:pic>
        <p:nvPicPr>
          <p:cNvPr id="2" name="Content Placeholder 1">
            <a:extLst>
              <a:ext uri="{FF2B5EF4-FFF2-40B4-BE49-F238E27FC236}">
                <a16:creationId xmlns:a16="http://schemas.microsoft.com/office/drawing/2014/main" id="{F520C9E7-2891-7F60-1773-FF3059B19803}"/>
              </a:ext>
            </a:extLst>
          </p:cNvPr>
          <p:cNvPicPr>
            <a:picLocks noGrp="1" noChangeAspect="1"/>
          </p:cNvPicPr>
          <p:nvPr>
            <p:ph sz="quarter" idx="4"/>
          </p:nvPr>
        </p:nvPicPr>
        <p:blipFill>
          <a:blip r:embed="rId5"/>
          <a:stretch>
            <a:fillRect/>
          </a:stretch>
        </p:blipFill>
        <p:spPr>
          <a:xfrm>
            <a:off x="7003018" y="2057400"/>
            <a:ext cx="1831419" cy="3951288"/>
          </a:xfrm>
          <a:prstGeom prst="rect">
            <a:avLst/>
          </a:prstGeom>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38</a:t>
            </a:fld>
            <a:endParaRPr lang="en-US" altLang="en-US"/>
          </a:p>
        </p:txBody>
      </p:sp>
      <p:pic>
        <p:nvPicPr>
          <p:cNvPr id="4" name="Screen Recording 2024-02-16 at 12.41.41">
            <a:hlinkClick r:id="" action="ppaction://media"/>
            <a:extLst>
              <a:ext uri="{FF2B5EF4-FFF2-40B4-BE49-F238E27FC236}">
                <a16:creationId xmlns:a16="http://schemas.microsoft.com/office/drawing/2014/main" id="{517478B9-BAF5-CE3A-2F17-90DB3958A96F}"/>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4572000" y="1871323"/>
            <a:ext cx="2057400" cy="4439544"/>
          </a:xfrm>
          <a:prstGeom prst="rect">
            <a:avLst/>
          </a:prstGeom>
        </p:spPr>
      </p:pic>
    </p:spTree>
    <p:extLst>
      <p:ext uri="{BB962C8B-B14F-4D97-AF65-F5344CB8AC3E}">
        <p14:creationId xmlns:p14="http://schemas.microsoft.com/office/powerpoint/2010/main" val="328332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1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If-Statement</a:t>
            </a:r>
          </a:p>
        </p:txBody>
      </p:sp>
      <p:pic>
        <p:nvPicPr>
          <p:cNvPr id="3075" name="Picture 3" descr=" ">
            <a:extLst>
              <a:ext uri="{FF2B5EF4-FFF2-40B4-BE49-F238E27FC236}">
                <a16:creationId xmlns:a16="http://schemas.microsoft.com/office/drawing/2014/main" id="{F9BB4560-73AF-071A-56BF-DCFDC8E7A9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09600" y="1684782"/>
            <a:ext cx="8153400" cy="4402835"/>
          </a:xfrm>
          <a:prstGeom prst="rect">
            <a:avLst/>
          </a:prstGeom>
          <a:solidFill>
            <a:srgbClr val="FFFFFF"/>
          </a:solid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4</a:t>
            </a:fld>
            <a:endParaRPr lang="en-US" altLang="en-US"/>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7BA9F0B-0654-623D-02E7-A1C5F18F610C}"/>
                  </a:ext>
                </a:extLst>
              </p14:cNvPr>
              <p14:cNvContentPartPr/>
              <p14:nvPr/>
            </p14:nvContentPartPr>
            <p14:xfrm>
              <a:off x="8006040" y="2516760"/>
              <a:ext cx="639720" cy="6120"/>
            </p14:xfrm>
          </p:contentPart>
        </mc:Choice>
        <mc:Fallback xmlns="">
          <p:pic>
            <p:nvPicPr>
              <p:cNvPr id="5" name="Ink 4">
                <a:extLst>
                  <a:ext uri="{FF2B5EF4-FFF2-40B4-BE49-F238E27FC236}">
                    <a16:creationId xmlns:a16="http://schemas.microsoft.com/office/drawing/2014/main" id="{E7BA9F0B-0654-623D-02E7-A1C5F18F610C}"/>
                  </a:ext>
                </a:extLst>
              </p:cNvPr>
              <p:cNvPicPr/>
              <p:nvPr/>
            </p:nvPicPr>
            <p:blipFill>
              <a:blip r:embed="rId5"/>
              <a:stretch>
                <a:fillRect/>
              </a:stretch>
            </p:blipFill>
            <p:spPr>
              <a:xfrm>
                <a:off x="7990200" y="2453400"/>
                <a:ext cx="6710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6463459-A411-896A-6ED8-1D1DCB415DFF}"/>
                  </a:ext>
                </a:extLst>
              </p14:cNvPr>
              <p14:cNvContentPartPr/>
              <p14:nvPr/>
            </p14:nvContentPartPr>
            <p14:xfrm>
              <a:off x="1190520" y="5133240"/>
              <a:ext cx="604800" cy="481320"/>
            </p14:xfrm>
          </p:contentPart>
        </mc:Choice>
        <mc:Fallback xmlns="">
          <p:pic>
            <p:nvPicPr>
              <p:cNvPr id="6" name="Ink 5">
                <a:extLst>
                  <a:ext uri="{FF2B5EF4-FFF2-40B4-BE49-F238E27FC236}">
                    <a16:creationId xmlns:a16="http://schemas.microsoft.com/office/drawing/2014/main" id="{76463459-A411-896A-6ED8-1D1DCB415DFF}"/>
                  </a:ext>
                </a:extLst>
              </p:cNvPr>
              <p:cNvPicPr/>
              <p:nvPr/>
            </p:nvPicPr>
            <p:blipFill>
              <a:blip r:embed="rId7"/>
              <a:stretch>
                <a:fillRect/>
              </a:stretch>
            </p:blipFill>
            <p:spPr>
              <a:xfrm>
                <a:off x="1174680" y="5069880"/>
                <a:ext cx="636120" cy="608040"/>
              </a:xfrm>
              <a:prstGeom prst="rect">
                <a:avLst/>
              </a:prstGeom>
            </p:spPr>
          </p:pic>
        </mc:Fallback>
      </mc:AlternateContent>
    </p:spTree>
    <p:extLst>
      <p:ext uri="{BB962C8B-B14F-4D97-AF65-F5344CB8AC3E}">
        <p14:creationId xmlns:p14="http://schemas.microsoft.com/office/powerpoint/2010/main" val="91323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If-Statement</a:t>
            </a:r>
          </a:p>
        </p:txBody>
      </p:sp>
      <p:sp>
        <p:nvSpPr>
          <p:cNvPr id="20" name="Text Placeholder 2">
            <a:extLst>
              <a:ext uri="{FF2B5EF4-FFF2-40B4-BE49-F238E27FC236}">
                <a16:creationId xmlns:a16="http://schemas.microsoft.com/office/drawing/2014/main" id="{F0619738-F4B4-1660-9C83-BC7BB2B0F89B}"/>
              </a:ext>
            </a:extLst>
          </p:cNvPr>
          <p:cNvSpPr>
            <a:spLocks noGrp="1"/>
          </p:cNvSpPr>
          <p:nvPr>
            <p:ph sz="half" idx="1"/>
          </p:nvPr>
        </p:nvSpPr>
        <p:spPr>
          <a:xfrm>
            <a:off x="609600" y="1600200"/>
            <a:ext cx="4000500" cy="4572000"/>
          </a:xfrm>
        </p:spPr>
        <p:txBody>
          <a:bodyPr wrap="square" anchor="t">
            <a:normAutofit/>
          </a:bodyPr>
          <a:lstStyle/>
          <a:p>
            <a:r>
              <a:rPr lang="en-US" sz="1900" dirty="0"/>
              <a:t>Use the if keyword followed by the condition that you want to evaluate. </a:t>
            </a:r>
          </a:p>
          <a:p>
            <a:r>
              <a:rPr lang="en-US" sz="1900" dirty="0"/>
              <a:t>You need to express the condition with a </a:t>
            </a:r>
            <a:r>
              <a:rPr lang="en-US" sz="1900" dirty="0" err="1"/>
              <a:t>boolean</a:t>
            </a:r>
            <a:r>
              <a:rPr lang="en-US" sz="1900" dirty="0"/>
              <a:t> expression. </a:t>
            </a:r>
          </a:p>
          <a:p>
            <a:r>
              <a:rPr lang="en-US" sz="1900" dirty="0"/>
              <a:t>Expressions combine values, variables, and operators that return a value. </a:t>
            </a:r>
          </a:p>
          <a:p>
            <a:r>
              <a:rPr lang="en-US" sz="1900" dirty="0"/>
              <a:t>Boolean expressions return a </a:t>
            </a:r>
            <a:r>
              <a:rPr lang="en-US" sz="1900" dirty="0" err="1"/>
              <a:t>boolean</a:t>
            </a:r>
            <a:r>
              <a:rPr lang="en-US" sz="1900" dirty="0"/>
              <a:t> value</a:t>
            </a:r>
            <a:endParaRPr lang="en-CA" sz="1900" dirty="0"/>
          </a:p>
          <a:p>
            <a:endParaRPr lang="en-US" dirty="0"/>
          </a:p>
        </p:txBody>
      </p:sp>
      <p:pic>
        <p:nvPicPr>
          <p:cNvPr id="7" name="Picture 6">
            <a:extLst>
              <a:ext uri="{FF2B5EF4-FFF2-40B4-BE49-F238E27FC236}">
                <a16:creationId xmlns:a16="http://schemas.microsoft.com/office/drawing/2014/main" id="{1AD1373E-10A6-D723-72AC-F1E47810D794}"/>
              </a:ext>
            </a:extLst>
          </p:cNvPr>
          <p:cNvPicPr>
            <a:picLocks noChangeAspect="1"/>
          </p:cNvPicPr>
          <p:nvPr/>
        </p:nvPicPr>
        <p:blipFill>
          <a:blip r:embed="rId3"/>
          <a:stretch>
            <a:fillRect/>
          </a:stretch>
        </p:blipFill>
        <p:spPr>
          <a:xfrm>
            <a:off x="4762500" y="2916079"/>
            <a:ext cx="4000500" cy="1940241"/>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5</a:t>
            </a:fld>
            <a:endParaRPr lang="en-US" altLang="en-US"/>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762D1D1A-F580-F019-A9B3-C41B96252119}"/>
                  </a:ext>
                </a:extLst>
              </p14:cNvPr>
              <p14:cNvContentPartPr/>
              <p14:nvPr/>
            </p14:nvContentPartPr>
            <p14:xfrm>
              <a:off x="2615760" y="2657520"/>
              <a:ext cx="360" cy="360"/>
            </p14:xfrm>
          </p:contentPart>
        </mc:Choice>
        <mc:Fallback xmlns="">
          <p:pic>
            <p:nvPicPr>
              <p:cNvPr id="13" name="Ink 12">
                <a:extLst>
                  <a:ext uri="{FF2B5EF4-FFF2-40B4-BE49-F238E27FC236}">
                    <a16:creationId xmlns:a16="http://schemas.microsoft.com/office/drawing/2014/main" id="{762D1D1A-F580-F019-A9B3-C41B96252119}"/>
                  </a:ext>
                </a:extLst>
              </p:cNvPr>
              <p:cNvPicPr/>
              <p:nvPr/>
            </p:nvPicPr>
            <p:blipFill>
              <a:blip r:embed="rId5"/>
              <a:stretch>
                <a:fillRect/>
              </a:stretch>
            </p:blipFill>
            <p:spPr>
              <a:xfrm>
                <a:off x="2599920" y="25941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DEDE1F93-7681-A036-B791-FBB972E82108}"/>
                  </a:ext>
                </a:extLst>
              </p14:cNvPr>
              <p14:cNvContentPartPr/>
              <p14:nvPr/>
            </p14:nvContentPartPr>
            <p14:xfrm>
              <a:off x="2211120" y="3009240"/>
              <a:ext cx="774720" cy="305640"/>
            </p14:xfrm>
          </p:contentPart>
        </mc:Choice>
        <mc:Fallback xmlns="">
          <p:pic>
            <p:nvPicPr>
              <p:cNvPr id="14" name="Ink 13">
                <a:extLst>
                  <a:ext uri="{FF2B5EF4-FFF2-40B4-BE49-F238E27FC236}">
                    <a16:creationId xmlns:a16="http://schemas.microsoft.com/office/drawing/2014/main" id="{DEDE1F93-7681-A036-B791-FBB972E82108}"/>
                  </a:ext>
                </a:extLst>
              </p:cNvPr>
              <p:cNvPicPr/>
              <p:nvPr/>
            </p:nvPicPr>
            <p:blipFill>
              <a:blip r:embed="rId7"/>
              <a:stretch>
                <a:fillRect/>
              </a:stretch>
            </p:blipFill>
            <p:spPr>
              <a:xfrm>
                <a:off x="2195280" y="2945880"/>
                <a:ext cx="80604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488BC3D1-27A1-EB7F-3F85-73E235135E4D}"/>
                  </a:ext>
                </a:extLst>
              </p14:cNvPr>
              <p14:cNvContentPartPr/>
              <p14:nvPr/>
            </p14:nvContentPartPr>
            <p14:xfrm>
              <a:off x="2962080" y="2997720"/>
              <a:ext cx="973800" cy="64800"/>
            </p14:xfrm>
          </p:contentPart>
        </mc:Choice>
        <mc:Fallback xmlns="">
          <p:pic>
            <p:nvPicPr>
              <p:cNvPr id="16" name="Ink 15">
                <a:extLst>
                  <a:ext uri="{FF2B5EF4-FFF2-40B4-BE49-F238E27FC236}">
                    <a16:creationId xmlns:a16="http://schemas.microsoft.com/office/drawing/2014/main" id="{488BC3D1-27A1-EB7F-3F85-73E235135E4D}"/>
                  </a:ext>
                </a:extLst>
              </p:cNvPr>
              <p:cNvPicPr/>
              <p:nvPr/>
            </p:nvPicPr>
            <p:blipFill>
              <a:blip r:embed="rId9"/>
              <a:stretch>
                <a:fillRect/>
              </a:stretch>
            </p:blipFill>
            <p:spPr>
              <a:xfrm>
                <a:off x="2946240" y="2934360"/>
                <a:ext cx="100512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4524F219-12AC-83BB-04CF-6BB47C117389}"/>
                  </a:ext>
                </a:extLst>
              </p14:cNvPr>
              <p14:cNvContentPartPr/>
              <p14:nvPr/>
            </p14:nvContentPartPr>
            <p14:xfrm>
              <a:off x="1079280" y="3156120"/>
              <a:ext cx="1220400" cy="217440"/>
            </p14:xfrm>
          </p:contentPart>
        </mc:Choice>
        <mc:Fallback xmlns="">
          <p:pic>
            <p:nvPicPr>
              <p:cNvPr id="17" name="Ink 16">
                <a:extLst>
                  <a:ext uri="{FF2B5EF4-FFF2-40B4-BE49-F238E27FC236}">
                    <a16:creationId xmlns:a16="http://schemas.microsoft.com/office/drawing/2014/main" id="{4524F219-12AC-83BB-04CF-6BB47C117389}"/>
                  </a:ext>
                </a:extLst>
              </p:cNvPr>
              <p:cNvPicPr/>
              <p:nvPr/>
            </p:nvPicPr>
            <p:blipFill>
              <a:blip r:embed="rId11"/>
              <a:stretch>
                <a:fillRect/>
              </a:stretch>
            </p:blipFill>
            <p:spPr>
              <a:xfrm>
                <a:off x="1063440" y="3092760"/>
                <a:ext cx="1251720" cy="344160"/>
              </a:xfrm>
              <a:prstGeom prst="rect">
                <a:avLst/>
              </a:prstGeom>
            </p:spPr>
          </p:pic>
        </mc:Fallback>
      </mc:AlternateContent>
    </p:spTree>
    <p:extLst>
      <p:ext uri="{BB962C8B-B14F-4D97-AF65-F5344CB8AC3E}">
        <p14:creationId xmlns:p14="http://schemas.microsoft.com/office/powerpoint/2010/main" val="151248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If-Statement</a:t>
            </a:r>
          </a:p>
        </p:txBody>
      </p:sp>
      <p:pic>
        <p:nvPicPr>
          <p:cNvPr id="4" name="Content Placeholder 3">
            <a:extLst>
              <a:ext uri="{FF2B5EF4-FFF2-40B4-BE49-F238E27FC236}">
                <a16:creationId xmlns:a16="http://schemas.microsoft.com/office/drawing/2014/main" id="{81073725-7976-80D2-B6FC-9BD067CF754E}"/>
              </a:ext>
            </a:extLst>
          </p:cNvPr>
          <p:cNvPicPr>
            <a:picLocks noGrp="1" noChangeAspect="1"/>
          </p:cNvPicPr>
          <p:nvPr>
            <p:ph sz="half" idx="1"/>
          </p:nvPr>
        </p:nvPicPr>
        <p:blipFill>
          <a:blip r:embed="rId3"/>
          <a:stretch>
            <a:fillRect/>
          </a:stretch>
        </p:blipFill>
        <p:spPr>
          <a:xfrm>
            <a:off x="609600" y="3541698"/>
            <a:ext cx="4000500" cy="689004"/>
          </a:xfrm>
        </p:spPr>
      </p:pic>
      <p:pic>
        <p:nvPicPr>
          <p:cNvPr id="7" name="Picture 6">
            <a:extLst>
              <a:ext uri="{FF2B5EF4-FFF2-40B4-BE49-F238E27FC236}">
                <a16:creationId xmlns:a16="http://schemas.microsoft.com/office/drawing/2014/main" id="{1AD1373E-10A6-D723-72AC-F1E47810D794}"/>
              </a:ext>
            </a:extLst>
          </p:cNvPr>
          <p:cNvPicPr>
            <a:picLocks noChangeAspect="1"/>
          </p:cNvPicPr>
          <p:nvPr/>
        </p:nvPicPr>
        <p:blipFill>
          <a:blip r:embed="rId4"/>
          <a:stretch>
            <a:fillRect/>
          </a:stretch>
        </p:blipFill>
        <p:spPr>
          <a:xfrm>
            <a:off x="4762500" y="2916079"/>
            <a:ext cx="4000500" cy="1940241"/>
          </a:xfrm>
          <a:prstGeom prst="rect">
            <a:avLst/>
          </a:prstGeom>
          <a:noFill/>
        </p:spPr>
      </p:pic>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6</a:t>
            </a:fld>
            <a:endParaRPr lang="en-US" altLang="en-US"/>
          </a:p>
        </p:txBody>
      </p:sp>
    </p:spTree>
    <p:extLst>
      <p:ext uri="{BB962C8B-B14F-4D97-AF65-F5344CB8AC3E}">
        <p14:creationId xmlns:p14="http://schemas.microsoft.com/office/powerpoint/2010/main" val="416432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Comparison Operator</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7</a:t>
            </a:fld>
            <a:endParaRPr lang="en-US" altLang="en-US"/>
          </a:p>
        </p:txBody>
      </p:sp>
      <p:pic>
        <p:nvPicPr>
          <p:cNvPr id="5" name="Content Placeholder 4">
            <a:extLst>
              <a:ext uri="{FF2B5EF4-FFF2-40B4-BE49-F238E27FC236}">
                <a16:creationId xmlns:a16="http://schemas.microsoft.com/office/drawing/2014/main" id="{910E48CB-25EA-656C-7B30-6623B156FE4D}"/>
              </a:ext>
            </a:extLst>
          </p:cNvPr>
          <p:cNvPicPr>
            <a:picLocks noGrp="1" noChangeAspect="1"/>
          </p:cNvPicPr>
          <p:nvPr>
            <p:ph sz="half" idx="1"/>
          </p:nvPr>
        </p:nvPicPr>
        <p:blipFill>
          <a:blip r:embed="rId3"/>
          <a:stretch>
            <a:fillRect/>
          </a:stretch>
        </p:blipFill>
        <p:spPr>
          <a:xfrm>
            <a:off x="609599" y="2057401"/>
            <a:ext cx="8177077" cy="2421022"/>
          </a:xfrm>
        </p:spPr>
      </p:pic>
    </p:spTree>
    <p:extLst>
      <p:ext uri="{BB962C8B-B14F-4D97-AF65-F5344CB8AC3E}">
        <p14:creationId xmlns:p14="http://schemas.microsoft.com/office/powerpoint/2010/main" val="170117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Boolean Operators</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8</a:t>
            </a:fld>
            <a:endParaRPr lang="en-US" altLang="en-US"/>
          </a:p>
        </p:txBody>
      </p:sp>
      <p:pic>
        <p:nvPicPr>
          <p:cNvPr id="4" name="Content Placeholder 3">
            <a:extLst>
              <a:ext uri="{FF2B5EF4-FFF2-40B4-BE49-F238E27FC236}">
                <a16:creationId xmlns:a16="http://schemas.microsoft.com/office/drawing/2014/main" id="{52AEE341-174C-C1BD-A32F-A5264DDF3CFE}"/>
              </a:ext>
            </a:extLst>
          </p:cNvPr>
          <p:cNvPicPr>
            <a:picLocks noGrp="1" noChangeAspect="1"/>
          </p:cNvPicPr>
          <p:nvPr>
            <p:ph sz="half" idx="1"/>
          </p:nvPr>
        </p:nvPicPr>
        <p:blipFill>
          <a:blip r:embed="rId3"/>
          <a:stretch>
            <a:fillRect/>
          </a:stretch>
        </p:blipFill>
        <p:spPr>
          <a:xfrm>
            <a:off x="609599" y="1324210"/>
            <a:ext cx="8052501" cy="4314589"/>
          </a:xfr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EFC7A54-3F45-0C66-DD03-277F0DD3C44F}"/>
                  </a:ext>
                </a:extLst>
              </p14:cNvPr>
              <p14:cNvContentPartPr/>
              <p14:nvPr/>
            </p14:nvContentPartPr>
            <p14:xfrm>
              <a:off x="1554480" y="1366920"/>
              <a:ext cx="598320" cy="299520"/>
            </p14:xfrm>
          </p:contentPart>
        </mc:Choice>
        <mc:Fallback xmlns="">
          <p:pic>
            <p:nvPicPr>
              <p:cNvPr id="6" name="Ink 5">
                <a:extLst>
                  <a:ext uri="{FF2B5EF4-FFF2-40B4-BE49-F238E27FC236}">
                    <a16:creationId xmlns:a16="http://schemas.microsoft.com/office/drawing/2014/main" id="{4EFC7A54-3F45-0C66-DD03-277F0DD3C44F}"/>
                  </a:ext>
                </a:extLst>
              </p:cNvPr>
              <p:cNvPicPr/>
              <p:nvPr/>
            </p:nvPicPr>
            <p:blipFill>
              <a:blip r:embed="rId5"/>
              <a:stretch>
                <a:fillRect/>
              </a:stretch>
            </p:blipFill>
            <p:spPr>
              <a:xfrm>
                <a:off x="1538640" y="1303560"/>
                <a:ext cx="629640" cy="426240"/>
              </a:xfrm>
              <a:prstGeom prst="rect">
                <a:avLst/>
              </a:prstGeom>
            </p:spPr>
          </p:pic>
        </mc:Fallback>
      </mc:AlternateContent>
    </p:spTree>
    <p:extLst>
      <p:ext uri="{BB962C8B-B14F-4D97-AF65-F5344CB8AC3E}">
        <p14:creationId xmlns:p14="http://schemas.microsoft.com/office/powerpoint/2010/main" val="113784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8ABF35-BF0E-18F2-F1F5-4DFEBD1C26AD}"/>
              </a:ext>
            </a:extLst>
          </p:cNvPr>
          <p:cNvSpPr>
            <a:spLocks noGrp="1"/>
          </p:cNvSpPr>
          <p:nvPr>
            <p:ph type="title"/>
          </p:nvPr>
        </p:nvSpPr>
        <p:spPr>
          <a:xfrm>
            <a:off x="609600" y="381000"/>
            <a:ext cx="8153400" cy="1143000"/>
          </a:xfrm>
        </p:spPr>
        <p:txBody>
          <a:bodyPr wrap="square" anchor="t">
            <a:normAutofit/>
          </a:bodyPr>
          <a:lstStyle/>
          <a:p>
            <a:r>
              <a:rPr lang="en-US" dirty="0"/>
              <a:t>Boolean Operators</a:t>
            </a:r>
          </a:p>
        </p:txBody>
      </p:sp>
      <p:sp>
        <p:nvSpPr>
          <p:cNvPr id="15" name="Slide Number Placeholder 5">
            <a:extLst>
              <a:ext uri="{FF2B5EF4-FFF2-40B4-BE49-F238E27FC236}">
                <a16:creationId xmlns:a16="http://schemas.microsoft.com/office/drawing/2014/main" id="{428C5A4D-8B20-803F-DBED-815CD864E7B3}"/>
              </a:ext>
            </a:extLst>
          </p:cNvPr>
          <p:cNvSpPr>
            <a:spLocks noGrp="1"/>
          </p:cNvSpPr>
          <p:nvPr>
            <p:ph type="sldNum" sz="quarter" idx="11"/>
          </p:nvPr>
        </p:nvSpPr>
        <p:spPr>
          <a:xfrm>
            <a:off x="6934200" y="6248400"/>
            <a:ext cx="1905000" cy="457200"/>
          </a:xfrm>
        </p:spPr>
        <p:txBody>
          <a:bodyPr wrap="square" anchor="b">
            <a:normAutofit/>
          </a:bodyPr>
          <a:lstStyle/>
          <a:p>
            <a:pPr>
              <a:spcAft>
                <a:spcPts val="600"/>
              </a:spcAft>
            </a:pPr>
            <a:r>
              <a:rPr lang="en-US" altLang="en-US"/>
              <a:t>1-</a:t>
            </a:r>
            <a:fld id="{460FDE11-A412-CE4A-9539-A0176EE2E481}" type="slidenum">
              <a:rPr lang="en-US" altLang="en-US"/>
              <a:pPr>
                <a:spcAft>
                  <a:spcPts val="600"/>
                </a:spcAft>
              </a:pPr>
              <a:t>9</a:t>
            </a:fld>
            <a:endParaRPr lang="en-US" altLang="en-US"/>
          </a:p>
        </p:txBody>
      </p:sp>
      <p:pic>
        <p:nvPicPr>
          <p:cNvPr id="4" name="Content Placeholder 3">
            <a:extLst>
              <a:ext uri="{FF2B5EF4-FFF2-40B4-BE49-F238E27FC236}">
                <a16:creationId xmlns:a16="http://schemas.microsoft.com/office/drawing/2014/main" id="{52AEE341-174C-C1BD-A32F-A5264DDF3CFE}"/>
              </a:ext>
            </a:extLst>
          </p:cNvPr>
          <p:cNvPicPr>
            <a:picLocks noGrp="1" noChangeAspect="1"/>
          </p:cNvPicPr>
          <p:nvPr>
            <p:ph sz="half" idx="1"/>
          </p:nvPr>
        </p:nvPicPr>
        <p:blipFill>
          <a:blip r:embed="rId3"/>
          <a:stretch>
            <a:fillRect/>
          </a:stretch>
        </p:blipFill>
        <p:spPr>
          <a:xfrm>
            <a:off x="609599" y="1324210"/>
            <a:ext cx="8052501" cy="4314589"/>
          </a:xfrm>
        </p:spPr>
      </p:pic>
    </p:spTree>
    <p:extLst>
      <p:ext uri="{BB962C8B-B14F-4D97-AF65-F5344CB8AC3E}">
        <p14:creationId xmlns:p14="http://schemas.microsoft.com/office/powerpoint/2010/main" val="2625036184"/>
      </p:ext>
    </p:extLst>
  </p:cSld>
  <p:clrMapOvr>
    <a:masterClrMapping/>
  </p:clrMapOvr>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49067</TotalTime>
  <Words>2881</Words>
  <Application>Microsoft Office PowerPoint</Application>
  <PresentationFormat>On-screen Show (4:3)</PresentationFormat>
  <Paragraphs>208</Paragraphs>
  <Slides>38</Slides>
  <Notes>38</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Google Sans Text</vt:lpstr>
      <vt:lpstr>Helvetica</vt:lpstr>
      <vt:lpstr>JetBrains Mono</vt:lpstr>
      <vt:lpstr>Lucida Sans Unicode</vt:lpstr>
      <vt:lpstr>Roboto Mono</vt:lpstr>
      <vt:lpstr>Times</vt:lpstr>
      <vt:lpstr>1_sebesta</vt:lpstr>
      <vt:lpstr>Mobile Computing Technology</vt:lpstr>
      <vt:lpstr>Kotlin</vt:lpstr>
      <vt:lpstr>Kotlin</vt:lpstr>
      <vt:lpstr>If-Statement</vt:lpstr>
      <vt:lpstr>If-Statement</vt:lpstr>
      <vt:lpstr>If-Statement</vt:lpstr>
      <vt:lpstr>Comparison Operator</vt:lpstr>
      <vt:lpstr>Boolean Operators</vt:lpstr>
      <vt:lpstr>Boolean Operators</vt:lpstr>
      <vt:lpstr>If-Statement: Try it</vt:lpstr>
      <vt:lpstr>If-Statement</vt:lpstr>
      <vt:lpstr>If-Else-Statement</vt:lpstr>
      <vt:lpstr>If-Else-Statement: Try it</vt:lpstr>
      <vt:lpstr>Else-If-Branch</vt:lpstr>
      <vt:lpstr>Else-If-Branch: Try it</vt:lpstr>
      <vt:lpstr>Else-If-Branch: Try it</vt:lpstr>
      <vt:lpstr>When-Statement</vt:lpstr>
      <vt:lpstr>When-Statement</vt:lpstr>
      <vt:lpstr>When-Statement: Try it</vt:lpstr>
      <vt:lpstr>When-Statement: Try it</vt:lpstr>
      <vt:lpstr>When-Statement</vt:lpstr>
      <vt:lpstr>When-Statement: Try it</vt:lpstr>
      <vt:lpstr>The is-keyword</vt:lpstr>
      <vt:lpstr>is-keyword: Try it</vt:lpstr>
      <vt:lpstr> If-Else-Expression: Conditionals as expressions</vt:lpstr>
      <vt:lpstr> Conditionals as expressions: Try it</vt:lpstr>
      <vt:lpstr> Conditionals as expressions: Try it</vt:lpstr>
      <vt:lpstr> Conditionals as expressions: Try it</vt:lpstr>
      <vt:lpstr>Summary</vt:lpstr>
      <vt:lpstr>Mobile Computing Technology</vt:lpstr>
      <vt:lpstr>Sensors</vt:lpstr>
      <vt:lpstr>Android Sensor Framework</vt:lpstr>
      <vt:lpstr>Android Sensor Framework</vt:lpstr>
      <vt:lpstr>Android Sensor Framework</vt:lpstr>
      <vt:lpstr>Android Sensor Framework</vt:lpstr>
      <vt:lpstr>Android Sensor Framework</vt:lpstr>
      <vt:lpstr>Android Sensor Framework</vt:lpstr>
      <vt:lpstr>Android Sensor Framework</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Ali Nazari Shirehjini</cp:lastModifiedBy>
  <cp:revision>159</cp:revision>
  <cp:lastPrinted>2022-11-08T00:17:30Z</cp:lastPrinted>
  <dcterms:created xsi:type="dcterms:W3CDTF">2003-08-01T12:29:19Z</dcterms:created>
  <dcterms:modified xsi:type="dcterms:W3CDTF">2025-02-10T20:23:01Z</dcterms:modified>
</cp:coreProperties>
</file>